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Default Extension="xlsx" ContentType="application/vnd.openxmlformats-officedocument.spreadsheetml.sheet"/>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1" r:id="rId2"/>
    <p:sldMasterId id="2147483691" r:id="rId3"/>
    <p:sldMasterId id="2147483701" r:id="rId4"/>
  </p:sldMasterIdLst>
  <p:notesMasterIdLst>
    <p:notesMasterId r:id="rId80"/>
  </p:notesMasterIdLst>
  <p:handoutMasterIdLst>
    <p:handoutMasterId r:id="rId81"/>
  </p:handoutMasterIdLst>
  <p:sldIdLst>
    <p:sldId id="558" r:id="rId5"/>
    <p:sldId id="423" r:id="rId6"/>
    <p:sldId id="698" r:id="rId7"/>
    <p:sldId id="674" r:id="rId8"/>
    <p:sldId id="468" r:id="rId9"/>
    <p:sldId id="675" r:id="rId10"/>
    <p:sldId id="620" r:id="rId11"/>
    <p:sldId id="621" r:id="rId12"/>
    <p:sldId id="622" r:id="rId13"/>
    <p:sldId id="623" r:id="rId14"/>
    <p:sldId id="670" r:id="rId15"/>
    <p:sldId id="671" r:id="rId16"/>
    <p:sldId id="672" r:id="rId17"/>
    <p:sldId id="673" r:id="rId18"/>
    <p:sldId id="494" r:id="rId19"/>
    <p:sldId id="525" r:id="rId20"/>
    <p:sldId id="527" r:id="rId21"/>
    <p:sldId id="597" r:id="rId22"/>
    <p:sldId id="589" r:id="rId23"/>
    <p:sldId id="598" r:id="rId24"/>
    <p:sldId id="590" r:id="rId25"/>
    <p:sldId id="595" r:id="rId26"/>
    <p:sldId id="592" r:id="rId27"/>
    <p:sldId id="596" r:id="rId28"/>
    <p:sldId id="593" r:id="rId29"/>
    <p:sldId id="642" r:id="rId30"/>
    <p:sldId id="643" r:id="rId31"/>
    <p:sldId id="644" r:id="rId32"/>
    <p:sldId id="645" r:id="rId33"/>
    <p:sldId id="676" r:id="rId34"/>
    <p:sldId id="679" r:id="rId35"/>
    <p:sldId id="680" r:id="rId36"/>
    <p:sldId id="681" r:id="rId37"/>
    <p:sldId id="682" r:id="rId38"/>
    <p:sldId id="683" r:id="rId39"/>
    <p:sldId id="684" r:id="rId40"/>
    <p:sldId id="685" r:id="rId41"/>
    <p:sldId id="686" r:id="rId42"/>
    <p:sldId id="687" r:id="rId43"/>
    <p:sldId id="688" r:id="rId44"/>
    <p:sldId id="689" r:id="rId45"/>
    <p:sldId id="661" r:id="rId46"/>
    <p:sldId id="662" r:id="rId47"/>
    <p:sldId id="663" r:id="rId48"/>
    <p:sldId id="664" r:id="rId49"/>
    <p:sldId id="665" r:id="rId50"/>
    <p:sldId id="666" r:id="rId51"/>
    <p:sldId id="667" r:id="rId52"/>
    <p:sldId id="668" r:id="rId53"/>
    <p:sldId id="669" r:id="rId54"/>
    <p:sldId id="694" r:id="rId55"/>
    <p:sldId id="695" r:id="rId56"/>
    <p:sldId id="696" r:id="rId57"/>
    <p:sldId id="697" r:id="rId58"/>
    <p:sldId id="693" r:id="rId59"/>
    <p:sldId id="690" r:id="rId60"/>
    <p:sldId id="691" r:id="rId61"/>
    <p:sldId id="692" r:id="rId62"/>
    <p:sldId id="677" r:id="rId63"/>
    <p:sldId id="650" r:id="rId64"/>
    <p:sldId id="651" r:id="rId65"/>
    <p:sldId id="652" r:id="rId66"/>
    <p:sldId id="653" r:id="rId67"/>
    <p:sldId id="654" r:id="rId68"/>
    <p:sldId id="655" r:id="rId69"/>
    <p:sldId id="656" r:id="rId70"/>
    <p:sldId id="657" r:id="rId71"/>
    <p:sldId id="658" r:id="rId72"/>
    <p:sldId id="659" r:id="rId73"/>
    <p:sldId id="660" r:id="rId74"/>
    <p:sldId id="678" r:id="rId75"/>
    <p:sldId id="646" r:id="rId76"/>
    <p:sldId id="647" r:id="rId77"/>
    <p:sldId id="648" r:id="rId78"/>
    <p:sldId id="649" r:id="rId79"/>
  </p:sldIdLst>
  <p:sldSz cx="9144000" cy="6858000" type="screen4x3"/>
  <p:notesSz cx="6858000" cy="9144000"/>
  <p:custDataLst>
    <p:tags r:id="rId8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E11F0616-2740-4103-A4CE-445C5E9B1C52}">
          <p14:sldIdLst>
            <p14:sldId id="558"/>
            <p14:sldId id="423"/>
            <p14:sldId id="698"/>
            <p14:sldId id="674"/>
            <p14:sldId id="468"/>
            <p14:sldId id="675"/>
            <p14:sldId id="620"/>
            <p14:sldId id="621"/>
            <p14:sldId id="622"/>
            <p14:sldId id="623"/>
            <p14:sldId id="670"/>
            <p14:sldId id="671"/>
            <p14:sldId id="672"/>
            <p14:sldId id="673"/>
            <p14:sldId id="494"/>
            <p14:sldId id="525"/>
            <p14:sldId id="527"/>
            <p14:sldId id="597"/>
            <p14:sldId id="589"/>
            <p14:sldId id="598"/>
            <p14:sldId id="590"/>
            <p14:sldId id="595"/>
            <p14:sldId id="592"/>
            <p14:sldId id="596"/>
            <p14:sldId id="593"/>
            <p14:sldId id="642"/>
            <p14:sldId id="643"/>
            <p14:sldId id="644"/>
            <p14:sldId id="645"/>
            <p14:sldId id="676"/>
            <p14:sldId id="679"/>
            <p14:sldId id="680"/>
            <p14:sldId id="681"/>
            <p14:sldId id="682"/>
            <p14:sldId id="683"/>
            <p14:sldId id="684"/>
            <p14:sldId id="685"/>
            <p14:sldId id="686"/>
            <p14:sldId id="687"/>
            <p14:sldId id="688"/>
            <p14:sldId id="689"/>
            <p14:sldId id="661"/>
            <p14:sldId id="662"/>
            <p14:sldId id="663"/>
            <p14:sldId id="664"/>
            <p14:sldId id="665"/>
            <p14:sldId id="666"/>
            <p14:sldId id="667"/>
            <p14:sldId id="668"/>
            <p14:sldId id="669"/>
            <p14:sldId id="694"/>
            <p14:sldId id="695"/>
            <p14:sldId id="696"/>
            <p14:sldId id="697"/>
            <p14:sldId id="693"/>
            <p14:sldId id="690"/>
            <p14:sldId id="691"/>
            <p14:sldId id="692"/>
            <p14:sldId id="677"/>
            <p14:sldId id="650"/>
            <p14:sldId id="651"/>
            <p14:sldId id="652"/>
            <p14:sldId id="653"/>
            <p14:sldId id="654"/>
            <p14:sldId id="655"/>
            <p14:sldId id="656"/>
            <p14:sldId id="657"/>
            <p14:sldId id="658"/>
            <p14:sldId id="659"/>
            <p14:sldId id="660"/>
            <p14:sldId id="678"/>
            <p14:sldId id="646"/>
            <p14:sldId id="647"/>
            <p14:sldId id="648"/>
            <p14:sldId id="649"/>
          </p14:sldIdLst>
        </p14:section>
      </p14:sectionLst>
    </p:ex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3D3D3"/>
    <a:srgbClr val="4D4D4D"/>
    <a:srgbClr val="000000"/>
    <a:srgbClr val="A0A0A0"/>
    <a:srgbClr val="66FF66"/>
    <a:srgbClr val="032455"/>
    <a:srgbClr val="032B65"/>
    <a:srgbClr val="040404"/>
    <a:srgbClr val="043882"/>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0360" autoAdjust="0"/>
  </p:normalViewPr>
  <p:slideViewPr>
    <p:cSldViewPr snapToGrid="0" showGuides="1">
      <p:cViewPr varScale="1">
        <p:scale>
          <a:sx n="66" d="100"/>
          <a:sy n="66" d="100"/>
        </p:scale>
        <p:origin x="-1444" y="-56"/>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200" d="100"/>
        <a:sy n="200" d="100"/>
      </p:scale>
      <p:origin x="0" y="40728"/>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gs" Target="tags/tag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Arbeitsblat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A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833333333333358E-2"/>
          <c:y val="6.8750000000000033E-2"/>
          <c:w val="0.95416666666666672"/>
          <c:h val="0.93125000000000002"/>
        </c:manualLayout>
      </c:layout>
      <c:barChart>
        <c:barDir val="col"/>
        <c:grouping val="clustered"/>
        <c:ser>
          <c:idx val="0"/>
          <c:order val="0"/>
          <c:tx>
            <c:strRef>
              <c:f>Sheet1!$B$1</c:f>
              <c:strCache>
                <c:ptCount val="1"/>
                <c:pt idx="0">
                  <c:v>Best Change in SLD</c:v>
                </c:pt>
              </c:strCache>
            </c:strRef>
          </c:tx>
          <c:spPr>
            <a:solidFill>
              <a:schemeClr val="accent1"/>
            </a:solidFill>
            <a:ln>
              <a:noFill/>
            </a:ln>
            <a:effectLst/>
          </c:spPr>
          <c:dPt>
            <c:idx val="0"/>
            <c:spPr>
              <a:solidFill>
                <a:srgbClr val="B60D27"/>
              </a:solidFill>
              <a:ln>
                <a:noFill/>
              </a:ln>
              <a:effectLst/>
            </c:spPr>
          </c:dPt>
          <c:dPt>
            <c:idx val="1"/>
            <c:spPr>
              <a:solidFill>
                <a:srgbClr val="FFC000"/>
              </a:solidFill>
              <a:ln>
                <a:noFill/>
              </a:ln>
              <a:effectLst/>
            </c:spPr>
          </c:dPt>
          <c:dPt>
            <c:idx val="2"/>
            <c:spPr>
              <a:solidFill>
                <a:srgbClr val="B2C0D8"/>
              </a:solidFill>
              <a:ln>
                <a:noFill/>
              </a:ln>
              <a:effectLst/>
            </c:spPr>
          </c:dPt>
          <c:dPt>
            <c:idx val="3"/>
            <c:spPr>
              <a:solidFill>
                <a:srgbClr val="043882"/>
              </a:solidFill>
              <a:ln>
                <a:noFill/>
              </a:ln>
              <a:effectLst/>
            </c:spPr>
          </c:dPt>
          <c:dPt>
            <c:idx val="4"/>
            <c:spPr>
              <a:solidFill>
                <a:srgbClr val="B2C0D8"/>
              </a:solidFill>
              <a:ln>
                <a:noFill/>
              </a:ln>
              <a:effectLst/>
            </c:spPr>
          </c:dPt>
          <c:dPt>
            <c:idx val="5"/>
            <c:spPr>
              <a:solidFill>
                <a:srgbClr val="B60D27"/>
              </a:solidFill>
              <a:ln>
                <a:noFill/>
              </a:ln>
              <a:effectLst/>
            </c:spPr>
          </c:dPt>
          <c:dPt>
            <c:idx val="6"/>
            <c:spPr>
              <a:solidFill>
                <a:srgbClr val="B2C0D8"/>
              </a:solidFill>
              <a:ln>
                <a:noFill/>
              </a:ln>
              <a:effectLst/>
            </c:spPr>
          </c:dPt>
          <c:dPt>
            <c:idx val="7"/>
            <c:spPr>
              <a:solidFill>
                <a:srgbClr val="B60D27"/>
              </a:solidFill>
              <a:ln>
                <a:noFill/>
              </a:ln>
              <a:effectLst/>
            </c:spPr>
          </c:dPt>
          <c:dPt>
            <c:idx val="8"/>
            <c:spPr>
              <a:solidFill>
                <a:srgbClr val="B2C0D8"/>
              </a:solidFill>
              <a:ln>
                <a:noFill/>
              </a:ln>
              <a:effectLst/>
            </c:spPr>
          </c:dPt>
          <c:dPt>
            <c:idx val="9"/>
            <c:spPr>
              <a:solidFill>
                <a:srgbClr val="043882"/>
              </a:solidFill>
              <a:ln>
                <a:noFill/>
              </a:ln>
              <a:effectLst/>
            </c:spPr>
          </c:dPt>
          <c:dPt>
            <c:idx val="10"/>
            <c:spPr>
              <a:solidFill>
                <a:srgbClr val="B60D27"/>
              </a:solidFill>
              <a:ln>
                <a:noFill/>
              </a:ln>
              <a:effectLst/>
            </c:spPr>
          </c:dPt>
          <c:dPt>
            <c:idx val="11"/>
            <c:spPr>
              <a:solidFill>
                <a:srgbClr val="B60D27"/>
              </a:solidFill>
              <a:ln>
                <a:noFill/>
              </a:ln>
              <a:effectLst/>
            </c:spPr>
          </c:dPt>
          <c:dPt>
            <c:idx val="12"/>
            <c:spPr>
              <a:gradFill flip="none" rotWithShape="1">
                <a:gsLst>
                  <a:gs pos="0">
                    <a:srgbClr val="0808FF">
                      <a:shade val="30000"/>
                      <a:satMod val="115000"/>
                    </a:srgbClr>
                  </a:gs>
                  <a:gs pos="50000">
                    <a:srgbClr val="0808FF">
                      <a:shade val="67500"/>
                      <a:satMod val="115000"/>
                    </a:srgbClr>
                  </a:gs>
                  <a:gs pos="100000">
                    <a:srgbClr val="0808FF">
                      <a:shade val="100000"/>
                      <a:satMod val="115000"/>
                    </a:srgbClr>
                  </a:gs>
                </a:gsLst>
                <a:lin ang="2700000" scaled="1"/>
                <a:tileRect/>
              </a:gradFill>
              <a:ln>
                <a:noFill/>
              </a:ln>
              <a:effectLst/>
            </c:spPr>
          </c:dPt>
          <c:dPt>
            <c:idx val="13"/>
            <c:spPr>
              <a:solidFill>
                <a:srgbClr val="B60D27"/>
              </a:solidFill>
              <a:ln>
                <a:noFill/>
              </a:ln>
              <a:effectLst/>
            </c:spPr>
          </c:dPt>
          <c:dPt>
            <c:idx val="14"/>
            <c:spPr>
              <a:solidFill>
                <a:srgbClr val="043882"/>
              </a:solidFill>
              <a:ln>
                <a:noFill/>
              </a:ln>
              <a:effectLst/>
            </c:spPr>
          </c:dPt>
          <c:dPt>
            <c:idx val="15"/>
            <c:spPr>
              <a:solidFill>
                <a:srgbClr val="B2C0D8"/>
              </a:solidFill>
              <a:ln>
                <a:noFill/>
              </a:ln>
              <a:effectLst/>
            </c:spPr>
          </c:dPt>
          <c:dPt>
            <c:idx val="16"/>
            <c:spPr>
              <a:solidFill>
                <a:srgbClr val="B60D27"/>
              </a:solidFill>
              <a:ln>
                <a:noFill/>
              </a:ln>
              <a:effectLst/>
            </c:spPr>
          </c:dPt>
          <c:dPt>
            <c:idx val="17"/>
            <c:spPr>
              <a:solidFill>
                <a:srgbClr val="B60D27"/>
              </a:solidFill>
              <a:ln>
                <a:noFill/>
              </a:ln>
              <a:effectLst/>
            </c:spPr>
          </c:dPt>
          <c:dPt>
            <c:idx val="18"/>
            <c:spPr>
              <a:solidFill>
                <a:srgbClr val="B2C0D8"/>
              </a:solidFill>
              <a:ln>
                <a:noFill/>
              </a:ln>
              <a:effectLst/>
            </c:spPr>
          </c:dPt>
          <c:dPt>
            <c:idx val="19"/>
            <c:spPr>
              <a:solidFill>
                <a:srgbClr val="FFC000"/>
              </a:solidFill>
              <a:ln>
                <a:noFill/>
              </a:ln>
              <a:effectLst/>
            </c:spPr>
          </c:dPt>
          <c:dPt>
            <c:idx val="20"/>
            <c:spPr>
              <a:solidFill>
                <a:srgbClr val="B2C0D8"/>
              </a:solidFill>
              <a:ln>
                <a:noFill/>
              </a:ln>
              <a:effectLst/>
            </c:spPr>
          </c:dPt>
          <c:cat>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Sheet1!$B$2:$B$22</c:f>
              <c:numCache>
                <c:formatCode>General</c:formatCode>
                <c:ptCount val="21"/>
                <c:pt idx="0">
                  <c:v>49</c:v>
                </c:pt>
                <c:pt idx="1">
                  <c:v>46</c:v>
                </c:pt>
                <c:pt idx="2">
                  <c:v>42</c:v>
                </c:pt>
                <c:pt idx="3">
                  <c:v>40</c:v>
                </c:pt>
                <c:pt idx="4">
                  <c:v>34</c:v>
                </c:pt>
                <c:pt idx="5">
                  <c:v>33</c:v>
                </c:pt>
                <c:pt idx="6">
                  <c:v>29</c:v>
                </c:pt>
                <c:pt idx="7">
                  <c:v>24</c:v>
                </c:pt>
                <c:pt idx="8">
                  <c:v>19</c:v>
                </c:pt>
                <c:pt idx="9">
                  <c:v>9</c:v>
                </c:pt>
                <c:pt idx="10">
                  <c:v>7</c:v>
                </c:pt>
                <c:pt idx="11">
                  <c:v>7</c:v>
                </c:pt>
                <c:pt idx="12">
                  <c:v>0</c:v>
                </c:pt>
                <c:pt idx="13">
                  <c:v>-12</c:v>
                </c:pt>
                <c:pt idx="14">
                  <c:v>-15</c:v>
                </c:pt>
                <c:pt idx="15">
                  <c:v>-15</c:v>
                </c:pt>
                <c:pt idx="16">
                  <c:v>-29</c:v>
                </c:pt>
                <c:pt idx="17">
                  <c:v>-55</c:v>
                </c:pt>
                <c:pt idx="18">
                  <c:v>-61</c:v>
                </c:pt>
                <c:pt idx="19">
                  <c:v>-65</c:v>
                </c:pt>
                <c:pt idx="20">
                  <c:v>-65</c:v>
                </c:pt>
              </c:numCache>
            </c:numRef>
          </c:val>
        </c:ser>
        <c:gapWidth val="40"/>
        <c:axId val="107963136"/>
        <c:axId val="107964672"/>
      </c:barChart>
      <c:catAx>
        <c:axId val="107963136"/>
        <c:scaling>
          <c:orientation val="minMax"/>
        </c:scaling>
        <c:delete val="1"/>
        <c:axPos val="b"/>
        <c:numFmt formatCode="General" sourceLinked="1"/>
        <c:tickLblPos val="none"/>
        <c:crossAx val="107964672"/>
        <c:crosses val="autoZero"/>
        <c:auto val="1"/>
        <c:lblAlgn val="ctr"/>
        <c:lblOffset val="100"/>
      </c:catAx>
      <c:valAx>
        <c:axId val="107964672"/>
        <c:scaling>
          <c:orientation val="minMax"/>
          <c:max val="50"/>
          <c:min val="-100"/>
        </c:scaling>
        <c:delete val="1"/>
        <c:axPos val="l"/>
        <c:numFmt formatCode="General" sourceLinked="1"/>
        <c:majorTickMark val="none"/>
        <c:tickLblPos val="none"/>
        <c:crossAx val="107963136"/>
        <c:crosses val="autoZero"/>
        <c:crossBetween val="between"/>
      </c:valAx>
      <c:spPr>
        <a:noFill/>
        <a:ln>
          <a:noFill/>
        </a:ln>
        <a:effectLst/>
      </c:spPr>
    </c:plotArea>
    <c:plotVisOnly val="1"/>
    <c:dispBlanksAs val="gap"/>
  </c:chart>
  <c:spPr>
    <a:noFill/>
    <a:ln>
      <a:noFill/>
    </a:ln>
    <a:effectLst/>
  </c:spPr>
  <c:txPr>
    <a:bodyPr/>
    <a:lstStyle/>
    <a:p>
      <a:pPr>
        <a:defRPr/>
      </a:pPr>
      <a:endParaRPr lang="de-DE"/>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de-AT"/>
  <c:chart>
    <c:autoTitleDeleted val="1"/>
    <c:plotArea>
      <c:layout>
        <c:manualLayout>
          <c:layoutTarget val="inner"/>
          <c:xMode val="edge"/>
          <c:yMode val="edge"/>
          <c:x val="0.22918061023621986"/>
          <c:y val="0.16840649606299218"/>
          <c:w val="0.67888369422572248"/>
          <c:h val="0.73011417322834704"/>
        </c:manualLayout>
      </c:layout>
      <c:barChart>
        <c:barDir val="col"/>
        <c:grouping val="clustered"/>
        <c:ser>
          <c:idx val="0"/>
          <c:order val="0"/>
          <c:tx>
            <c:strRef>
              <c:f>Sheet1!$B$1</c:f>
              <c:strCache>
                <c:ptCount val="1"/>
                <c:pt idx="0">
                  <c:v>Series 1</c:v>
                </c:pt>
              </c:strCache>
            </c:strRef>
          </c:tx>
          <c:spPr>
            <a:solidFill>
              <a:schemeClr val="bg2"/>
            </a:solidFill>
          </c:spPr>
          <c:dLbls>
            <c:dLbl>
              <c:idx val="0"/>
              <c:layout>
                <c:manualLayout>
                  <c:x val="3.5577840371216328E-2"/>
                  <c:y val="0"/>
                </c:manualLayout>
              </c:layout>
              <c:showVal val="1"/>
            </c:dLbl>
            <c:dLbl>
              <c:idx val="1"/>
              <c:layout>
                <c:manualLayout>
                  <c:x val="3.8314597322848282E-2"/>
                  <c:y val="0"/>
                </c:manualLayout>
              </c:layout>
              <c:showVal val="1"/>
            </c:dLbl>
            <c:dLbl>
              <c:idx val="2"/>
              <c:layout>
                <c:manualLayout>
                  <c:x val="3.8314597322848282E-2"/>
                  <c:y val="0"/>
                </c:manualLayout>
              </c:layout>
              <c:showVal val="1"/>
            </c:dLbl>
            <c:dLbl>
              <c:idx val="3"/>
              <c:layout>
                <c:manualLayout>
                  <c:x val="3.8314597322848282E-2"/>
                  <c:y val="-7.7510508929729454E-3"/>
                </c:manualLayout>
              </c:layout>
              <c:showVal val="1"/>
            </c:dLbl>
            <c:txPr>
              <a:bodyPr/>
              <a:lstStyle/>
              <a:p>
                <a:pPr>
                  <a:defRPr sz="1100"/>
                </a:pPr>
                <a:endParaRPr lang="de-DE"/>
              </a:p>
            </c:txPr>
            <c:showVal val="1"/>
          </c:dLbls>
          <c:cat>
            <c:numRef>
              <c:f>Sheet1!$A$2:$A$5</c:f>
              <c:numCache>
                <c:formatCode>General</c:formatCode>
                <c:ptCount val="4"/>
                <c:pt idx="0">
                  <c:v>0.5</c:v>
                </c:pt>
                <c:pt idx="1">
                  <c:v>1</c:v>
                </c:pt>
                <c:pt idx="2">
                  <c:v>1.5</c:v>
                </c:pt>
                <c:pt idx="3">
                  <c:v>2</c:v>
                </c:pt>
              </c:numCache>
            </c:numRef>
          </c:cat>
          <c:val>
            <c:numRef>
              <c:f>Sheet1!$B$2:$B$5</c:f>
              <c:numCache>
                <c:formatCode>General</c:formatCode>
                <c:ptCount val="4"/>
                <c:pt idx="0">
                  <c:v>0.35000000000000014</c:v>
                </c:pt>
                <c:pt idx="1">
                  <c:v>0.62000000000000033</c:v>
                </c:pt>
                <c:pt idx="2">
                  <c:v>0.93</c:v>
                </c:pt>
                <c:pt idx="3">
                  <c:v>0.82000000000000028</c:v>
                </c:pt>
              </c:numCache>
            </c:numRef>
          </c:val>
        </c:ser>
        <c:gapWidth val="51"/>
        <c:overlap val="-51"/>
        <c:axId val="172425216"/>
        <c:axId val="172426752"/>
      </c:barChart>
      <c:catAx>
        <c:axId val="172425216"/>
        <c:scaling>
          <c:orientation val="minMax"/>
        </c:scaling>
        <c:axPos val="b"/>
        <c:numFmt formatCode="General" sourceLinked="1"/>
        <c:tickLblPos val="nextTo"/>
        <c:spPr>
          <a:ln w="22225">
            <a:solidFill>
              <a:schemeClr val="tx1">
                <a:lumMod val="50000"/>
              </a:schemeClr>
            </a:solidFill>
          </a:ln>
        </c:spPr>
        <c:txPr>
          <a:bodyPr/>
          <a:lstStyle/>
          <a:p>
            <a:pPr>
              <a:defRPr sz="1100"/>
            </a:pPr>
            <a:endParaRPr lang="de-DE"/>
          </a:p>
        </c:txPr>
        <c:crossAx val="172426752"/>
        <c:crosses val="autoZero"/>
        <c:auto val="1"/>
        <c:lblAlgn val="ctr"/>
        <c:lblOffset val="100"/>
      </c:catAx>
      <c:valAx>
        <c:axId val="172426752"/>
        <c:scaling>
          <c:orientation val="minMax"/>
          <c:max val="1.4"/>
        </c:scaling>
        <c:axPos val="l"/>
        <c:numFmt formatCode="#,##0.0" sourceLinked="0"/>
        <c:tickLblPos val="nextTo"/>
        <c:spPr>
          <a:ln w="22225">
            <a:solidFill>
              <a:schemeClr val="tx1">
                <a:lumMod val="50000"/>
              </a:schemeClr>
            </a:solidFill>
          </a:ln>
        </c:spPr>
        <c:txPr>
          <a:bodyPr/>
          <a:lstStyle/>
          <a:p>
            <a:pPr>
              <a:defRPr sz="1100"/>
            </a:pPr>
            <a:endParaRPr lang="de-DE"/>
          </a:p>
        </c:txPr>
        <c:crossAx val="172425216"/>
        <c:crosses val="autoZero"/>
        <c:crossBetween val="between"/>
        <c:majorUnit val="0.2"/>
      </c:valAx>
    </c:plotArea>
    <c:plotVisOnly val="1"/>
    <c:dispBlanksAs val="gap"/>
  </c:chart>
  <c:txPr>
    <a:bodyPr/>
    <a:lstStyle/>
    <a:p>
      <a:pPr>
        <a:defRPr sz="1800"/>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01/09/2016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dirty="0"/>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9/1/2016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dirty="0"/>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Demographics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Mean age 63.5-yr (31-86)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Men 47% (n = 41)</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Synchronous metastases 41% (n = 36)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BRAF mutation in-20%)</a:t>
            </a:r>
          </a:p>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347533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Demographics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Mean age 63.5-yr (31-86)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Men 47% (n = 41)</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Synchronous metastases 41% (n = 36)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BRAF mutation in-20%)</a:t>
            </a:r>
          </a:p>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347533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347533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23</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23</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23</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25</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25</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25</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39</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39</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39</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p14="http://schemas.microsoft.com/office/powerpoint/2010/main" xmlns="" val="228358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45</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45</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45</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jpeg"/><Relationship Id="rId4"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1523905" y="4330521"/>
            <a:ext cx="6096190" cy="677108"/>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0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a:t>
            </a:r>
            <a:r>
              <a:rPr lang="en-GB" sz="2000" b="1" kern="0" baseline="0" dirty="0" smtClean="0">
                <a:solidFill>
                  <a:srgbClr val="FFFFFF"/>
                </a:solidFill>
                <a:effectLst>
                  <a:outerShdw blurRad="127000" sx="101000" sy="101000" algn="ctr" rotWithShape="0">
                    <a:prstClr val="black">
                      <a:alpha val="71000"/>
                    </a:prstClr>
                  </a:outerShdw>
                </a:effectLst>
                <a:latin typeface="Arial"/>
                <a:cs typeface="Arial"/>
              </a:rPr>
              <a:t> Cancer</a:t>
            </a:r>
            <a:endParaRPr lang="en-GB" sz="2000" b="1" kern="0" dirty="0" smtClean="0">
              <a:solidFill>
                <a:srgbClr val="FFFFFF"/>
              </a:solidFill>
              <a:effectLst>
                <a:outerShdw blurRad="127000" sx="101000" sy="101000" algn="ctr" rotWithShape="0">
                  <a:prstClr val="black">
                    <a:alpha val="71000"/>
                  </a:prstClr>
                </a:outerShdw>
              </a:effectLst>
              <a:latin typeface="Arial"/>
              <a:cs typeface="Arial"/>
            </a:endParaRP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29</a:t>
            </a:r>
            <a:r>
              <a:rPr lang="en-US" baseline="0" dirty="0" smtClean="0">
                <a:solidFill>
                  <a:srgbClr val="FFFFFF"/>
                </a:solidFill>
                <a:effectLst>
                  <a:outerShdw blurRad="127000" sx="101000" sy="101000" algn="ctr" rotWithShape="0">
                    <a:prstClr val="black">
                      <a:alpha val="71000"/>
                    </a:prstClr>
                  </a:outerShdw>
                </a:effectLst>
                <a:latin typeface="Arial"/>
                <a:cs typeface="Arial"/>
              </a:rPr>
              <a:t> June</a:t>
            </a:r>
            <a:r>
              <a:rPr lang="en-US" dirty="0" smtClean="0">
                <a:solidFill>
                  <a:srgbClr val="FFFFFF"/>
                </a:solidFill>
                <a:effectLst>
                  <a:outerShdw blurRad="127000" sx="101000" sy="101000" algn="ctr" rotWithShape="0">
                    <a:prstClr val="black">
                      <a:alpha val="71000"/>
                    </a:prstClr>
                  </a:outerShdw>
                </a:effectLst>
                <a:latin typeface="Arial"/>
                <a:cs typeface="Arial"/>
              </a:rPr>
              <a:t>–2 July 2016 </a:t>
            </a:r>
            <a:r>
              <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rPr>
              <a:t>|</a:t>
            </a:r>
            <a:r>
              <a:rPr lang="en-US" sz="1800" b="0" kern="1200" baseline="0" dirty="0" smtClean="0">
                <a:solidFill>
                  <a:schemeClr val="tx2"/>
                </a:solidFill>
                <a:effectLst>
                  <a:outerShdw blurRad="50800" dist="38100" dir="2700000" algn="tl" rotWithShape="0">
                    <a:prstClr val="black">
                      <a:alpha val="40000"/>
                    </a:prstClr>
                  </a:outerShdw>
                </a:effectLst>
                <a:latin typeface="Arial"/>
                <a:ea typeface="+mn-ea"/>
                <a:cs typeface="Arial"/>
              </a:rPr>
              <a:t> </a:t>
            </a:r>
            <a:r>
              <a:rPr lang="en-US" dirty="0" smtClean="0">
                <a:solidFill>
                  <a:srgbClr val="FFFFFF"/>
                </a:solidFill>
                <a:effectLst>
                  <a:outerShdw blurRad="127000" sx="101000" sy="101000" algn="ctr" rotWithShape="0">
                    <a:prstClr val="black">
                      <a:alpha val="71000"/>
                    </a:prstClr>
                  </a:outerShdw>
                </a:effectLst>
                <a:latin typeface="Arial"/>
                <a:cs typeface="Arial"/>
              </a:rPr>
              <a:t>Barcelona,</a:t>
            </a:r>
            <a:r>
              <a:rPr lang="en-US" baseline="0" dirty="0" smtClean="0">
                <a:solidFill>
                  <a:srgbClr val="FFFFFF"/>
                </a:solidFill>
                <a:effectLst>
                  <a:outerShdw blurRad="127000" sx="101000" sy="101000" algn="ctr" rotWithShape="0">
                    <a:prstClr val="black">
                      <a:alpha val="71000"/>
                    </a:prstClr>
                  </a:outerShdw>
                </a:effectLst>
                <a:latin typeface="Arial"/>
                <a:cs typeface="Arial"/>
              </a:rPr>
              <a:t> Spain</a:t>
            </a:r>
            <a:endParaRPr lang="en-US" dirty="0" smtClean="0">
              <a:solidFill>
                <a:srgbClr val="FFFFFF"/>
              </a:solidFill>
              <a:effectLst>
                <a:outerShdw blurRad="127000" sx="101000" sy="101000" algn="ctr" rotWithShape="0">
                  <a:prstClr val="black">
                    <a:alpha val="71000"/>
                  </a:prstClr>
                </a:outerShdw>
              </a:effectLst>
              <a:latin typeface="Arial"/>
              <a:cs typeface="Arial"/>
            </a:endParaRPr>
          </a:p>
        </p:txBody>
      </p:sp>
    </p:spTree>
    <p:extLst>
      <p:ext uri="{BB962C8B-B14F-4D97-AF65-F5344CB8AC3E}">
        <p14:creationId xmlns:p14="http://schemas.microsoft.com/office/powerpoint/2010/main" xmlns="" val="1724102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xmlns="" val="38585493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429151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224370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09675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7661055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4018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3829309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41716819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71290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3" name="Picture 12"/>
          <p:cNvPicPr preferRelativeResize="0">
            <a:picLocks/>
          </p:cNvPicPr>
          <p:nvPr userDrawn="1"/>
        </p:nvPicPr>
        <p:blipFill rotWithShape="1">
          <a:blip r:embed="rId5" cstate="print">
            <a:extLst>
              <a:ext uri="{28A0092B-C50C-407E-A947-70E740481C1C}">
                <a14:useLocalDpi xmlns:a14="http://schemas.microsoft.com/office/drawing/2010/main" xmlns="" val="0"/>
              </a:ext>
            </a:extLst>
          </a:blip>
          <a:srcRect t="10392" b="33726"/>
          <a:stretch/>
        </p:blipFill>
        <p:spPr>
          <a:xfrm>
            <a:off x="-20172" y="1532964"/>
            <a:ext cx="9180000" cy="4437541"/>
          </a:xfrm>
          <a:prstGeom prst="rect">
            <a:avLst/>
          </a:prstGeom>
        </p:spPr>
      </p:pic>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1523905" y="4330521"/>
            <a:ext cx="6096190" cy="677108"/>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0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29 June–2 July 2016 </a:t>
            </a:r>
            <a:r>
              <a:rPr lang="en-US" dirty="0" smtClean="0">
                <a:solidFill>
                  <a:srgbClr val="FFFFFF"/>
                </a:solidFill>
                <a:effectLst>
                  <a:outerShdw blurRad="50800" dist="38100" dir="2700000" algn="tl" rotWithShape="0">
                    <a:prstClr val="black">
                      <a:alpha val="40000"/>
                    </a:prstClr>
                  </a:outerShdw>
                </a:effectLst>
                <a:latin typeface="Arial"/>
                <a:cs typeface="Arial"/>
              </a:rPr>
              <a:t>| </a:t>
            </a:r>
            <a:r>
              <a:rPr lang="en-US" dirty="0" smtClean="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xmlns="" val="669286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478507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1755027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430516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784315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8277205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051460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8688404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3779319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330674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40487730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780604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8753446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3400956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9934294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p14="http://schemas.microsoft.com/office/powerpoint/2010/main" xmlns="" val="40707476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67236864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11233998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1186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214511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482641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86236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19676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179709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520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p14="http://schemas.microsoft.com/office/powerpoint/2010/main" xmlns=""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p14="http://schemas.microsoft.com/office/powerpoint/2010/main" xmlns="" val="941441636"/>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p14="http://schemas.microsoft.com/office/powerpoint/2010/main" xmlns="" val="3195392166"/>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p14="http://schemas.microsoft.com/office/powerpoint/2010/main" xmlns="" val="1214041475"/>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71.xml"/><Relationship Id="rId5" Type="http://schemas.openxmlformats.org/officeDocument/2006/relationships/slide" Target="slide59.xml"/><Relationship Id="rId4" Type="http://schemas.openxmlformats.org/officeDocument/2006/relationships/slide" Target="slide5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Diaporama GI 2016</a:t>
            </a:r>
            <a:br>
              <a:rPr lang="fr-FR" dirty="0" smtClean="0"/>
            </a:br>
            <a:r>
              <a:rPr lang="fr-FR" sz="2800" b="0" dirty="0" smtClean="0"/>
              <a:t>Sélection d’abstracts sur le cancer colorectal du:</a:t>
            </a:r>
            <a:endParaRPr lang="fr-FR" sz="2800" b="0" dirty="0"/>
          </a:p>
        </p:txBody>
      </p:sp>
      <p:cxnSp>
        <p:nvCxnSpPr>
          <p:cNvPr id="6" name="Straight Connector 5"/>
          <p:cNvCxnSpPr/>
          <p:nvPr/>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4D4D4D"/>
              </a:solidFill>
            </a:endParaRPr>
          </a:p>
        </p:txBody>
      </p:sp>
      <p:pic>
        <p:nvPicPr>
          <p:cNvPr id="9" name="Picture 8"/>
          <p:cNvPicPr preferRelativeResize="0">
            <a:picLocks/>
          </p:cNvPicPr>
          <p:nvPr/>
        </p:nvPicPr>
        <p:blipFill rotWithShape="1">
          <a:blip r:embed="rId2" cstate="print">
            <a:extLst>
              <a:ext uri="{28A0092B-C50C-407E-A947-70E740481C1C}">
                <a14:useLocalDpi xmlns:a14="http://schemas.microsoft.com/office/drawing/2010/main" xmlns="" val="0"/>
              </a:ext>
            </a:extLst>
          </a:blip>
          <a:srcRect t="10392" b="33726"/>
          <a:stretch/>
        </p:blipFill>
        <p:spPr>
          <a:xfrm>
            <a:off x="-20172" y="1532964"/>
            <a:ext cx="9180000" cy="4437541"/>
          </a:xfrm>
          <a:prstGeom prst="rect">
            <a:avLst/>
          </a:prstGeom>
        </p:spPr>
      </p:pic>
      <p:cxnSp>
        <p:nvCxnSpPr>
          <p:cNvPr id="10" name="Straight Connector 9"/>
          <p:cNvCxnSpPr/>
          <p:nvPr/>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2" name="Rectangle 10"/>
          <p:cNvSpPr/>
          <p:nvPr/>
        </p:nvSpPr>
        <p:spPr>
          <a:xfrm>
            <a:off x="0" y="4580517"/>
            <a:ext cx="9144000" cy="892552"/>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fr-FR" sz="2800" b="1" kern="0" dirty="0" smtClean="0">
                <a:solidFill>
                  <a:srgbClr val="FFFFFF"/>
                </a:solidFill>
                <a:effectLst>
                  <a:outerShdw blurRad="127000" sx="101000" sy="101000" algn="ctr" rotWithShape="0">
                    <a:prstClr val="black">
                      <a:alpha val="71000"/>
                    </a:prstClr>
                  </a:outerShdw>
                </a:effectLst>
                <a:latin typeface="Arial"/>
                <a:cs typeface="Arial"/>
              </a:rPr>
              <a:t>18e congrès mondial sur le cancer gastro-intestinal</a:t>
            </a:r>
            <a:br>
              <a:rPr lang="fr-FR" sz="2800" b="1" kern="0" dirty="0" smtClean="0">
                <a:solidFill>
                  <a:srgbClr val="FFFFFF"/>
                </a:solidFill>
                <a:effectLst>
                  <a:outerShdw blurRad="127000" sx="101000" sy="101000" algn="ctr" rotWithShape="0">
                    <a:prstClr val="black">
                      <a:alpha val="71000"/>
                    </a:prstClr>
                  </a:outerShdw>
                </a:effectLst>
                <a:latin typeface="Arial"/>
                <a:cs typeface="Arial"/>
              </a:rPr>
            </a:br>
            <a:r>
              <a:rPr lang="fr-FR" sz="2400" dirty="0" smtClean="0">
                <a:solidFill>
                  <a:srgbClr val="FFFFFF"/>
                </a:solidFill>
                <a:effectLst>
                  <a:outerShdw blurRad="127000" sx="101000" sy="101000" algn="ctr" rotWithShape="0">
                    <a:prstClr val="black">
                      <a:alpha val="71000"/>
                    </a:prstClr>
                  </a:outerShdw>
                </a:effectLst>
                <a:latin typeface="Arial"/>
                <a:cs typeface="Arial"/>
              </a:rPr>
              <a:t>29 Juin–2 Juillet 2016 </a:t>
            </a:r>
            <a:r>
              <a:rPr lang="fr-FR" sz="2400" dirty="0" smtClean="0">
                <a:solidFill>
                  <a:srgbClr val="FFFFFF"/>
                </a:solidFill>
                <a:effectLst>
                  <a:outerShdw blurRad="50800" dist="38100" dir="2700000" algn="tl" rotWithShape="0">
                    <a:prstClr val="black">
                      <a:alpha val="40000"/>
                    </a:prstClr>
                  </a:outerShdw>
                </a:effectLst>
                <a:latin typeface="Arial"/>
                <a:cs typeface="Arial"/>
              </a:rPr>
              <a:t>| </a:t>
            </a:r>
            <a:r>
              <a:rPr lang="fr-FR" sz="2400" dirty="0" smtClean="0">
                <a:solidFill>
                  <a:srgbClr val="FFFFFF"/>
                </a:solidFill>
                <a:effectLst>
                  <a:outerShdw blurRad="127000" sx="101000" sy="101000" algn="ctr" rotWithShape="0">
                    <a:prstClr val="black">
                      <a:alpha val="71000"/>
                    </a:prstClr>
                  </a:outerShdw>
                </a:effectLst>
                <a:latin typeface="Arial"/>
                <a:cs typeface="Arial"/>
              </a:rPr>
              <a:t>Barcelone, Espagne</a:t>
            </a:r>
          </a:p>
        </p:txBody>
      </p:sp>
    </p:spTree>
    <p:extLst>
      <p:ext uri="{BB962C8B-B14F-4D97-AF65-F5344CB8AC3E}">
        <p14:creationId xmlns:p14="http://schemas.microsoft.com/office/powerpoint/2010/main" xmlns="" val="3641944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dirty="0" smtClean="0"/>
              <a:t>LBA-01</a:t>
            </a:r>
            <a:r>
              <a:rPr lang="fr-FR" dirty="0"/>
              <a:t>: Tolérance et efficacité du cobimetinib (cobi) et atezolizumab (atezo) dans une étude de phase 1b sur le cancer colorectal métastatique </a:t>
            </a:r>
            <a:r>
              <a:rPr lang="fr-FR" dirty="0" smtClean="0"/>
              <a:t>(CCRm</a:t>
            </a:r>
            <a:r>
              <a:rPr lang="fr-FR" dirty="0"/>
              <a:t>) – Bendell J, et al </a:t>
            </a:r>
          </a:p>
        </p:txBody>
      </p:sp>
      <p:sp>
        <p:nvSpPr>
          <p:cNvPr id="3" name="Text Placeholder 2"/>
          <p:cNvSpPr>
            <a:spLocks noGrp="1"/>
          </p:cNvSpPr>
          <p:nvPr>
            <p:ph type="body" sz="quarter" idx="11"/>
          </p:nvPr>
        </p:nvSpPr>
        <p:spPr>
          <a:xfrm>
            <a:off x="4285398" y="6096000"/>
            <a:ext cx="4493478" cy="487363"/>
          </a:xfrm>
        </p:spPr>
        <p:txBody>
          <a:bodyPr/>
          <a:lstStyle/>
          <a:p>
            <a:pPr>
              <a:buClr>
                <a:srgbClr val="043882"/>
              </a:buClr>
            </a:pPr>
            <a:r>
              <a:rPr lang="fr-FR" dirty="0" err="1" smtClean="0"/>
              <a:t>Bendell</a:t>
            </a:r>
            <a:r>
              <a:rPr lang="fr-FR" dirty="0" smtClean="0"/>
              <a:t> et al. Ann Oncol 2016; 27 (suppl 2): abstr LBA-01</a:t>
            </a:r>
            <a:endParaRPr lang="fr-FR" dirty="0"/>
          </a:p>
        </p:txBody>
      </p:sp>
      <p:sp>
        <p:nvSpPr>
          <p:cNvPr id="7" name="Rectangle 3"/>
          <p:cNvSpPr txBox="1">
            <a:spLocks noChangeArrowheads="1"/>
          </p:cNvSpPr>
          <p:nvPr/>
        </p:nvSpPr>
        <p:spPr bwMode="auto">
          <a:xfrm>
            <a:off x="369888" y="1257300"/>
            <a:ext cx="8569286" cy="4846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Conclusions</a:t>
            </a:r>
          </a:p>
          <a:p>
            <a:pPr>
              <a:buClr>
                <a:srgbClr val="043882"/>
              </a:buClr>
            </a:pPr>
            <a:r>
              <a:rPr lang="fr-FR" b="1" dirty="0" smtClean="0"/>
              <a:t>L’association cobimetinib + atezolizumab a été bien tolérée aux doses maximales administrées chez ces patients avec CCRm muté KRAS, réfractaire à la chimiothérapie</a:t>
            </a:r>
          </a:p>
          <a:p>
            <a:pPr>
              <a:buClr>
                <a:srgbClr val="043882"/>
              </a:buClr>
            </a:pPr>
            <a:r>
              <a:rPr lang="fr-FR" b="1" dirty="0" smtClean="0"/>
              <a:t>Chez </a:t>
            </a:r>
            <a:r>
              <a:rPr lang="fr-FR" b="1" dirty="0"/>
              <a:t>les patients </a:t>
            </a:r>
            <a:r>
              <a:rPr lang="fr-FR" b="1" dirty="0" smtClean="0"/>
              <a:t>MSS, le taux de réponse clinique a été plus </a:t>
            </a:r>
            <a:r>
              <a:rPr lang="fr-FR" b="1" dirty="0"/>
              <a:t>élevé </a:t>
            </a:r>
            <a:r>
              <a:rPr lang="fr-FR" b="1" dirty="0" smtClean="0"/>
              <a:t>avec l’association que ce qui était attendu avec le cobimetinib seul ou l’atezolizumab seul</a:t>
            </a:r>
          </a:p>
          <a:p>
            <a:pPr>
              <a:buClr>
                <a:srgbClr val="043882"/>
              </a:buClr>
            </a:pPr>
            <a:r>
              <a:rPr lang="fr-FR" b="1" dirty="0" smtClean="0"/>
              <a:t>Ces résultats suggèrent que le cobimetinib peut sensibiliser les tumeurs à l’atezolizumab en augmentant l’expression de MHC I sur les cellules tumorales et en favorisant l’accumulation intratumorale de cellules T CD8</a:t>
            </a:r>
          </a:p>
          <a:p>
            <a:pPr>
              <a:buClr>
                <a:srgbClr val="043882"/>
              </a:buClr>
            </a:pPr>
            <a:r>
              <a:rPr lang="fr-FR" b="1" dirty="0" smtClean="0"/>
              <a:t>Des analyses complémentaires et une étude de phase 3 sont en cours</a:t>
            </a:r>
          </a:p>
          <a:p>
            <a:pPr>
              <a:buClr>
                <a:srgbClr val="043882"/>
              </a:buClr>
            </a:pPr>
            <a:endParaRPr lang="fr-FR" b="1" dirty="0" smtClean="0"/>
          </a:p>
          <a:p>
            <a:pPr>
              <a:buClr>
                <a:srgbClr val="043882"/>
              </a:buClr>
            </a:pPr>
            <a:endParaRPr lang="fr-FR" b="1" dirty="0" smtClean="0"/>
          </a:p>
          <a:p>
            <a:pPr>
              <a:buClr>
                <a:srgbClr val="043882"/>
              </a:buClr>
            </a:pPr>
            <a:endParaRPr lang="fr-FR" b="1" dirty="0" smtClean="0"/>
          </a:p>
          <a:p>
            <a:pPr marL="0" indent="0">
              <a:buClr>
                <a:srgbClr val="043882"/>
              </a:buClr>
              <a:buFontTx/>
              <a:buNone/>
            </a:pPr>
            <a:endParaRPr lang="fr-FR" dirty="0"/>
          </a:p>
        </p:txBody>
      </p:sp>
    </p:spTree>
    <p:custDataLst>
      <p:tags r:id="rId1"/>
    </p:custDataLst>
    <p:extLst>
      <p:ext uri="{BB962C8B-B14F-4D97-AF65-F5344CB8AC3E}">
        <p14:creationId xmlns:p14="http://schemas.microsoft.com/office/powerpoint/2010/main" xmlns="" val="151043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LBA-05: FOLFOX-4 ± cetuximab en 1</a:t>
            </a:r>
            <a:r>
              <a:rPr lang="fr-FR" baseline="30000" dirty="0" smtClean="0"/>
              <a:t>e</a:t>
            </a:r>
            <a:r>
              <a:rPr lang="fr-FR" dirty="0" smtClean="0"/>
              <a:t> ligne chez des patients chinois avec CCRm RAS sauvage (wt): l’étude de phase 3 randomisée en ouvert TAILOR – Liu T,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Objectif</a:t>
            </a:r>
          </a:p>
          <a:p>
            <a:r>
              <a:rPr lang="fr-FR" dirty="0" smtClean="0"/>
              <a:t>Evaluer l’efficacité et la tolérance en 1</a:t>
            </a:r>
            <a:r>
              <a:rPr lang="fr-FR" baseline="30000" dirty="0" smtClean="0"/>
              <a:t>e</a:t>
            </a:r>
            <a:r>
              <a:rPr lang="fr-FR" dirty="0" smtClean="0"/>
              <a:t> ligne de cetuximab + FOLFOX-4 vs FOLFOX-4 seul chez des patients avec CCRm RAS WT </a:t>
            </a:r>
            <a:endParaRPr lang="fr-FR" dirty="0"/>
          </a:p>
        </p:txBody>
      </p:sp>
      <p:sp>
        <p:nvSpPr>
          <p:cNvPr id="14" name="Text Placeholder 13"/>
          <p:cNvSpPr>
            <a:spLocks noGrp="1"/>
          </p:cNvSpPr>
          <p:nvPr>
            <p:ph type="body" sz="quarter" idx="10"/>
          </p:nvPr>
        </p:nvSpPr>
        <p:spPr>
          <a:xfrm>
            <a:off x="365125" y="6096000"/>
            <a:ext cx="4500185" cy="487363"/>
          </a:xfrm>
        </p:spPr>
        <p:txBody>
          <a:bodyPr/>
          <a:lstStyle/>
          <a:p>
            <a:r>
              <a:rPr lang="fr-FR" dirty="0" smtClean="0"/>
              <a:t>*Cetuximab 400 mg/m</a:t>
            </a:r>
            <a:r>
              <a:rPr lang="fr-FR" baseline="30000" dirty="0" smtClean="0"/>
              <a:t>2 </a:t>
            </a:r>
            <a:r>
              <a:rPr lang="fr-FR" dirty="0" smtClean="0"/>
              <a:t>J1 puis 250 mg/m</a:t>
            </a:r>
            <a:r>
              <a:rPr lang="fr-FR" baseline="30000" dirty="0" smtClean="0"/>
              <a:t>2</a:t>
            </a:r>
            <a:r>
              <a:rPr lang="fr-FR" dirty="0" smtClean="0"/>
              <a:t>/S; </a:t>
            </a:r>
            <a:r>
              <a:rPr lang="fr-FR" baseline="30000" dirty="0" smtClean="0"/>
              <a:t>†</a:t>
            </a:r>
            <a:r>
              <a:rPr lang="fr-FR" dirty="0" smtClean="0"/>
              <a:t>oxaliplatine </a:t>
            </a:r>
            <a:br>
              <a:rPr lang="fr-FR" dirty="0" smtClean="0"/>
            </a:br>
            <a:r>
              <a:rPr lang="fr-FR" dirty="0" smtClean="0"/>
              <a:t>85 mg/m</a:t>
            </a:r>
            <a:r>
              <a:rPr lang="fr-FR" baseline="30000" dirty="0" smtClean="0"/>
              <a:t>2</a:t>
            </a:r>
            <a:r>
              <a:rPr lang="fr-FR" dirty="0" smtClean="0"/>
              <a:t> J1/2S, 5FU 400 mg/m</a:t>
            </a:r>
            <a:r>
              <a:rPr lang="fr-FR" baseline="30000" dirty="0" smtClean="0"/>
              <a:t>2</a:t>
            </a:r>
            <a:r>
              <a:rPr lang="fr-FR" dirty="0" smtClean="0"/>
              <a:t> bolus puis 600 mg/m</a:t>
            </a:r>
            <a:r>
              <a:rPr lang="fr-FR" baseline="30000" dirty="0" smtClean="0"/>
              <a:t>2</a:t>
            </a:r>
            <a:r>
              <a:rPr lang="fr-FR" dirty="0" smtClean="0"/>
              <a:t>/j perfusion continue J1,2 /2S, leucovorine 200 mg/m</a:t>
            </a:r>
            <a:r>
              <a:rPr lang="fr-FR" baseline="30000" dirty="0" smtClean="0"/>
              <a:t>2 </a:t>
            </a:r>
            <a:r>
              <a:rPr lang="fr-FR" dirty="0"/>
              <a:t>J</a:t>
            </a:r>
            <a:r>
              <a:rPr lang="fr-FR" dirty="0" smtClean="0"/>
              <a:t>1,2 /2S.</a:t>
            </a:r>
            <a:endParaRPr lang="fr-FR" dirty="0"/>
          </a:p>
        </p:txBody>
      </p:sp>
      <p:sp>
        <p:nvSpPr>
          <p:cNvPr id="15" name="Text Placeholder 14"/>
          <p:cNvSpPr>
            <a:spLocks noGrp="1"/>
          </p:cNvSpPr>
          <p:nvPr>
            <p:ph type="body" sz="quarter" idx="11"/>
          </p:nvPr>
        </p:nvSpPr>
        <p:spPr/>
        <p:txBody>
          <a:bodyPr/>
          <a:lstStyle/>
          <a:p>
            <a:r>
              <a:rPr lang="fr-FR" dirty="0" smtClean="0"/>
              <a:t>Liu et al. Ann Oncol 2016; 27 (suppl 2): abstr LBA-05 </a:t>
            </a:r>
            <a:endParaRPr lang="fr-FR" dirty="0"/>
          </a:p>
        </p:txBody>
      </p:sp>
      <p:sp>
        <p:nvSpPr>
          <p:cNvPr id="6" name="Oval 14"/>
          <p:cNvSpPr>
            <a:spLocks noChangeArrowheads="1"/>
          </p:cNvSpPr>
          <p:nvPr/>
        </p:nvSpPr>
        <p:spPr bwMode="auto">
          <a:xfrm>
            <a:off x="3941537" y="34688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526" y="2821056"/>
            <a:ext cx="663592"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014024" y="2540928"/>
            <a:ext cx="1027566"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endParaRPr lang="fr-FR" altLang="zh-CN" b="1" dirty="0">
              <a:solidFill>
                <a:srgbClr val="FFFFFF"/>
              </a:solidFill>
              <a:ea typeface="SimSun" pitchFamily="2" charset="-122"/>
            </a:endParaRPr>
          </a:p>
        </p:txBody>
      </p:sp>
      <p:cxnSp>
        <p:nvCxnSpPr>
          <p:cNvPr id="10" name="AutoShape 19"/>
          <p:cNvCxnSpPr>
            <a:cxnSpLocks noChangeShapeType="1"/>
            <a:stCxn id="13" idx="3"/>
            <a:endCxn id="6" idx="2"/>
          </p:cNvCxnSpPr>
          <p:nvPr/>
        </p:nvCxnSpPr>
        <p:spPr bwMode="auto">
          <a:xfrm flipV="1">
            <a:off x="3684814" y="3760939"/>
            <a:ext cx="256723" cy="9869"/>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8" idx="1"/>
          </p:cNvCxnSpPr>
          <p:nvPr/>
        </p:nvCxnSpPr>
        <p:spPr bwMode="auto">
          <a:xfrm>
            <a:off x="7677298" y="2805247"/>
            <a:ext cx="336726"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94878"/>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Cetuximab + FOLFOX-4* (n=193)</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313229"/>
            <a:ext cx="331969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CCRm confirmé histologiquement RAS WT ≥1lésion mesurable par scanner ou IRM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(RECIST 1.0)</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≤1</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Patients chinois</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(n=393)</a:t>
            </a:r>
            <a:endParaRPr lang="fr-FR" altLang="zh-CN" dirty="0">
              <a:solidFill>
                <a:srgbClr val="FFFFFF"/>
              </a:solidFill>
              <a:ea typeface="SimSun" pitchFamily="2" charset="-122"/>
            </a:endParaRPr>
          </a:p>
        </p:txBody>
      </p:sp>
      <p:sp>
        <p:nvSpPr>
          <p:cNvPr id="16" name="Rectangle 9"/>
          <p:cNvSpPr txBox="1">
            <a:spLocks noChangeArrowheads="1"/>
          </p:cNvSpPr>
          <p:nvPr/>
        </p:nvSpPr>
        <p:spPr bwMode="auto">
          <a:xfrm>
            <a:off x="365124" y="5243412"/>
            <a:ext cx="4130676" cy="612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 (RECIST 1.0)</a:t>
            </a:r>
          </a:p>
        </p:txBody>
      </p:sp>
      <p:sp>
        <p:nvSpPr>
          <p:cNvPr id="17" name="Content Placeholder 26"/>
          <p:cNvSpPr txBox="1">
            <a:spLocks/>
          </p:cNvSpPr>
          <p:nvPr/>
        </p:nvSpPr>
        <p:spPr>
          <a:xfrm>
            <a:off x="4648200" y="5243412"/>
            <a:ext cx="4130675" cy="7617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SG, TRG</a:t>
            </a:r>
          </a:p>
          <a:p>
            <a:r>
              <a:rPr lang="fr-FR" kern="0" dirty="0" smtClean="0"/>
              <a:t>Tolérance</a:t>
            </a:r>
          </a:p>
        </p:txBody>
      </p:sp>
      <p:cxnSp>
        <p:nvCxnSpPr>
          <p:cNvPr id="18" name="AutoShape 16"/>
          <p:cNvCxnSpPr>
            <a:cxnSpLocks noChangeShapeType="1"/>
            <a:stCxn id="6" idx="4"/>
            <a:endCxn id="21" idx="1"/>
          </p:cNvCxnSpPr>
          <p:nvPr/>
        </p:nvCxnSpPr>
        <p:spPr bwMode="auto">
          <a:xfrm rot="16200000" flipH="1">
            <a:off x="4215163" y="4071211"/>
            <a:ext cx="668319" cy="631974"/>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014024" y="4457039"/>
            <a:ext cx="1027566"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endParaRPr lang="fr-FR" altLang="zh-CN"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7675638" y="4721358"/>
            <a:ext cx="338386"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09" y="4310990"/>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FOLFOX-4* seul</a:t>
            </a:r>
          </a:p>
          <a:p>
            <a:pPr algn="ctr" defTabSz="892175" eaLnBrk="0" hangingPunct="0"/>
            <a:r>
              <a:rPr lang="fr-FR" altLang="zh-CN" dirty="0" smtClean="0">
                <a:solidFill>
                  <a:srgbClr val="4D4D4D"/>
                </a:solidFill>
                <a:ea typeface="SimSun" pitchFamily="2" charset="-122"/>
              </a:rPr>
              <a:t>(n=200)</a:t>
            </a:r>
            <a:endParaRPr lang="fr-FR"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xmlns="" val="3789708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LBA-05: FOLFOX-4 ± cetuximab en 1</a:t>
            </a:r>
            <a:r>
              <a:rPr lang="fr-FR" baseline="30000" dirty="0" smtClean="0"/>
              <a:t>e</a:t>
            </a:r>
            <a:r>
              <a:rPr lang="fr-FR" dirty="0" smtClean="0"/>
              <a:t> ligne chez des patients chinois avec CCRm RAS sauvage (wt): l’étude de phase 3 randomisée en ouvert TAILOR – Liu T,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endParaRPr lang="fr-FR" dirty="0"/>
          </a:p>
        </p:txBody>
      </p:sp>
      <p:sp>
        <p:nvSpPr>
          <p:cNvPr id="15" name="Text Placeholder 14"/>
          <p:cNvSpPr>
            <a:spLocks noGrp="1"/>
          </p:cNvSpPr>
          <p:nvPr>
            <p:ph type="body" sz="quarter" idx="11"/>
          </p:nvPr>
        </p:nvSpPr>
        <p:spPr/>
        <p:txBody>
          <a:bodyPr/>
          <a:lstStyle/>
          <a:p>
            <a:r>
              <a:rPr lang="fr-FR" dirty="0" smtClean="0"/>
              <a:t>Liu et al. Ann Oncol 2016; 27 (suppl 2): abstr LBA-05 </a:t>
            </a:r>
            <a:endParaRPr lang="fr-FR" dirty="0"/>
          </a:p>
        </p:txBody>
      </p:sp>
      <p:sp>
        <p:nvSpPr>
          <p:cNvPr id="11" name="Text Placeholder 13"/>
          <p:cNvSpPr>
            <a:spLocks noGrp="1"/>
          </p:cNvSpPr>
          <p:nvPr>
            <p:ph type="body" sz="quarter" idx="10"/>
          </p:nvPr>
        </p:nvSpPr>
        <p:spPr>
          <a:xfrm>
            <a:off x="365125" y="6313714"/>
            <a:ext cx="4500185" cy="269649"/>
          </a:xfrm>
        </p:spPr>
        <p:txBody>
          <a:bodyPr/>
          <a:lstStyle/>
          <a:p>
            <a:r>
              <a:rPr lang="fr-FR" dirty="0" smtClean="0"/>
              <a:t>*Test du Log-rank </a:t>
            </a:r>
            <a:endParaRPr lang="fr-FR" dirty="0"/>
          </a:p>
        </p:txBody>
      </p:sp>
      <p:sp>
        <p:nvSpPr>
          <p:cNvPr id="12" name="TextBox 11"/>
          <p:cNvSpPr txBox="1"/>
          <p:nvPr/>
        </p:nvSpPr>
        <p:spPr>
          <a:xfrm>
            <a:off x="4255247" y="1426027"/>
            <a:ext cx="642386" cy="369332"/>
          </a:xfrm>
          <a:prstGeom prst="rect">
            <a:avLst/>
          </a:prstGeom>
          <a:noFill/>
        </p:spPr>
        <p:txBody>
          <a:bodyPr wrap="none" rtlCol="0">
            <a:spAutoFit/>
          </a:bodyPr>
          <a:lstStyle/>
          <a:p>
            <a:pPr fontAlgn="base">
              <a:spcBef>
                <a:spcPct val="0"/>
              </a:spcBef>
              <a:spcAft>
                <a:spcPct val="0"/>
              </a:spcAft>
            </a:pPr>
            <a:r>
              <a:rPr lang="fr-FR" b="1" dirty="0" smtClean="0">
                <a:solidFill>
                  <a:srgbClr val="4D4D4D"/>
                </a:solidFill>
              </a:rPr>
              <a:t>SSP</a:t>
            </a:r>
            <a:endParaRPr lang="fr-FR" b="1" dirty="0">
              <a:solidFill>
                <a:srgbClr val="4D4D4D"/>
              </a:solidFill>
            </a:endParaRPr>
          </a:p>
        </p:txBody>
      </p:sp>
      <p:sp>
        <p:nvSpPr>
          <p:cNvPr id="13" name="TextBox 12"/>
          <p:cNvSpPr txBox="1"/>
          <p:nvPr/>
        </p:nvSpPr>
        <p:spPr>
          <a:xfrm>
            <a:off x="4596251" y="5956160"/>
            <a:ext cx="563726"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rPr>
              <a:t>Mois</a:t>
            </a:r>
            <a:endParaRPr lang="fr-FR" sz="1400" dirty="0">
              <a:solidFill>
                <a:srgbClr val="363636"/>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xmlns="" val="1098672237"/>
              </p:ext>
            </p:extLst>
          </p:nvPr>
        </p:nvGraphicFramePr>
        <p:xfrm>
          <a:off x="4863223" y="1607399"/>
          <a:ext cx="4006624" cy="1645920"/>
        </p:xfrm>
        <a:graphic>
          <a:graphicData uri="http://schemas.openxmlformats.org/drawingml/2006/table">
            <a:tbl>
              <a:tblPr firstRow="1" bandRow="1">
                <a:tableStyleId>{5C22544A-7EE6-4342-B048-85BDC9FD1C3A}</a:tableStyleId>
              </a:tblPr>
              <a:tblGrid>
                <a:gridCol w="1597537"/>
                <a:gridCol w="1292676"/>
                <a:gridCol w="1116411"/>
              </a:tblGrid>
              <a:tr h="354843">
                <a:tc>
                  <a:txBody>
                    <a:bodyPr/>
                    <a:lstStyle/>
                    <a:p>
                      <a:pPr algn="ct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Cetuximab </a:t>
                      </a:r>
                      <a:br>
                        <a:rPr lang="en-GB" sz="1400" dirty="0" smtClean="0">
                          <a:solidFill>
                            <a:schemeClr val="tx1"/>
                          </a:solidFill>
                          <a:latin typeface="+mn-lt"/>
                        </a:rPr>
                      </a:br>
                      <a:r>
                        <a:rPr lang="en-GB" sz="1400" dirty="0" smtClean="0">
                          <a:solidFill>
                            <a:schemeClr val="tx1"/>
                          </a:solidFill>
                          <a:latin typeface="+mn-lt"/>
                        </a:rPr>
                        <a:t>+ FOLFOX-4 (n=193)</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FOLFOX-4 (n=200)</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9235">
                <a:tc>
                  <a:txBody>
                    <a:bodyPr/>
                    <a:lstStyle/>
                    <a:p>
                      <a:r>
                        <a:rPr lang="fr-FR" sz="1400" noProof="0" dirty="0" smtClean="0">
                          <a:solidFill>
                            <a:schemeClr val="tx1"/>
                          </a:solidFill>
                          <a:latin typeface="+mn-lt"/>
                        </a:rPr>
                        <a:t>Evènements, n</a:t>
                      </a:r>
                      <a:endParaRPr lang="fr-FR" sz="1400" noProof="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135</a:t>
                      </a:r>
                      <a:endParaRPr lang="fr-FR" sz="1400" noProof="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119</a:t>
                      </a:r>
                      <a:endParaRPr lang="en-GB" sz="14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fr-FR" sz="1400" noProof="0" dirty="0" smtClean="0">
                          <a:solidFill>
                            <a:schemeClr val="tx1"/>
                          </a:solidFill>
                          <a:latin typeface="+mn-lt"/>
                        </a:rPr>
                        <a:t>SSPm,</a:t>
                      </a:r>
                      <a:r>
                        <a:rPr lang="fr-FR" sz="1400" baseline="0" noProof="0" dirty="0" smtClean="0">
                          <a:solidFill>
                            <a:schemeClr val="tx1"/>
                          </a:solidFill>
                          <a:latin typeface="+mn-lt"/>
                        </a:rPr>
                        <a:t> mois</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9,2</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7,4</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fr-FR" sz="1400" noProof="0" dirty="0" smtClean="0">
                          <a:solidFill>
                            <a:schemeClr val="tx1"/>
                          </a:solidFill>
                          <a:latin typeface="+mn-lt"/>
                        </a:rPr>
                        <a:t>IC95</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7,7 –</a:t>
                      </a:r>
                      <a:r>
                        <a:rPr lang="fr-FR" sz="1400" baseline="0" noProof="0" dirty="0" smtClean="0">
                          <a:solidFill>
                            <a:schemeClr val="tx1"/>
                          </a:solidFill>
                          <a:latin typeface="+mn-lt"/>
                        </a:rPr>
                        <a:t> </a:t>
                      </a:r>
                      <a:r>
                        <a:rPr lang="fr-FR" sz="1400" noProof="0" dirty="0" smtClean="0">
                          <a:solidFill>
                            <a:schemeClr val="tx1"/>
                          </a:solidFill>
                          <a:latin typeface="+mn-lt"/>
                        </a:rPr>
                        <a:t>9,4</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5,6 –</a:t>
                      </a:r>
                      <a:r>
                        <a:rPr lang="en-GB" sz="1400" baseline="0" dirty="0" smtClean="0">
                          <a:solidFill>
                            <a:schemeClr val="tx1"/>
                          </a:solidFill>
                          <a:latin typeface="+mn-lt"/>
                        </a:rPr>
                        <a:t> </a:t>
                      </a:r>
                      <a:r>
                        <a:rPr lang="en-GB" sz="1400" dirty="0" smtClean="0">
                          <a:solidFill>
                            <a:schemeClr val="tx1"/>
                          </a:solidFill>
                          <a:latin typeface="+mn-lt"/>
                        </a:rPr>
                        <a:t>7,9</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4868900" y="3356950"/>
            <a:ext cx="3360673" cy="523220"/>
          </a:xfrm>
          <a:prstGeom prst="rect">
            <a:avLst/>
          </a:prstGeom>
          <a:noFill/>
        </p:spPr>
        <p:txBody>
          <a:bodyPr wrap="square" rtlCol="0">
            <a:spAutoFit/>
          </a:bodyPr>
          <a:lstStyle/>
          <a:p>
            <a:r>
              <a:rPr lang="fr-FR" sz="1400" dirty="0" smtClean="0"/>
              <a:t>HR 0,69 (IC95 0,54 – 0,89)</a:t>
            </a:r>
            <a:br>
              <a:rPr lang="fr-FR" sz="1400" dirty="0" smtClean="0"/>
            </a:br>
            <a:r>
              <a:rPr lang="fr-FR" sz="1400" dirty="0" smtClean="0"/>
              <a:t>*p=0,004</a:t>
            </a:r>
            <a:endParaRPr lang="fr-FR" sz="1400" dirty="0"/>
          </a:p>
        </p:txBody>
      </p:sp>
      <p:sp>
        <p:nvSpPr>
          <p:cNvPr id="17" name="Freeform 16"/>
          <p:cNvSpPr>
            <a:spLocks/>
          </p:cNvSpPr>
          <p:nvPr/>
        </p:nvSpPr>
        <p:spPr bwMode="auto">
          <a:xfrm>
            <a:off x="2107730" y="1862823"/>
            <a:ext cx="5173192" cy="37321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8" name="Line 6"/>
          <p:cNvSpPr>
            <a:spLocks noChangeShapeType="1"/>
          </p:cNvSpPr>
          <p:nvPr/>
        </p:nvSpPr>
        <p:spPr bwMode="auto">
          <a:xfrm>
            <a:off x="1987109" y="1862821"/>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9" name="Line 7"/>
          <p:cNvSpPr>
            <a:spLocks noChangeShapeType="1"/>
          </p:cNvSpPr>
          <p:nvPr/>
        </p:nvSpPr>
        <p:spPr bwMode="auto">
          <a:xfrm>
            <a:off x="1987109" y="260938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0" name="Line 8"/>
          <p:cNvSpPr>
            <a:spLocks noChangeShapeType="1"/>
          </p:cNvSpPr>
          <p:nvPr/>
        </p:nvSpPr>
        <p:spPr bwMode="auto">
          <a:xfrm>
            <a:off x="1987109" y="335594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1" name="Line 9"/>
          <p:cNvSpPr>
            <a:spLocks noChangeShapeType="1"/>
          </p:cNvSpPr>
          <p:nvPr/>
        </p:nvSpPr>
        <p:spPr bwMode="auto">
          <a:xfrm>
            <a:off x="1987109" y="4051699"/>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2" name="Line 10"/>
          <p:cNvSpPr>
            <a:spLocks noChangeShapeType="1"/>
          </p:cNvSpPr>
          <p:nvPr/>
        </p:nvSpPr>
        <p:spPr bwMode="auto">
          <a:xfrm>
            <a:off x="1987109" y="4785559"/>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3" name="Line 11"/>
          <p:cNvSpPr>
            <a:spLocks noChangeShapeType="1"/>
          </p:cNvSpPr>
          <p:nvPr/>
        </p:nvSpPr>
        <p:spPr bwMode="auto">
          <a:xfrm>
            <a:off x="1987109" y="5525768"/>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4" name="Line 12"/>
          <p:cNvSpPr>
            <a:spLocks noChangeShapeType="1"/>
          </p:cNvSpPr>
          <p:nvPr/>
        </p:nvSpPr>
        <p:spPr bwMode="auto">
          <a:xfrm>
            <a:off x="4432945"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5" name="Line 13"/>
          <p:cNvSpPr>
            <a:spLocks noChangeShapeType="1"/>
          </p:cNvSpPr>
          <p:nvPr/>
        </p:nvSpPr>
        <p:spPr bwMode="auto">
          <a:xfrm>
            <a:off x="3985660"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6" name="Line 14"/>
          <p:cNvSpPr>
            <a:spLocks noChangeShapeType="1"/>
          </p:cNvSpPr>
          <p:nvPr/>
        </p:nvSpPr>
        <p:spPr bwMode="auto">
          <a:xfrm>
            <a:off x="5291459"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7" name="Line 15"/>
          <p:cNvSpPr>
            <a:spLocks noChangeShapeType="1"/>
          </p:cNvSpPr>
          <p:nvPr/>
        </p:nvSpPr>
        <p:spPr bwMode="auto">
          <a:xfrm>
            <a:off x="4863223"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8" name="Line 17"/>
          <p:cNvSpPr>
            <a:spLocks noChangeShapeType="1"/>
          </p:cNvSpPr>
          <p:nvPr/>
        </p:nvSpPr>
        <p:spPr bwMode="auto">
          <a:xfrm>
            <a:off x="7287785"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9" name="Line 18"/>
          <p:cNvSpPr>
            <a:spLocks noChangeShapeType="1"/>
          </p:cNvSpPr>
          <p:nvPr/>
        </p:nvSpPr>
        <p:spPr bwMode="auto">
          <a:xfrm>
            <a:off x="3544724"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30" name="Line 19"/>
          <p:cNvSpPr>
            <a:spLocks noChangeShapeType="1"/>
          </p:cNvSpPr>
          <p:nvPr/>
        </p:nvSpPr>
        <p:spPr bwMode="auto">
          <a:xfrm>
            <a:off x="3091200"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31" name="Line 20"/>
          <p:cNvSpPr>
            <a:spLocks noChangeShapeType="1"/>
          </p:cNvSpPr>
          <p:nvPr/>
        </p:nvSpPr>
        <p:spPr bwMode="auto">
          <a:xfrm>
            <a:off x="2631214"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32" name="Line 21"/>
          <p:cNvSpPr>
            <a:spLocks noChangeShapeType="1"/>
          </p:cNvSpPr>
          <p:nvPr/>
        </p:nvSpPr>
        <p:spPr bwMode="auto">
          <a:xfrm>
            <a:off x="2164879"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33" name="TextBox 32"/>
          <p:cNvSpPr txBox="1"/>
          <p:nvPr/>
        </p:nvSpPr>
        <p:spPr>
          <a:xfrm rot="16200000">
            <a:off x="1128402" y="3527553"/>
            <a:ext cx="540670"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rPr>
              <a:t>SSP</a:t>
            </a:r>
            <a:endParaRPr lang="fr-FR" sz="1400" dirty="0">
              <a:solidFill>
                <a:srgbClr val="363636"/>
              </a:solidFill>
            </a:endParaRPr>
          </a:p>
        </p:txBody>
      </p:sp>
      <p:sp>
        <p:nvSpPr>
          <p:cNvPr id="34" name="TextBox 33"/>
          <p:cNvSpPr txBox="1"/>
          <p:nvPr/>
        </p:nvSpPr>
        <p:spPr>
          <a:xfrm>
            <a:off x="1647394" y="1719887"/>
            <a:ext cx="433131" cy="310377"/>
          </a:xfrm>
          <a:prstGeom prst="rect">
            <a:avLst/>
          </a:prstGeom>
          <a:noFill/>
        </p:spPr>
        <p:txBody>
          <a:bodyPr wrap="none" rtlCol="0" anchor="ctr" anchorCtr="0">
            <a:spAutoFit/>
          </a:bodyPr>
          <a:lstStyle/>
          <a:p>
            <a:pPr algn="r"/>
            <a:r>
              <a:rPr lang="fr-FR" sz="1400" dirty="0" smtClean="0"/>
              <a:t>1.0</a:t>
            </a:r>
            <a:endParaRPr lang="fr-FR" sz="1400" dirty="0"/>
          </a:p>
        </p:txBody>
      </p:sp>
      <p:sp>
        <p:nvSpPr>
          <p:cNvPr id="35" name="TextBox 34"/>
          <p:cNvSpPr txBox="1"/>
          <p:nvPr/>
        </p:nvSpPr>
        <p:spPr>
          <a:xfrm>
            <a:off x="1647394" y="2452984"/>
            <a:ext cx="433131" cy="310377"/>
          </a:xfrm>
          <a:prstGeom prst="rect">
            <a:avLst/>
          </a:prstGeom>
          <a:noFill/>
        </p:spPr>
        <p:txBody>
          <a:bodyPr wrap="none" rtlCol="0" anchor="ctr" anchorCtr="0">
            <a:spAutoFit/>
          </a:bodyPr>
          <a:lstStyle/>
          <a:p>
            <a:pPr algn="r"/>
            <a:r>
              <a:rPr lang="fr-FR" sz="1400" dirty="0" smtClean="0"/>
              <a:t>0.8</a:t>
            </a:r>
            <a:endParaRPr lang="fr-FR" sz="1400" dirty="0"/>
          </a:p>
        </p:txBody>
      </p:sp>
      <p:sp>
        <p:nvSpPr>
          <p:cNvPr id="36" name="TextBox 35"/>
          <p:cNvSpPr txBox="1"/>
          <p:nvPr/>
        </p:nvSpPr>
        <p:spPr>
          <a:xfrm>
            <a:off x="1647394" y="3180164"/>
            <a:ext cx="433131" cy="310377"/>
          </a:xfrm>
          <a:prstGeom prst="rect">
            <a:avLst/>
          </a:prstGeom>
          <a:noFill/>
        </p:spPr>
        <p:txBody>
          <a:bodyPr wrap="none" rtlCol="0" anchor="ctr" anchorCtr="0">
            <a:spAutoFit/>
          </a:bodyPr>
          <a:lstStyle/>
          <a:p>
            <a:pPr algn="r"/>
            <a:r>
              <a:rPr lang="fr-FR" sz="1400" dirty="0" smtClean="0"/>
              <a:t>0.6</a:t>
            </a:r>
            <a:endParaRPr lang="fr-FR" sz="1400" dirty="0"/>
          </a:p>
        </p:txBody>
      </p:sp>
      <p:sp>
        <p:nvSpPr>
          <p:cNvPr id="37" name="TextBox 36"/>
          <p:cNvSpPr txBox="1"/>
          <p:nvPr/>
        </p:nvSpPr>
        <p:spPr>
          <a:xfrm>
            <a:off x="1647394" y="3888289"/>
            <a:ext cx="433131" cy="310377"/>
          </a:xfrm>
          <a:prstGeom prst="rect">
            <a:avLst/>
          </a:prstGeom>
          <a:noFill/>
        </p:spPr>
        <p:txBody>
          <a:bodyPr wrap="none" rtlCol="0" anchor="ctr" anchorCtr="0">
            <a:spAutoFit/>
          </a:bodyPr>
          <a:lstStyle/>
          <a:p>
            <a:pPr algn="r"/>
            <a:r>
              <a:rPr lang="fr-FR" sz="1400" dirty="0" smtClean="0"/>
              <a:t>0.4</a:t>
            </a:r>
            <a:endParaRPr lang="fr-FR" sz="1400" dirty="0"/>
          </a:p>
        </p:txBody>
      </p:sp>
      <p:sp>
        <p:nvSpPr>
          <p:cNvPr id="38" name="TextBox 37"/>
          <p:cNvSpPr txBox="1"/>
          <p:nvPr/>
        </p:nvSpPr>
        <p:spPr>
          <a:xfrm>
            <a:off x="1647394" y="4628166"/>
            <a:ext cx="433131" cy="310377"/>
          </a:xfrm>
          <a:prstGeom prst="rect">
            <a:avLst/>
          </a:prstGeom>
          <a:noFill/>
        </p:spPr>
        <p:txBody>
          <a:bodyPr wrap="none" rtlCol="0" anchor="ctr" anchorCtr="0">
            <a:spAutoFit/>
          </a:bodyPr>
          <a:lstStyle/>
          <a:p>
            <a:pPr algn="r"/>
            <a:r>
              <a:rPr lang="fr-FR" sz="1400" dirty="0" smtClean="0"/>
              <a:t>0.2</a:t>
            </a:r>
            <a:endParaRPr lang="fr-FR" sz="1400" dirty="0"/>
          </a:p>
        </p:txBody>
      </p:sp>
      <p:sp>
        <p:nvSpPr>
          <p:cNvPr id="39" name="TextBox 38"/>
          <p:cNvSpPr txBox="1"/>
          <p:nvPr/>
        </p:nvSpPr>
        <p:spPr>
          <a:xfrm>
            <a:off x="1796473" y="5368044"/>
            <a:ext cx="284052" cy="310377"/>
          </a:xfrm>
          <a:prstGeom prst="rect">
            <a:avLst/>
          </a:prstGeom>
          <a:noFill/>
        </p:spPr>
        <p:txBody>
          <a:bodyPr wrap="none" rtlCol="0" anchor="ctr" anchorCtr="0">
            <a:spAutoFit/>
          </a:bodyPr>
          <a:lstStyle/>
          <a:p>
            <a:pPr algn="r"/>
            <a:r>
              <a:rPr lang="fr-FR" sz="1400" dirty="0" smtClean="0"/>
              <a:t>0</a:t>
            </a:r>
            <a:endParaRPr lang="fr-FR" sz="1400" dirty="0"/>
          </a:p>
        </p:txBody>
      </p:sp>
      <p:sp>
        <p:nvSpPr>
          <p:cNvPr id="40" name="TextBox 39"/>
          <p:cNvSpPr txBox="1"/>
          <p:nvPr/>
        </p:nvSpPr>
        <p:spPr>
          <a:xfrm>
            <a:off x="2029437" y="5679367"/>
            <a:ext cx="284052" cy="310377"/>
          </a:xfrm>
          <a:prstGeom prst="rect">
            <a:avLst/>
          </a:prstGeom>
          <a:noFill/>
        </p:spPr>
        <p:txBody>
          <a:bodyPr wrap="none" rtlCol="0" anchor="t" anchorCtr="0">
            <a:spAutoFit/>
          </a:bodyPr>
          <a:lstStyle/>
          <a:p>
            <a:pPr algn="ctr"/>
            <a:r>
              <a:rPr lang="fr-FR" sz="1400" dirty="0" smtClean="0"/>
              <a:t>0</a:t>
            </a:r>
            <a:endParaRPr lang="fr-FR" sz="1400" dirty="0"/>
          </a:p>
        </p:txBody>
      </p:sp>
      <p:sp>
        <p:nvSpPr>
          <p:cNvPr id="41" name="TextBox 40"/>
          <p:cNvSpPr txBox="1"/>
          <p:nvPr/>
        </p:nvSpPr>
        <p:spPr>
          <a:xfrm>
            <a:off x="2488764" y="5679367"/>
            <a:ext cx="284052" cy="310377"/>
          </a:xfrm>
          <a:prstGeom prst="rect">
            <a:avLst/>
          </a:prstGeom>
          <a:noFill/>
        </p:spPr>
        <p:txBody>
          <a:bodyPr wrap="none" rtlCol="0" anchor="t" anchorCtr="0">
            <a:spAutoFit/>
          </a:bodyPr>
          <a:lstStyle/>
          <a:p>
            <a:pPr algn="ctr"/>
            <a:r>
              <a:rPr lang="fr-FR" sz="1400" dirty="0" smtClean="0"/>
              <a:t>3</a:t>
            </a:r>
            <a:endParaRPr lang="fr-FR" sz="1400" dirty="0"/>
          </a:p>
        </p:txBody>
      </p:sp>
      <p:sp>
        <p:nvSpPr>
          <p:cNvPr id="42" name="TextBox 41"/>
          <p:cNvSpPr txBox="1"/>
          <p:nvPr/>
        </p:nvSpPr>
        <p:spPr>
          <a:xfrm>
            <a:off x="2951668" y="5679367"/>
            <a:ext cx="284052" cy="310377"/>
          </a:xfrm>
          <a:prstGeom prst="rect">
            <a:avLst/>
          </a:prstGeom>
          <a:noFill/>
        </p:spPr>
        <p:txBody>
          <a:bodyPr wrap="none" rtlCol="0" anchor="t" anchorCtr="0">
            <a:spAutoFit/>
          </a:bodyPr>
          <a:lstStyle/>
          <a:p>
            <a:pPr algn="ctr"/>
            <a:r>
              <a:rPr lang="fr-FR" sz="1400" dirty="0" smtClean="0"/>
              <a:t>6</a:t>
            </a:r>
            <a:endParaRPr lang="fr-FR" sz="1400" dirty="0"/>
          </a:p>
        </p:txBody>
      </p:sp>
      <p:sp>
        <p:nvSpPr>
          <p:cNvPr id="43" name="TextBox 42"/>
          <p:cNvSpPr txBox="1"/>
          <p:nvPr/>
        </p:nvSpPr>
        <p:spPr>
          <a:xfrm>
            <a:off x="3414570" y="5679367"/>
            <a:ext cx="284052" cy="310377"/>
          </a:xfrm>
          <a:prstGeom prst="rect">
            <a:avLst/>
          </a:prstGeom>
          <a:noFill/>
        </p:spPr>
        <p:txBody>
          <a:bodyPr wrap="none" rtlCol="0" anchor="t" anchorCtr="0">
            <a:spAutoFit/>
          </a:bodyPr>
          <a:lstStyle/>
          <a:p>
            <a:pPr algn="ctr"/>
            <a:r>
              <a:rPr lang="fr-FR" sz="1400" dirty="0" smtClean="0"/>
              <a:t>9</a:t>
            </a:r>
            <a:endParaRPr lang="fr-FR" sz="1400" dirty="0"/>
          </a:p>
        </p:txBody>
      </p:sp>
      <p:sp>
        <p:nvSpPr>
          <p:cNvPr id="44" name="TextBox 43"/>
          <p:cNvSpPr txBox="1"/>
          <p:nvPr/>
        </p:nvSpPr>
        <p:spPr>
          <a:xfrm>
            <a:off x="3788879" y="5679367"/>
            <a:ext cx="383438" cy="307777"/>
          </a:xfrm>
          <a:prstGeom prst="rect">
            <a:avLst/>
          </a:prstGeom>
          <a:noFill/>
        </p:spPr>
        <p:txBody>
          <a:bodyPr wrap="none" rtlCol="0" anchor="t" anchorCtr="0">
            <a:spAutoFit/>
          </a:bodyPr>
          <a:lstStyle/>
          <a:p>
            <a:pPr algn="ctr"/>
            <a:r>
              <a:rPr lang="fr-FR" sz="1400" dirty="0" smtClean="0"/>
              <a:t>12</a:t>
            </a:r>
            <a:endParaRPr lang="fr-FR" sz="1400" dirty="0"/>
          </a:p>
        </p:txBody>
      </p:sp>
      <p:sp>
        <p:nvSpPr>
          <p:cNvPr id="45" name="TextBox 44"/>
          <p:cNvSpPr txBox="1"/>
          <p:nvPr/>
        </p:nvSpPr>
        <p:spPr>
          <a:xfrm>
            <a:off x="4249008" y="5679367"/>
            <a:ext cx="383438" cy="307777"/>
          </a:xfrm>
          <a:prstGeom prst="rect">
            <a:avLst/>
          </a:prstGeom>
          <a:noFill/>
        </p:spPr>
        <p:txBody>
          <a:bodyPr wrap="none" rtlCol="0" anchor="t" anchorCtr="0">
            <a:spAutoFit/>
          </a:bodyPr>
          <a:lstStyle/>
          <a:p>
            <a:pPr algn="ctr"/>
            <a:r>
              <a:rPr lang="fr-FR" sz="1400" dirty="0" smtClean="0"/>
              <a:t>15</a:t>
            </a:r>
            <a:endParaRPr lang="fr-FR" sz="1400" dirty="0"/>
          </a:p>
        </p:txBody>
      </p:sp>
      <p:sp>
        <p:nvSpPr>
          <p:cNvPr id="46" name="TextBox 45"/>
          <p:cNvSpPr txBox="1"/>
          <p:nvPr/>
        </p:nvSpPr>
        <p:spPr>
          <a:xfrm>
            <a:off x="4676585" y="5679367"/>
            <a:ext cx="383438" cy="307777"/>
          </a:xfrm>
          <a:prstGeom prst="rect">
            <a:avLst/>
          </a:prstGeom>
          <a:noFill/>
        </p:spPr>
        <p:txBody>
          <a:bodyPr wrap="none" rtlCol="0" anchor="t" anchorCtr="0">
            <a:spAutoFit/>
          </a:bodyPr>
          <a:lstStyle/>
          <a:p>
            <a:pPr algn="ctr"/>
            <a:r>
              <a:rPr lang="fr-FR" sz="1400" dirty="0" smtClean="0"/>
              <a:t>18</a:t>
            </a:r>
            <a:endParaRPr lang="fr-FR" sz="1400" dirty="0"/>
          </a:p>
        </p:txBody>
      </p:sp>
      <p:sp>
        <p:nvSpPr>
          <p:cNvPr id="47" name="TextBox 46"/>
          <p:cNvSpPr txBox="1"/>
          <p:nvPr/>
        </p:nvSpPr>
        <p:spPr>
          <a:xfrm>
            <a:off x="5097812" y="5679367"/>
            <a:ext cx="383438" cy="307777"/>
          </a:xfrm>
          <a:prstGeom prst="rect">
            <a:avLst/>
          </a:prstGeom>
          <a:noFill/>
        </p:spPr>
        <p:txBody>
          <a:bodyPr wrap="none" rtlCol="0" anchor="t" anchorCtr="0">
            <a:spAutoFit/>
          </a:bodyPr>
          <a:lstStyle/>
          <a:p>
            <a:pPr algn="ctr"/>
            <a:r>
              <a:rPr lang="fr-FR" sz="1400" dirty="0" smtClean="0"/>
              <a:t>21</a:t>
            </a:r>
            <a:endParaRPr lang="fr-FR" sz="1400" dirty="0"/>
          </a:p>
        </p:txBody>
      </p:sp>
      <p:sp>
        <p:nvSpPr>
          <p:cNvPr id="48" name="TextBox 47"/>
          <p:cNvSpPr txBox="1"/>
          <p:nvPr/>
        </p:nvSpPr>
        <p:spPr>
          <a:xfrm>
            <a:off x="7100191" y="5679367"/>
            <a:ext cx="383438" cy="307777"/>
          </a:xfrm>
          <a:prstGeom prst="rect">
            <a:avLst/>
          </a:prstGeom>
          <a:noFill/>
        </p:spPr>
        <p:txBody>
          <a:bodyPr wrap="none" rtlCol="0" anchor="t" anchorCtr="0">
            <a:spAutoFit/>
          </a:bodyPr>
          <a:lstStyle/>
          <a:p>
            <a:pPr algn="ctr"/>
            <a:r>
              <a:rPr lang="fr-FR" sz="1400" dirty="0" smtClean="0"/>
              <a:t>36</a:t>
            </a:r>
            <a:endParaRPr lang="fr-FR" sz="1400" dirty="0"/>
          </a:p>
        </p:txBody>
      </p:sp>
      <p:sp>
        <p:nvSpPr>
          <p:cNvPr id="49" name="Line 12"/>
          <p:cNvSpPr>
            <a:spLocks noChangeShapeType="1"/>
          </p:cNvSpPr>
          <p:nvPr/>
        </p:nvSpPr>
        <p:spPr bwMode="auto">
          <a:xfrm>
            <a:off x="6123487"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50" name="Line 13"/>
          <p:cNvSpPr>
            <a:spLocks noChangeShapeType="1"/>
          </p:cNvSpPr>
          <p:nvPr/>
        </p:nvSpPr>
        <p:spPr bwMode="auto">
          <a:xfrm>
            <a:off x="5701602"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51" name="Line 14"/>
          <p:cNvSpPr>
            <a:spLocks noChangeShapeType="1"/>
          </p:cNvSpPr>
          <p:nvPr/>
        </p:nvSpPr>
        <p:spPr bwMode="auto">
          <a:xfrm>
            <a:off x="6918501"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52" name="Line 15"/>
          <p:cNvSpPr>
            <a:spLocks noChangeShapeType="1"/>
          </p:cNvSpPr>
          <p:nvPr/>
        </p:nvSpPr>
        <p:spPr bwMode="auto">
          <a:xfrm>
            <a:off x="6528365"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53" name="TextBox 52"/>
          <p:cNvSpPr txBox="1"/>
          <p:nvPr/>
        </p:nvSpPr>
        <p:spPr>
          <a:xfrm>
            <a:off x="5504821" y="5679486"/>
            <a:ext cx="383438" cy="307777"/>
          </a:xfrm>
          <a:prstGeom prst="rect">
            <a:avLst/>
          </a:prstGeom>
          <a:noFill/>
        </p:spPr>
        <p:txBody>
          <a:bodyPr wrap="none" rtlCol="0" anchor="t" anchorCtr="0">
            <a:spAutoFit/>
          </a:bodyPr>
          <a:lstStyle/>
          <a:p>
            <a:pPr algn="ctr"/>
            <a:r>
              <a:rPr lang="fr-FR" sz="1400" dirty="0" smtClean="0"/>
              <a:t>24</a:t>
            </a:r>
            <a:endParaRPr lang="fr-FR" sz="1400" dirty="0"/>
          </a:p>
        </p:txBody>
      </p:sp>
      <p:sp>
        <p:nvSpPr>
          <p:cNvPr id="54" name="TextBox 53"/>
          <p:cNvSpPr txBox="1"/>
          <p:nvPr/>
        </p:nvSpPr>
        <p:spPr>
          <a:xfrm>
            <a:off x="5939550" y="5679486"/>
            <a:ext cx="383438" cy="307777"/>
          </a:xfrm>
          <a:prstGeom prst="rect">
            <a:avLst/>
          </a:prstGeom>
          <a:noFill/>
        </p:spPr>
        <p:txBody>
          <a:bodyPr wrap="none" rtlCol="0" anchor="t" anchorCtr="0">
            <a:spAutoFit/>
          </a:bodyPr>
          <a:lstStyle/>
          <a:p>
            <a:pPr algn="ctr"/>
            <a:r>
              <a:rPr lang="fr-FR" sz="1400" dirty="0" smtClean="0"/>
              <a:t>27</a:t>
            </a:r>
            <a:endParaRPr lang="fr-FR" sz="1400" dirty="0"/>
          </a:p>
        </p:txBody>
      </p:sp>
      <p:sp>
        <p:nvSpPr>
          <p:cNvPr id="55" name="TextBox 54"/>
          <p:cNvSpPr txBox="1"/>
          <p:nvPr/>
        </p:nvSpPr>
        <p:spPr>
          <a:xfrm>
            <a:off x="6341727" y="5679486"/>
            <a:ext cx="383438" cy="307777"/>
          </a:xfrm>
          <a:prstGeom prst="rect">
            <a:avLst/>
          </a:prstGeom>
          <a:noFill/>
        </p:spPr>
        <p:txBody>
          <a:bodyPr wrap="none" rtlCol="0" anchor="t" anchorCtr="0">
            <a:spAutoFit/>
          </a:bodyPr>
          <a:lstStyle/>
          <a:p>
            <a:pPr algn="ctr"/>
            <a:r>
              <a:rPr lang="fr-FR" sz="1400" dirty="0" smtClean="0"/>
              <a:t>30</a:t>
            </a:r>
            <a:endParaRPr lang="fr-FR" sz="1400" dirty="0"/>
          </a:p>
        </p:txBody>
      </p:sp>
      <p:sp>
        <p:nvSpPr>
          <p:cNvPr id="56" name="TextBox 55"/>
          <p:cNvSpPr txBox="1"/>
          <p:nvPr/>
        </p:nvSpPr>
        <p:spPr>
          <a:xfrm>
            <a:off x="6724854" y="5679486"/>
            <a:ext cx="383438" cy="307777"/>
          </a:xfrm>
          <a:prstGeom prst="rect">
            <a:avLst/>
          </a:prstGeom>
          <a:noFill/>
        </p:spPr>
        <p:txBody>
          <a:bodyPr wrap="none" rtlCol="0" anchor="t" anchorCtr="0">
            <a:spAutoFit/>
          </a:bodyPr>
          <a:lstStyle/>
          <a:p>
            <a:pPr algn="ctr"/>
            <a:r>
              <a:rPr lang="fr-FR" sz="1400" dirty="0" smtClean="0"/>
              <a:t>33</a:t>
            </a:r>
            <a:endParaRPr lang="fr-FR" sz="1400" dirty="0"/>
          </a:p>
        </p:txBody>
      </p:sp>
      <p:grpSp>
        <p:nvGrpSpPr>
          <p:cNvPr id="57" name="Group 2"/>
          <p:cNvGrpSpPr>
            <a:grpSpLocks/>
          </p:cNvGrpSpPr>
          <p:nvPr/>
        </p:nvGrpSpPr>
        <p:grpSpPr bwMode="auto">
          <a:xfrm>
            <a:off x="2171936" y="1882100"/>
            <a:ext cx="5147085" cy="3579810"/>
            <a:chOff x="1655" y="1341"/>
            <a:chExt cx="2448" cy="1632"/>
          </a:xfrm>
        </p:grpSpPr>
        <p:sp>
          <p:nvSpPr>
            <p:cNvPr id="58" name="Line 3"/>
            <p:cNvSpPr>
              <a:spLocks noChangeShapeType="1"/>
            </p:cNvSpPr>
            <p:nvPr/>
          </p:nvSpPr>
          <p:spPr bwMode="auto">
            <a:xfrm>
              <a:off x="2525" y="2745"/>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59" name="Line 4"/>
            <p:cNvSpPr>
              <a:spLocks noChangeShapeType="1"/>
            </p:cNvSpPr>
            <p:nvPr/>
          </p:nvSpPr>
          <p:spPr bwMode="auto">
            <a:xfrm>
              <a:off x="3101" y="2859"/>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0" name="Line 5"/>
            <p:cNvSpPr>
              <a:spLocks noChangeShapeType="1"/>
            </p:cNvSpPr>
            <p:nvPr/>
          </p:nvSpPr>
          <p:spPr bwMode="auto">
            <a:xfrm>
              <a:off x="2951" y="2859"/>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1" name="Line 6"/>
            <p:cNvSpPr>
              <a:spLocks noChangeShapeType="1"/>
            </p:cNvSpPr>
            <p:nvPr/>
          </p:nvSpPr>
          <p:spPr bwMode="auto">
            <a:xfrm>
              <a:off x="2963" y="2859"/>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2" name="Line 7"/>
            <p:cNvSpPr>
              <a:spLocks noChangeShapeType="1"/>
            </p:cNvSpPr>
            <p:nvPr/>
          </p:nvSpPr>
          <p:spPr bwMode="auto">
            <a:xfrm>
              <a:off x="3677" y="290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3" name="Line 8"/>
            <p:cNvSpPr>
              <a:spLocks noChangeShapeType="1"/>
            </p:cNvSpPr>
            <p:nvPr/>
          </p:nvSpPr>
          <p:spPr bwMode="auto">
            <a:xfrm>
              <a:off x="4091" y="294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4" name="Line 9"/>
            <p:cNvSpPr>
              <a:spLocks noChangeShapeType="1"/>
            </p:cNvSpPr>
            <p:nvPr/>
          </p:nvSpPr>
          <p:spPr bwMode="auto">
            <a:xfrm>
              <a:off x="3617" y="290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5" name="Line 10"/>
            <p:cNvSpPr>
              <a:spLocks noChangeShapeType="1"/>
            </p:cNvSpPr>
            <p:nvPr/>
          </p:nvSpPr>
          <p:spPr bwMode="auto">
            <a:xfrm>
              <a:off x="2609" y="279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6" name="Freeform 11"/>
            <p:cNvSpPr>
              <a:spLocks/>
            </p:cNvSpPr>
            <p:nvPr/>
          </p:nvSpPr>
          <p:spPr bwMode="auto">
            <a:xfrm>
              <a:off x="1655" y="1341"/>
              <a:ext cx="2448" cy="1614"/>
            </a:xfrm>
            <a:custGeom>
              <a:avLst/>
              <a:gdLst>
                <a:gd name="T0" fmla="*/ 343 w 408"/>
                <a:gd name="T1" fmla="*/ 269 h 269"/>
                <a:gd name="T2" fmla="*/ 269 w 408"/>
                <a:gd name="T3" fmla="*/ 262 h 269"/>
                <a:gd name="T4" fmla="*/ 179 w 408"/>
                <a:gd name="T5" fmla="*/ 257 h 269"/>
                <a:gd name="T6" fmla="*/ 162 w 408"/>
                <a:gd name="T7" fmla="*/ 251 h 269"/>
                <a:gd name="T8" fmla="*/ 157 w 408"/>
                <a:gd name="T9" fmla="*/ 245 h 269"/>
                <a:gd name="T10" fmla="*/ 148 w 408"/>
                <a:gd name="T11" fmla="*/ 241 h 269"/>
                <a:gd name="T12" fmla="*/ 139 w 408"/>
                <a:gd name="T13" fmla="*/ 237 h 269"/>
                <a:gd name="T14" fmla="*/ 136 w 408"/>
                <a:gd name="T15" fmla="*/ 233 h 269"/>
                <a:gd name="T16" fmla="*/ 130 w 408"/>
                <a:gd name="T17" fmla="*/ 226 h 269"/>
                <a:gd name="T18" fmla="*/ 128 w 408"/>
                <a:gd name="T19" fmla="*/ 222 h 269"/>
                <a:gd name="T20" fmla="*/ 121 w 408"/>
                <a:gd name="T21" fmla="*/ 220 h 269"/>
                <a:gd name="T22" fmla="*/ 118 w 408"/>
                <a:gd name="T23" fmla="*/ 213 h 269"/>
                <a:gd name="T24" fmla="*/ 116 w 408"/>
                <a:gd name="T25" fmla="*/ 209 h 269"/>
                <a:gd name="T26" fmla="*/ 114 w 408"/>
                <a:gd name="T27" fmla="*/ 198 h 269"/>
                <a:gd name="T28" fmla="*/ 111 w 408"/>
                <a:gd name="T29" fmla="*/ 187 h 269"/>
                <a:gd name="T30" fmla="*/ 108 w 408"/>
                <a:gd name="T31" fmla="*/ 184 h 269"/>
                <a:gd name="T32" fmla="*/ 107 w 408"/>
                <a:gd name="T33" fmla="*/ 178 h 269"/>
                <a:gd name="T34" fmla="*/ 104 w 408"/>
                <a:gd name="T35" fmla="*/ 172 h 269"/>
                <a:gd name="T36" fmla="*/ 99 w 408"/>
                <a:gd name="T37" fmla="*/ 169 h 269"/>
                <a:gd name="T38" fmla="*/ 96 w 408"/>
                <a:gd name="T39" fmla="*/ 166 h 269"/>
                <a:gd name="T40" fmla="*/ 94 w 408"/>
                <a:gd name="T41" fmla="*/ 164 h 269"/>
                <a:gd name="T42" fmla="*/ 92 w 408"/>
                <a:gd name="T43" fmla="*/ 156 h 269"/>
                <a:gd name="T44" fmla="*/ 89 w 408"/>
                <a:gd name="T45" fmla="*/ 141 h 269"/>
                <a:gd name="T46" fmla="*/ 74 w 408"/>
                <a:gd name="T47" fmla="*/ 136 h 269"/>
                <a:gd name="T48" fmla="*/ 72 w 408"/>
                <a:gd name="T49" fmla="*/ 133 h 269"/>
                <a:gd name="T50" fmla="*/ 70 w 408"/>
                <a:gd name="T51" fmla="*/ 126 h 269"/>
                <a:gd name="T52" fmla="*/ 68 w 408"/>
                <a:gd name="T53" fmla="*/ 119 h 269"/>
                <a:gd name="T54" fmla="*/ 67 w 408"/>
                <a:gd name="T55" fmla="*/ 98 h 269"/>
                <a:gd name="T56" fmla="*/ 64 w 408"/>
                <a:gd name="T57" fmla="*/ 93 h 269"/>
                <a:gd name="T58" fmla="*/ 58 w 408"/>
                <a:gd name="T59" fmla="*/ 91 h 269"/>
                <a:gd name="T60" fmla="*/ 56 w 408"/>
                <a:gd name="T61" fmla="*/ 86 h 269"/>
                <a:gd name="T62" fmla="*/ 54 w 408"/>
                <a:gd name="T63" fmla="*/ 83 h 269"/>
                <a:gd name="T64" fmla="*/ 51 w 408"/>
                <a:gd name="T65" fmla="*/ 80 h 269"/>
                <a:gd name="T66" fmla="*/ 48 w 408"/>
                <a:gd name="T67" fmla="*/ 75 h 269"/>
                <a:gd name="T68" fmla="*/ 47 w 408"/>
                <a:gd name="T69" fmla="*/ 71 h 269"/>
                <a:gd name="T70" fmla="*/ 46 w 408"/>
                <a:gd name="T71" fmla="*/ 62 h 269"/>
                <a:gd name="T72" fmla="*/ 38 w 408"/>
                <a:gd name="T73" fmla="*/ 47 h 269"/>
                <a:gd name="T74" fmla="*/ 35 w 408"/>
                <a:gd name="T75" fmla="*/ 43 h 269"/>
                <a:gd name="T76" fmla="*/ 33 w 408"/>
                <a:gd name="T77" fmla="*/ 41 h 269"/>
                <a:gd name="T78" fmla="*/ 29 w 408"/>
                <a:gd name="T79" fmla="*/ 39 h 269"/>
                <a:gd name="T80" fmla="*/ 26 w 408"/>
                <a:gd name="T81" fmla="*/ 36 h 269"/>
                <a:gd name="T82" fmla="*/ 25 w 408"/>
                <a:gd name="T83" fmla="*/ 32 h 269"/>
                <a:gd name="T84" fmla="*/ 23 w 408"/>
                <a:gd name="T85" fmla="*/ 26 h 269"/>
                <a:gd name="T86" fmla="*/ 21 w 408"/>
                <a:gd name="T87" fmla="*/ 11 h 269"/>
                <a:gd name="T88" fmla="*/ 20 w 408"/>
                <a:gd name="T89" fmla="*/ 6 h 269"/>
                <a:gd name="T90" fmla="*/ 14 w 408"/>
                <a:gd name="T91" fmla="*/ 4 h 269"/>
                <a:gd name="T92" fmla="*/ 10 w 408"/>
                <a:gd name="T93" fmla="*/ 2 h 269"/>
                <a:gd name="T94" fmla="*/ 6 w 408"/>
                <a:gd name="T95" fmla="*/ 1 h 269"/>
                <a:gd name="T96" fmla="*/ 0 w 408"/>
                <a:gd name="T9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8" h="269">
                  <a:moveTo>
                    <a:pt x="408" y="269"/>
                  </a:moveTo>
                  <a:lnTo>
                    <a:pt x="343" y="269"/>
                  </a:lnTo>
                  <a:lnTo>
                    <a:pt x="343" y="262"/>
                  </a:lnTo>
                  <a:lnTo>
                    <a:pt x="269" y="262"/>
                  </a:lnTo>
                  <a:lnTo>
                    <a:pt x="269" y="257"/>
                  </a:lnTo>
                  <a:lnTo>
                    <a:pt x="179" y="257"/>
                  </a:lnTo>
                  <a:lnTo>
                    <a:pt x="179" y="251"/>
                  </a:lnTo>
                  <a:lnTo>
                    <a:pt x="162" y="251"/>
                  </a:lnTo>
                  <a:lnTo>
                    <a:pt x="162" y="245"/>
                  </a:lnTo>
                  <a:lnTo>
                    <a:pt x="157" y="245"/>
                  </a:lnTo>
                  <a:lnTo>
                    <a:pt x="157" y="241"/>
                  </a:lnTo>
                  <a:lnTo>
                    <a:pt x="148" y="241"/>
                  </a:lnTo>
                  <a:lnTo>
                    <a:pt x="148" y="237"/>
                  </a:lnTo>
                  <a:lnTo>
                    <a:pt x="139" y="237"/>
                  </a:lnTo>
                  <a:lnTo>
                    <a:pt x="139" y="233"/>
                  </a:lnTo>
                  <a:lnTo>
                    <a:pt x="136" y="233"/>
                  </a:lnTo>
                  <a:lnTo>
                    <a:pt x="136" y="226"/>
                  </a:lnTo>
                  <a:lnTo>
                    <a:pt x="130" y="226"/>
                  </a:lnTo>
                  <a:lnTo>
                    <a:pt x="130" y="222"/>
                  </a:lnTo>
                  <a:lnTo>
                    <a:pt x="128" y="222"/>
                  </a:lnTo>
                  <a:lnTo>
                    <a:pt x="128" y="220"/>
                  </a:lnTo>
                  <a:lnTo>
                    <a:pt x="121" y="220"/>
                  </a:lnTo>
                  <a:lnTo>
                    <a:pt x="121" y="213"/>
                  </a:lnTo>
                  <a:lnTo>
                    <a:pt x="118" y="213"/>
                  </a:lnTo>
                  <a:lnTo>
                    <a:pt x="118" y="209"/>
                  </a:lnTo>
                  <a:lnTo>
                    <a:pt x="116" y="209"/>
                  </a:lnTo>
                  <a:lnTo>
                    <a:pt x="116" y="198"/>
                  </a:lnTo>
                  <a:lnTo>
                    <a:pt x="114" y="198"/>
                  </a:lnTo>
                  <a:lnTo>
                    <a:pt x="114" y="187"/>
                  </a:lnTo>
                  <a:lnTo>
                    <a:pt x="111" y="187"/>
                  </a:lnTo>
                  <a:lnTo>
                    <a:pt x="111" y="184"/>
                  </a:lnTo>
                  <a:lnTo>
                    <a:pt x="108" y="184"/>
                  </a:lnTo>
                  <a:lnTo>
                    <a:pt x="108" y="178"/>
                  </a:lnTo>
                  <a:lnTo>
                    <a:pt x="107" y="178"/>
                  </a:lnTo>
                  <a:lnTo>
                    <a:pt x="107" y="172"/>
                  </a:lnTo>
                  <a:lnTo>
                    <a:pt x="104" y="172"/>
                  </a:lnTo>
                  <a:lnTo>
                    <a:pt x="104" y="169"/>
                  </a:lnTo>
                  <a:lnTo>
                    <a:pt x="99" y="169"/>
                  </a:lnTo>
                  <a:lnTo>
                    <a:pt x="99" y="166"/>
                  </a:lnTo>
                  <a:lnTo>
                    <a:pt x="96" y="166"/>
                  </a:lnTo>
                  <a:lnTo>
                    <a:pt x="96" y="164"/>
                  </a:lnTo>
                  <a:lnTo>
                    <a:pt x="94" y="164"/>
                  </a:lnTo>
                  <a:lnTo>
                    <a:pt x="94" y="156"/>
                  </a:lnTo>
                  <a:lnTo>
                    <a:pt x="92" y="156"/>
                  </a:lnTo>
                  <a:lnTo>
                    <a:pt x="92" y="141"/>
                  </a:lnTo>
                  <a:lnTo>
                    <a:pt x="89" y="141"/>
                  </a:lnTo>
                  <a:lnTo>
                    <a:pt x="89" y="136"/>
                  </a:lnTo>
                  <a:lnTo>
                    <a:pt x="74" y="136"/>
                  </a:lnTo>
                  <a:lnTo>
                    <a:pt x="74" y="133"/>
                  </a:lnTo>
                  <a:lnTo>
                    <a:pt x="72" y="133"/>
                  </a:lnTo>
                  <a:lnTo>
                    <a:pt x="72" y="126"/>
                  </a:lnTo>
                  <a:lnTo>
                    <a:pt x="70" y="126"/>
                  </a:lnTo>
                  <a:lnTo>
                    <a:pt x="70" y="119"/>
                  </a:lnTo>
                  <a:lnTo>
                    <a:pt x="68" y="119"/>
                  </a:lnTo>
                  <a:lnTo>
                    <a:pt x="68" y="98"/>
                  </a:lnTo>
                  <a:lnTo>
                    <a:pt x="67" y="98"/>
                  </a:lnTo>
                  <a:lnTo>
                    <a:pt x="67" y="93"/>
                  </a:lnTo>
                  <a:lnTo>
                    <a:pt x="64" y="93"/>
                  </a:lnTo>
                  <a:lnTo>
                    <a:pt x="64" y="91"/>
                  </a:lnTo>
                  <a:lnTo>
                    <a:pt x="58" y="91"/>
                  </a:lnTo>
                  <a:lnTo>
                    <a:pt x="58" y="86"/>
                  </a:lnTo>
                  <a:lnTo>
                    <a:pt x="56" y="86"/>
                  </a:lnTo>
                  <a:lnTo>
                    <a:pt x="56" y="83"/>
                  </a:lnTo>
                  <a:lnTo>
                    <a:pt x="54" y="83"/>
                  </a:lnTo>
                  <a:lnTo>
                    <a:pt x="54" y="80"/>
                  </a:lnTo>
                  <a:lnTo>
                    <a:pt x="51" y="80"/>
                  </a:lnTo>
                  <a:lnTo>
                    <a:pt x="51" y="75"/>
                  </a:lnTo>
                  <a:lnTo>
                    <a:pt x="48" y="75"/>
                  </a:lnTo>
                  <a:lnTo>
                    <a:pt x="48" y="71"/>
                  </a:lnTo>
                  <a:lnTo>
                    <a:pt x="47" y="71"/>
                  </a:lnTo>
                  <a:lnTo>
                    <a:pt x="47" y="62"/>
                  </a:lnTo>
                  <a:lnTo>
                    <a:pt x="46" y="62"/>
                  </a:lnTo>
                  <a:lnTo>
                    <a:pt x="46" y="47"/>
                  </a:lnTo>
                  <a:lnTo>
                    <a:pt x="38" y="47"/>
                  </a:lnTo>
                  <a:lnTo>
                    <a:pt x="38" y="43"/>
                  </a:lnTo>
                  <a:lnTo>
                    <a:pt x="35" y="43"/>
                  </a:lnTo>
                  <a:lnTo>
                    <a:pt x="35" y="41"/>
                  </a:lnTo>
                  <a:lnTo>
                    <a:pt x="33" y="41"/>
                  </a:lnTo>
                  <a:lnTo>
                    <a:pt x="33" y="39"/>
                  </a:lnTo>
                  <a:lnTo>
                    <a:pt x="29" y="39"/>
                  </a:lnTo>
                  <a:lnTo>
                    <a:pt x="29" y="36"/>
                  </a:lnTo>
                  <a:lnTo>
                    <a:pt x="26" y="36"/>
                  </a:lnTo>
                  <a:lnTo>
                    <a:pt x="26" y="32"/>
                  </a:lnTo>
                  <a:lnTo>
                    <a:pt x="25" y="32"/>
                  </a:lnTo>
                  <a:lnTo>
                    <a:pt x="25" y="26"/>
                  </a:lnTo>
                  <a:lnTo>
                    <a:pt x="23" y="26"/>
                  </a:lnTo>
                  <a:lnTo>
                    <a:pt x="23" y="11"/>
                  </a:lnTo>
                  <a:lnTo>
                    <a:pt x="21" y="11"/>
                  </a:lnTo>
                  <a:lnTo>
                    <a:pt x="21" y="6"/>
                  </a:lnTo>
                  <a:lnTo>
                    <a:pt x="20" y="6"/>
                  </a:lnTo>
                  <a:lnTo>
                    <a:pt x="20" y="4"/>
                  </a:lnTo>
                  <a:lnTo>
                    <a:pt x="14" y="4"/>
                  </a:lnTo>
                  <a:lnTo>
                    <a:pt x="14" y="2"/>
                  </a:lnTo>
                  <a:lnTo>
                    <a:pt x="10" y="2"/>
                  </a:lnTo>
                  <a:lnTo>
                    <a:pt x="10" y="1"/>
                  </a:lnTo>
                  <a:lnTo>
                    <a:pt x="6" y="1"/>
                  </a:lnTo>
                  <a:lnTo>
                    <a:pt x="6"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grpSp>
      <p:grpSp>
        <p:nvGrpSpPr>
          <p:cNvPr id="67" name="Group 12"/>
          <p:cNvGrpSpPr>
            <a:grpSpLocks/>
          </p:cNvGrpSpPr>
          <p:nvPr/>
        </p:nvGrpSpPr>
        <p:grpSpPr bwMode="auto">
          <a:xfrm>
            <a:off x="2165586" y="1882100"/>
            <a:ext cx="5112000" cy="3456000"/>
            <a:chOff x="1655" y="1361"/>
            <a:chExt cx="2448" cy="1596"/>
          </a:xfrm>
        </p:grpSpPr>
        <p:sp>
          <p:nvSpPr>
            <p:cNvPr id="68" name="Line 13"/>
            <p:cNvSpPr>
              <a:spLocks noChangeShapeType="1"/>
            </p:cNvSpPr>
            <p:nvPr/>
          </p:nvSpPr>
          <p:spPr bwMode="auto">
            <a:xfrm>
              <a:off x="3023" y="27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69" name="Line 14"/>
            <p:cNvSpPr>
              <a:spLocks noChangeShapeType="1"/>
            </p:cNvSpPr>
            <p:nvPr/>
          </p:nvSpPr>
          <p:spPr bwMode="auto">
            <a:xfrm>
              <a:off x="3035" y="27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0" name="Line 15"/>
            <p:cNvSpPr>
              <a:spLocks noChangeShapeType="1"/>
            </p:cNvSpPr>
            <p:nvPr/>
          </p:nvSpPr>
          <p:spPr bwMode="auto">
            <a:xfrm>
              <a:off x="2105" y="190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1" name="Line 16"/>
            <p:cNvSpPr>
              <a:spLocks noChangeShapeType="1"/>
            </p:cNvSpPr>
            <p:nvPr/>
          </p:nvSpPr>
          <p:spPr bwMode="auto">
            <a:xfrm>
              <a:off x="2117" y="190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2" name="Line 17"/>
            <p:cNvSpPr>
              <a:spLocks noChangeShapeType="1"/>
            </p:cNvSpPr>
            <p:nvPr/>
          </p:nvSpPr>
          <p:spPr bwMode="auto">
            <a:xfrm>
              <a:off x="2507" y="248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3" name="Line 18"/>
            <p:cNvSpPr>
              <a:spLocks noChangeShapeType="1"/>
            </p:cNvSpPr>
            <p:nvPr/>
          </p:nvSpPr>
          <p:spPr bwMode="auto">
            <a:xfrm>
              <a:off x="2519" y="248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4" name="Line 19"/>
            <p:cNvSpPr>
              <a:spLocks noChangeShapeType="1"/>
            </p:cNvSpPr>
            <p:nvPr/>
          </p:nvSpPr>
          <p:spPr bwMode="auto">
            <a:xfrm>
              <a:off x="2687" y="258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5" name="Line 20"/>
            <p:cNvSpPr>
              <a:spLocks noChangeShapeType="1"/>
            </p:cNvSpPr>
            <p:nvPr/>
          </p:nvSpPr>
          <p:spPr bwMode="auto">
            <a:xfrm>
              <a:off x="2699" y="258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6" name="Line 21"/>
            <p:cNvSpPr>
              <a:spLocks noChangeShapeType="1"/>
            </p:cNvSpPr>
            <p:nvPr/>
          </p:nvSpPr>
          <p:spPr bwMode="auto">
            <a:xfrm>
              <a:off x="2573"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7" name="Line 22"/>
            <p:cNvSpPr>
              <a:spLocks noChangeShapeType="1"/>
            </p:cNvSpPr>
            <p:nvPr/>
          </p:nvSpPr>
          <p:spPr bwMode="auto">
            <a:xfrm>
              <a:off x="2849"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8" name="Line 23"/>
            <p:cNvSpPr>
              <a:spLocks noChangeShapeType="1"/>
            </p:cNvSpPr>
            <p:nvPr/>
          </p:nvSpPr>
          <p:spPr bwMode="auto">
            <a:xfrm>
              <a:off x="2735" y="262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79" name="Line 24"/>
            <p:cNvSpPr>
              <a:spLocks noChangeShapeType="1"/>
            </p:cNvSpPr>
            <p:nvPr/>
          </p:nvSpPr>
          <p:spPr bwMode="auto">
            <a:xfrm>
              <a:off x="2273" y="209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80" name="Line 25"/>
            <p:cNvSpPr>
              <a:spLocks noChangeShapeType="1"/>
            </p:cNvSpPr>
            <p:nvPr/>
          </p:nvSpPr>
          <p:spPr bwMode="auto">
            <a:xfrm>
              <a:off x="2045" y="177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81" name="Freeform 26"/>
            <p:cNvSpPr>
              <a:spLocks/>
            </p:cNvSpPr>
            <p:nvPr/>
          </p:nvSpPr>
          <p:spPr bwMode="auto">
            <a:xfrm>
              <a:off x="1655" y="1361"/>
              <a:ext cx="2448" cy="1596"/>
            </a:xfrm>
            <a:custGeom>
              <a:avLst/>
              <a:gdLst>
                <a:gd name="T0" fmla="*/ 322 w 408"/>
                <a:gd name="T1" fmla="*/ 266 h 266"/>
                <a:gd name="T2" fmla="*/ 305 w 408"/>
                <a:gd name="T3" fmla="*/ 260 h 266"/>
                <a:gd name="T4" fmla="*/ 303 w 408"/>
                <a:gd name="T5" fmla="*/ 256 h 266"/>
                <a:gd name="T6" fmla="*/ 301 w 408"/>
                <a:gd name="T7" fmla="*/ 252 h 266"/>
                <a:gd name="T8" fmla="*/ 260 w 408"/>
                <a:gd name="T9" fmla="*/ 250 h 266"/>
                <a:gd name="T10" fmla="*/ 241 w 408"/>
                <a:gd name="T11" fmla="*/ 242 h 266"/>
                <a:gd name="T12" fmla="*/ 226 w 408"/>
                <a:gd name="T13" fmla="*/ 239 h 266"/>
                <a:gd name="T14" fmla="*/ 219 w 408"/>
                <a:gd name="T15" fmla="*/ 234 h 266"/>
                <a:gd name="T16" fmla="*/ 204 w 408"/>
                <a:gd name="T17" fmla="*/ 225 h 266"/>
                <a:gd name="T18" fmla="*/ 198 w 408"/>
                <a:gd name="T19" fmla="*/ 222 h 266"/>
                <a:gd name="T20" fmla="*/ 182 w 408"/>
                <a:gd name="T21" fmla="*/ 215 h 266"/>
                <a:gd name="T22" fmla="*/ 178 w 408"/>
                <a:gd name="T23" fmla="*/ 212 h 266"/>
                <a:gd name="T24" fmla="*/ 176 w 408"/>
                <a:gd name="T25" fmla="*/ 210 h 266"/>
                <a:gd name="T26" fmla="*/ 163 w 408"/>
                <a:gd name="T27" fmla="*/ 206 h 266"/>
                <a:gd name="T28" fmla="*/ 155 w 408"/>
                <a:gd name="T29" fmla="*/ 204 h 266"/>
                <a:gd name="T30" fmla="*/ 136 w 408"/>
                <a:gd name="T31" fmla="*/ 190 h 266"/>
                <a:gd name="T32" fmla="*/ 134 w 408"/>
                <a:gd name="T33" fmla="*/ 183 h 266"/>
                <a:gd name="T34" fmla="*/ 133 w 408"/>
                <a:gd name="T35" fmla="*/ 177 h 266"/>
                <a:gd name="T36" fmla="*/ 129 w 408"/>
                <a:gd name="T37" fmla="*/ 172 h 266"/>
                <a:gd name="T38" fmla="*/ 128 w 408"/>
                <a:gd name="T39" fmla="*/ 169 h 266"/>
                <a:gd name="T40" fmla="*/ 122 w 408"/>
                <a:gd name="T41" fmla="*/ 167 h 266"/>
                <a:gd name="T42" fmla="*/ 112 w 408"/>
                <a:gd name="T43" fmla="*/ 166 h 266"/>
                <a:gd name="T44" fmla="*/ 110 w 408"/>
                <a:gd name="T45" fmla="*/ 142 h 266"/>
                <a:gd name="T46" fmla="*/ 105 w 408"/>
                <a:gd name="T47" fmla="*/ 128 h 266"/>
                <a:gd name="T48" fmla="*/ 94 w 408"/>
                <a:gd name="T49" fmla="*/ 125 h 266"/>
                <a:gd name="T50" fmla="*/ 92 w 408"/>
                <a:gd name="T51" fmla="*/ 122 h 266"/>
                <a:gd name="T52" fmla="*/ 90 w 408"/>
                <a:gd name="T53" fmla="*/ 120 h 266"/>
                <a:gd name="T54" fmla="*/ 89 w 408"/>
                <a:gd name="T55" fmla="*/ 118 h 266"/>
                <a:gd name="T56" fmla="*/ 85 w 408"/>
                <a:gd name="T57" fmla="*/ 101 h 266"/>
                <a:gd name="T58" fmla="*/ 82 w 408"/>
                <a:gd name="T59" fmla="*/ 98 h 266"/>
                <a:gd name="T60" fmla="*/ 73 w 408"/>
                <a:gd name="T61" fmla="*/ 93 h 266"/>
                <a:gd name="T62" fmla="*/ 71 w 408"/>
                <a:gd name="T63" fmla="*/ 90 h 266"/>
                <a:gd name="T64" fmla="*/ 68 w 408"/>
                <a:gd name="T65" fmla="*/ 88 h 266"/>
                <a:gd name="T66" fmla="*/ 66 w 408"/>
                <a:gd name="T67" fmla="*/ 84 h 266"/>
                <a:gd name="T68" fmla="*/ 58 w 408"/>
                <a:gd name="T69" fmla="*/ 72 h 266"/>
                <a:gd name="T70" fmla="*/ 54 w 408"/>
                <a:gd name="T71" fmla="*/ 70 h 266"/>
                <a:gd name="T72" fmla="*/ 52 w 408"/>
                <a:gd name="T73" fmla="*/ 66 h 266"/>
                <a:gd name="T74" fmla="*/ 49 w 408"/>
                <a:gd name="T75" fmla="*/ 63 h 266"/>
                <a:gd name="T76" fmla="*/ 46 w 408"/>
                <a:gd name="T77" fmla="*/ 61 h 266"/>
                <a:gd name="T78" fmla="*/ 44 w 408"/>
                <a:gd name="T79" fmla="*/ 54 h 266"/>
                <a:gd name="T80" fmla="*/ 39 w 408"/>
                <a:gd name="T81" fmla="*/ 43 h 266"/>
                <a:gd name="T82" fmla="*/ 33 w 408"/>
                <a:gd name="T83" fmla="*/ 41 h 266"/>
                <a:gd name="T84" fmla="*/ 28 w 408"/>
                <a:gd name="T85" fmla="*/ 37 h 266"/>
                <a:gd name="T86" fmla="*/ 25 w 408"/>
                <a:gd name="T87" fmla="*/ 35 h 266"/>
                <a:gd name="T88" fmla="*/ 23 w 408"/>
                <a:gd name="T89" fmla="*/ 33 h 266"/>
                <a:gd name="T90" fmla="*/ 18 w 408"/>
                <a:gd name="T91" fmla="*/ 12 h 266"/>
                <a:gd name="T92" fmla="*/ 15 w 408"/>
                <a:gd name="T93" fmla="*/ 9 h 266"/>
                <a:gd name="T94" fmla="*/ 12 w 408"/>
                <a:gd name="T95" fmla="*/ 6 h 266"/>
                <a:gd name="T96" fmla="*/ 10 w 408"/>
                <a:gd name="T97" fmla="*/ 4 h 266"/>
                <a:gd name="T98" fmla="*/ 8 w 408"/>
                <a:gd name="T99" fmla="*/ 3 h 266"/>
                <a:gd name="T100" fmla="*/ 0 w 408"/>
                <a:gd name="T10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8" h="266">
                  <a:moveTo>
                    <a:pt x="408" y="266"/>
                  </a:moveTo>
                  <a:lnTo>
                    <a:pt x="322" y="266"/>
                  </a:lnTo>
                  <a:lnTo>
                    <a:pt x="322" y="260"/>
                  </a:lnTo>
                  <a:lnTo>
                    <a:pt x="305" y="260"/>
                  </a:lnTo>
                  <a:lnTo>
                    <a:pt x="305" y="256"/>
                  </a:lnTo>
                  <a:lnTo>
                    <a:pt x="303" y="256"/>
                  </a:lnTo>
                  <a:lnTo>
                    <a:pt x="303" y="252"/>
                  </a:lnTo>
                  <a:lnTo>
                    <a:pt x="301" y="252"/>
                  </a:lnTo>
                  <a:lnTo>
                    <a:pt x="301" y="250"/>
                  </a:lnTo>
                  <a:lnTo>
                    <a:pt x="260" y="250"/>
                  </a:lnTo>
                  <a:lnTo>
                    <a:pt x="260" y="242"/>
                  </a:lnTo>
                  <a:lnTo>
                    <a:pt x="241" y="242"/>
                  </a:lnTo>
                  <a:lnTo>
                    <a:pt x="241" y="239"/>
                  </a:lnTo>
                  <a:lnTo>
                    <a:pt x="226" y="239"/>
                  </a:lnTo>
                  <a:lnTo>
                    <a:pt x="226" y="234"/>
                  </a:lnTo>
                  <a:lnTo>
                    <a:pt x="219" y="234"/>
                  </a:lnTo>
                  <a:lnTo>
                    <a:pt x="219" y="225"/>
                  </a:lnTo>
                  <a:lnTo>
                    <a:pt x="204" y="225"/>
                  </a:lnTo>
                  <a:lnTo>
                    <a:pt x="204" y="222"/>
                  </a:lnTo>
                  <a:lnTo>
                    <a:pt x="198" y="222"/>
                  </a:lnTo>
                  <a:lnTo>
                    <a:pt x="198" y="215"/>
                  </a:lnTo>
                  <a:lnTo>
                    <a:pt x="182" y="215"/>
                  </a:lnTo>
                  <a:lnTo>
                    <a:pt x="182" y="212"/>
                  </a:lnTo>
                  <a:lnTo>
                    <a:pt x="178" y="212"/>
                  </a:lnTo>
                  <a:lnTo>
                    <a:pt x="178" y="210"/>
                  </a:lnTo>
                  <a:lnTo>
                    <a:pt x="176" y="210"/>
                  </a:lnTo>
                  <a:lnTo>
                    <a:pt x="176" y="206"/>
                  </a:lnTo>
                  <a:lnTo>
                    <a:pt x="163" y="206"/>
                  </a:lnTo>
                  <a:lnTo>
                    <a:pt x="163" y="204"/>
                  </a:lnTo>
                  <a:lnTo>
                    <a:pt x="155" y="204"/>
                  </a:lnTo>
                  <a:lnTo>
                    <a:pt x="155" y="190"/>
                  </a:lnTo>
                  <a:lnTo>
                    <a:pt x="136" y="190"/>
                  </a:lnTo>
                  <a:lnTo>
                    <a:pt x="136" y="183"/>
                  </a:lnTo>
                  <a:lnTo>
                    <a:pt x="134" y="183"/>
                  </a:lnTo>
                  <a:lnTo>
                    <a:pt x="134" y="177"/>
                  </a:lnTo>
                  <a:lnTo>
                    <a:pt x="133" y="177"/>
                  </a:lnTo>
                  <a:lnTo>
                    <a:pt x="133" y="172"/>
                  </a:lnTo>
                  <a:lnTo>
                    <a:pt x="129" y="172"/>
                  </a:lnTo>
                  <a:lnTo>
                    <a:pt x="129" y="169"/>
                  </a:lnTo>
                  <a:lnTo>
                    <a:pt x="128" y="169"/>
                  </a:lnTo>
                  <a:lnTo>
                    <a:pt x="128" y="167"/>
                  </a:lnTo>
                  <a:lnTo>
                    <a:pt x="122" y="167"/>
                  </a:lnTo>
                  <a:lnTo>
                    <a:pt x="122" y="166"/>
                  </a:lnTo>
                  <a:lnTo>
                    <a:pt x="112" y="166"/>
                  </a:lnTo>
                  <a:lnTo>
                    <a:pt x="112" y="142"/>
                  </a:lnTo>
                  <a:lnTo>
                    <a:pt x="110" y="142"/>
                  </a:lnTo>
                  <a:lnTo>
                    <a:pt x="110" y="128"/>
                  </a:lnTo>
                  <a:lnTo>
                    <a:pt x="105" y="128"/>
                  </a:lnTo>
                  <a:lnTo>
                    <a:pt x="105" y="125"/>
                  </a:lnTo>
                  <a:lnTo>
                    <a:pt x="94" y="125"/>
                  </a:lnTo>
                  <a:lnTo>
                    <a:pt x="94" y="122"/>
                  </a:lnTo>
                  <a:lnTo>
                    <a:pt x="92" y="122"/>
                  </a:lnTo>
                  <a:lnTo>
                    <a:pt x="92" y="120"/>
                  </a:lnTo>
                  <a:lnTo>
                    <a:pt x="90" y="120"/>
                  </a:lnTo>
                  <a:lnTo>
                    <a:pt x="90" y="118"/>
                  </a:lnTo>
                  <a:lnTo>
                    <a:pt x="89" y="118"/>
                  </a:lnTo>
                  <a:lnTo>
                    <a:pt x="89" y="101"/>
                  </a:lnTo>
                  <a:lnTo>
                    <a:pt x="85" y="101"/>
                  </a:lnTo>
                  <a:lnTo>
                    <a:pt x="85" y="98"/>
                  </a:lnTo>
                  <a:lnTo>
                    <a:pt x="82" y="98"/>
                  </a:lnTo>
                  <a:lnTo>
                    <a:pt x="82" y="93"/>
                  </a:lnTo>
                  <a:lnTo>
                    <a:pt x="73" y="93"/>
                  </a:lnTo>
                  <a:lnTo>
                    <a:pt x="73" y="90"/>
                  </a:lnTo>
                  <a:lnTo>
                    <a:pt x="71" y="90"/>
                  </a:lnTo>
                  <a:lnTo>
                    <a:pt x="71" y="88"/>
                  </a:lnTo>
                  <a:lnTo>
                    <a:pt x="68" y="88"/>
                  </a:lnTo>
                  <a:lnTo>
                    <a:pt x="68" y="84"/>
                  </a:lnTo>
                  <a:lnTo>
                    <a:pt x="66" y="84"/>
                  </a:lnTo>
                  <a:lnTo>
                    <a:pt x="66" y="72"/>
                  </a:lnTo>
                  <a:lnTo>
                    <a:pt x="58" y="72"/>
                  </a:lnTo>
                  <a:lnTo>
                    <a:pt x="58" y="70"/>
                  </a:lnTo>
                  <a:lnTo>
                    <a:pt x="54" y="70"/>
                  </a:lnTo>
                  <a:lnTo>
                    <a:pt x="54" y="66"/>
                  </a:lnTo>
                  <a:lnTo>
                    <a:pt x="52" y="66"/>
                  </a:lnTo>
                  <a:lnTo>
                    <a:pt x="52" y="63"/>
                  </a:lnTo>
                  <a:lnTo>
                    <a:pt x="49" y="63"/>
                  </a:lnTo>
                  <a:lnTo>
                    <a:pt x="49" y="61"/>
                  </a:lnTo>
                  <a:lnTo>
                    <a:pt x="46" y="61"/>
                  </a:lnTo>
                  <a:lnTo>
                    <a:pt x="46" y="54"/>
                  </a:lnTo>
                  <a:lnTo>
                    <a:pt x="44" y="54"/>
                  </a:lnTo>
                  <a:lnTo>
                    <a:pt x="44" y="43"/>
                  </a:lnTo>
                  <a:lnTo>
                    <a:pt x="39" y="43"/>
                  </a:lnTo>
                  <a:lnTo>
                    <a:pt x="39" y="41"/>
                  </a:lnTo>
                  <a:lnTo>
                    <a:pt x="33" y="41"/>
                  </a:lnTo>
                  <a:lnTo>
                    <a:pt x="33" y="37"/>
                  </a:lnTo>
                  <a:lnTo>
                    <a:pt x="28" y="37"/>
                  </a:lnTo>
                  <a:lnTo>
                    <a:pt x="28" y="35"/>
                  </a:lnTo>
                  <a:lnTo>
                    <a:pt x="25" y="35"/>
                  </a:lnTo>
                  <a:lnTo>
                    <a:pt x="25" y="33"/>
                  </a:lnTo>
                  <a:lnTo>
                    <a:pt x="23" y="33"/>
                  </a:lnTo>
                  <a:lnTo>
                    <a:pt x="23" y="12"/>
                  </a:lnTo>
                  <a:lnTo>
                    <a:pt x="18" y="12"/>
                  </a:lnTo>
                  <a:lnTo>
                    <a:pt x="18" y="9"/>
                  </a:lnTo>
                  <a:lnTo>
                    <a:pt x="15" y="9"/>
                  </a:lnTo>
                  <a:lnTo>
                    <a:pt x="15" y="6"/>
                  </a:lnTo>
                  <a:lnTo>
                    <a:pt x="12" y="6"/>
                  </a:lnTo>
                  <a:lnTo>
                    <a:pt x="12" y="4"/>
                  </a:lnTo>
                  <a:lnTo>
                    <a:pt x="10" y="4"/>
                  </a:lnTo>
                  <a:lnTo>
                    <a:pt x="10" y="3"/>
                  </a:lnTo>
                  <a:lnTo>
                    <a:pt x="8" y="3"/>
                  </a:lnTo>
                  <a:lnTo>
                    <a:pt x="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grpSp>
      <p:cxnSp>
        <p:nvCxnSpPr>
          <p:cNvPr id="82" name="Straight Connector 81"/>
          <p:cNvCxnSpPr>
            <a:stCxn id="81" idx="22"/>
          </p:cNvCxnSpPr>
          <p:nvPr/>
        </p:nvCxnSpPr>
        <p:spPr>
          <a:xfrm flipH="1">
            <a:off x="2139479" y="3727032"/>
            <a:ext cx="1404342" cy="1882"/>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314663" y="3737810"/>
            <a:ext cx="0" cy="18571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55057" y="3737810"/>
            <a:ext cx="0" cy="18571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282709" y="4218970"/>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82709" y="4430100"/>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593368" y="4058420"/>
            <a:ext cx="2169184" cy="523220"/>
          </a:xfrm>
          <a:prstGeom prst="rect">
            <a:avLst/>
          </a:prstGeom>
        </p:spPr>
        <p:txBody>
          <a:bodyPr wrap="none">
            <a:spAutoFit/>
          </a:bodyPr>
          <a:lstStyle/>
          <a:p>
            <a:r>
              <a:rPr lang="fr-FR" sz="1400" dirty="0" smtClean="0"/>
              <a:t>Cetuximab + FOLFOX-4 </a:t>
            </a:r>
          </a:p>
          <a:p>
            <a:r>
              <a:rPr lang="fr-FR" sz="1400" dirty="0" smtClean="0"/>
              <a:t>FOLFOX-4 </a:t>
            </a:r>
            <a:endParaRPr lang="fr-FR" sz="1400" dirty="0"/>
          </a:p>
        </p:txBody>
      </p:sp>
    </p:spTree>
    <p:custDataLst>
      <p:tags r:id="rId1"/>
    </p:custDataLst>
    <p:extLst>
      <p:ext uri="{BB962C8B-B14F-4D97-AF65-F5344CB8AC3E}">
        <p14:creationId xmlns:p14="http://schemas.microsoft.com/office/powerpoint/2010/main" xmlns="" val="418080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LBA-05: FOLFOX-4 ± cetuximab en 1</a:t>
            </a:r>
            <a:r>
              <a:rPr lang="fr-FR" baseline="30000" dirty="0" smtClean="0"/>
              <a:t>e</a:t>
            </a:r>
            <a:r>
              <a:rPr lang="fr-FR" dirty="0" smtClean="0"/>
              <a:t> ligne chez des patients chinois avec CCRm RAS sauvage (wt): l’étude de phase 3 randomisée en ouvert TAILOR – Liu T,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endParaRPr lang="fr-FR" dirty="0"/>
          </a:p>
        </p:txBody>
      </p:sp>
      <p:sp>
        <p:nvSpPr>
          <p:cNvPr id="14" name="Text Placeholder 13"/>
          <p:cNvSpPr>
            <a:spLocks noGrp="1"/>
          </p:cNvSpPr>
          <p:nvPr>
            <p:ph type="body" sz="quarter" idx="10"/>
          </p:nvPr>
        </p:nvSpPr>
        <p:spPr>
          <a:xfrm>
            <a:off x="365125" y="6313714"/>
            <a:ext cx="4500185" cy="269649"/>
          </a:xfrm>
        </p:spPr>
        <p:txBody>
          <a:bodyPr/>
          <a:lstStyle/>
          <a:p>
            <a:r>
              <a:rPr lang="fr-FR" dirty="0" smtClean="0"/>
              <a:t>*Test du Log-rank; </a:t>
            </a:r>
            <a:r>
              <a:rPr lang="fr-FR" b="1" baseline="30000" dirty="0" smtClean="0">
                <a:solidFill>
                  <a:schemeClr val="tx1"/>
                </a:solidFill>
                <a:latin typeface="Arial" charset="0"/>
                <a:cs typeface="Arial" charset="0"/>
              </a:rPr>
              <a:t>†</a:t>
            </a:r>
            <a:r>
              <a:rPr lang="fr-FR" dirty="0" smtClean="0">
                <a:solidFill>
                  <a:schemeClr val="tx1"/>
                </a:solidFill>
                <a:latin typeface="Arial" charset="0"/>
                <a:cs typeface="Arial" charset="0"/>
              </a:rPr>
              <a:t>Test exact de </a:t>
            </a:r>
            <a:r>
              <a:rPr lang="fr-FR" dirty="0" smtClean="0"/>
              <a:t>Fisher</a:t>
            </a:r>
            <a:endParaRPr lang="fr-FR" dirty="0"/>
          </a:p>
        </p:txBody>
      </p:sp>
      <p:sp>
        <p:nvSpPr>
          <p:cNvPr id="15" name="Text Placeholder 14"/>
          <p:cNvSpPr>
            <a:spLocks noGrp="1"/>
          </p:cNvSpPr>
          <p:nvPr>
            <p:ph type="body" sz="quarter" idx="11"/>
          </p:nvPr>
        </p:nvSpPr>
        <p:spPr/>
        <p:txBody>
          <a:bodyPr/>
          <a:lstStyle/>
          <a:p>
            <a:r>
              <a:rPr lang="fr-FR" dirty="0" smtClean="0"/>
              <a:t>Liu et al. Ann Oncol 2016; 27 (suppl 2): abstr LBA-05 </a:t>
            </a:r>
            <a:endParaRPr lang="fr-FR" dirty="0"/>
          </a:p>
        </p:txBody>
      </p:sp>
      <p:graphicFrame>
        <p:nvGraphicFramePr>
          <p:cNvPr id="12" name="Group 88"/>
          <p:cNvGraphicFramePr>
            <a:graphicFrameLocks noGrp="1"/>
          </p:cNvGraphicFramePr>
          <p:nvPr>
            <p:extLst>
              <p:ext uri="{D42A27DB-BD31-4B8C-83A1-F6EECF244321}">
                <p14:modId xmlns:p14="http://schemas.microsoft.com/office/powerpoint/2010/main" xmlns="" val="87948445"/>
              </p:ext>
            </p:extLst>
          </p:nvPr>
        </p:nvGraphicFramePr>
        <p:xfrm>
          <a:off x="349118" y="5683680"/>
          <a:ext cx="8408987" cy="609600"/>
        </p:xfrm>
        <a:graphic>
          <a:graphicData uri="http://schemas.openxmlformats.org/drawingml/2006/table">
            <a:tbl>
              <a:tblPr firstRow="1" bandRow="1">
                <a:tableStyleId>{69012ECD-51FC-41F1-AA8D-1B2483CD663E}</a:tableStyleId>
              </a:tblPr>
              <a:tblGrid>
                <a:gridCol w="1087796"/>
                <a:gridCol w="2227943"/>
                <a:gridCol w="2227943"/>
                <a:gridCol w="2865305"/>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 FOLFOX-4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FOLFOX-4 seul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 (IC95); p</a:t>
                      </a:r>
                      <a:r>
                        <a:rPr kumimoji="0" lang="en-GB" sz="1400" b="1" i="0" u="none" strike="noStrike" cap="none" normalizeH="0" baseline="3000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TRG, %</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2,41 (1,61 – 3,61);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16" name="Freeform 115"/>
          <p:cNvSpPr>
            <a:spLocks/>
          </p:cNvSpPr>
          <p:nvPr/>
        </p:nvSpPr>
        <p:spPr bwMode="auto">
          <a:xfrm>
            <a:off x="2107731" y="1714521"/>
            <a:ext cx="5113376" cy="327081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17" name="Line 6"/>
          <p:cNvSpPr>
            <a:spLocks noChangeShapeType="1"/>
          </p:cNvSpPr>
          <p:nvPr/>
        </p:nvSpPr>
        <p:spPr bwMode="auto">
          <a:xfrm>
            <a:off x="1987109" y="171452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18" name="Line 7"/>
          <p:cNvSpPr>
            <a:spLocks noChangeShapeType="1"/>
          </p:cNvSpPr>
          <p:nvPr/>
        </p:nvSpPr>
        <p:spPr bwMode="auto">
          <a:xfrm>
            <a:off x="1987109" y="236879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19" name="Line 8"/>
          <p:cNvSpPr>
            <a:spLocks noChangeShapeType="1"/>
          </p:cNvSpPr>
          <p:nvPr/>
        </p:nvSpPr>
        <p:spPr bwMode="auto">
          <a:xfrm>
            <a:off x="1987109" y="3023061"/>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0" name="Line 9"/>
          <p:cNvSpPr>
            <a:spLocks noChangeShapeType="1"/>
          </p:cNvSpPr>
          <p:nvPr/>
        </p:nvSpPr>
        <p:spPr bwMode="auto">
          <a:xfrm>
            <a:off x="1987109" y="3632812"/>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1" name="Line 10"/>
          <p:cNvSpPr>
            <a:spLocks noChangeShapeType="1"/>
          </p:cNvSpPr>
          <p:nvPr/>
        </p:nvSpPr>
        <p:spPr bwMode="auto">
          <a:xfrm>
            <a:off x="1987109" y="4275953"/>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2" name="Line 11"/>
          <p:cNvSpPr>
            <a:spLocks noChangeShapeType="1"/>
          </p:cNvSpPr>
          <p:nvPr/>
        </p:nvSpPr>
        <p:spPr bwMode="auto">
          <a:xfrm>
            <a:off x="1987109" y="4924658"/>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3" name="Line 13"/>
          <p:cNvSpPr>
            <a:spLocks noChangeShapeType="1"/>
          </p:cNvSpPr>
          <p:nvPr/>
        </p:nvSpPr>
        <p:spPr bwMode="auto">
          <a:xfrm>
            <a:off x="3245620"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4" name="Line 18"/>
          <p:cNvSpPr>
            <a:spLocks noChangeShapeType="1"/>
          </p:cNvSpPr>
          <p:nvPr/>
        </p:nvSpPr>
        <p:spPr bwMode="auto">
          <a:xfrm>
            <a:off x="2973836"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5" name="Line 19"/>
          <p:cNvSpPr>
            <a:spLocks noChangeShapeType="1"/>
          </p:cNvSpPr>
          <p:nvPr/>
        </p:nvSpPr>
        <p:spPr bwMode="auto">
          <a:xfrm>
            <a:off x="2710608"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6" name="Line 20"/>
          <p:cNvSpPr>
            <a:spLocks noChangeShapeType="1"/>
          </p:cNvSpPr>
          <p:nvPr/>
        </p:nvSpPr>
        <p:spPr bwMode="auto">
          <a:xfrm>
            <a:off x="2435632"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7" name="Line 21"/>
          <p:cNvSpPr>
            <a:spLocks noChangeShapeType="1"/>
          </p:cNvSpPr>
          <p:nvPr/>
        </p:nvSpPr>
        <p:spPr bwMode="auto">
          <a:xfrm>
            <a:off x="2164879"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28" name="TextBox 127"/>
          <p:cNvSpPr txBox="1"/>
          <p:nvPr/>
        </p:nvSpPr>
        <p:spPr>
          <a:xfrm rot="16200000">
            <a:off x="1176706" y="3205722"/>
            <a:ext cx="444064"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rPr>
              <a:t>SG</a:t>
            </a:r>
            <a:endParaRPr lang="fr-FR" sz="1400" dirty="0">
              <a:solidFill>
                <a:srgbClr val="363636"/>
              </a:solidFill>
            </a:endParaRPr>
          </a:p>
        </p:txBody>
      </p:sp>
      <p:sp>
        <p:nvSpPr>
          <p:cNvPr id="129" name="TextBox 128"/>
          <p:cNvSpPr txBox="1"/>
          <p:nvPr/>
        </p:nvSpPr>
        <p:spPr>
          <a:xfrm>
            <a:off x="1646279" y="1571371"/>
            <a:ext cx="434246" cy="307777"/>
          </a:xfrm>
          <a:prstGeom prst="rect">
            <a:avLst/>
          </a:prstGeom>
          <a:noFill/>
        </p:spPr>
        <p:txBody>
          <a:bodyPr wrap="none" rtlCol="0" anchor="ctr" anchorCtr="0">
            <a:spAutoFit/>
          </a:bodyPr>
          <a:lstStyle/>
          <a:p>
            <a:pPr algn="r"/>
            <a:r>
              <a:rPr lang="fr-FR" sz="1400" dirty="0" smtClean="0"/>
              <a:t>1.0</a:t>
            </a:r>
            <a:endParaRPr lang="fr-FR" sz="1400" dirty="0"/>
          </a:p>
        </p:txBody>
      </p:sp>
      <p:sp>
        <p:nvSpPr>
          <p:cNvPr id="130" name="TextBox 129"/>
          <p:cNvSpPr txBox="1"/>
          <p:nvPr/>
        </p:nvSpPr>
        <p:spPr>
          <a:xfrm>
            <a:off x="1646279" y="2213844"/>
            <a:ext cx="434246" cy="307777"/>
          </a:xfrm>
          <a:prstGeom prst="rect">
            <a:avLst/>
          </a:prstGeom>
          <a:noFill/>
        </p:spPr>
        <p:txBody>
          <a:bodyPr wrap="none" rtlCol="0" anchor="ctr" anchorCtr="0">
            <a:spAutoFit/>
          </a:bodyPr>
          <a:lstStyle/>
          <a:p>
            <a:pPr algn="r"/>
            <a:r>
              <a:rPr lang="fr-FR" sz="1400" dirty="0" smtClean="0"/>
              <a:t>0.8</a:t>
            </a:r>
            <a:endParaRPr lang="fr-FR" sz="1400" dirty="0"/>
          </a:p>
        </p:txBody>
      </p:sp>
      <p:sp>
        <p:nvSpPr>
          <p:cNvPr id="131" name="TextBox 130"/>
          <p:cNvSpPr txBox="1"/>
          <p:nvPr/>
        </p:nvSpPr>
        <p:spPr>
          <a:xfrm>
            <a:off x="1646279" y="2851131"/>
            <a:ext cx="434246" cy="307777"/>
          </a:xfrm>
          <a:prstGeom prst="rect">
            <a:avLst/>
          </a:prstGeom>
          <a:noFill/>
        </p:spPr>
        <p:txBody>
          <a:bodyPr wrap="none" rtlCol="0" anchor="ctr" anchorCtr="0">
            <a:spAutoFit/>
          </a:bodyPr>
          <a:lstStyle/>
          <a:p>
            <a:pPr algn="r"/>
            <a:r>
              <a:rPr lang="fr-FR" sz="1400" dirty="0" smtClean="0"/>
              <a:t>0.6</a:t>
            </a:r>
            <a:endParaRPr lang="fr-FR" sz="1400" dirty="0"/>
          </a:p>
        </p:txBody>
      </p:sp>
      <p:sp>
        <p:nvSpPr>
          <p:cNvPr id="132" name="TextBox 131"/>
          <p:cNvSpPr txBox="1"/>
          <p:nvPr/>
        </p:nvSpPr>
        <p:spPr>
          <a:xfrm>
            <a:off x="1646279" y="3471718"/>
            <a:ext cx="434246" cy="307777"/>
          </a:xfrm>
          <a:prstGeom prst="rect">
            <a:avLst/>
          </a:prstGeom>
          <a:noFill/>
        </p:spPr>
        <p:txBody>
          <a:bodyPr wrap="none" rtlCol="0" anchor="ctr" anchorCtr="0">
            <a:spAutoFit/>
          </a:bodyPr>
          <a:lstStyle/>
          <a:p>
            <a:pPr algn="r"/>
            <a:r>
              <a:rPr lang="fr-FR" sz="1400" dirty="0" smtClean="0"/>
              <a:t>0.4</a:t>
            </a:r>
            <a:endParaRPr lang="fr-FR" sz="1400" dirty="0"/>
          </a:p>
        </p:txBody>
      </p:sp>
      <p:sp>
        <p:nvSpPr>
          <p:cNvPr id="133" name="TextBox 132"/>
          <p:cNvSpPr txBox="1"/>
          <p:nvPr/>
        </p:nvSpPr>
        <p:spPr>
          <a:xfrm>
            <a:off x="1646279" y="4120132"/>
            <a:ext cx="434246" cy="307777"/>
          </a:xfrm>
          <a:prstGeom prst="rect">
            <a:avLst/>
          </a:prstGeom>
          <a:noFill/>
        </p:spPr>
        <p:txBody>
          <a:bodyPr wrap="none" rtlCol="0" anchor="ctr" anchorCtr="0">
            <a:spAutoFit/>
          </a:bodyPr>
          <a:lstStyle/>
          <a:p>
            <a:pPr algn="r"/>
            <a:r>
              <a:rPr lang="fr-FR" sz="1400" dirty="0" smtClean="0"/>
              <a:t>0.2</a:t>
            </a:r>
            <a:endParaRPr lang="fr-FR" sz="1400" dirty="0"/>
          </a:p>
        </p:txBody>
      </p:sp>
      <p:sp>
        <p:nvSpPr>
          <p:cNvPr id="134" name="TextBox 133"/>
          <p:cNvSpPr txBox="1"/>
          <p:nvPr/>
        </p:nvSpPr>
        <p:spPr>
          <a:xfrm>
            <a:off x="1796010" y="4768548"/>
            <a:ext cx="284515" cy="307777"/>
          </a:xfrm>
          <a:prstGeom prst="rect">
            <a:avLst/>
          </a:prstGeom>
          <a:noFill/>
        </p:spPr>
        <p:txBody>
          <a:bodyPr wrap="none" rtlCol="0" anchor="ctr" anchorCtr="0">
            <a:spAutoFit/>
          </a:bodyPr>
          <a:lstStyle/>
          <a:p>
            <a:pPr algn="r"/>
            <a:r>
              <a:rPr lang="fr-FR" sz="1400" dirty="0" smtClean="0"/>
              <a:t>0</a:t>
            </a:r>
            <a:endParaRPr lang="fr-FR" sz="1400" dirty="0"/>
          </a:p>
        </p:txBody>
      </p:sp>
      <p:sp>
        <p:nvSpPr>
          <p:cNvPr id="135" name="TextBox 134"/>
          <p:cNvSpPr txBox="1"/>
          <p:nvPr/>
        </p:nvSpPr>
        <p:spPr>
          <a:xfrm>
            <a:off x="2029206" y="5059269"/>
            <a:ext cx="284515" cy="307777"/>
          </a:xfrm>
          <a:prstGeom prst="rect">
            <a:avLst/>
          </a:prstGeom>
          <a:noFill/>
        </p:spPr>
        <p:txBody>
          <a:bodyPr wrap="none" rtlCol="0" anchor="t" anchorCtr="0">
            <a:spAutoFit/>
          </a:bodyPr>
          <a:lstStyle/>
          <a:p>
            <a:pPr algn="ctr"/>
            <a:r>
              <a:rPr lang="fr-FR" sz="1400" dirty="0" smtClean="0"/>
              <a:t>0</a:t>
            </a:r>
            <a:endParaRPr lang="fr-FR" sz="1400" dirty="0"/>
          </a:p>
        </p:txBody>
      </p:sp>
      <p:sp>
        <p:nvSpPr>
          <p:cNvPr id="137" name="TextBox 136"/>
          <p:cNvSpPr txBox="1"/>
          <p:nvPr/>
        </p:nvSpPr>
        <p:spPr>
          <a:xfrm>
            <a:off x="2570845" y="5059269"/>
            <a:ext cx="284515" cy="307777"/>
          </a:xfrm>
          <a:prstGeom prst="rect">
            <a:avLst/>
          </a:prstGeom>
          <a:noFill/>
        </p:spPr>
        <p:txBody>
          <a:bodyPr wrap="none" rtlCol="0" anchor="t" anchorCtr="0">
            <a:spAutoFit/>
          </a:bodyPr>
          <a:lstStyle/>
          <a:p>
            <a:pPr algn="ctr"/>
            <a:r>
              <a:rPr lang="fr-FR" sz="1400" dirty="0" smtClean="0"/>
              <a:t>6</a:t>
            </a:r>
            <a:endParaRPr lang="fr-FR" sz="1400" dirty="0"/>
          </a:p>
        </p:txBody>
      </p:sp>
      <p:sp>
        <p:nvSpPr>
          <p:cNvPr id="139" name="TextBox 138"/>
          <p:cNvSpPr txBox="1"/>
          <p:nvPr/>
        </p:nvSpPr>
        <p:spPr>
          <a:xfrm>
            <a:off x="3048376" y="5059269"/>
            <a:ext cx="384365" cy="307777"/>
          </a:xfrm>
          <a:prstGeom prst="rect">
            <a:avLst/>
          </a:prstGeom>
          <a:noFill/>
        </p:spPr>
        <p:txBody>
          <a:bodyPr wrap="none" rtlCol="0" anchor="t" anchorCtr="0">
            <a:spAutoFit/>
          </a:bodyPr>
          <a:lstStyle/>
          <a:p>
            <a:pPr algn="ctr"/>
            <a:r>
              <a:rPr lang="fr-FR" sz="1400" dirty="0" smtClean="0"/>
              <a:t>12</a:t>
            </a:r>
            <a:endParaRPr lang="fr-FR" sz="1400" dirty="0"/>
          </a:p>
        </p:txBody>
      </p:sp>
      <p:grpSp>
        <p:nvGrpSpPr>
          <p:cNvPr id="141" name="Group 140"/>
          <p:cNvGrpSpPr/>
          <p:nvPr/>
        </p:nvGrpSpPr>
        <p:grpSpPr>
          <a:xfrm>
            <a:off x="3482495" y="4985873"/>
            <a:ext cx="1978090" cy="381278"/>
            <a:chOff x="3507895" y="5116505"/>
            <a:chExt cx="1978090" cy="381278"/>
          </a:xfrm>
        </p:grpSpPr>
        <p:sp>
          <p:nvSpPr>
            <p:cNvPr id="142" name="Line 12"/>
            <p:cNvSpPr>
              <a:spLocks noChangeShapeType="1"/>
            </p:cNvSpPr>
            <p:nvPr/>
          </p:nvSpPr>
          <p:spPr bwMode="auto">
            <a:xfrm>
              <a:off x="3507895"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43" name="Line 14"/>
            <p:cNvSpPr>
              <a:spLocks noChangeShapeType="1"/>
            </p:cNvSpPr>
            <p:nvPr/>
          </p:nvSpPr>
          <p:spPr bwMode="auto">
            <a:xfrm>
              <a:off x="4028105"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44" name="Line 15"/>
            <p:cNvSpPr>
              <a:spLocks noChangeShapeType="1"/>
            </p:cNvSpPr>
            <p:nvPr/>
          </p:nvSpPr>
          <p:spPr bwMode="auto">
            <a:xfrm>
              <a:off x="3769021"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45" name="Line 17"/>
            <p:cNvSpPr>
              <a:spLocks noChangeShapeType="1"/>
            </p:cNvSpPr>
            <p:nvPr/>
          </p:nvSpPr>
          <p:spPr bwMode="auto">
            <a:xfrm>
              <a:off x="5289677"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46" name="TextBox 145"/>
            <p:cNvSpPr txBox="1"/>
            <p:nvPr/>
          </p:nvSpPr>
          <p:spPr>
            <a:xfrm>
              <a:off x="3581920" y="5189901"/>
              <a:ext cx="384365" cy="307777"/>
            </a:xfrm>
            <a:prstGeom prst="rect">
              <a:avLst/>
            </a:prstGeom>
            <a:noFill/>
          </p:spPr>
          <p:txBody>
            <a:bodyPr wrap="none" rtlCol="0" anchor="t" anchorCtr="0">
              <a:spAutoFit/>
            </a:bodyPr>
            <a:lstStyle/>
            <a:p>
              <a:pPr algn="ctr"/>
              <a:r>
                <a:rPr lang="fr-FR" sz="1400" dirty="0" smtClean="0"/>
                <a:t>18</a:t>
              </a:r>
              <a:endParaRPr lang="fr-FR" sz="1400" dirty="0"/>
            </a:p>
          </p:txBody>
        </p:sp>
        <p:sp>
          <p:nvSpPr>
            <p:cNvPr id="148" name="TextBox 147"/>
            <p:cNvSpPr txBox="1"/>
            <p:nvPr/>
          </p:nvSpPr>
          <p:spPr>
            <a:xfrm>
              <a:off x="5101620" y="5189901"/>
              <a:ext cx="384365" cy="307777"/>
            </a:xfrm>
            <a:prstGeom prst="rect">
              <a:avLst/>
            </a:prstGeom>
            <a:noFill/>
          </p:spPr>
          <p:txBody>
            <a:bodyPr wrap="none" rtlCol="0" anchor="t" anchorCtr="0">
              <a:spAutoFit/>
            </a:bodyPr>
            <a:lstStyle/>
            <a:p>
              <a:pPr algn="ctr"/>
              <a:r>
                <a:rPr lang="fr-FR" sz="1400" dirty="0" smtClean="0"/>
                <a:t>36</a:t>
              </a:r>
              <a:endParaRPr lang="fr-FR" sz="1400" dirty="0"/>
            </a:p>
          </p:txBody>
        </p:sp>
        <p:sp>
          <p:nvSpPr>
            <p:cNvPr id="149" name="Line 12"/>
            <p:cNvSpPr>
              <a:spLocks noChangeShapeType="1"/>
            </p:cNvSpPr>
            <p:nvPr/>
          </p:nvSpPr>
          <p:spPr bwMode="auto">
            <a:xfrm>
              <a:off x="4537687"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50" name="Line 13"/>
            <p:cNvSpPr>
              <a:spLocks noChangeShapeType="1"/>
            </p:cNvSpPr>
            <p:nvPr/>
          </p:nvSpPr>
          <p:spPr bwMode="auto">
            <a:xfrm>
              <a:off x="4290240"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51" name="Line 14"/>
            <p:cNvSpPr>
              <a:spLocks noChangeShapeType="1"/>
            </p:cNvSpPr>
            <p:nvPr/>
          </p:nvSpPr>
          <p:spPr bwMode="auto">
            <a:xfrm>
              <a:off x="5047257"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52" name="Line 15"/>
            <p:cNvSpPr>
              <a:spLocks noChangeShapeType="1"/>
            </p:cNvSpPr>
            <p:nvPr/>
          </p:nvSpPr>
          <p:spPr bwMode="auto">
            <a:xfrm>
              <a:off x="4794557"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53" name="TextBox 152"/>
            <p:cNvSpPr txBox="1"/>
            <p:nvPr/>
          </p:nvSpPr>
          <p:spPr>
            <a:xfrm>
              <a:off x="4092996" y="5190006"/>
              <a:ext cx="384365" cy="307777"/>
            </a:xfrm>
            <a:prstGeom prst="rect">
              <a:avLst/>
            </a:prstGeom>
            <a:noFill/>
          </p:spPr>
          <p:txBody>
            <a:bodyPr wrap="none" rtlCol="0" anchor="t" anchorCtr="0">
              <a:spAutoFit/>
            </a:bodyPr>
            <a:lstStyle/>
            <a:p>
              <a:pPr algn="ctr"/>
              <a:r>
                <a:rPr lang="fr-FR" sz="1400" dirty="0" smtClean="0"/>
                <a:t>24</a:t>
              </a:r>
              <a:endParaRPr lang="fr-FR" sz="1400" dirty="0"/>
            </a:p>
          </p:txBody>
        </p:sp>
        <p:sp>
          <p:nvSpPr>
            <p:cNvPr id="155" name="TextBox 154"/>
            <p:cNvSpPr txBox="1"/>
            <p:nvPr/>
          </p:nvSpPr>
          <p:spPr>
            <a:xfrm>
              <a:off x="4607456" y="5190006"/>
              <a:ext cx="384365" cy="307777"/>
            </a:xfrm>
            <a:prstGeom prst="rect">
              <a:avLst/>
            </a:prstGeom>
            <a:noFill/>
          </p:spPr>
          <p:txBody>
            <a:bodyPr wrap="none" rtlCol="0" anchor="t" anchorCtr="0">
              <a:spAutoFit/>
            </a:bodyPr>
            <a:lstStyle/>
            <a:p>
              <a:pPr algn="ctr"/>
              <a:r>
                <a:rPr lang="fr-FR" sz="1400" dirty="0" smtClean="0"/>
                <a:t>30</a:t>
              </a:r>
              <a:endParaRPr lang="fr-FR" sz="1400" dirty="0"/>
            </a:p>
          </p:txBody>
        </p:sp>
      </p:grpSp>
      <p:graphicFrame>
        <p:nvGraphicFramePr>
          <p:cNvPr id="158" name="Table 157"/>
          <p:cNvGraphicFramePr>
            <a:graphicFrameLocks noGrp="1"/>
          </p:cNvGraphicFramePr>
          <p:nvPr>
            <p:extLst>
              <p:ext uri="{D42A27DB-BD31-4B8C-83A1-F6EECF244321}">
                <p14:modId xmlns:p14="http://schemas.microsoft.com/office/powerpoint/2010/main" xmlns="" val="2976951158"/>
              </p:ext>
            </p:extLst>
          </p:nvPr>
        </p:nvGraphicFramePr>
        <p:xfrm>
          <a:off x="4863223" y="1476767"/>
          <a:ext cx="4006624" cy="1645920"/>
        </p:xfrm>
        <a:graphic>
          <a:graphicData uri="http://schemas.openxmlformats.org/drawingml/2006/table">
            <a:tbl>
              <a:tblPr firstRow="1" bandRow="1">
                <a:tableStyleId>{5C22544A-7EE6-4342-B048-85BDC9FD1C3A}</a:tableStyleId>
              </a:tblPr>
              <a:tblGrid>
                <a:gridCol w="1597537"/>
                <a:gridCol w="1292676"/>
                <a:gridCol w="1116411"/>
              </a:tblGrid>
              <a:tr h="354843">
                <a:tc>
                  <a:txBody>
                    <a:bodyPr/>
                    <a:lstStyle/>
                    <a:p>
                      <a:pPr algn="ct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Cetuximab </a:t>
                      </a:r>
                      <a:br>
                        <a:rPr lang="en-GB" sz="1400" dirty="0" smtClean="0">
                          <a:solidFill>
                            <a:schemeClr val="tx1"/>
                          </a:solidFill>
                          <a:latin typeface="+mn-lt"/>
                        </a:rPr>
                      </a:br>
                      <a:r>
                        <a:rPr lang="en-GB" sz="1400" dirty="0" smtClean="0">
                          <a:solidFill>
                            <a:schemeClr val="tx1"/>
                          </a:solidFill>
                          <a:latin typeface="+mn-lt"/>
                        </a:rPr>
                        <a:t>+ FOLFOX-4 (n=193)</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FOLFOX-4 (n=200)</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9235">
                <a:tc>
                  <a:txBody>
                    <a:bodyPr/>
                    <a:lstStyle/>
                    <a:p>
                      <a:r>
                        <a:rPr lang="fr-FR" sz="1400" noProof="0" dirty="0" smtClean="0">
                          <a:solidFill>
                            <a:schemeClr val="tx1"/>
                          </a:solidFill>
                          <a:latin typeface="+mn-lt"/>
                        </a:rPr>
                        <a:t>Evènements,</a:t>
                      </a:r>
                      <a:r>
                        <a:rPr lang="fr-FR" sz="1400" baseline="0" noProof="0" dirty="0" smtClean="0">
                          <a:solidFill>
                            <a:schemeClr val="tx1"/>
                          </a:solidFill>
                          <a:latin typeface="+mn-lt"/>
                        </a:rPr>
                        <a:t> n</a:t>
                      </a:r>
                      <a:endParaRPr lang="fr-FR" sz="1400" noProof="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139</a:t>
                      </a:r>
                      <a:endParaRPr lang="fr-FR" sz="1400" noProof="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161</a:t>
                      </a:r>
                      <a:endParaRPr lang="fr-FR" sz="1400" noProof="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fr-FR" sz="1400" noProof="0" dirty="0" smtClean="0">
                          <a:solidFill>
                            <a:schemeClr val="tx1"/>
                          </a:solidFill>
                          <a:latin typeface="+mn-lt"/>
                        </a:rPr>
                        <a:t>SGm</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20,7</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17,8</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fr-FR" sz="1400" noProof="0" dirty="0" smtClean="0">
                          <a:solidFill>
                            <a:schemeClr val="tx1"/>
                          </a:solidFill>
                          <a:latin typeface="+mn-lt"/>
                        </a:rPr>
                        <a:t>IC95</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15,9 –</a:t>
                      </a:r>
                      <a:r>
                        <a:rPr lang="fr-FR" sz="1400" baseline="0" noProof="0" dirty="0" smtClean="0">
                          <a:solidFill>
                            <a:schemeClr val="tx1"/>
                          </a:solidFill>
                          <a:latin typeface="+mn-lt"/>
                        </a:rPr>
                        <a:t> </a:t>
                      </a:r>
                      <a:r>
                        <a:rPr lang="fr-FR" sz="1400" noProof="0" dirty="0" smtClean="0">
                          <a:solidFill>
                            <a:schemeClr val="tx1"/>
                          </a:solidFill>
                          <a:latin typeface="+mn-lt"/>
                        </a:rPr>
                        <a:t>22,1</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smtClean="0">
                          <a:solidFill>
                            <a:schemeClr val="tx1"/>
                          </a:solidFill>
                          <a:latin typeface="+mn-lt"/>
                        </a:rPr>
                        <a:t>14,9 –</a:t>
                      </a:r>
                      <a:r>
                        <a:rPr lang="fr-FR" sz="1400" baseline="0" noProof="0" dirty="0" smtClean="0">
                          <a:solidFill>
                            <a:schemeClr val="tx1"/>
                          </a:solidFill>
                          <a:latin typeface="+mn-lt"/>
                        </a:rPr>
                        <a:t> </a:t>
                      </a:r>
                      <a:r>
                        <a:rPr lang="fr-FR" sz="1400" noProof="0" dirty="0" smtClean="0">
                          <a:solidFill>
                            <a:schemeClr val="tx1"/>
                          </a:solidFill>
                          <a:latin typeface="+mn-lt"/>
                        </a:rPr>
                        <a:t>19,6</a:t>
                      </a:r>
                      <a:endParaRPr lang="fr-FR" sz="1400" noProof="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59" name="TextBox 158"/>
          <p:cNvSpPr txBox="1"/>
          <p:nvPr/>
        </p:nvSpPr>
        <p:spPr>
          <a:xfrm>
            <a:off x="4868900" y="3235110"/>
            <a:ext cx="3360673" cy="523220"/>
          </a:xfrm>
          <a:prstGeom prst="rect">
            <a:avLst/>
          </a:prstGeom>
          <a:noFill/>
        </p:spPr>
        <p:txBody>
          <a:bodyPr wrap="square" rtlCol="0">
            <a:spAutoFit/>
          </a:bodyPr>
          <a:lstStyle/>
          <a:p>
            <a:r>
              <a:rPr lang="fr-FR" sz="1400" dirty="0" smtClean="0"/>
              <a:t>HR 0,76 (IC95 0,61 – 0,96)</a:t>
            </a:r>
            <a:br>
              <a:rPr lang="fr-FR" sz="1400" dirty="0" smtClean="0"/>
            </a:br>
            <a:r>
              <a:rPr lang="fr-FR" sz="1400" dirty="0" smtClean="0"/>
              <a:t>*p=0,02</a:t>
            </a:r>
            <a:endParaRPr lang="fr-FR" sz="1400" dirty="0"/>
          </a:p>
        </p:txBody>
      </p:sp>
      <p:grpSp>
        <p:nvGrpSpPr>
          <p:cNvPr id="160" name="Group 159"/>
          <p:cNvGrpSpPr>
            <a:grpSpLocks/>
          </p:cNvGrpSpPr>
          <p:nvPr/>
        </p:nvGrpSpPr>
        <p:grpSpPr bwMode="auto">
          <a:xfrm>
            <a:off x="2182120" y="1729033"/>
            <a:ext cx="5043111" cy="2997593"/>
            <a:chOff x="1751" y="1418"/>
            <a:chExt cx="2352" cy="1482"/>
          </a:xfrm>
        </p:grpSpPr>
        <p:sp>
          <p:nvSpPr>
            <p:cNvPr id="161" name="Line 3"/>
            <p:cNvSpPr>
              <a:spLocks noChangeShapeType="1"/>
            </p:cNvSpPr>
            <p:nvPr/>
          </p:nvSpPr>
          <p:spPr bwMode="auto">
            <a:xfrm>
              <a:off x="3484" y="283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2" name="Line 4"/>
            <p:cNvSpPr>
              <a:spLocks noChangeShapeType="1"/>
            </p:cNvSpPr>
            <p:nvPr/>
          </p:nvSpPr>
          <p:spPr bwMode="auto">
            <a:xfrm>
              <a:off x="3964"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3" name="Line 5"/>
            <p:cNvSpPr>
              <a:spLocks noChangeShapeType="1"/>
            </p:cNvSpPr>
            <p:nvPr/>
          </p:nvSpPr>
          <p:spPr bwMode="auto">
            <a:xfrm>
              <a:off x="3814"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4" name="Line 6"/>
            <p:cNvSpPr>
              <a:spLocks noChangeShapeType="1"/>
            </p:cNvSpPr>
            <p:nvPr/>
          </p:nvSpPr>
          <p:spPr bwMode="auto">
            <a:xfrm>
              <a:off x="3832"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5" name="Line 7"/>
            <p:cNvSpPr>
              <a:spLocks noChangeShapeType="1"/>
            </p:cNvSpPr>
            <p:nvPr/>
          </p:nvSpPr>
          <p:spPr bwMode="auto">
            <a:xfrm>
              <a:off x="3850"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6" name="Line 8"/>
            <p:cNvSpPr>
              <a:spLocks noChangeShapeType="1"/>
            </p:cNvSpPr>
            <p:nvPr/>
          </p:nvSpPr>
          <p:spPr bwMode="auto">
            <a:xfrm>
              <a:off x="3862"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7" name="Line 9"/>
            <p:cNvSpPr>
              <a:spLocks noChangeShapeType="1"/>
            </p:cNvSpPr>
            <p:nvPr/>
          </p:nvSpPr>
          <p:spPr bwMode="auto">
            <a:xfrm>
              <a:off x="3568"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8" name="Line 10"/>
            <p:cNvSpPr>
              <a:spLocks noChangeShapeType="1"/>
            </p:cNvSpPr>
            <p:nvPr/>
          </p:nvSpPr>
          <p:spPr bwMode="auto">
            <a:xfrm>
              <a:off x="3598"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69" name="Line 11"/>
            <p:cNvSpPr>
              <a:spLocks noChangeShapeType="1"/>
            </p:cNvSpPr>
            <p:nvPr/>
          </p:nvSpPr>
          <p:spPr bwMode="auto">
            <a:xfrm>
              <a:off x="3622"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0" name="Line 12"/>
            <p:cNvSpPr>
              <a:spLocks noChangeShapeType="1"/>
            </p:cNvSpPr>
            <p:nvPr/>
          </p:nvSpPr>
          <p:spPr bwMode="auto">
            <a:xfrm>
              <a:off x="3652"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1" name="Line 13"/>
            <p:cNvSpPr>
              <a:spLocks noChangeShapeType="1"/>
            </p:cNvSpPr>
            <p:nvPr/>
          </p:nvSpPr>
          <p:spPr bwMode="auto">
            <a:xfrm>
              <a:off x="4018"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2" name="Line 14"/>
            <p:cNvSpPr>
              <a:spLocks noChangeShapeType="1"/>
            </p:cNvSpPr>
            <p:nvPr/>
          </p:nvSpPr>
          <p:spPr bwMode="auto">
            <a:xfrm>
              <a:off x="2878" y="263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3" name="Line 15"/>
            <p:cNvSpPr>
              <a:spLocks noChangeShapeType="1"/>
            </p:cNvSpPr>
            <p:nvPr/>
          </p:nvSpPr>
          <p:spPr bwMode="auto">
            <a:xfrm>
              <a:off x="3406" y="282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4" name="Freeform 16"/>
            <p:cNvSpPr>
              <a:spLocks/>
            </p:cNvSpPr>
            <p:nvPr/>
          </p:nvSpPr>
          <p:spPr bwMode="auto">
            <a:xfrm>
              <a:off x="1751" y="1418"/>
              <a:ext cx="2352" cy="1464"/>
            </a:xfrm>
            <a:custGeom>
              <a:avLst/>
              <a:gdLst>
                <a:gd name="T0" fmla="*/ 300 w 392"/>
                <a:gd name="T1" fmla="*/ 240 h 244"/>
                <a:gd name="T2" fmla="*/ 279 w 392"/>
                <a:gd name="T3" fmla="*/ 237 h 244"/>
                <a:gd name="T4" fmla="*/ 272 w 392"/>
                <a:gd name="T5" fmla="*/ 231 h 244"/>
                <a:gd name="T6" fmla="*/ 262 w 392"/>
                <a:gd name="T7" fmla="*/ 229 h 244"/>
                <a:gd name="T8" fmla="*/ 243 w 392"/>
                <a:gd name="T9" fmla="*/ 224 h 244"/>
                <a:gd name="T10" fmla="*/ 234 w 392"/>
                <a:gd name="T11" fmla="*/ 222 h 244"/>
                <a:gd name="T12" fmla="*/ 215 w 392"/>
                <a:gd name="T13" fmla="*/ 217 h 244"/>
                <a:gd name="T14" fmla="*/ 208 w 392"/>
                <a:gd name="T15" fmla="*/ 215 h 244"/>
                <a:gd name="T16" fmla="*/ 204 w 392"/>
                <a:gd name="T17" fmla="*/ 211 h 244"/>
                <a:gd name="T18" fmla="*/ 197 w 392"/>
                <a:gd name="T19" fmla="*/ 209 h 244"/>
                <a:gd name="T20" fmla="*/ 191 w 392"/>
                <a:gd name="T21" fmla="*/ 205 h 244"/>
                <a:gd name="T22" fmla="*/ 181 w 392"/>
                <a:gd name="T23" fmla="*/ 203 h 244"/>
                <a:gd name="T24" fmla="*/ 179 w 392"/>
                <a:gd name="T25" fmla="*/ 198 h 244"/>
                <a:gd name="T26" fmla="*/ 169 w 392"/>
                <a:gd name="T27" fmla="*/ 194 h 244"/>
                <a:gd name="T28" fmla="*/ 166 w 392"/>
                <a:gd name="T29" fmla="*/ 186 h 244"/>
                <a:gd name="T30" fmla="*/ 161 w 392"/>
                <a:gd name="T31" fmla="*/ 184 h 244"/>
                <a:gd name="T32" fmla="*/ 155 w 392"/>
                <a:gd name="T33" fmla="*/ 176 h 244"/>
                <a:gd name="T34" fmla="*/ 148 w 392"/>
                <a:gd name="T35" fmla="*/ 172 h 244"/>
                <a:gd name="T36" fmla="*/ 145 w 392"/>
                <a:gd name="T37" fmla="*/ 165 h 244"/>
                <a:gd name="T38" fmla="*/ 139 w 392"/>
                <a:gd name="T39" fmla="*/ 161 h 244"/>
                <a:gd name="T40" fmla="*/ 134 w 392"/>
                <a:gd name="T41" fmla="*/ 151 h 244"/>
                <a:gd name="T42" fmla="*/ 130 w 392"/>
                <a:gd name="T43" fmla="*/ 147 h 244"/>
                <a:gd name="T44" fmla="*/ 127 w 392"/>
                <a:gd name="T45" fmla="*/ 139 h 244"/>
                <a:gd name="T46" fmla="*/ 122 w 392"/>
                <a:gd name="T47" fmla="*/ 136 h 244"/>
                <a:gd name="T48" fmla="*/ 114 w 392"/>
                <a:gd name="T49" fmla="*/ 130 h 244"/>
                <a:gd name="T50" fmla="*/ 111 w 392"/>
                <a:gd name="T51" fmla="*/ 121 h 244"/>
                <a:gd name="T52" fmla="*/ 104 w 392"/>
                <a:gd name="T53" fmla="*/ 118 h 244"/>
                <a:gd name="T54" fmla="*/ 101 w 392"/>
                <a:gd name="T55" fmla="*/ 110 h 244"/>
                <a:gd name="T56" fmla="*/ 93 w 392"/>
                <a:gd name="T57" fmla="*/ 103 h 244"/>
                <a:gd name="T58" fmla="*/ 90 w 392"/>
                <a:gd name="T59" fmla="*/ 94 h 244"/>
                <a:gd name="T60" fmla="*/ 83 w 392"/>
                <a:gd name="T61" fmla="*/ 91 h 244"/>
                <a:gd name="T62" fmla="*/ 79 w 392"/>
                <a:gd name="T63" fmla="*/ 83 h 244"/>
                <a:gd name="T64" fmla="*/ 73 w 392"/>
                <a:gd name="T65" fmla="*/ 80 h 244"/>
                <a:gd name="T66" fmla="*/ 70 w 392"/>
                <a:gd name="T67" fmla="*/ 71 h 244"/>
                <a:gd name="T68" fmla="*/ 62 w 392"/>
                <a:gd name="T69" fmla="*/ 66 h 244"/>
                <a:gd name="T70" fmla="*/ 60 w 392"/>
                <a:gd name="T71" fmla="*/ 59 h 244"/>
                <a:gd name="T72" fmla="*/ 55 w 392"/>
                <a:gd name="T73" fmla="*/ 55 h 244"/>
                <a:gd name="T74" fmla="*/ 53 w 392"/>
                <a:gd name="T75" fmla="*/ 50 h 244"/>
                <a:gd name="T76" fmla="*/ 47 w 392"/>
                <a:gd name="T77" fmla="*/ 44 h 244"/>
                <a:gd name="T78" fmla="*/ 44 w 392"/>
                <a:gd name="T79" fmla="*/ 38 h 244"/>
                <a:gd name="T80" fmla="*/ 39 w 392"/>
                <a:gd name="T81" fmla="*/ 36 h 244"/>
                <a:gd name="T82" fmla="*/ 37 w 392"/>
                <a:gd name="T83" fmla="*/ 30 h 244"/>
                <a:gd name="T84" fmla="*/ 35 w 392"/>
                <a:gd name="T85" fmla="*/ 24 h 244"/>
                <a:gd name="T86" fmla="*/ 30 w 392"/>
                <a:gd name="T87" fmla="*/ 22 h 244"/>
                <a:gd name="T88" fmla="*/ 28 w 392"/>
                <a:gd name="T89" fmla="*/ 15 h 244"/>
                <a:gd name="T90" fmla="*/ 23 w 392"/>
                <a:gd name="T91" fmla="*/ 13 h 244"/>
                <a:gd name="T92" fmla="*/ 22 w 392"/>
                <a:gd name="T93" fmla="*/ 7 h 244"/>
                <a:gd name="T94" fmla="*/ 17 w 392"/>
                <a:gd name="T95" fmla="*/ 5 h 244"/>
                <a:gd name="T96" fmla="*/ 14 w 392"/>
                <a:gd name="T97"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2" h="244">
                  <a:moveTo>
                    <a:pt x="392" y="244"/>
                  </a:moveTo>
                  <a:lnTo>
                    <a:pt x="300" y="244"/>
                  </a:lnTo>
                  <a:lnTo>
                    <a:pt x="300" y="240"/>
                  </a:lnTo>
                  <a:lnTo>
                    <a:pt x="293" y="240"/>
                  </a:lnTo>
                  <a:lnTo>
                    <a:pt x="293" y="237"/>
                  </a:lnTo>
                  <a:lnTo>
                    <a:pt x="279" y="237"/>
                  </a:lnTo>
                  <a:lnTo>
                    <a:pt x="279" y="234"/>
                  </a:lnTo>
                  <a:lnTo>
                    <a:pt x="272" y="234"/>
                  </a:lnTo>
                  <a:lnTo>
                    <a:pt x="272" y="231"/>
                  </a:lnTo>
                  <a:lnTo>
                    <a:pt x="266" y="231"/>
                  </a:lnTo>
                  <a:lnTo>
                    <a:pt x="266" y="229"/>
                  </a:lnTo>
                  <a:lnTo>
                    <a:pt x="262" y="229"/>
                  </a:lnTo>
                  <a:lnTo>
                    <a:pt x="262" y="226"/>
                  </a:lnTo>
                  <a:lnTo>
                    <a:pt x="243" y="226"/>
                  </a:lnTo>
                  <a:lnTo>
                    <a:pt x="243" y="224"/>
                  </a:lnTo>
                  <a:lnTo>
                    <a:pt x="238" y="224"/>
                  </a:lnTo>
                  <a:lnTo>
                    <a:pt x="238" y="222"/>
                  </a:lnTo>
                  <a:lnTo>
                    <a:pt x="234" y="222"/>
                  </a:lnTo>
                  <a:lnTo>
                    <a:pt x="234" y="221"/>
                  </a:lnTo>
                  <a:lnTo>
                    <a:pt x="215" y="221"/>
                  </a:lnTo>
                  <a:lnTo>
                    <a:pt x="215" y="217"/>
                  </a:lnTo>
                  <a:lnTo>
                    <a:pt x="211" y="217"/>
                  </a:lnTo>
                  <a:lnTo>
                    <a:pt x="211" y="215"/>
                  </a:lnTo>
                  <a:lnTo>
                    <a:pt x="208" y="215"/>
                  </a:lnTo>
                  <a:lnTo>
                    <a:pt x="208" y="214"/>
                  </a:lnTo>
                  <a:lnTo>
                    <a:pt x="204" y="214"/>
                  </a:lnTo>
                  <a:lnTo>
                    <a:pt x="204" y="211"/>
                  </a:lnTo>
                  <a:lnTo>
                    <a:pt x="201" y="211"/>
                  </a:lnTo>
                  <a:lnTo>
                    <a:pt x="201" y="209"/>
                  </a:lnTo>
                  <a:lnTo>
                    <a:pt x="197" y="209"/>
                  </a:lnTo>
                  <a:lnTo>
                    <a:pt x="197" y="207"/>
                  </a:lnTo>
                  <a:lnTo>
                    <a:pt x="191" y="207"/>
                  </a:lnTo>
                  <a:lnTo>
                    <a:pt x="191" y="205"/>
                  </a:lnTo>
                  <a:lnTo>
                    <a:pt x="183" y="205"/>
                  </a:lnTo>
                  <a:lnTo>
                    <a:pt x="183" y="203"/>
                  </a:lnTo>
                  <a:lnTo>
                    <a:pt x="181" y="203"/>
                  </a:lnTo>
                  <a:lnTo>
                    <a:pt x="181" y="201"/>
                  </a:lnTo>
                  <a:lnTo>
                    <a:pt x="179" y="201"/>
                  </a:lnTo>
                  <a:lnTo>
                    <a:pt x="179" y="198"/>
                  </a:lnTo>
                  <a:lnTo>
                    <a:pt x="177" y="198"/>
                  </a:lnTo>
                  <a:lnTo>
                    <a:pt x="177" y="194"/>
                  </a:lnTo>
                  <a:lnTo>
                    <a:pt x="169" y="194"/>
                  </a:lnTo>
                  <a:lnTo>
                    <a:pt x="169" y="191"/>
                  </a:lnTo>
                  <a:lnTo>
                    <a:pt x="166" y="191"/>
                  </a:lnTo>
                  <a:lnTo>
                    <a:pt x="166" y="186"/>
                  </a:lnTo>
                  <a:lnTo>
                    <a:pt x="164" y="186"/>
                  </a:lnTo>
                  <a:lnTo>
                    <a:pt x="164" y="184"/>
                  </a:lnTo>
                  <a:lnTo>
                    <a:pt x="161" y="184"/>
                  </a:lnTo>
                  <a:lnTo>
                    <a:pt x="161" y="179"/>
                  </a:lnTo>
                  <a:lnTo>
                    <a:pt x="155" y="179"/>
                  </a:lnTo>
                  <a:lnTo>
                    <a:pt x="155" y="176"/>
                  </a:lnTo>
                  <a:lnTo>
                    <a:pt x="151" y="176"/>
                  </a:lnTo>
                  <a:lnTo>
                    <a:pt x="151" y="172"/>
                  </a:lnTo>
                  <a:lnTo>
                    <a:pt x="148" y="172"/>
                  </a:lnTo>
                  <a:lnTo>
                    <a:pt x="148" y="168"/>
                  </a:lnTo>
                  <a:lnTo>
                    <a:pt x="145" y="168"/>
                  </a:lnTo>
                  <a:lnTo>
                    <a:pt x="145" y="165"/>
                  </a:lnTo>
                  <a:lnTo>
                    <a:pt x="142" y="165"/>
                  </a:lnTo>
                  <a:lnTo>
                    <a:pt x="142" y="161"/>
                  </a:lnTo>
                  <a:lnTo>
                    <a:pt x="139" y="161"/>
                  </a:lnTo>
                  <a:lnTo>
                    <a:pt x="139" y="156"/>
                  </a:lnTo>
                  <a:lnTo>
                    <a:pt x="134" y="156"/>
                  </a:lnTo>
                  <a:lnTo>
                    <a:pt x="134" y="151"/>
                  </a:lnTo>
                  <a:lnTo>
                    <a:pt x="132" y="151"/>
                  </a:lnTo>
                  <a:lnTo>
                    <a:pt x="132" y="147"/>
                  </a:lnTo>
                  <a:lnTo>
                    <a:pt x="130" y="147"/>
                  </a:lnTo>
                  <a:lnTo>
                    <a:pt x="130" y="142"/>
                  </a:lnTo>
                  <a:lnTo>
                    <a:pt x="127" y="142"/>
                  </a:lnTo>
                  <a:lnTo>
                    <a:pt x="127" y="139"/>
                  </a:lnTo>
                  <a:lnTo>
                    <a:pt x="125" y="139"/>
                  </a:lnTo>
                  <a:lnTo>
                    <a:pt x="125" y="136"/>
                  </a:lnTo>
                  <a:lnTo>
                    <a:pt x="122" y="136"/>
                  </a:lnTo>
                  <a:lnTo>
                    <a:pt x="120" y="136"/>
                  </a:lnTo>
                  <a:lnTo>
                    <a:pt x="120" y="130"/>
                  </a:lnTo>
                  <a:lnTo>
                    <a:pt x="114" y="130"/>
                  </a:lnTo>
                  <a:lnTo>
                    <a:pt x="114" y="128"/>
                  </a:lnTo>
                  <a:lnTo>
                    <a:pt x="111" y="128"/>
                  </a:lnTo>
                  <a:lnTo>
                    <a:pt x="111" y="121"/>
                  </a:lnTo>
                  <a:lnTo>
                    <a:pt x="108" y="121"/>
                  </a:lnTo>
                  <a:lnTo>
                    <a:pt x="108" y="118"/>
                  </a:lnTo>
                  <a:lnTo>
                    <a:pt x="104" y="118"/>
                  </a:lnTo>
                  <a:lnTo>
                    <a:pt x="104" y="115"/>
                  </a:lnTo>
                  <a:lnTo>
                    <a:pt x="101" y="115"/>
                  </a:lnTo>
                  <a:lnTo>
                    <a:pt x="101" y="110"/>
                  </a:lnTo>
                  <a:lnTo>
                    <a:pt x="96" y="110"/>
                  </a:lnTo>
                  <a:lnTo>
                    <a:pt x="96" y="103"/>
                  </a:lnTo>
                  <a:lnTo>
                    <a:pt x="93" y="103"/>
                  </a:lnTo>
                  <a:lnTo>
                    <a:pt x="93" y="100"/>
                  </a:lnTo>
                  <a:lnTo>
                    <a:pt x="90" y="100"/>
                  </a:lnTo>
                  <a:lnTo>
                    <a:pt x="90" y="94"/>
                  </a:lnTo>
                  <a:lnTo>
                    <a:pt x="87" y="94"/>
                  </a:lnTo>
                  <a:lnTo>
                    <a:pt x="87" y="91"/>
                  </a:lnTo>
                  <a:lnTo>
                    <a:pt x="83" y="91"/>
                  </a:lnTo>
                  <a:lnTo>
                    <a:pt x="83" y="86"/>
                  </a:lnTo>
                  <a:lnTo>
                    <a:pt x="79" y="86"/>
                  </a:lnTo>
                  <a:lnTo>
                    <a:pt x="79" y="83"/>
                  </a:lnTo>
                  <a:lnTo>
                    <a:pt x="76" y="83"/>
                  </a:lnTo>
                  <a:lnTo>
                    <a:pt x="76" y="80"/>
                  </a:lnTo>
                  <a:lnTo>
                    <a:pt x="73" y="80"/>
                  </a:lnTo>
                  <a:lnTo>
                    <a:pt x="73" y="75"/>
                  </a:lnTo>
                  <a:lnTo>
                    <a:pt x="70" y="75"/>
                  </a:lnTo>
                  <a:lnTo>
                    <a:pt x="70" y="71"/>
                  </a:lnTo>
                  <a:lnTo>
                    <a:pt x="65" y="71"/>
                  </a:lnTo>
                  <a:lnTo>
                    <a:pt x="65" y="66"/>
                  </a:lnTo>
                  <a:lnTo>
                    <a:pt x="62" y="66"/>
                  </a:lnTo>
                  <a:lnTo>
                    <a:pt x="62" y="64"/>
                  </a:lnTo>
                  <a:lnTo>
                    <a:pt x="60" y="64"/>
                  </a:lnTo>
                  <a:lnTo>
                    <a:pt x="60" y="59"/>
                  </a:lnTo>
                  <a:lnTo>
                    <a:pt x="57" y="59"/>
                  </a:lnTo>
                  <a:lnTo>
                    <a:pt x="57" y="55"/>
                  </a:lnTo>
                  <a:lnTo>
                    <a:pt x="55" y="55"/>
                  </a:lnTo>
                  <a:lnTo>
                    <a:pt x="55" y="52"/>
                  </a:lnTo>
                  <a:lnTo>
                    <a:pt x="53" y="52"/>
                  </a:lnTo>
                  <a:lnTo>
                    <a:pt x="53" y="50"/>
                  </a:lnTo>
                  <a:lnTo>
                    <a:pt x="51" y="50"/>
                  </a:lnTo>
                  <a:lnTo>
                    <a:pt x="51" y="44"/>
                  </a:lnTo>
                  <a:lnTo>
                    <a:pt x="47" y="44"/>
                  </a:lnTo>
                  <a:lnTo>
                    <a:pt x="47" y="40"/>
                  </a:lnTo>
                  <a:lnTo>
                    <a:pt x="44" y="40"/>
                  </a:lnTo>
                  <a:lnTo>
                    <a:pt x="44" y="38"/>
                  </a:lnTo>
                  <a:lnTo>
                    <a:pt x="41" y="38"/>
                  </a:lnTo>
                  <a:lnTo>
                    <a:pt x="41" y="36"/>
                  </a:lnTo>
                  <a:lnTo>
                    <a:pt x="39" y="36"/>
                  </a:lnTo>
                  <a:lnTo>
                    <a:pt x="39" y="34"/>
                  </a:lnTo>
                  <a:lnTo>
                    <a:pt x="37" y="34"/>
                  </a:lnTo>
                  <a:lnTo>
                    <a:pt x="37" y="30"/>
                  </a:lnTo>
                  <a:lnTo>
                    <a:pt x="35" y="30"/>
                  </a:lnTo>
                  <a:lnTo>
                    <a:pt x="35" y="27"/>
                  </a:lnTo>
                  <a:lnTo>
                    <a:pt x="35" y="24"/>
                  </a:lnTo>
                  <a:lnTo>
                    <a:pt x="33" y="24"/>
                  </a:lnTo>
                  <a:lnTo>
                    <a:pt x="33" y="22"/>
                  </a:lnTo>
                  <a:lnTo>
                    <a:pt x="30" y="22"/>
                  </a:lnTo>
                  <a:lnTo>
                    <a:pt x="30" y="17"/>
                  </a:lnTo>
                  <a:lnTo>
                    <a:pt x="28" y="17"/>
                  </a:lnTo>
                  <a:lnTo>
                    <a:pt x="28" y="15"/>
                  </a:lnTo>
                  <a:lnTo>
                    <a:pt x="24" y="15"/>
                  </a:lnTo>
                  <a:lnTo>
                    <a:pt x="24" y="13"/>
                  </a:lnTo>
                  <a:lnTo>
                    <a:pt x="23" y="13"/>
                  </a:lnTo>
                  <a:lnTo>
                    <a:pt x="23" y="11"/>
                  </a:lnTo>
                  <a:lnTo>
                    <a:pt x="22" y="11"/>
                  </a:lnTo>
                  <a:lnTo>
                    <a:pt x="22" y="7"/>
                  </a:lnTo>
                  <a:lnTo>
                    <a:pt x="19" y="7"/>
                  </a:lnTo>
                  <a:cubicBezTo>
                    <a:pt x="19" y="7"/>
                    <a:pt x="20" y="5"/>
                    <a:pt x="19" y="5"/>
                  </a:cubicBezTo>
                  <a:cubicBezTo>
                    <a:pt x="18" y="5"/>
                    <a:pt x="17" y="5"/>
                    <a:pt x="17" y="5"/>
                  </a:cubicBezTo>
                  <a:lnTo>
                    <a:pt x="17" y="3"/>
                  </a:lnTo>
                  <a:lnTo>
                    <a:pt x="14" y="3"/>
                  </a:lnTo>
                  <a:lnTo>
                    <a:pt x="14" y="1"/>
                  </a:lnTo>
                  <a:lnTo>
                    <a:pt x="14"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grpSp>
      <p:grpSp>
        <p:nvGrpSpPr>
          <p:cNvPr id="175" name="Group 17"/>
          <p:cNvGrpSpPr>
            <a:grpSpLocks/>
          </p:cNvGrpSpPr>
          <p:nvPr/>
        </p:nvGrpSpPr>
        <p:grpSpPr bwMode="auto">
          <a:xfrm>
            <a:off x="2182120" y="1729033"/>
            <a:ext cx="5043111" cy="2913599"/>
            <a:chOff x="1702" y="1441"/>
            <a:chExt cx="2352" cy="1434"/>
          </a:xfrm>
        </p:grpSpPr>
        <p:sp>
          <p:nvSpPr>
            <p:cNvPr id="176" name="Line 18"/>
            <p:cNvSpPr>
              <a:spLocks noChangeShapeType="1"/>
            </p:cNvSpPr>
            <p:nvPr/>
          </p:nvSpPr>
          <p:spPr bwMode="auto">
            <a:xfrm>
              <a:off x="3460" y="26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7" name="Line 19"/>
            <p:cNvSpPr>
              <a:spLocks noChangeShapeType="1"/>
            </p:cNvSpPr>
            <p:nvPr/>
          </p:nvSpPr>
          <p:spPr bwMode="auto">
            <a:xfrm>
              <a:off x="3472" y="26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8" name="Line 20"/>
            <p:cNvSpPr>
              <a:spLocks noChangeShapeType="1"/>
            </p:cNvSpPr>
            <p:nvPr/>
          </p:nvSpPr>
          <p:spPr bwMode="auto">
            <a:xfrm>
              <a:off x="3298" y="261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79" name="Line 21"/>
            <p:cNvSpPr>
              <a:spLocks noChangeShapeType="1"/>
            </p:cNvSpPr>
            <p:nvPr/>
          </p:nvSpPr>
          <p:spPr bwMode="auto">
            <a:xfrm>
              <a:off x="3694" y="2803"/>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0" name="Line 22"/>
            <p:cNvSpPr>
              <a:spLocks noChangeShapeType="1"/>
            </p:cNvSpPr>
            <p:nvPr/>
          </p:nvSpPr>
          <p:spPr bwMode="auto">
            <a:xfrm>
              <a:off x="3736"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1" name="Line 23"/>
            <p:cNvSpPr>
              <a:spLocks noChangeShapeType="1"/>
            </p:cNvSpPr>
            <p:nvPr/>
          </p:nvSpPr>
          <p:spPr bwMode="auto">
            <a:xfrm>
              <a:off x="3346" y="264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2" name="Line 24"/>
            <p:cNvSpPr>
              <a:spLocks noChangeShapeType="1"/>
            </p:cNvSpPr>
            <p:nvPr/>
          </p:nvSpPr>
          <p:spPr bwMode="auto">
            <a:xfrm>
              <a:off x="3148" y="25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3" name="Line 25"/>
            <p:cNvSpPr>
              <a:spLocks noChangeShapeType="1"/>
            </p:cNvSpPr>
            <p:nvPr/>
          </p:nvSpPr>
          <p:spPr bwMode="auto">
            <a:xfrm>
              <a:off x="3868"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4" name="Line 26"/>
            <p:cNvSpPr>
              <a:spLocks noChangeShapeType="1"/>
            </p:cNvSpPr>
            <p:nvPr/>
          </p:nvSpPr>
          <p:spPr bwMode="auto">
            <a:xfrm>
              <a:off x="3892"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5" name="Line 27"/>
            <p:cNvSpPr>
              <a:spLocks noChangeShapeType="1"/>
            </p:cNvSpPr>
            <p:nvPr/>
          </p:nvSpPr>
          <p:spPr bwMode="auto">
            <a:xfrm>
              <a:off x="3922"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6" name="Line 28"/>
            <p:cNvSpPr>
              <a:spLocks noChangeShapeType="1"/>
            </p:cNvSpPr>
            <p:nvPr/>
          </p:nvSpPr>
          <p:spPr bwMode="auto">
            <a:xfrm>
              <a:off x="3946"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7" name="Line 29"/>
            <p:cNvSpPr>
              <a:spLocks noChangeShapeType="1"/>
            </p:cNvSpPr>
            <p:nvPr/>
          </p:nvSpPr>
          <p:spPr bwMode="auto">
            <a:xfrm>
              <a:off x="3172" y="25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8" name="Line 30"/>
            <p:cNvSpPr>
              <a:spLocks noChangeShapeType="1"/>
            </p:cNvSpPr>
            <p:nvPr/>
          </p:nvSpPr>
          <p:spPr bwMode="auto">
            <a:xfrm>
              <a:off x="3778" y="2803"/>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89" name="Line 31"/>
            <p:cNvSpPr>
              <a:spLocks noChangeShapeType="1"/>
            </p:cNvSpPr>
            <p:nvPr/>
          </p:nvSpPr>
          <p:spPr bwMode="auto">
            <a:xfrm>
              <a:off x="3268" y="261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90" name="Line 32"/>
            <p:cNvSpPr>
              <a:spLocks noChangeShapeType="1"/>
            </p:cNvSpPr>
            <p:nvPr/>
          </p:nvSpPr>
          <p:spPr bwMode="auto">
            <a:xfrm>
              <a:off x="3070" y="253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91" name="Line 33"/>
            <p:cNvSpPr>
              <a:spLocks noChangeShapeType="1"/>
            </p:cNvSpPr>
            <p:nvPr/>
          </p:nvSpPr>
          <p:spPr bwMode="auto">
            <a:xfrm>
              <a:off x="3610" y="276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192" name="Freeform 34"/>
            <p:cNvSpPr>
              <a:spLocks/>
            </p:cNvSpPr>
            <p:nvPr/>
          </p:nvSpPr>
          <p:spPr bwMode="auto">
            <a:xfrm>
              <a:off x="1702" y="1441"/>
              <a:ext cx="2352" cy="1434"/>
            </a:xfrm>
            <a:custGeom>
              <a:avLst/>
              <a:gdLst>
                <a:gd name="T0" fmla="*/ 387 w 392"/>
                <a:gd name="T1" fmla="*/ 230 h 239"/>
                <a:gd name="T2" fmla="*/ 325 w 392"/>
                <a:gd name="T3" fmla="*/ 226 h 239"/>
                <a:gd name="T4" fmla="*/ 310 w 392"/>
                <a:gd name="T5" fmla="*/ 220 h 239"/>
                <a:gd name="T6" fmla="*/ 304 w 392"/>
                <a:gd name="T7" fmla="*/ 217 h 239"/>
                <a:gd name="T8" fmla="*/ 302 w 392"/>
                <a:gd name="T9" fmla="*/ 211 h 239"/>
                <a:gd name="T10" fmla="*/ 281 w 392"/>
                <a:gd name="T11" fmla="*/ 208 h 239"/>
                <a:gd name="T12" fmla="*/ 278 w 392"/>
                <a:gd name="T13" fmla="*/ 203 h 239"/>
                <a:gd name="T14" fmla="*/ 262 w 392"/>
                <a:gd name="T15" fmla="*/ 199 h 239"/>
                <a:gd name="T16" fmla="*/ 250 w 392"/>
                <a:gd name="T17" fmla="*/ 196 h 239"/>
                <a:gd name="T18" fmla="*/ 238 w 392"/>
                <a:gd name="T19" fmla="*/ 192 h 239"/>
                <a:gd name="T20" fmla="*/ 236 w 392"/>
                <a:gd name="T21" fmla="*/ 185 h 239"/>
                <a:gd name="T22" fmla="*/ 223 w 392"/>
                <a:gd name="T23" fmla="*/ 183 h 239"/>
                <a:gd name="T24" fmla="*/ 210 w 392"/>
                <a:gd name="T25" fmla="*/ 182 h 239"/>
                <a:gd name="T26" fmla="*/ 206 w 392"/>
                <a:gd name="T27" fmla="*/ 178 h 239"/>
                <a:gd name="T28" fmla="*/ 200 w 392"/>
                <a:gd name="T29" fmla="*/ 177 h 239"/>
                <a:gd name="T30" fmla="*/ 185 w 392"/>
                <a:gd name="T31" fmla="*/ 173 h 239"/>
                <a:gd name="T32" fmla="*/ 177 w 392"/>
                <a:gd name="T33" fmla="*/ 170 h 239"/>
                <a:gd name="T34" fmla="*/ 172 w 392"/>
                <a:gd name="T35" fmla="*/ 165 h 239"/>
                <a:gd name="T36" fmla="*/ 162 w 392"/>
                <a:gd name="T37" fmla="*/ 163 h 239"/>
                <a:gd name="T38" fmla="*/ 160 w 392"/>
                <a:gd name="T39" fmla="*/ 157 h 239"/>
                <a:gd name="T40" fmla="*/ 151 w 392"/>
                <a:gd name="T41" fmla="*/ 154 h 239"/>
                <a:gd name="T42" fmla="*/ 149 w 392"/>
                <a:gd name="T43" fmla="*/ 144 h 239"/>
                <a:gd name="T44" fmla="*/ 146 w 392"/>
                <a:gd name="T45" fmla="*/ 143 h 239"/>
                <a:gd name="T46" fmla="*/ 141 w 392"/>
                <a:gd name="T47" fmla="*/ 134 h 239"/>
                <a:gd name="T48" fmla="*/ 133 w 392"/>
                <a:gd name="T49" fmla="*/ 131 h 239"/>
                <a:gd name="T50" fmla="*/ 127 w 392"/>
                <a:gd name="T51" fmla="*/ 124 h 239"/>
                <a:gd name="T52" fmla="*/ 122 w 392"/>
                <a:gd name="T53" fmla="*/ 121 h 239"/>
                <a:gd name="T54" fmla="*/ 116 w 392"/>
                <a:gd name="T55" fmla="*/ 117 h 239"/>
                <a:gd name="T56" fmla="*/ 108 w 392"/>
                <a:gd name="T57" fmla="*/ 113 h 239"/>
                <a:gd name="T58" fmla="*/ 106 w 392"/>
                <a:gd name="T59" fmla="*/ 105 h 239"/>
                <a:gd name="T60" fmla="*/ 98 w 392"/>
                <a:gd name="T61" fmla="*/ 102 h 239"/>
                <a:gd name="T62" fmla="*/ 96 w 392"/>
                <a:gd name="T63" fmla="*/ 91 h 239"/>
                <a:gd name="T64" fmla="*/ 88 w 392"/>
                <a:gd name="T65" fmla="*/ 86 h 239"/>
                <a:gd name="T66" fmla="*/ 81 w 392"/>
                <a:gd name="T67" fmla="*/ 80 h 239"/>
                <a:gd name="T68" fmla="*/ 76 w 392"/>
                <a:gd name="T69" fmla="*/ 74 h 239"/>
                <a:gd name="T70" fmla="*/ 73 w 392"/>
                <a:gd name="T71" fmla="*/ 60 h 239"/>
                <a:gd name="T72" fmla="*/ 65 w 392"/>
                <a:gd name="T73" fmla="*/ 55 h 239"/>
                <a:gd name="T74" fmla="*/ 60 w 392"/>
                <a:gd name="T75" fmla="*/ 47 h 239"/>
                <a:gd name="T76" fmla="*/ 49 w 392"/>
                <a:gd name="T77" fmla="*/ 45 h 239"/>
                <a:gd name="T78" fmla="*/ 44 w 392"/>
                <a:gd name="T79" fmla="*/ 39 h 239"/>
                <a:gd name="T80" fmla="*/ 38 w 392"/>
                <a:gd name="T81" fmla="*/ 36 h 239"/>
                <a:gd name="T82" fmla="*/ 33 w 392"/>
                <a:gd name="T83" fmla="*/ 26 h 239"/>
                <a:gd name="T84" fmla="*/ 26 w 392"/>
                <a:gd name="T85" fmla="*/ 23 h 239"/>
                <a:gd name="T86" fmla="*/ 23 w 392"/>
                <a:gd name="T87" fmla="*/ 14 h 239"/>
                <a:gd name="T88" fmla="*/ 15 w 392"/>
                <a:gd name="T89" fmla="*/ 11 h 239"/>
                <a:gd name="T90" fmla="*/ 12 w 392"/>
                <a:gd name="T9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239">
                  <a:moveTo>
                    <a:pt x="392" y="239"/>
                  </a:moveTo>
                  <a:lnTo>
                    <a:pt x="387" y="239"/>
                  </a:lnTo>
                  <a:lnTo>
                    <a:pt x="387" y="230"/>
                  </a:lnTo>
                  <a:lnTo>
                    <a:pt x="327" y="230"/>
                  </a:lnTo>
                  <a:lnTo>
                    <a:pt x="327" y="226"/>
                  </a:lnTo>
                  <a:lnTo>
                    <a:pt x="325" y="226"/>
                  </a:lnTo>
                  <a:lnTo>
                    <a:pt x="325" y="223"/>
                  </a:lnTo>
                  <a:lnTo>
                    <a:pt x="310" y="223"/>
                  </a:lnTo>
                  <a:lnTo>
                    <a:pt x="310" y="220"/>
                  </a:lnTo>
                  <a:lnTo>
                    <a:pt x="308" y="220"/>
                  </a:lnTo>
                  <a:lnTo>
                    <a:pt x="308" y="217"/>
                  </a:lnTo>
                  <a:lnTo>
                    <a:pt x="304" y="217"/>
                  </a:lnTo>
                  <a:lnTo>
                    <a:pt x="304" y="214"/>
                  </a:lnTo>
                  <a:lnTo>
                    <a:pt x="302" y="214"/>
                  </a:lnTo>
                  <a:lnTo>
                    <a:pt x="302" y="211"/>
                  </a:lnTo>
                  <a:lnTo>
                    <a:pt x="298" y="211"/>
                  </a:lnTo>
                  <a:lnTo>
                    <a:pt x="298" y="208"/>
                  </a:lnTo>
                  <a:lnTo>
                    <a:pt x="281" y="208"/>
                  </a:lnTo>
                  <a:lnTo>
                    <a:pt x="281" y="205"/>
                  </a:lnTo>
                  <a:lnTo>
                    <a:pt x="278" y="205"/>
                  </a:lnTo>
                  <a:lnTo>
                    <a:pt x="278" y="203"/>
                  </a:lnTo>
                  <a:lnTo>
                    <a:pt x="270" y="203"/>
                  </a:lnTo>
                  <a:lnTo>
                    <a:pt x="270" y="199"/>
                  </a:lnTo>
                  <a:lnTo>
                    <a:pt x="262" y="199"/>
                  </a:lnTo>
                  <a:lnTo>
                    <a:pt x="262" y="198"/>
                  </a:lnTo>
                  <a:lnTo>
                    <a:pt x="250" y="198"/>
                  </a:lnTo>
                  <a:lnTo>
                    <a:pt x="250" y="196"/>
                  </a:lnTo>
                  <a:lnTo>
                    <a:pt x="248" y="196"/>
                  </a:lnTo>
                  <a:lnTo>
                    <a:pt x="248" y="192"/>
                  </a:lnTo>
                  <a:lnTo>
                    <a:pt x="238" y="192"/>
                  </a:lnTo>
                  <a:lnTo>
                    <a:pt x="238" y="188"/>
                  </a:lnTo>
                  <a:lnTo>
                    <a:pt x="236" y="188"/>
                  </a:lnTo>
                  <a:lnTo>
                    <a:pt x="236" y="185"/>
                  </a:lnTo>
                  <a:lnTo>
                    <a:pt x="230" y="185"/>
                  </a:lnTo>
                  <a:lnTo>
                    <a:pt x="223" y="185"/>
                  </a:lnTo>
                  <a:lnTo>
                    <a:pt x="223" y="183"/>
                  </a:lnTo>
                  <a:lnTo>
                    <a:pt x="219" y="183"/>
                  </a:lnTo>
                  <a:lnTo>
                    <a:pt x="219" y="182"/>
                  </a:lnTo>
                  <a:lnTo>
                    <a:pt x="210" y="182"/>
                  </a:lnTo>
                  <a:lnTo>
                    <a:pt x="210" y="180"/>
                  </a:lnTo>
                  <a:lnTo>
                    <a:pt x="206" y="180"/>
                  </a:lnTo>
                  <a:lnTo>
                    <a:pt x="206" y="178"/>
                  </a:lnTo>
                  <a:lnTo>
                    <a:pt x="204" y="178"/>
                  </a:lnTo>
                  <a:lnTo>
                    <a:pt x="204" y="177"/>
                  </a:lnTo>
                  <a:lnTo>
                    <a:pt x="200" y="177"/>
                  </a:lnTo>
                  <a:lnTo>
                    <a:pt x="200" y="174"/>
                  </a:lnTo>
                  <a:lnTo>
                    <a:pt x="185" y="174"/>
                  </a:lnTo>
                  <a:lnTo>
                    <a:pt x="185" y="173"/>
                  </a:lnTo>
                  <a:lnTo>
                    <a:pt x="181" y="173"/>
                  </a:lnTo>
                  <a:lnTo>
                    <a:pt x="181" y="170"/>
                  </a:lnTo>
                  <a:lnTo>
                    <a:pt x="177" y="170"/>
                  </a:lnTo>
                  <a:lnTo>
                    <a:pt x="177" y="168"/>
                  </a:lnTo>
                  <a:lnTo>
                    <a:pt x="172" y="168"/>
                  </a:lnTo>
                  <a:lnTo>
                    <a:pt x="172" y="165"/>
                  </a:lnTo>
                  <a:lnTo>
                    <a:pt x="164" y="165"/>
                  </a:lnTo>
                  <a:lnTo>
                    <a:pt x="164" y="163"/>
                  </a:lnTo>
                  <a:lnTo>
                    <a:pt x="162" y="163"/>
                  </a:lnTo>
                  <a:lnTo>
                    <a:pt x="162" y="160"/>
                  </a:lnTo>
                  <a:lnTo>
                    <a:pt x="160" y="160"/>
                  </a:lnTo>
                  <a:lnTo>
                    <a:pt x="160" y="157"/>
                  </a:lnTo>
                  <a:lnTo>
                    <a:pt x="157" y="157"/>
                  </a:lnTo>
                  <a:lnTo>
                    <a:pt x="157" y="154"/>
                  </a:lnTo>
                  <a:lnTo>
                    <a:pt x="151" y="154"/>
                  </a:lnTo>
                  <a:lnTo>
                    <a:pt x="151" y="150"/>
                  </a:lnTo>
                  <a:lnTo>
                    <a:pt x="149" y="150"/>
                  </a:lnTo>
                  <a:lnTo>
                    <a:pt x="149" y="144"/>
                  </a:lnTo>
                  <a:lnTo>
                    <a:pt x="147" y="144"/>
                  </a:lnTo>
                  <a:lnTo>
                    <a:pt x="147" y="143"/>
                  </a:lnTo>
                  <a:lnTo>
                    <a:pt x="146" y="143"/>
                  </a:lnTo>
                  <a:lnTo>
                    <a:pt x="146" y="140"/>
                  </a:lnTo>
                  <a:lnTo>
                    <a:pt x="141" y="140"/>
                  </a:lnTo>
                  <a:lnTo>
                    <a:pt x="141" y="134"/>
                  </a:lnTo>
                  <a:lnTo>
                    <a:pt x="139" y="134"/>
                  </a:lnTo>
                  <a:lnTo>
                    <a:pt x="139" y="131"/>
                  </a:lnTo>
                  <a:lnTo>
                    <a:pt x="133" y="131"/>
                  </a:lnTo>
                  <a:lnTo>
                    <a:pt x="133" y="127"/>
                  </a:lnTo>
                  <a:lnTo>
                    <a:pt x="127" y="127"/>
                  </a:lnTo>
                  <a:lnTo>
                    <a:pt x="127" y="124"/>
                  </a:lnTo>
                  <a:lnTo>
                    <a:pt x="125" y="124"/>
                  </a:lnTo>
                  <a:lnTo>
                    <a:pt x="125" y="121"/>
                  </a:lnTo>
                  <a:lnTo>
                    <a:pt x="122" y="121"/>
                  </a:lnTo>
                  <a:lnTo>
                    <a:pt x="122" y="120"/>
                  </a:lnTo>
                  <a:lnTo>
                    <a:pt x="116" y="120"/>
                  </a:lnTo>
                  <a:lnTo>
                    <a:pt x="116" y="117"/>
                  </a:lnTo>
                  <a:lnTo>
                    <a:pt x="111" y="117"/>
                  </a:lnTo>
                  <a:lnTo>
                    <a:pt x="111" y="113"/>
                  </a:lnTo>
                  <a:lnTo>
                    <a:pt x="108" y="113"/>
                  </a:lnTo>
                  <a:lnTo>
                    <a:pt x="108" y="109"/>
                  </a:lnTo>
                  <a:lnTo>
                    <a:pt x="106" y="109"/>
                  </a:lnTo>
                  <a:lnTo>
                    <a:pt x="106" y="105"/>
                  </a:lnTo>
                  <a:lnTo>
                    <a:pt x="101" y="105"/>
                  </a:lnTo>
                  <a:lnTo>
                    <a:pt x="101" y="102"/>
                  </a:lnTo>
                  <a:lnTo>
                    <a:pt x="98" y="102"/>
                  </a:lnTo>
                  <a:lnTo>
                    <a:pt x="98" y="97"/>
                  </a:lnTo>
                  <a:lnTo>
                    <a:pt x="96" y="97"/>
                  </a:lnTo>
                  <a:lnTo>
                    <a:pt x="96" y="91"/>
                  </a:lnTo>
                  <a:lnTo>
                    <a:pt x="91" y="91"/>
                  </a:lnTo>
                  <a:lnTo>
                    <a:pt x="91" y="86"/>
                  </a:lnTo>
                  <a:lnTo>
                    <a:pt x="88" y="86"/>
                  </a:lnTo>
                  <a:lnTo>
                    <a:pt x="88" y="84"/>
                  </a:lnTo>
                  <a:lnTo>
                    <a:pt x="81" y="84"/>
                  </a:lnTo>
                  <a:lnTo>
                    <a:pt x="81" y="80"/>
                  </a:lnTo>
                  <a:lnTo>
                    <a:pt x="77" y="80"/>
                  </a:lnTo>
                  <a:lnTo>
                    <a:pt x="77" y="74"/>
                  </a:lnTo>
                  <a:lnTo>
                    <a:pt x="76" y="74"/>
                  </a:lnTo>
                  <a:lnTo>
                    <a:pt x="76" y="63"/>
                  </a:lnTo>
                  <a:lnTo>
                    <a:pt x="73" y="63"/>
                  </a:lnTo>
                  <a:lnTo>
                    <a:pt x="73" y="60"/>
                  </a:lnTo>
                  <a:lnTo>
                    <a:pt x="70" y="60"/>
                  </a:lnTo>
                  <a:lnTo>
                    <a:pt x="70" y="55"/>
                  </a:lnTo>
                  <a:lnTo>
                    <a:pt x="65" y="55"/>
                  </a:lnTo>
                  <a:lnTo>
                    <a:pt x="65" y="51"/>
                  </a:lnTo>
                  <a:lnTo>
                    <a:pt x="60" y="51"/>
                  </a:lnTo>
                  <a:lnTo>
                    <a:pt x="60" y="47"/>
                  </a:lnTo>
                  <a:lnTo>
                    <a:pt x="54" y="47"/>
                  </a:lnTo>
                  <a:lnTo>
                    <a:pt x="54" y="45"/>
                  </a:lnTo>
                  <a:lnTo>
                    <a:pt x="49" y="45"/>
                  </a:lnTo>
                  <a:lnTo>
                    <a:pt x="49" y="42"/>
                  </a:lnTo>
                  <a:lnTo>
                    <a:pt x="44" y="42"/>
                  </a:lnTo>
                  <a:lnTo>
                    <a:pt x="44" y="39"/>
                  </a:lnTo>
                  <a:lnTo>
                    <a:pt x="42" y="39"/>
                  </a:lnTo>
                  <a:lnTo>
                    <a:pt x="42" y="36"/>
                  </a:lnTo>
                  <a:lnTo>
                    <a:pt x="38" y="36"/>
                  </a:lnTo>
                  <a:lnTo>
                    <a:pt x="38" y="30"/>
                  </a:lnTo>
                  <a:lnTo>
                    <a:pt x="33" y="30"/>
                  </a:lnTo>
                  <a:lnTo>
                    <a:pt x="33" y="26"/>
                  </a:lnTo>
                  <a:lnTo>
                    <a:pt x="30" y="26"/>
                  </a:lnTo>
                  <a:lnTo>
                    <a:pt x="30" y="23"/>
                  </a:lnTo>
                  <a:lnTo>
                    <a:pt x="26" y="23"/>
                  </a:lnTo>
                  <a:lnTo>
                    <a:pt x="26" y="18"/>
                  </a:lnTo>
                  <a:lnTo>
                    <a:pt x="23" y="18"/>
                  </a:lnTo>
                  <a:lnTo>
                    <a:pt x="23" y="14"/>
                  </a:lnTo>
                  <a:lnTo>
                    <a:pt x="19" y="14"/>
                  </a:lnTo>
                  <a:lnTo>
                    <a:pt x="19" y="11"/>
                  </a:lnTo>
                  <a:lnTo>
                    <a:pt x="15" y="11"/>
                  </a:lnTo>
                  <a:lnTo>
                    <a:pt x="15" y="7"/>
                  </a:lnTo>
                  <a:lnTo>
                    <a:pt x="12" y="7"/>
                  </a:lnTo>
                  <a:lnTo>
                    <a:pt x="12"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grpSp>
      <p:sp>
        <p:nvSpPr>
          <p:cNvPr id="193" name="Line 12"/>
          <p:cNvSpPr>
            <a:spLocks noChangeShapeType="1"/>
          </p:cNvSpPr>
          <p:nvPr/>
        </p:nvSpPr>
        <p:spPr bwMode="auto">
          <a:xfrm>
            <a:off x="5502756"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94" name="Line 14"/>
          <p:cNvSpPr>
            <a:spLocks noChangeShapeType="1"/>
          </p:cNvSpPr>
          <p:nvPr/>
        </p:nvSpPr>
        <p:spPr bwMode="auto">
          <a:xfrm>
            <a:off x="6017680"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95" name="Line 15"/>
          <p:cNvSpPr>
            <a:spLocks noChangeShapeType="1"/>
          </p:cNvSpPr>
          <p:nvPr/>
        </p:nvSpPr>
        <p:spPr bwMode="auto">
          <a:xfrm>
            <a:off x="5753310"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96" name="Line 17"/>
          <p:cNvSpPr>
            <a:spLocks noChangeShapeType="1"/>
          </p:cNvSpPr>
          <p:nvPr/>
        </p:nvSpPr>
        <p:spPr bwMode="auto">
          <a:xfrm>
            <a:off x="7221106"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97" name="TextBox 196"/>
          <p:cNvSpPr txBox="1"/>
          <p:nvPr/>
        </p:nvSpPr>
        <p:spPr>
          <a:xfrm>
            <a:off x="5566672" y="5059269"/>
            <a:ext cx="383438" cy="307777"/>
          </a:xfrm>
          <a:prstGeom prst="rect">
            <a:avLst/>
          </a:prstGeom>
          <a:noFill/>
        </p:spPr>
        <p:txBody>
          <a:bodyPr wrap="none" rtlCol="0" anchor="t" anchorCtr="0">
            <a:spAutoFit/>
          </a:bodyPr>
          <a:lstStyle/>
          <a:p>
            <a:pPr algn="ctr"/>
            <a:r>
              <a:rPr lang="fr-FR" sz="1400" dirty="0" smtClean="0"/>
              <a:t>42</a:t>
            </a:r>
            <a:endParaRPr lang="fr-FR" sz="1400" dirty="0"/>
          </a:p>
        </p:txBody>
      </p:sp>
      <p:sp>
        <p:nvSpPr>
          <p:cNvPr id="199" name="TextBox 198"/>
          <p:cNvSpPr txBox="1"/>
          <p:nvPr/>
        </p:nvSpPr>
        <p:spPr>
          <a:xfrm>
            <a:off x="7033512" y="5059269"/>
            <a:ext cx="383438" cy="307777"/>
          </a:xfrm>
          <a:prstGeom prst="rect">
            <a:avLst/>
          </a:prstGeom>
          <a:noFill/>
        </p:spPr>
        <p:txBody>
          <a:bodyPr wrap="none" rtlCol="0" anchor="t" anchorCtr="0">
            <a:spAutoFit/>
          </a:bodyPr>
          <a:lstStyle/>
          <a:p>
            <a:pPr algn="ctr"/>
            <a:r>
              <a:rPr lang="fr-FR" sz="1400" dirty="0" smtClean="0"/>
              <a:t>60</a:t>
            </a:r>
            <a:endParaRPr lang="fr-FR" sz="1400" dirty="0"/>
          </a:p>
        </p:txBody>
      </p:sp>
      <p:sp>
        <p:nvSpPr>
          <p:cNvPr id="200" name="Line 12"/>
          <p:cNvSpPr>
            <a:spLocks noChangeShapeType="1"/>
          </p:cNvSpPr>
          <p:nvPr/>
        </p:nvSpPr>
        <p:spPr bwMode="auto">
          <a:xfrm>
            <a:off x="6479688"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01" name="Line 13"/>
          <p:cNvSpPr>
            <a:spLocks noChangeShapeType="1"/>
          </p:cNvSpPr>
          <p:nvPr/>
        </p:nvSpPr>
        <p:spPr bwMode="auto">
          <a:xfrm>
            <a:off x="6253385"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02" name="Line 14"/>
          <p:cNvSpPr>
            <a:spLocks noChangeShapeType="1"/>
          </p:cNvSpPr>
          <p:nvPr/>
        </p:nvSpPr>
        <p:spPr bwMode="auto">
          <a:xfrm>
            <a:off x="6978686"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03" name="Line 15"/>
          <p:cNvSpPr>
            <a:spLocks noChangeShapeType="1"/>
          </p:cNvSpPr>
          <p:nvPr/>
        </p:nvSpPr>
        <p:spPr bwMode="auto">
          <a:xfrm>
            <a:off x="6725986"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04" name="TextBox 203"/>
          <p:cNvSpPr txBox="1"/>
          <p:nvPr/>
        </p:nvSpPr>
        <p:spPr>
          <a:xfrm>
            <a:off x="6056604" y="5059374"/>
            <a:ext cx="383438" cy="307777"/>
          </a:xfrm>
          <a:prstGeom prst="rect">
            <a:avLst/>
          </a:prstGeom>
          <a:noFill/>
        </p:spPr>
        <p:txBody>
          <a:bodyPr wrap="none" rtlCol="0" anchor="t" anchorCtr="0">
            <a:spAutoFit/>
          </a:bodyPr>
          <a:lstStyle/>
          <a:p>
            <a:pPr algn="ctr"/>
            <a:r>
              <a:rPr lang="fr-FR" sz="1400" dirty="0" smtClean="0"/>
              <a:t>48</a:t>
            </a:r>
            <a:endParaRPr lang="fr-FR" sz="1400" dirty="0"/>
          </a:p>
        </p:txBody>
      </p:sp>
      <p:sp>
        <p:nvSpPr>
          <p:cNvPr id="206" name="TextBox 205"/>
          <p:cNvSpPr txBox="1"/>
          <p:nvPr/>
        </p:nvSpPr>
        <p:spPr>
          <a:xfrm>
            <a:off x="6539348" y="5059374"/>
            <a:ext cx="383438" cy="307777"/>
          </a:xfrm>
          <a:prstGeom prst="rect">
            <a:avLst/>
          </a:prstGeom>
          <a:noFill/>
        </p:spPr>
        <p:txBody>
          <a:bodyPr wrap="none" rtlCol="0" anchor="t" anchorCtr="0">
            <a:spAutoFit/>
          </a:bodyPr>
          <a:lstStyle/>
          <a:p>
            <a:pPr algn="ctr"/>
            <a:r>
              <a:rPr lang="fr-FR" sz="1400" dirty="0" smtClean="0"/>
              <a:t>54</a:t>
            </a:r>
            <a:endParaRPr lang="fr-FR" sz="1400" dirty="0"/>
          </a:p>
        </p:txBody>
      </p:sp>
      <p:cxnSp>
        <p:nvCxnSpPr>
          <p:cNvPr id="208" name="Straight Connector 207"/>
          <p:cNvCxnSpPr/>
          <p:nvPr/>
        </p:nvCxnSpPr>
        <p:spPr>
          <a:xfrm flipH="1">
            <a:off x="2101380" y="3331524"/>
            <a:ext cx="1883454" cy="0"/>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3984834" y="3355990"/>
            <a:ext cx="11262" cy="16207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596252" y="5285888"/>
            <a:ext cx="563726"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rPr>
              <a:t>Mois</a:t>
            </a:r>
            <a:endParaRPr lang="fr-FR" sz="1400" dirty="0">
              <a:solidFill>
                <a:srgbClr val="363636"/>
              </a:solidFill>
            </a:endParaRPr>
          </a:p>
        </p:txBody>
      </p:sp>
      <p:sp>
        <p:nvSpPr>
          <p:cNvPr id="211" name="TextBox 210"/>
          <p:cNvSpPr txBox="1"/>
          <p:nvPr/>
        </p:nvSpPr>
        <p:spPr>
          <a:xfrm>
            <a:off x="4255247" y="1295395"/>
            <a:ext cx="518178" cy="369332"/>
          </a:xfrm>
          <a:prstGeom prst="rect">
            <a:avLst/>
          </a:prstGeom>
          <a:noFill/>
        </p:spPr>
        <p:txBody>
          <a:bodyPr wrap="none" rtlCol="0">
            <a:spAutoFit/>
          </a:bodyPr>
          <a:lstStyle/>
          <a:p>
            <a:pPr fontAlgn="base">
              <a:spcBef>
                <a:spcPct val="0"/>
              </a:spcBef>
              <a:spcAft>
                <a:spcPct val="0"/>
              </a:spcAft>
            </a:pPr>
            <a:r>
              <a:rPr lang="fr-FR" b="1" dirty="0" smtClean="0">
                <a:solidFill>
                  <a:srgbClr val="4D4D4D"/>
                </a:solidFill>
              </a:rPr>
              <a:t>SG</a:t>
            </a:r>
            <a:endParaRPr lang="fr-FR" b="1" dirty="0">
              <a:solidFill>
                <a:srgbClr val="4D4D4D"/>
              </a:solidFill>
            </a:endParaRPr>
          </a:p>
        </p:txBody>
      </p:sp>
      <p:cxnSp>
        <p:nvCxnSpPr>
          <p:cNvPr id="212" name="Straight Connector 211"/>
          <p:cNvCxnSpPr/>
          <p:nvPr/>
        </p:nvCxnSpPr>
        <p:spPr>
          <a:xfrm flipH="1">
            <a:off x="3720336" y="3355990"/>
            <a:ext cx="11262" cy="16207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6434461" y="4009210"/>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6434461" y="4220340"/>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6745120" y="3848660"/>
            <a:ext cx="2169184" cy="523220"/>
          </a:xfrm>
          <a:prstGeom prst="rect">
            <a:avLst/>
          </a:prstGeom>
        </p:spPr>
        <p:txBody>
          <a:bodyPr wrap="none">
            <a:spAutoFit/>
          </a:bodyPr>
          <a:lstStyle/>
          <a:p>
            <a:r>
              <a:rPr lang="fr-FR" sz="1400" dirty="0" smtClean="0"/>
              <a:t>Cetuximab + FOLFOX-4 </a:t>
            </a:r>
          </a:p>
          <a:p>
            <a:r>
              <a:rPr lang="fr-FR" sz="1400" dirty="0" smtClean="0"/>
              <a:t>FOLFOX-4 </a:t>
            </a:r>
            <a:endParaRPr lang="fr-FR" sz="1400" dirty="0"/>
          </a:p>
        </p:txBody>
      </p:sp>
    </p:spTree>
    <p:custDataLst>
      <p:tags r:id="rId1"/>
    </p:custDataLst>
    <p:extLst>
      <p:ext uri="{BB962C8B-B14F-4D97-AF65-F5344CB8AC3E}">
        <p14:creationId xmlns:p14="http://schemas.microsoft.com/office/powerpoint/2010/main" xmlns="" val="358465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LBA-05: FOLFOX-4 ± cetuximab en 1</a:t>
            </a:r>
            <a:r>
              <a:rPr lang="fr-FR" baseline="30000" dirty="0" smtClean="0"/>
              <a:t>e</a:t>
            </a:r>
            <a:r>
              <a:rPr lang="fr-FR" dirty="0" smtClean="0"/>
              <a:t> ligne chez des patients chinois avec CCRm RAS sauvage (wt): l’étude de phase 3 randomisée en ouvert TAILOR – Liu T,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Aft>
                <a:spcPts val="200"/>
              </a:spcAft>
              <a:buNone/>
            </a:pPr>
            <a:r>
              <a:rPr lang="fr-FR" b="1" dirty="0" smtClean="0"/>
              <a:t>Conclusions</a:t>
            </a:r>
          </a:p>
          <a:p>
            <a:pPr>
              <a:spcAft>
                <a:spcPts val="200"/>
              </a:spcAft>
            </a:pPr>
            <a:r>
              <a:rPr lang="fr-FR" b="1" dirty="0" smtClean="0"/>
              <a:t>Cette étude a confirmé que cetuximab + FOLFOX-4 est le standard de traitement de 1</a:t>
            </a:r>
            <a:r>
              <a:rPr lang="fr-FR" b="1" baseline="30000" dirty="0" smtClean="0"/>
              <a:t>e</a:t>
            </a:r>
            <a:r>
              <a:rPr lang="fr-FR" b="1" dirty="0" smtClean="0"/>
              <a:t> ligne des patients avec CCRm RAS WT </a:t>
            </a:r>
          </a:p>
          <a:p>
            <a:pPr>
              <a:spcAft>
                <a:spcPts val="200"/>
              </a:spcAft>
            </a:pPr>
            <a:r>
              <a:rPr lang="fr-FR" b="1" dirty="0" smtClean="0"/>
              <a:t>L’association cetuximab + FOLFOX-4 a significativement amélioré SSP, SG et TRG vs FOLFOX-4 seul</a:t>
            </a:r>
          </a:p>
          <a:p>
            <a:pPr>
              <a:spcAft>
                <a:spcPts val="200"/>
              </a:spcAft>
            </a:pPr>
            <a:r>
              <a:rPr lang="fr-FR" b="1" dirty="0" smtClean="0"/>
              <a:t>Il n’y a pas eu de toxicités nouvelles ou inattendues</a:t>
            </a:r>
          </a:p>
          <a:p>
            <a:pPr>
              <a:spcAft>
                <a:spcPts val="200"/>
              </a:spcAft>
            </a:pPr>
            <a:r>
              <a:rPr lang="fr-FR" b="1" dirty="0" smtClean="0"/>
              <a:t>Des analyses de sous-groupe sont actuellement en cours</a:t>
            </a:r>
            <a:endParaRPr lang="fr-FR" b="1" dirty="0"/>
          </a:p>
        </p:txBody>
      </p:sp>
      <p:graphicFrame>
        <p:nvGraphicFramePr>
          <p:cNvPr id="7" name="Group 88"/>
          <p:cNvGraphicFramePr>
            <a:graphicFrameLocks noGrp="1"/>
          </p:cNvGraphicFramePr>
          <p:nvPr>
            <p:extLst>
              <p:ext uri="{D42A27DB-BD31-4B8C-83A1-F6EECF244321}">
                <p14:modId xmlns:p14="http://schemas.microsoft.com/office/powerpoint/2010/main" xmlns="" val="2445134725"/>
              </p:ext>
            </p:extLst>
          </p:nvPr>
        </p:nvGraphicFramePr>
        <p:xfrm>
          <a:off x="369888" y="1665553"/>
          <a:ext cx="8382227" cy="2785464"/>
        </p:xfrm>
        <a:graphic>
          <a:graphicData uri="http://schemas.openxmlformats.org/drawingml/2006/table">
            <a:tbl>
              <a:tblPr firstRow="1" bandRow="1">
                <a:tableStyleId>{69012ECD-51FC-41F1-AA8D-1B2483CD663E}</a:tableStyleId>
              </a:tblPr>
              <a:tblGrid>
                <a:gridCol w="3868533"/>
                <a:gridCol w="2440302"/>
                <a:gridCol w="2073392"/>
              </a:tblGrid>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grade ≥3 chez ≥ 10%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Cetuximab + FOLFOX-4 (n=194)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FOLFOX-4 seul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120 (61,9)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86 (43,2)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Leucopénie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52 (26,8)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42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27 (13,9)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25 (12,9)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19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Hypokaliémie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20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8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Thrombopénie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20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13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r>
            </a:tbl>
          </a:graphicData>
        </a:graphic>
      </p:graphicFrame>
      <p:sp>
        <p:nvSpPr>
          <p:cNvPr id="8" name="Text Placeholder 14"/>
          <p:cNvSpPr>
            <a:spLocks noGrp="1"/>
          </p:cNvSpPr>
          <p:nvPr>
            <p:ph type="body" sz="quarter" idx="11"/>
          </p:nvPr>
        </p:nvSpPr>
        <p:spPr>
          <a:xfrm>
            <a:off x="4648200" y="6096000"/>
            <a:ext cx="4130675" cy="487363"/>
          </a:xfrm>
        </p:spPr>
        <p:txBody>
          <a:bodyPr/>
          <a:lstStyle/>
          <a:p>
            <a:r>
              <a:rPr lang="fr-FR" dirty="0" smtClean="0"/>
              <a:t>Liu et al. Ann Oncol 2016; 27 (suppl 2): abstr LBA-05 </a:t>
            </a:r>
            <a:endParaRPr lang="fr-FR" dirty="0"/>
          </a:p>
        </p:txBody>
      </p:sp>
    </p:spTree>
    <p:custDataLst>
      <p:tags r:id="rId1"/>
    </p:custDataLst>
    <p:extLst>
      <p:ext uri="{BB962C8B-B14F-4D97-AF65-F5344CB8AC3E}">
        <p14:creationId xmlns:p14="http://schemas.microsoft.com/office/powerpoint/2010/main" xmlns="" val="417220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O-011: FOLFOXIRI modifié (mFOLFOXIRI) plus cetuximab (cet), suivis de cet ou de bevacizumab (bev) en maintenance, dans le CCRm RAS/BRAF wt: résultats de l’étude de phase II randomisée MACBETH par le GONO – Antoniotti C, et al </a:t>
            </a:r>
            <a:endParaRPr lang="fr-FR" dirty="0"/>
          </a:p>
        </p:txBody>
      </p:sp>
      <p:sp>
        <p:nvSpPr>
          <p:cNvPr id="14" name="Text Placeholder 13"/>
          <p:cNvSpPr>
            <a:spLocks noGrp="1"/>
          </p:cNvSpPr>
          <p:nvPr>
            <p:ph type="body" sz="quarter" idx="10"/>
          </p:nvPr>
        </p:nvSpPr>
        <p:spPr/>
        <p:txBody>
          <a:bodyPr/>
          <a:lstStyle/>
          <a:p>
            <a:r>
              <a:rPr lang="fr-FR" dirty="0" smtClean="0"/>
              <a:t>*Cetuximab 500 mg/m</a:t>
            </a:r>
            <a:r>
              <a:rPr lang="fr-FR" baseline="30000" dirty="0" smtClean="0"/>
              <a:t>2</a:t>
            </a:r>
            <a:r>
              <a:rPr lang="fr-FR" dirty="0" smtClean="0"/>
              <a:t> + irinotecan 130 mg/m</a:t>
            </a:r>
            <a:r>
              <a:rPr lang="fr-FR" baseline="30000" dirty="0" smtClean="0"/>
              <a:t>2</a:t>
            </a:r>
            <a:r>
              <a:rPr lang="fr-FR" dirty="0" smtClean="0"/>
              <a:t> + </a:t>
            </a:r>
            <a:br>
              <a:rPr lang="fr-FR" dirty="0" smtClean="0"/>
            </a:br>
            <a:r>
              <a:rPr lang="fr-FR" dirty="0" smtClean="0"/>
              <a:t>oxaliplatine 85 mg/m</a:t>
            </a:r>
            <a:r>
              <a:rPr lang="fr-FR" baseline="30000" dirty="0" smtClean="0"/>
              <a:t>2</a:t>
            </a:r>
            <a:r>
              <a:rPr lang="fr-FR" dirty="0" smtClean="0"/>
              <a:t> + leucovorine 200 mg/m</a:t>
            </a:r>
            <a:r>
              <a:rPr lang="fr-FR" baseline="30000" dirty="0" smtClean="0"/>
              <a:t>2</a:t>
            </a:r>
            <a:r>
              <a:rPr lang="fr-FR" dirty="0" smtClean="0"/>
              <a:t> + </a:t>
            </a:r>
            <a:br>
              <a:rPr lang="fr-FR" dirty="0" smtClean="0"/>
            </a:br>
            <a:r>
              <a:rPr lang="fr-FR" dirty="0" smtClean="0"/>
              <a:t>5FU 2400 mg/m</a:t>
            </a:r>
            <a:r>
              <a:rPr lang="fr-FR" baseline="30000" dirty="0" smtClean="0"/>
              <a:t>2 </a:t>
            </a:r>
            <a:r>
              <a:rPr lang="fr-FR" dirty="0" smtClean="0"/>
              <a:t>sur 48h /2S</a:t>
            </a:r>
            <a:endParaRPr lang="fr-FR" dirty="0"/>
          </a:p>
        </p:txBody>
      </p:sp>
      <p:sp>
        <p:nvSpPr>
          <p:cNvPr id="15" name="Text Placeholder 14"/>
          <p:cNvSpPr>
            <a:spLocks noGrp="1"/>
          </p:cNvSpPr>
          <p:nvPr>
            <p:ph type="body" sz="quarter" idx="11"/>
          </p:nvPr>
        </p:nvSpPr>
        <p:spPr/>
        <p:txBody>
          <a:bodyPr/>
          <a:lstStyle/>
          <a:p>
            <a:r>
              <a:rPr lang="fr-FR" dirty="0" smtClean="0"/>
              <a:t>Antoniotti et al. Ann Oncol 2016; 27 (suppl 2): abstr O-011 </a:t>
            </a:r>
            <a:endParaRPr lang="fr-FR" dirty="0"/>
          </a:p>
        </p:txBody>
      </p:sp>
      <p:sp>
        <p:nvSpPr>
          <p:cNvPr id="6" name="Rectangle 3"/>
          <p:cNvSpPr txBox="1">
            <a:spLocks noChangeArrowheads="1"/>
          </p:cNvSpPr>
          <p:nvPr/>
        </p:nvSpPr>
        <p:spPr bwMode="auto">
          <a:xfrm>
            <a:off x="365124" y="1254035"/>
            <a:ext cx="8522844"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Objectif</a:t>
            </a:r>
            <a:r>
              <a:rPr lang="fr-FR" dirty="0" smtClean="0"/>
              <a:t> </a:t>
            </a:r>
          </a:p>
          <a:p>
            <a:r>
              <a:rPr lang="fr-FR" dirty="0" smtClean="0"/>
              <a:t>Evaluer l’activité et la tolérance en 1</a:t>
            </a:r>
            <a:r>
              <a:rPr lang="fr-FR" baseline="30000" dirty="0" smtClean="0"/>
              <a:t>e</a:t>
            </a:r>
            <a:r>
              <a:rPr lang="fr-FR" dirty="0" smtClean="0"/>
              <a:t> ligne de mFOLFOXIRI + cetuximab et le rôle du traitement de maintenance par cetuximab ou bevacizumab chez des patients avec CCRm non résécable (initialement </a:t>
            </a:r>
            <a:r>
              <a:rPr lang="fr-FR" i="1" dirty="0" smtClean="0"/>
              <a:t>KRAS</a:t>
            </a:r>
            <a:r>
              <a:rPr lang="fr-FR" dirty="0" smtClean="0"/>
              <a:t> WT mais après amendement en octobre 2013, uniquement </a:t>
            </a:r>
            <a:r>
              <a:rPr lang="fr-FR" i="1" dirty="0" smtClean="0"/>
              <a:t>RAS/BRAF</a:t>
            </a:r>
            <a:r>
              <a:rPr lang="fr-FR" dirty="0" smtClean="0"/>
              <a:t> WT) </a:t>
            </a:r>
          </a:p>
          <a:p>
            <a:pPr marL="0" indent="0">
              <a:buFontTx/>
              <a:buNone/>
            </a:pPr>
            <a:endParaRPr lang="fr-FR" dirty="0"/>
          </a:p>
        </p:txBody>
      </p:sp>
      <p:sp>
        <p:nvSpPr>
          <p:cNvPr id="7" name="Oval 14"/>
          <p:cNvSpPr>
            <a:spLocks noChangeArrowheads="1"/>
          </p:cNvSpPr>
          <p:nvPr/>
        </p:nvSpPr>
        <p:spPr bwMode="auto">
          <a:xfrm>
            <a:off x="3783877" y="37027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chemeClr val="bg1"/>
                </a:solidFill>
                <a:ea typeface="SimSun" pitchFamily="2" charset="-122"/>
              </a:rPr>
              <a:t>R</a:t>
            </a:r>
          </a:p>
          <a:p>
            <a:pPr algn="ctr"/>
            <a:r>
              <a:rPr lang="fr-FR" altLang="zh-CN" b="1" dirty="0" smtClean="0">
                <a:solidFill>
                  <a:schemeClr val="bg1"/>
                </a:solidFill>
                <a:ea typeface="SimSun" pitchFamily="2" charset="-122"/>
              </a:rPr>
              <a:t>1:1</a:t>
            </a:r>
            <a:endParaRPr lang="fr-FR" altLang="zh-CN" b="1" dirty="0">
              <a:solidFill>
                <a:schemeClr val="bg1"/>
              </a:solidFill>
              <a:ea typeface="SimSun" pitchFamily="2" charset="-122"/>
            </a:endParaRPr>
          </a:p>
        </p:txBody>
      </p:sp>
      <p:cxnSp>
        <p:nvCxnSpPr>
          <p:cNvPr id="8" name="AutoShape 15"/>
          <p:cNvCxnSpPr>
            <a:cxnSpLocks noChangeShapeType="1"/>
            <a:stCxn id="7" idx="0"/>
            <a:endCxn id="12" idx="1"/>
          </p:cNvCxnSpPr>
          <p:nvPr/>
        </p:nvCxnSpPr>
        <p:spPr bwMode="auto">
          <a:xfrm rot="5400000" flipH="1" flipV="1">
            <a:off x="4048321" y="3248130"/>
            <a:ext cx="481962" cy="42725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131839" y="2889074"/>
            <a:ext cx="1822974" cy="66340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chemeClr val="tx2"/>
                </a:solidFill>
                <a:ea typeface="SimSun" pitchFamily="2" charset="-122"/>
              </a:rPr>
              <a:t>Cetuximab jusqu’à prog </a:t>
            </a:r>
            <a:endParaRPr lang="fr-FR" altLang="zh-CN" b="1" dirty="0">
              <a:solidFill>
                <a:schemeClr val="tx2"/>
              </a:solidFill>
              <a:ea typeface="SimSun" pitchFamily="2" charset="-122"/>
            </a:endParaRPr>
          </a:p>
        </p:txBody>
      </p:sp>
      <p:cxnSp>
        <p:nvCxnSpPr>
          <p:cNvPr id="10" name="AutoShape 19"/>
          <p:cNvCxnSpPr>
            <a:cxnSpLocks noChangeShapeType="1"/>
          </p:cNvCxnSpPr>
          <p:nvPr/>
        </p:nvCxnSpPr>
        <p:spPr bwMode="auto">
          <a:xfrm>
            <a:off x="3527154" y="399483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9" idx="1"/>
          </p:cNvCxnSpPr>
          <p:nvPr/>
        </p:nvCxnSpPr>
        <p:spPr bwMode="auto">
          <a:xfrm>
            <a:off x="6591218" y="3220776"/>
            <a:ext cx="540621"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502930" y="2650244"/>
            <a:ext cx="2088288" cy="114106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chemeClr val="tx2"/>
                </a:solidFill>
                <a:ea typeface="SimSun" pitchFamily="2" charset="-122"/>
              </a:rPr>
              <a:t>mFOLFOXIRI + Cetuximab* </a:t>
            </a:r>
          </a:p>
          <a:p>
            <a:pPr algn="ctr" defTabSz="892175" eaLnBrk="0" hangingPunct="0"/>
            <a:r>
              <a:rPr lang="fr-FR" altLang="zh-CN" dirty="0">
                <a:solidFill>
                  <a:schemeClr val="tx2"/>
                </a:solidFill>
                <a:ea typeface="SimSun" pitchFamily="2" charset="-122"/>
              </a:rPr>
              <a:t>j</a:t>
            </a:r>
            <a:r>
              <a:rPr lang="fr-FR" altLang="zh-CN" dirty="0" smtClean="0">
                <a:solidFill>
                  <a:schemeClr val="tx2"/>
                </a:solidFill>
                <a:ea typeface="SimSun" pitchFamily="2" charset="-122"/>
              </a:rPr>
              <a:t>usqu’à 8 cycles </a:t>
            </a:r>
          </a:p>
          <a:p>
            <a:pPr algn="ctr" defTabSz="892175" eaLnBrk="0" hangingPunct="0"/>
            <a:r>
              <a:rPr lang="fr-FR" altLang="zh-CN" dirty="0" smtClean="0">
                <a:solidFill>
                  <a:schemeClr val="tx2"/>
                </a:solidFill>
                <a:ea typeface="SimSun" pitchFamily="2" charset="-122"/>
              </a:rPr>
              <a:t>(n=59)</a:t>
            </a:r>
            <a:endParaRPr lang="fr-FR" altLang="zh-CN" dirty="0">
              <a:solidFill>
                <a:schemeClr val="tx2"/>
              </a:solidFill>
              <a:ea typeface="SimSun" pitchFamily="2" charset="-122"/>
            </a:endParaRPr>
          </a:p>
        </p:txBody>
      </p:sp>
      <p:sp>
        <p:nvSpPr>
          <p:cNvPr id="13" name="AutoShape 9"/>
          <p:cNvSpPr>
            <a:spLocks noChangeArrowheads="1"/>
          </p:cNvSpPr>
          <p:nvPr/>
        </p:nvSpPr>
        <p:spPr bwMode="auto">
          <a:xfrm>
            <a:off x="207464" y="2675759"/>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fr-FR" altLang="zh-CN" dirty="0" smtClean="0">
                <a:solidFill>
                  <a:schemeClr val="tx2"/>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dirty="0" smtClean="0">
                <a:solidFill>
                  <a:schemeClr val="tx2"/>
                </a:solidFill>
                <a:ea typeface="SimSun" pitchFamily="2" charset="-122"/>
              </a:rPr>
              <a:t>CCRm mesurable, non résécable </a:t>
            </a:r>
            <a:r>
              <a:rPr lang="fr-FR" altLang="zh-CN" i="1" dirty="0" smtClean="0">
                <a:solidFill>
                  <a:schemeClr val="tx2"/>
                </a:solidFill>
                <a:ea typeface="SimSun" pitchFamily="2" charset="-122"/>
              </a:rPr>
              <a:t>RAS/BRAF</a:t>
            </a:r>
            <a:r>
              <a:rPr lang="fr-FR" altLang="zh-CN" dirty="0" smtClean="0">
                <a:solidFill>
                  <a:schemeClr val="tx2"/>
                </a:solidFill>
                <a:ea typeface="SimSun" pitchFamily="2" charset="-122"/>
              </a:rPr>
              <a:t> WT (</a:t>
            </a:r>
            <a:r>
              <a:rPr lang="fr-FR" altLang="zh-CN" dirty="0">
                <a:solidFill>
                  <a:schemeClr val="tx2"/>
                </a:solidFill>
                <a:ea typeface="SimSun" pitchFamily="2" charset="-122"/>
              </a:rPr>
              <a:t>é</a:t>
            </a:r>
            <a:r>
              <a:rPr lang="fr-FR" altLang="zh-CN" dirty="0" smtClean="0">
                <a:solidFill>
                  <a:schemeClr val="tx2"/>
                </a:solidFill>
                <a:ea typeface="SimSun" pitchFamily="2" charset="-122"/>
              </a:rPr>
              <a:t>valuation centralisée)</a:t>
            </a:r>
          </a:p>
          <a:p>
            <a:pPr marL="228600" indent="-228600" defTabSz="892175" eaLnBrk="0" hangingPunct="0">
              <a:spcAft>
                <a:spcPct val="30000"/>
              </a:spcAft>
              <a:buFont typeface="Arial" pitchFamily="34" charset="0"/>
              <a:buChar char="•"/>
            </a:pPr>
            <a:r>
              <a:rPr lang="fr-FR" altLang="zh-CN" dirty="0" smtClean="0">
                <a:solidFill>
                  <a:schemeClr val="tx2"/>
                </a:solidFill>
                <a:ea typeface="SimSun" pitchFamily="2" charset="-122"/>
              </a:rPr>
              <a:t>Pas de traitement préalable au stade avancé</a:t>
            </a:r>
          </a:p>
          <a:p>
            <a:pPr marL="228600" indent="-228600" defTabSz="892175" eaLnBrk="0" hangingPunct="0">
              <a:spcAft>
                <a:spcPct val="30000"/>
              </a:spcAft>
              <a:buFont typeface="Arial" pitchFamily="34" charset="0"/>
              <a:buChar char="•"/>
            </a:pPr>
            <a:r>
              <a:rPr lang="fr-FR" altLang="zh-CN" dirty="0" smtClean="0">
                <a:solidFill>
                  <a:schemeClr val="tx2"/>
                </a:solidFill>
                <a:ea typeface="SimSun" pitchFamily="2" charset="-122"/>
              </a:rPr>
              <a:t>ECOG PS ≤2</a:t>
            </a:r>
          </a:p>
          <a:p>
            <a:pPr marL="292100" indent="-292100" defTabSz="892175" eaLnBrk="0" hangingPunct="0">
              <a:spcAft>
                <a:spcPct val="30000"/>
              </a:spcAft>
            </a:pPr>
            <a:r>
              <a:rPr lang="fr-FR" altLang="zh-CN" dirty="0" smtClean="0">
                <a:solidFill>
                  <a:schemeClr val="tx2"/>
                </a:solidFill>
                <a:ea typeface="SimSun" pitchFamily="2" charset="-122"/>
              </a:rPr>
              <a:t>(n=143)</a:t>
            </a:r>
            <a:endParaRPr lang="fr-FR" altLang="zh-CN" dirty="0">
              <a:solidFill>
                <a:schemeClr val="tx2"/>
              </a:solidFill>
              <a:ea typeface="SimSun" pitchFamily="2" charset="-122"/>
            </a:endParaRPr>
          </a:p>
        </p:txBody>
      </p:sp>
      <p:sp>
        <p:nvSpPr>
          <p:cNvPr id="16" name="Rectangle 9"/>
          <p:cNvSpPr txBox="1">
            <a:spLocks noChangeArrowheads="1"/>
          </p:cNvSpPr>
          <p:nvPr/>
        </p:nvSpPr>
        <p:spPr bwMode="auto">
          <a:xfrm>
            <a:off x="365124" y="5378690"/>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Taux de SSP à 10 mois </a:t>
            </a:r>
          </a:p>
          <a:p>
            <a:endParaRPr lang="fr-FR" kern="0" dirty="0" smtClean="0"/>
          </a:p>
        </p:txBody>
      </p:sp>
      <p:sp>
        <p:nvSpPr>
          <p:cNvPr id="17" name="Content Placeholder 26"/>
          <p:cNvSpPr txBox="1">
            <a:spLocks/>
          </p:cNvSpPr>
          <p:nvPr/>
        </p:nvSpPr>
        <p:spPr>
          <a:xfrm>
            <a:off x="4648200" y="5378690"/>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Réponse, tolérance</a:t>
            </a:r>
          </a:p>
        </p:txBody>
      </p:sp>
      <p:cxnSp>
        <p:nvCxnSpPr>
          <p:cNvPr id="18" name="AutoShape 16"/>
          <p:cNvCxnSpPr>
            <a:cxnSpLocks noChangeShapeType="1"/>
            <a:stCxn id="7" idx="4"/>
            <a:endCxn id="21" idx="1"/>
          </p:cNvCxnSpPr>
          <p:nvPr/>
        </p:nvCxnSpPr>
        <p:spPr bwMode="auto">
          <a:xfrm rot="16200000" flipH="1">
            <a:off x="4093209" y="4269404"/>
            <a:ext cx="392189" cy="42725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131837" y="4359257"/>
            <a:ext cx="1822977" cy="63973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ea typeface="SimSun" pitchFamily="2" charset="-122"/>
              </a:rPr>
              <a:t>Bevacizumab jusqu’à prog</a:t>
            </a:r>
            <a:endParaRPr lang="fr-FR" altLang="zh-CN" b="1" dirty="0">
              <a:solidFill>
                <a:srgbClr val="4D4D4D"/>
              </a:solidFill>
              <a:ea typeface="SimSun" pitchFamily="2" charset="-122"/>
            </a:endParaRPr>
          </a:p>
        </p:txBody>
      </p:sp>
      <p:cxnSp>
        <p:nvCxnSpPr>
          <p:cNvPr id="20" name="AutoShape 20"/>
          <p:cNvCxnSpPr>
            <a:cxnSpLocks noChangeShapeType="1"/>
            <a:stCxn id="21" idx="3"/>
            <a:endCxn id="19" idx="1"/>
          </p:cNvCxnSpPr>
          <p:nvPr/>
        </p:nvCxnSpPr>
        <p:spPr bwMode="auto">
          <a:xfrm flipV="1">
            <a:off x="6589987" y="4679126"/>
            <a:ext cx="541850"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502931" y="4089434"/>
            <a:ext cx="2087056" cy="117938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mFOLFOXIRI + Cetuximab* </a:t>
            </a:r>
          </a:p>
          <a:p>
            <a:pPr algn="ctr" defTabSz="892175" eaLnBrk="0" hangingPunct="0"/>
            <a:r>
              <a:rPr lang="fr-FR" altLang="zh-CN" dirty="0">
                <a:solidFill>
                  <a:srgbClr val="4D4D4D"/>
                </a:solidFill>
                <a:ea typeface="SimSun" pitchFamily="2" charset="-122"/>
              </a:rPr>
              <a:t>j</a:t>
            </a:r>
            <a:r>
              <a:rPr lang="fr-FR" altLang="zh-CN" dirty="0" smtClean="0">
                <a:solidFill>
                  <a:srgbClr val="4D4D4D"/>
                </a:solidFill>
                <a:ea typeface="SimSun" pitchFamily="2" charset="-122"/>
              </a:rPr>
              <a:t>usqu’à 8 cycles </a:t>
            </a:r>
          </a:p>
          <a:p>
            <a:pPr algn="ctr" defTabSz="892175" eaLnBrk="0" hangingPunct="0"/>
            <a:r>
              <a:rPr lang="fr-FR" altLang="zh-CN" dirty="0" smtClean="0">
                <a:solidFill>
                  <a:srgbClr val="4D4D4D"/>
                </a:solidFill>
                <a:ea typeface="SimSun" pitchFamily="2" charset="-122"/>
              </a:rPr>
              <a:t>(n=57)</a:t>
            </a:r>
            <a:endParaRPr lang="fr-FR"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xmlns="" val="295709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O-011: </a:t>
            </a:r>
            <a:r>
              <a:rPr lang="fr-FR" dirty="0"/>
              <a:t>FOLFOXIRI modifié (mFOLFOXIRI) plus cetuximab (cet), suivis de cet ou de bevacizumab (bev) en maintenance, dans le </a:t>
            </a:r>
            <a:r>
              <a:rPr lang="fr-FR" dirty="0" smtClean="0"/>
              <a:t>CCRm </a:t>
            </a:r>
            <a:r>
              <a:rPr lang="fr-FR" dirty="0"/>
              <a:t>RAS/BRAF wt: résultats de l’étude de phase II randomisée MACBETH par le GONO – Antoniotti C, et al </a:t>
            </a:r>
            <a:endParaRPr lang="en-GB" dirty="0"/>
          </a:p>
        </p:txBody>
      </p:sp>
      <p:sp>
        <p:nvSpPr>
          <p:cNvPr id="15" name="Text Placeholder 14"/>
          <p:cNvSpPr>
            <a:spLocks noGrp="1"/>
          </p:cNvSpPr>
          <p:nvPr>
            <p:ph type="body" sz="quarter" idx="11"/>
          </p:nvPr>
        </p:nvSpPr>
        <p:spPr/>
        <p:txBody>
          <a:bodyPr/>
          <a:lstStyle/>
          <a:p>
            <a:r>
              <a:rPr lang="en-GB" dirty="0"/>
              <a:t>Antoniotti </a:t>
            </a:r>
            <a:r>
              <a:rPr lang="en-GB" dirty="0" smtClean="0"/>
              <a:t>et al. Ann Oncol </a:t>
            </a:r>
            <a:r>
              <a:rPr lang="fr-FR" dirty="0" smtClean="0"/>
              <a:t>2016; 27 (suppl 2): abstr</a:t>
            </a:r>
            <a:r>
              <a:rPr lang="en-GB" dirty="0" smtClean="0"/>
              <a:t> O-011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Résultats</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350664290"/>
              </p:ext>
            </p:extLst>
          </p:nvPr>
        </p:nvGraphicFramePr>
        <p:xfrm>
          <a:off x="365123" y="1802130"/>
          <a:ext cx="8413751" cy="3779520"/>
        </p:xfrm>
        <a:graphic>
          <a:graphicData uri="http://schemas.openxmlformats.org/drawingml/2006/table">
            <a:tbl>
              <a:tblPr firstRow="1" bandRow="1">
                <a:tableStyleId>{69012ECD-51FC-41F1-AA8D-1B2483CD663E}</a:tableStyleId>
              </a:tblPr>
              <a:tblGrid>
                <a:gridCol w="3890781"/>
                <a:gridCol w="2261485"/>
                <a:gridCol w="2261485"/>
              </a:tblGrid>
              <a:tr h="283844">
                <a:tc>
                  <a:txBody>
                    <a:bodyPr/>
                    <a:lstStyle/>
                    <a:p>
                      <a:pPr algn="l" fontAlgn="base"/>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Cetuximab</a:t>
                      </a:r>
                      <a:br>
                        <a:rPr lang="fr-FR" sz="1600" b="1" noProof="0" dirty="0" smtClean="0">
                          <a:solidFill>
                            <a:schemeClr val="tx2"/>
                          </a:solidFill>
                          <a:effectLst/>
                          <a:latin typeface="+mn-lt"/>
                        </a:rPr>
                      </a:br>
                      <a:r>
                        <a:rPr lang="fr-FR" sz="1600" b="1" noProof="0" dirty="0" smtClean="0">
                          <a:solidFill>
                            <a:schemeClr val="tx2"/>
                          </a:solidFill>
                          <a:effectLst/>
                          <a:latin typeface="+mn-lt"/>
                        </a:rPr>
                        <a:t>(n=59)</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Bevacizumab</a:t>
                      </a:r>
                      <a:br>
                        <a:rPr lang="fr-FR" sz="1600" b="1" noProof="0" dirty="0" smtClean="0">
                          <a:solidFill>
                            <a:schemeClr val="tx2"/>
                          </a:solidFill>
                          <a:effectLst/>
                          <a:latin typeface="+mn-lt"/>
                        </a:rPr>
                      </a:br>
                      <a:r>
                        <a:rPr lang="fr-FR" sz="1600" b="1" noProof="0" dirty="0" smtClean="0">
                          <a:solidFill>
                            <a:schemeClr val="tx2"/>
                          </a:solidFill>
                          <a:effectLst/>
                          <a:latin typeface="+mn-lt"/>
                        </a:rPr>
                        <a:t>(n=57)</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fr-FR" sz="1600" b="0" baseline="0" noProof="0" dirty="0" smtClean="0">
                          <a:effectLst/>
                          <a:latin typeface="+mn-lt"/>
                        </a:rPr>
                        <a:t>SSP à 10 mois, n</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26</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23</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b="0" noProof="0" dirty="0" smtClean="0">
                          <a:latin typeface="+mn-lt"/>
                        </a:rPr>
                        <a:t>Taux de résection secondaire</a:t>
                      </a:r>
                      <a:r>
                        <a:rPr lang="fr-FR" sz="1600" b="0" baseline="0" noProof="0" dirty="0" smtClean="0">
                          <a:latin typeface="+mn-lt"/>
                        </a:rPr>
                        <a:t>, %</a:t>
                      </a:r>
                    </a:p>
                    <a:p>
                      <a:pPr marL="0" indent="182563"/>
                      <a:r>
                        <a:rPr lang="fr-FR" sz="1600" b="0" baseline="0" noProof="0" dirty="0" smtClean="0">
                          <a:latin typeface="+mn-lt"/>
                        </a:rPr>
                        <a:t>R0/R1/R2</a:t>
                      </a:r>
                    </a:p>
                    <a:p>
                      <a:pPr marL="0" indent="182563"/>
                      <a:r>
                        <a:rPr lang="fr-FR" sz="1600" b="0" baseline="0" noProof="0" dirty="0" smtClean="0">
                          <a:latin typeface="+mn-lt"/>
                        </a:rPr>
                        <a:t>R0</a:t>
                      </a:r>
                      <a:endParaRPr lang="fr-FR" sz="1600" b="0" noProof="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600" noProof="0" dirty="0" smtClean="0"/>
                    </a:p>
                    <a:p>
                      <a:pPr algn="ctr"/>
                      <a:r>
                        <a:rPr lang="fr-FR" sz="1600" noProof="0" dirty="0" smtClean="0"/>
                        <a:t>45,8</a:t>
                      </a:r>
                    </a:p>
                    <a:p>
                      <a:pPr algn="ctr"/>
                      <a:r>
                        <a:rPr lang="fr-FR" sz="1600" noProof="0" dirty="0" smtClean="0"/>
                        <a:t>32,2</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600" noProof="0" dirty="0" smtClean="0"/>
                    </a:p>
                    <a:p>
                      <a:pPr algn="ctr"/>
                      <a:r>
                        <a:rPr lang="fr-FR" sz="1600" noProof="0" dirty="0" smtClean="0"/>
                        <a:t>29,8</a:t>
                      </a:r>
                    </a:p>
                    <a:p>
                      <a:pPr algn="ctr"/>
                      <a:r>
                        <a:rPr lang="fr-FR" sz="1600" noProof="0" dirty="0" smtClean="0"/>
                        <a:t>22,8</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fr-FR" sz="1600" b="0" noProof="0" dirty="0" smtClean="0">
                          <a:latin typeface="+mn-lt"/>
                        </a:rPr>
                        <a:t>Meilleure</a:t>
                      </a:r>
                      <a:r>
                        <a:rPr lang="fr-FR" sz="1600" b="0" baseline="0" noProof="0" dirty="0" smtClean="0">
                          <a:latin typeface="+mn-lt"/>
                        </a:rPr>
                        <a:t> réponse</a:t>
                      </a:r>
                      <a:r>
                        <a:rPr lang="fr-FR" sz="1600" b="0" noProof="0" dirty="0" smtClean="0">
                          <a:latin typeface="+mn-lt"/>
                        </a:rPr>
                        <a:t>, %</a:t>
                      </a:r>
                    </a:p>
                    <a:p>
                      <a:pPr marL="0" indent="182563"/>
                      <a:r>
                        <a:rPr lang="fr-FR" sz="1600" b="0" noProof="0" dirty="0" smtClean="0">
                          <a:latin typeface="+mn-lt"/>
                        </a:rPr>
                        <a:t>RC</a:t>
                      </a:r>
                    </a:p>
                    <a:p>
                      <a:pPr marL="0" indent="182563"/>
                      <a:r>
                        <a:rPr lang="fr-FR" sz="1600" b="0" noProof="0" dirty="0" smtClean="0">
                          <a:latin typeface="+mn-lt"/>
                        </a:rPr>
                        <a:t>RP</a:t>
                      </a:r>
                    </a:p>
                    <a:p>
                      <a:pPr marL="0" indent="182563"/>
                      <a:r>
                        <a:rPr lang="fr-FR" sz="1600" b="0" noProof="0" dirty="0" smtClean="0">
                          <a:latin typeface="+mn-lt"/>
                        </a:rPr>
                        <a:t>MS</a:t>
                      </a:r>
                    </a:p>
                    <a:p>
                      <a:pPr marL="0" indent="182563"/>
                      <a:r>
                        <a:rPr lang="fr-FR" sz="1600" b="0" noProof="0" dirty="0" smtClean="0">
                          <a:latin typeface="+mn-lt"/>
                        </a:rPr>
                        <a:t>Progression</a:t>
                      </a:r>
                    </a:p>
                    <a:p>
                      <a:pPr marL="0" marR="0" indent="182563" algn="l" defTabSz="914400" rtl="0" eaLnBrk="1" fontAlgn="auto" latinLnBrk="0" hangingPunct="1">
                        <a:lnSpc>
                          <a:spcPct val="100000"/>
                        </a:lnSpc>
                        <a:spcBef>
                          <a:spcPts val="0"/>
                        </a:spcBef>
                        <a:spcAft>
                          <a:spcPts val="0"/>
                        </a:spcAft>
                        <a:buClrTx/>
                        <a:buSzTx/>
                        <a:buFontTx/>
                        <a:buNone/>
                        <a:tabLst/>
                        <a:defRPr/>
                      </a:pPr>
                      <a:r>
                        <a:rPr lang="fr-FR" sz="1600" b="0" noProof="0" dirty="0" smtClean="0">
                          <a:latin typeface="+mn-lt"/>
                        </a:rPr>
                        <a:t>Non évalué</a:t>
                      </a:r>
                    </a:p>
                    <a:p>
                      <a:pPr marL="0" indent="182563"/>
                      <a:r>
                        <a:rPr lang="fr-FR" sz="1600" b="0" noProof="0" dirty="0" smtClean="0">
                          <a:latin typeface="+mn-lt"/>
                        </a:rPr>
                        <a:t>TRG</a:t>
                      </a:r>
                    </a:p>
                    <a:p>
                      <a:pPr marL="0" indent="182563"/>
                      <a:r>
                        <a:rPr lang="fr-FR" sz="1600" b="0" noProof="0" dirty="0" smtClean="0">
                          <a:latin typeface="+mn-lt"/>
                        </a:rPr>
                        <a:t>TCM</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600" noProof="0" dirty="0" smtClean="0"/>
                    </a:p>
                    <a:p>
                      <a:pPr algn="ctr"/>
                      <a:r>
                        <a:rPr lang="fr-FR" sz="1600" noProof="0" dirty="0" smtClean="0"/>
                        <a:t>5</a:t>
                      </a:r>
                    </a:p>
                    <a:p>
                      <a:pPr algn="ctr"/>
                      <a:r>
                        <a:rPr lang="fr-FR" sz="1600" noProof="0" dirty="0" smtClean="0"/>
                        <a:t>63</a:t>
                      </a:r>
                    </a:p>
                    <a:p>
                      <a:pPr algn="ctr"/>
                      <a:r>
                        <a:rPr lang="fr-FR" sz="1600" noProof="0" dirty="0" smtClean="0"/>
                        <a:t>24</a:t>
                      </a:r>
                    </a:p>
                    <a:p>
                      <a:pPr algn="ctr"/>
                      <a:r>
                        <a:rPr lang="fr-FR" sz="1600" noProof="0" dirty="0" smtClean="0"/>
                        <a:t>3</a:t>
                      </a:r>
                    </a:p>
                    <a:p>
                      <a:pPr algn="ctr"/>
                      <a:r>
                        <a:rPr lang="fr-FR" sz="1600" noProof="0" dirty="0" smtClean="0"/>
                        <a:t>5</a:t>
                      </a:r>
                    </a:p>
                    <a:p>
                      <a:pPr algn="ctr"/>
                      <a:r>
                        <a:rPr lang="fr-FR" sz="1600" noProof="0" dirty="0" smtClean="0"/>
                        <a:t>67,8</a:t>
                      </a:r>
                    </a:p>
                    <a:p>
                      <a:pPr algn="ctr"/>
                      <a:r>
                        <a:rPr lang="fr-FR" sz="1600" noProof="0" dirty="0" smtClean="0"/>
                        <a:t>92</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600" noProof="0" dirty="0" smtClean="0"/>
                    </a:p>
                    <a:p>
                      <a:pPr algn="ctr"/>
                      <a:r>
                        <a:rPr lang="fr-FR" sz="1600" noProof="0" dirty="0" smtClean="0"/>
                        <a:t>4</a:t>
                      </a:r>
                    </a:p>
                    <a:p>
                      <a:pPr algn="ctr"/>
                      <a:r>
                        <a:rPr lang="fr-FR" sz="1600" noProof="0" dirty="0" smtClean="0"/>
                        <a:t>72</a:t>
                      </a:r>
                    </a:p>
                    <a:p>
                      <a:pPr algn="ctr"/>
                      <a:r>
                        <a:rPr lang="fr-FR" sz="1600" noProof="0" dirty="0" smtClean="0"/>
                        <a:t>14</a:t>
                      </a:r>
                    </a:p>
                    <a:p>
                      <a:pPr algn="ctr"/>
                      <a:r>
                        <a:rPr lang="fr-FR" sz="1600" noProof="0" dirty="0" smtClean="0"/>
                        <a:t>4</a:t>
                      </a:r>
                    </a:p>
                    <a:p>
                      <a:pPr algn="ctr"/>
                      <a:r>
                        <a:rPr lang="fr-FR" sz="1600" noProof="0" dirty="0" smtClean="0"/>
                        <a:t>6</a:t>
                      </a:r>
                    </a:p>
                    <a:p>
                      <a:pPr algn="ctr"/>
                      <a:r>
                        <a:rPr lang="fr-FR" sz="1600" noProof="0" dirty="0" smtClean="0"/>
                        <a:t>75,4</a:t>
                      </a:r>
                    </a:p>
                    <a:p>
                      <a:pPr algn="ctr"/>
                      <a:r>
                        <a:rPr lang="fr-FR" sz="1600" noProof="0" dirty="0" smtClean="0"/>
                        <a:t>89</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1838644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O-011: FOLFOXIRI modifié (mFOLFOXIRI) plus cetuximab (cet), suivis de cet ou de bevacizumab (bev) en maintenance, dans le CCRm RAS/BRAF wt: résultats de l’étude de phase II randomisée MACBETH par le GONO – Antoniotti C, et al </a:t>
            </a:r>
            <a:endParaRPr lang="fr-FR" dirty="0"/>
          </a:p>
        </p:txBody>
      </p:sp>
      <p:sp>
        <p:nvSpPr>
          <p:cNvPr id="15" name="Text Placeholder 14"/>
          <p:cNvSpPr>
            <a:spLocks noGrp="1"/>
          </p:cNvSpPr>
          <p:nvPr>
            <p:ph type="body" sz="quarter" idx="11"/>
          </p:nvPr>
        </p:nvSpPr>
        <p:spPr/>
        <p:txBody>
          <a:bodyPr/>
          <a:lstStyle/>
          <a:p>
            <a:r>
              <a:rPr lang="fr-FR" dirty="0" smtClean="0"/>
              <a:t>Antoniotti et al. Ann Oncol 2016; 27 (suppl 2): abstr O-011 </a:t>
            </a:r>
            <a:endParaRPr lang="fr-FR" dirty="0"/>
          </a:p>
        </p:txBody>
      </p:sp>
      <p:sp>
        <p:nvSpPr>
          <p:cNvPr id="7"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dirty="0" smtClean="0"/>
          </a:p>
          <a:p>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marL="0" indent="0">
              <a:buNone/>
            </a:pPr>
            <a:r>
              <a:rPr lang="fr-FR" b="1" dirty="0" smtClean="0"/>
              <a:t>Conclusions</a:t>
            </a:r>
            <a:endParaRPr lang="fr-FR" dirty="0" smtClean="0"/>
          </a:p>
          <a:p>
            <a:r>
              <a:rPr lang="fr-FR" b="1" dirty="0" smtClean="0"/>
              <a:t>Le critère principal n’a été atteint dans aucun des 2 bras</a:t>
            </a:r>
          </a:p>
          <a:p>
            <a:r>
              <a:rPr lang="fr-FR" b="1" dirty="0" smtClean="0"/>
              <a:t>Il est cependant possible d’utiliser une induction de 4 mois par mFOLFOXIRI + cetuximab, avec une activité pertinente, permettant un taux élevé de conversion, ce qui peut améliorer les résultats en survie globale</a:t>
            </a:r>
            <a:endParaRPr lang="fr-FR" b="1" dirty="0"/>
          </a:p>
        </p:txBody>
      </p:sp>
      <p:graphicFrame>
        <p:nvGraphicFramePr>
          <p:cNvPr id="6" name="Group 88"/>
          <p:cNvGraphicFramePr>
            <a:graphicFrameLocks noGrp="1"/>
          </p:cNvGraphicFramePr>
          <p:nvPr>
            <p:extLst>
              <p:ext uri="{D42A27DB-BD31-4B8C-83A1-F6EECF244321}">
                <p14:modId xmlns:p14="http://schemas.microsoft.com/office/powerpoint/2010/main" xmlns="" val="1224793686"/>
              </p:ext>
            </p:extLst>
          </p:nvPr>
        </p:nvGraphicFramePr>
        <p:xfrm>
          <a:off x="365123" y="1664970"/>
          <a:ext cx="8413751" cy="2962275"/>
        </p:xfrm>
        <a:graphic>
          <a:graphicData uri="http://schemas.openxmlformats.org/drawingml/2006/table">
            <a:tbl>
              <a:tblPr firstRow="1" bandRow="1">
                <a:tableStyleId>{69012ECD-51FC-41F1-AA8D-1B2483CD663E}</a:tableStyleId>
              </a:tblPr>
              <a:tblGrid>
                <a:gridCol w="4740277"/>
                <a:gridCol w="1836737"/>
                <a:gridCol w="1836737"/>
              </a:tblGrid>
              <a:tr h="283844">
                <a:tc>
                  <a:txBody>
                    <a:bodyPr/>
                    <a:lstStyle/>
                    <a:p>
                      <a:pPr algn="l" fontAlgn="base"/>
                      <a:r>
                        <a:rPr lang="fr-FR" sz="1600" b="1" noProof="0" dirty="0" smtClean="0">
                          <a:solidFill>
                            <a:schemeClr val="tx2"/>
                          </a:solidFill>
                          <a:effectLst/>
                          <a:latin typeface="+mn-lt"/>
                        </a:rPr>
                        <a:t>EIs grade 3/4 chez</a:t>
                      </a:r>
                      <a:r>
                        <a:rPr lang="fr-FR" sz="1600" b="1" baseline="0" noProof="0" dirty="0" smtClean="0">
                          <a:solidFill>
                            <a:schemeClr val="tx2"/>
                          </a:solidFill>
                          <a:effectLst/>
                          <a:latin typeface="+mn-lt"/>
                        </a:rPr>
                        <a:t> </a:t>
                      </a:r>
                      <a:r>
                        <a:rPr lang="fr-FR" sz="1600" b="1" noProof="0" dirty="0" smtClean="0">
                          <a:solidFill>
                            <a:schemeClr val="tx2"/>
                          </a:solidFill>
                          <a:effectLst/>
                          <a:latin typeface="+mn-lt"/>
                        </a:rPr>
                        <a:t>&gt;5% des patients, %</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Cetuximab</a:t>
                      </a:r>
                      <a:br>
                        <a:rPr lang="en-GB" sz="1600" b="1" dirty="0" smtClean="0">
                          <a:solidFill>
                            <a:schemeClr val="tx2"/>
                          </a:solidFill>
                          <a:effectLst/>
                          <a:latin typeface="+mn-lt"/>
                        </a:rPr>
                      </a:br>
                      <a:r>
                        <a:rPr lang="en-GB" sz="1600" b="1" dirty="0" smtClean="0">
                          <a:solidFill>
                            <a:schemeClr val="tx2"/>
                          </a:solidFill>
                          <a:effectLst/>
                          <a:latin typeface="+mn-lt"/>
                        </a:rPr>
                        <a:t>(n=59)</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Bevacizumab</a:t>
                      </a:r>
                      <a:br>
                        <a:rPr lang="en-GB" sz="1600" b="1" dirty="0" smtClean="0">
                          <a:solidFill>
                            <a:schemeClr val="tx2"/>
                          </a:solidFill>
                          <a:effectLst/>
                          <a:latin typeface="+mn-lt"/>
                        </a:rPr>
                      </a:br>
                      <a:r>
                        <a:rPr lang="en-GB" sz="1600" b="1" dirty="0" smtClean="0">
                          <a:solidFill>
                            <a:schemeClr val="tx2"/>
                          </a:solidFill>
                          <a:effectLst/>
                          <a:latin typeface="+mn-lt"/>
                        </a:rPr>
                        <a:t>(n=57)</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fr-FR" sz="1600" b="0" baseline="0" noProof="0" dirty="0" smtClean="0">
                          <a:effectLst/>
                          <a:latin typeface="+mn-lt"/>
                        </a:rPr>
                        <a:t>Neutropénie</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28,8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33,3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pPr algn="l" fontAlgn="base"/>
                      <a:r>
                        <a:rPr lang="fr-FR" sz="1600" b="0" baseline="0" noProof="0" dirty="0" smtClean="0">
                          <a:effectLst/>
                          <a:latin typeface="+mn-lt"/>
                        </a:rPr>
                        <a:t>Diarrhée</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20,3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15,8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fr-FR" sz="1600" b="0" noProof="0" dirty="0" smtClean="0">
                          <a:latin typeface="+mn-lt"/>
                        </a:rPr>
                        <a:t>Rash cutané</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18,6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12,3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b="0" noProof="0" dirty="0" smtClean="0">
                          <a:latin typeface="+mn-lt"/>
                        </a:rPr>
                        <a:t>Asthénie</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10,1</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8,8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r h="409575">
                <a:tc>
                  <a:txBody>
                    <a:bodyPr/>
                    <a:lstStyle/>
                    <a:p>
                      <a:r>
                        <a:rPr lang="fr-FR" sz="1600" b="0" noProof="0" dirty="0" smtClean="0">
                          <a:latin typeface="+mn-lt"/>
                        </a:rPr>
                        <a:t>Stomatite</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6,8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b="0" noProof="0" dirty="0" smtClean="0">
                          <a:latin typeface="+mn-lt"/>
                        </a:rPr>
                        <a:t>Neurotoxicité</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6,7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0</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bl>
          </a:graphicData>
        </a:graphic>
      </p:graphicFrame>
    </p:spTree>
    <p:custDataLst>
      <p:tags r:id="rId1"/>
    </p:custDataLst>
    <p:extLst>
      <p:ext uri="{BB962C8B-B14F-4D97-AF65-F5344CB8AC3E}">
        <p14:creationId xmlns:p14="http://schemas.microsoft.com/office/powerpoint/2010/main" xmlns="" val="1247945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O-023: Résultats de données observationnelles sur les schémas de chimiothérapie pour CCRm </a:t>
            </a:r>
            <a:r>
              <a:rPr lang="fr-FR" dirty="0"/>
              <a:t>avec instabilité microsatellitaire élevée </a:t>
            </a:r>
            <a:r>
              <a:rPr lang="fr-FR" dirty="0" smtClean="0"/>
              <a:t>(MSI-H) dans une étude d’épidémiologie moléculaire du CCR en Israël – Shulman K, et al </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l’efficience des schémas modernes de chimiothérapie et du bevacizumab dans le traitement du CCRm avec MSI</a:t>
            </a:r>
          </a:p>
          <a:p>
            <a:pPr marL="0" indent="0">
              <a:buNone/>
            </a:pPr>
            <a:r>
              <a:rPr lang="fr-FR" b="1" dirty="0" smtClean="0"/>
              <a:t>Méthodologie</a:t>
            </a:r>
          </a:p>
          <a:p>
            <a:r>
              <a:rPr lang="fr-FR" dirty="0" smtClean="0"/>
              <a:t>Les données de patients avec CCRm MSI-H, traités en 1</a:t>
            </a:r>
            <a:r>
              <a:rPr lang="fr-FR" baseline="30000" dirty="0" smtClean="0"/>
              <a:t>e</a:t>
            </a:r>
            <a:r>
              <a:rPr lang="fr-FR" dirty="0" smtClean="0"/>
              <a:t> ligne par CT avec ou sans bevacizumab ont été extraites de la base de données de l’étude de population israélienne des CCR*</a:t>
            </a:r>
          </a:p>
          <a:p>
            <a:r>
              <a:rPr lang="fr-FR" dirty="0" smtClean="0"/>
              <a:t>Les patients étaient diagnostiqués entre 1998 et 2010 et suivis jusqu’à décembre 2013</a:t>
            </a:r>
          </a:p>
          <a:p>
            <a:r>
              <a:rPr lang="fr-FR" dirty="0" smtClean="0"/>
              <a:t>Le statut MSI a été déterminé en comparant 10 marqueurs moléculaires dans la tumeur et le tissu normal</a:t>
            </a:r>
          </a:p>
          <a:p>
            <a:r>
              <a:rPr lang="fr-FR" dirty="0" smtClean="0"/>
              <a:t>La date des métastases, du décès, et les traitement reçus ont été collectés à partir des données de suivi des dossiers médicaux et des données des pharmacies informatisées</a:t>
            </a:r>
          </a:p>
          <a:p>
            <a:endParaRPr lang="fr-FR" dirty="0" smtClean="0"/>
          </a:p>
          <a:p>
            <a:pPr marL="0" indent="0">
              <a:buNone/>
            </a:pPr>
            <a:r>
              <a:rPr lang="fr-FR" b="1" dirty="0" smtClean="0">
                <a:solidFill>
                  <a:schemeClr val="bg2"/>
                </a:solidFill>
              </a:rPr>
              <a:t> Critères de jugement</a:t>
            </a:r>
          </a:p>
          <a:p>
            <a:r>
              <a:rPr lang="fr-FR" dirty="0" smtClean="0"/>
              <a:t>SG à 5 ans</a:t>
            </a:r>
          </a:p>
          <a:p>
            <a:r>
              <a:rPr lang="fr-FR" dirty="0" smtClean="0"/>
              <a:t>Survie spécifique</a:t>
            </a:r>
            <a:endParaRPr lang="fr-FR" dirty="0"/>
          </a:p>
        </p:txBody>
      </p:sp>
      <p:sp>
        <p:nvSpPr>
          <p:cNvPr id="4" name="Text Placeholder 3"/>
          <p:cNvSpPr>
            <a:spLocks noGrp="1"/>
          </p:cNvSpPr>
          <p:nvPr>
            <p:ph type="body" sz="quarter" idx="10"/>
          </p:nvPr>
        </p:nvSpPr>
        <p:spPr>
          <a:xfrm>
            <a:off x="365125" y="6096000"/>
            <a:ext cx="4221505" cy="487363"/>
          </a:xfrm>
        </p:spPr>
        <p:txBody>
          <a:bodyPr/>
          <a:lstStyle/>
          <a:p>
            <a:r>
              <a:rPr lang="fr-FR" dirty="0" smtClean="0"/>
              <a:t>*Etude Molecular Epidemiology of Colorectal Cancer (MECC)</a:t>
            </a:r>
            <a:endParaRPr lang="fr-FR" dirty="0"/>
          </a:p>
        </p:txBody>
      </p:sp>
      <p:sp>
        <p:nvSpPr>
          <p:cNvPr id="5" name="Text Placeholder 4"/>
          <p:cNvSpPr>
            <a:spLocks noGrp="1"/>
          </p:cNvSpPr>
          <p:nvPr>
            <p:ph type="body" sz="quarter" idx="11"/>
          </p:nvPr>
        </p:nvSpPr>
        <p:spPr/>
        <p:txBody>
          <a:bodyPr/>
          <a:lstStyle/>
          <a:p>
            <a:r>
              <a:rPr lang="fr-FR" dirty="0" smtClean="0"/>
              <a:t>Shulman et al. Ann Oncol 2016; 27 (suppl 2): abstr O-023</a:t>
            </a:r>
            <a:endParaRPr lang="fr-FR" dirty="0"/>
          </a:p>
        </p:txBody>
      </p:sp>
    </p:spTree>
    <p:extLst>
      <p:ext uri="{BB962C8B-B14F-4D97-AF65-F5344CB8AC3E}">
        <p14:creationId xmlns:p14="http://schemas.microsoft.com/office/powerpoint/2010/main" xmlns="" val="3397974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O-023: </a:t>
            </a:r>
            <a:r>
              <a:rPr lang="fr-FR" dirty="0"/>
              <a:t>Résultats de données observationnelles sur les schémas de chimiothérapie pour </a:t>
            </a:r>
            <a:r>
              <a:rPr lang="fr-FR" dirty="0" smtClean="0"/>
              <a:t>CCRm </a:t>
            </a:r>
            <a:r>
              <a:rPr lang="fr-FR" dirty="0"/>
              <a:t>avec instabilité microsatellitaire élevée (MSI-H) dans une étude d’épidémiologie moléculaire du </a:t>
            </a:r>
            <a:r>
              <a:rPr lang="fr-FR" dirty="0" smtClean="0"/>
              <a:t>CCR </a:t>
            </a:r>
            <a:r>
              <a:rPr lang="fr-FR" dirty="0"/>
              <a:t>en Israël – Shulman K, et 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Résultats</a:t>
            </a:r>
          </a:p>
        </p:txBody>
      </p:sp>
      <p:sp>
        <p:nvSpPr>
          <p:cNvPr id="15" name="Text Placeholder 14"/>
          <p:cNvSpPr>
            <a:spLocks noGrp="1"/>
          </p:cNvSpPr>
          <p:nvPr>
            <p:ph type="body" sz="quarter" idx="11"/>
          </p:nvPr>
        </p:nvSpPr>
        <p:spPr>
          <a:xfrm>
            <a:off x="3937000" y="6096000"/>
            <a:ext cx="4841875" cy="487363"/>
          </a:xfrm>
        </p:spPr>
        <p:txBody>
          <a:bodyPr/>
          <a:lstStyle/>
          <a:p>
            <a:r>
              <a:rPr lang="en-GB" dirty="0"/>
              <a:t>Shulman et al. </a:t>
            </a:r>
            <a:r>
              <a:rPr lang="it-IT" dirty="0"/>
              <a:t>Ann Oncol</a:t>
            </a:r>
            <a:r>
              <a:rPr lang="en-GB" dirty="0"/>
              <a:t> </a:t>
            </a:r>
            <a:r>
              <a:rPr lang="fr-FR" dirty="0"/>
              <a:t>2016; 27 (suppl 2): abstr</a:t>
            </a:r>
            <a:r>
              <a:rPr lang="en-GB" dirty="0"/>
              <a:t> O-023</a:t>
            </a:r>
          </a:p>
        </p:txBody>
      </p:sp>
      <p:graphicFrame>
        <p:nvGraphicFramePr>
          <p:cNvPr id="6" name="Group 88"/>
          <p:cNvGraphicFramePr>
            <a:graphicFrameLocks noGrp="1"/>
          </p:cNvGraphicFramePr>
          <p:nvPr>
            <p:extLst>
              <p:ext uri="{D42A27DB-BD31-4B8C-83A1-F6EECF244321}">
                <p14:modId xmlns:p14="http://schemas.microsoft.com/office/powerpoint/2010/main" xmlns="" val="436188748"/>
              </p:ext>
            </p:extLst>
          </p:nvPr>
        </p:nvGraphicFramePr>
        <p:xfrm>
          <a:off x="402544" y="1626959"/>
          <a:ext cx="8295139" cy="2868840"/>
        </p:xfrm>
        <a:graphic>
          <a:graphicData uri="http://schemas.openxmlformats.org/drawingml/2006/table">
            <a:tbl>
              <a:tblPr firstRow="1" bandRow="1">
                <a:tableStyleId>{69012ECD-51FC-41F1-AA8D-1B2483CD663E}</a:tableStyleId>
              </a:tblPr>
              <a:tblGrid>
                <a:gridCol w="3022442"/>
                <a:gridCol w="1182392"/>
                <a:gridCol w="1363435"/>
                <a:gridCol w="1363435"/>
                <a:gridCol w="1363435"/>
              </a:tblGrid>
              <a:tr h="42818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selon traitement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Total (n=87)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BRAF-WT (n=69)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2791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SGm,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à 60 mois,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SGm,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SG à 60 mois,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5FU</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Irinotecan + 5FU</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Irinotecan + 5FU + 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Oxaliplatine + 5FU + 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2458609216"/>
              </p:ext>
            </p:extLst>
          </p:nvPr>
        </p:nvGraphicFramePr>
        <p:xfrm>
          <a:off x="369888" y="4735317"/>
          <a:ext cx="8408986" cy="1415120"/>
        </p:xfrm>
        <a:graphic>
          <a:graphicData uri="http://schemas.openxmlformats.org/drawingml/2006/table">
            <a:tbl>
              <a:tblPr firstRow="1" bandRow="1">
                <a:tableStyleId>{69012ECD-51FC-41F1-AA8D-1B2483CD663E}</a:tableStyleId>
              </a:tblPr>
              <a:tblGrid>
                <a:gridCol w="1949030"/>
                <a:gridCol w="1112306"/>
                <a:gridCol w="1782550"/>
                <a:gridCol w="1782550"/>
                <a:gridCol w="1782550"/>
              </a:tblGrid>
              <a:tr h="650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selon statut BRAF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Evènements,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2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1,9 (1,1 –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2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xmlns="" val="3779029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Lettre de l’ESDO</a:t>
            </a:r>
            <a:endParaRPr lang="en-US" dirty="0" smtClean="0"/>
          </a:p>
        </p:txBody>
      </p:sp>
      <p:sp>
        <p:nvSpPr>
          <p:cNvPr id="32771" name="Content Placeholder 2"/>
          <p:cNvSpPr>
            <a:spLocks noGrp="1"/>
          </p:cNvSpPr>
          <p:nvPr>
            <p:ph idx="1"/>
          </p:nvPr>
        </p:nvSpPr>
        <p:spPr>
          <a:xfrm>
            <a:off x="393406" y="1465332"/>
            <a:ext cx="8310703" cy="4492869"/>
          </a:xfrm>
          <a:ln>
            <a:noFill/>
          </a:ln>
        </p:spPr>
        <p:txBody>
          <a:bodyPr lIns="0" rIns="0"/>
          <a:lstStyle/>
          <a:p>
            <a:pPr marL="0" indent="0">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avons le plaisir de vous présenter ce diaporama de l’ESDO qui a été conçu pour mettre en avant et synthétiser les principaux résultats de congrès majeurs en 2016 dans les cancers digestifs. Celui ci est consacré au </a:t>
            </a:r>
            <a:r>
              <a:rPr lang="en-US" sz="1400" b="1" dirty="0" smtClean="0"/>
              <a:t>18</a:t>
            </a:r>
            <a:r>
              <a:rPr lang="en-US" sz="1400" b="1" baseline="30000" dirty="0" smtClean="0"/>
              <a:t>e</a:t>
            </a:r>
            <a:r>
              <a:rPr lang="en-US" sz="1400" b="1" dirty="0" smtClean="0"/>
              <a:t> World Congress on Gastrointestinal Cancer 2016 </a:t>
            </a:r>
            <a:r>
              <a:rPr lang="fr-FR" sz="1400" dirty="0" smtClean="0"/>
              <a:t>et il est disponible aussi en anglais et en japonais.</a:t>
            </a:r>
          </a:p>
          <a:p>
            <a:pPr marL="0" indent="0">
              <a:buNone/>
              <a:tabLst>
                <a:tab pos="441325" algn="l"/>
              </a:tabLst>
              <a:defRPr/>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 en oncologie digestive vous apportera beaucoup et enrichira votre pratique. Si vous souhaitez partager votre avis avec nous, nous serons très heureux de recevoir vos commentaires. Vous pouvez adresser toute correspondance à l’adresse suivante: </a:t>
            </a:r>
            <a:r>
              <a:rPr lang="en-GB" sz="1400" dirty="0" smtClean="0">
                <a:hlinkClick r:id="rId3"/>
              </a:rPr>
              <a:t>info@esdo.eu</a:t>
            </a:r>
            <a:endParaRPr lang="fr-FR" sz="1400" u="sng" dirty="0" smtClean="0">
              <a:solidFill>
                <a:srgbClr val="3F5075"/>
              </a:solidFill>
            </a:endParaRPr>
          </a:p>
          <a:p>
            <a:pPr marL="0" indent="0">
              <a:buNone/>
              <a:tabLst>
                <a:tab pos="441325" algn="l"/>
              </a:tabLst>
              <a:defRPr/>
            </a:pPr>
            <a:r>
              <a:rPr lang="fr-FR" sz="1400" dirty="0" smtClean="0">
                <a:solidFill>
                  <a:srgbClr val="363636"/>
                </a:solidFill>
              </a:rPr>
              <a:t>Nous sommes également très reconnaissants à Lilly Oncologie pour leur support financier, administratif et logistique à cette activité</a:t>
            </a:r>
          </a:p>
          <a:p>
            <a:pPr marL="0" indent="0">
              <a:buNone/>
              <a:tabLst>
                <a:tab pos="441325" algn="l"/>
              </a:tabLst>
              <a:defRPr/>
            </a:pPr>
            <a:endParaRPr lang="fr-FR" sz="1400" dirty="0" smtClean="0"/>
          </a:p>
          <a:p>
            <a:pPr marL="0" indent="0">
              <a:buNone/>
              <a:tabLst>
                <a:tab pos="441325" algn="l"/>
              </a:tabLst>
              <a:defRPr/>
            </a:pPr>
            <a:r>
              <a:rPr lang="fr-FR" sz="1400" dirty="0" smtClean="0">
                <a:solidFill>
                  <a:schemeClr val="tx1"/>
                </a:solidFill>
              </a:rPr>
              <a:t>Sincèrement vôtres, </a:t>
            </a:r>
          </a:p>
          <a:p>
            <a:pPr marL="0" indent="0">
              <a:buNone/>
              <a:tabLst>
                <a:tab pos="441325" algn="l"/>
              </a:tabLst>
              <a:defRPr/>
            </a:pPr>
            <a:r>
              <a:rPr lang="fr-FR" sz="1400" b="1" dirty="0" smtClean="0">
                <a:solidFill>
                  <a:schemeClr val="tx1"/>
                </a:solidFill>
              </a:rPr>
              <a:t>Eric Van Cutsem</a:t>
            </a:r>
            <a:br>
              <a:rPr lang="fr-FR" sz="1400" b="1" dirty="0" smtClean="0">
                <a:solidFill>
                  <a:schemeClr val="tx1"/>
                </a:solidFill>
              </a:rPr>
            </a:br>
            <a:r>
              <a:rPr lang="fr-FR" sz="1400" b="1" dirty="0" smtClean="0">
                <a:solidFill>
                  <a:schemeClr val="tx1"/>
                </a:solidFill>
              </a:rPr>
              <a:t>Wolff </a:t>
            </a:r>
            <a:r>
              <a:rPr lang="fr-FR" sz="1400" b="1" dirty="0" err="1" smtClean="0">
                <a:solidFill>
                  <a:schemeClr val="tx1"/>
                </a:solidFill>
              </a:rPr>
              <a:t>Schmiegel</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Philippe Rougier</a:t>
            </a:r>
            <a:br>
              <a:rPr lang="fr-FR" sz="1400" b="1" dirty="0" smtClean="0">
                <a:solidFill>
                  <a:schemeClr val="tx1"/>
                </a:solidFill>
              </a:rPr>
            </a:br>
            <a:r>
              <a:rPr lang="fr-FR" sz="1400" b="1" dirty="0" smtClean="0">
                <a:solidFill>
                  <a:schemeClr val="tx1"/>
                </a:solidFill>
              </a:rPr>
              <a:t>Thomas </a:t>
            </a:r>
            <a:r>
              <a:rPr lang="fr-FR" sz="1400" b="1" dirty="0" err="1" smtClean="0">
                <a:solidFill>
                  <a:schemeClr val="tx1"/>
                </a:solidFill>
              </a:rPr>
              <a:t>Seufferlein</a:t>
            </a:r>
            <a:endParaRPr lang="fr-FR" sz="1400" dirty="0" smtClean="0">
              <a:solidFill>
                <a:schemeClr val="tx1"/>
              </a:solidFill>
            </a:endParaRPr>
          </a:p>
          <a:p>
            <a:pPr marL="0" indent="0">
              <a:buNone/>
              <a:tabLst>
                <a:tab pos="441325" algn="l"/>
              </a:tabLst>
              <a:defRPr/>
            </a:pPr>
            <a:r>
              <a:rPr lang="fr-FR" sz="1400" dirty="0" smtClean="0">
                <a:solidFill>
                  <a:schemeClr val="tx1"/>
                </a:solidFill>
              </a:rPr>
              <a:t>(ESDO </a:t>
            </a:r>
            <a:r>
              <a:rPr lang="fr-FR" sz="1400" dirty="0" err="1" smtClean="0">
                <a:solidFill>
                  <a:schemeClr val="tx1"/>
                </a:solidFill>
              </a:rPr>
              <a:t>Governing</a:t>
            </a:r>
            <a:r>
              <a:rPr lang="fr-FR" sz="1400" dirty="0" smtClean="0">
                <a:solidFill>
                  <a:schemeClr val="tx1"/>
                </a:solidFill>
              </a:rPr>
              <a:t> </a:t>
            </a:r>
            <a:r>
              <a:rPr lang="fr-FR" sz="1400" dirty="0" err="1" smtClean="0">
                <a:solidFill>
                  <a:schemeClr val="tx1"/>
                </a:solidFill>
              </a:rPr>
              <a:t>Board</a:t>
            </a:r>
            <a:r>
              <a:rPr lang="fr-FR" sz="1400" dirty="0" smtClean="0">
                <a:solidFill>
                  <a:schemeClr val="tx1"/>
                </a:solidFill>
              </a:rPr>
              <a:t>)</a:t>
            </a:r>
            <a:endParaRPr lang="fr-FR" sz="1400" i="1" dirty="0" smtClean="0">
              <a:solidFill>
                <a:schemeClr val="tx1"/>
              </a:solidFill>
            </a:endParaRPr>
          </a:p>
          <a:p>
            <a:pPr marL="0" indent="0">
              <a:spcBef>
                <a:spcPts val="0"/>
              </a:spcBef>
              <a:buFontTx/>
              <a:buNone/>
              <a:tabLst>
                <a:tab pos="441325" algn="l"/>
              </a:tabLst>
              <a:defRPr/>
            </a:pP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900566"/>
            <a:ext cx="1500059" cy="1403328"/>
          </a:xfrm>
          <a:prstGeom prst="rect">
            <a:avLst/>
          </a:prstGeom>
        </p:spPr>
      </p:pic>
    </p:spTree>
    <p:custDataLst>
      <p:tags r:id="rId1"/>
    </p:custDataLst>
    <p:extLst>
      <p:ext uri="{BB962C8B-B14F-4D97-AF65-F5344CB8AC3E}">
        <p14:creationId xmlns:p14="http://schemas.microsoft.com/office/powerpoint/2010/main" xmlns="" val="74012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O-023: Résultats de données observationnelles sur les schémas de chimiothérapie pour CCRm avec instabilité microsatellitaire élevée (MSI-H) dans une étude d’épidémiologie moléculaire du CCR en Israël – Shulman K,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endParaRPr lang="fr-FR" dirty="0"/>
          </a:p>
        </p:txBody>
      </p:sp>
      <p:sp>
        <p:nvSpPr>
          <p:cNvPr id="15" name="Text Placeholder 14"/>
          <p:cNvSpPr>
            <a:spLocks noGrp="1"/>
          </p:cNvSpPr>
          <p:nvPr>
            <p:ph type="body" sz="quarter" idx="11"/>
          </p:nvPr>
        </p:nvSpPr>
        <p:spPr>
          <a:xfrm>
            <a:off x="3937000" y="6096000"/>
            <a:ext cx="4841875" cy="487363"/>
          </a:xfrm>
        </p:spPr>
        <p:txBody>
          <a:bodyPr/>
          <a:lstStyle/>
          <a:p>
            <a:r>
              <a:rPr lang="fr-FR" dirty="0" smtClean="0"/>
              <a:t>Shulman et al. Ann Oncol 2016; 27 (suppl 2): abstr O-023</a:t>
            </a:r>
            <a:endParaRPr lang="fr-FR" dirty="0"/>
          </a:p>
        </p:txBody>
      </p:sp>
      <p:sp>
        <p:nvSpPr>
          <p:cNvPr id="11" name="TextBox 10"/>
          <p:cNvSpPr txBox="1"/>
          <p:nvPr/>
        </p:nvSpPr>
        <p:spPr>
          <a:xfrm>
            <a:off x="1738532" y="1621969"/>
            <a:ext cx="6206259" cy="369332"/>
          </a:xfrm>
          <a:prstGeom prst="rect">
            <a:avLst/>
          </a:prstGeom>
          <a:noFill/>
        </p:spPr>
        <p:txBody>
          <a:bodyPr wrap="none" rtlCol="0">
            <a:spAutoFit/>
          </a:bodyPr>
          <a:lstStyle/>
          <a:p>
            <a:pPr fontAlgn="base">
              <a:spcBef>
                <a:spcPct val="0"/>
              </a:spcBef>
              <a:spcAft>
                <a:spcPct val="0"/>
              </a:spcAft>
            </a:pPr>
            <a:r>
              <a:rPr lang="fr-FR" b="1" dirty="0" smtClean="0">
                <a:solidFill>
                  <a:srgbClr val="4D4D4D"/>
                </a:solidFill>
              </a:rPr>
              <a:t>SG selon statut MSI + traitement (tumeurs BRAF-WT)</a:t>
            </a:r>
            <a:endParaRPr lang="fr-FR" b="1" dirty="0">
              <a:solidFill>
                <a:srgbClr val="4D4D4D"/>
              </a:solidFill>
            </a:endParaRPr>
          </a:p>
        </p:txBody>
      </p:sp>
      <p:sp>
        <p:nvSpPr>
          <p:cNvPr id="12" name="TextBox 11"/>
          <p:cNvSpPr txBox="1"/>
          <p:nvPr/>
        </p:nvSpPr>
        <p:spPr>
          <a:xfrm>
            <a:off x="3008276" y="5861992"/>
            <a:ext cx="3127466" cy="523220"/>
          </a:xfrm>
          <a:prstGeom prst="rect">
            <a:avLst/>
          </a:prstGeom>
          <a:noFill/>
        </p:spPr>
        <p:txBody>
          <a:bodyPr wrap="none" rtlCol="0">
            <a:spAutoFit/>
          </a:bodyPr>
          <a:lstStyle/>
          <a:p>
            <a:pPr algn="ctr" fontAlgn="base">
              <a:spcBef>
                <a:spcPct val="0"/>
              </a:spcBef>
              <a:spcAft>
                <a:spcPct val="0"/>
              </a:spcAft>
            </a:pPr>
            <a:r>
              <a:rPr lang="fr-FR" sz="1400" b="1" dirty="0" smtClean="0">
                <a:solidFill>
                  <a:srgbClr val="4D4D4D"/>
                </a:solidFill>
              </a:rPr>
              <a:t>p=0,095 </a:t>
            </a:r>
            <a:br>
              <a:rPr lang="fr-FR" sz="1400" b="1" dirty="0" smtClean="0">
                <a:solidFill>
                  <a:srgbClr val="4D4D4D"/>
                </a:solidFill>
              </a:rPr>
            </a:br>
            <a:r>
              <a:rPr lang="fr-FR" sz="1400" b="1" dirty="0" smtClean="0">
                <a:solidFill>
                  <a:srgbClr val="4D4D4D"/>
                </a:solidFill>
              </a:rPr>
              <a:t>pour le traitement selon statut MSI </a:t>
            </a:r>
            <a:endParaRPr lang="fr-FR" sz="1400" b="1" dirty="0">
              <a:solidFill>
                <a:srgbClr val="4D4D4D"/>
              </a:solidFill>
            </a:endParaRPr>
          </a:p>
        </p:txBody>
      </p:sp>
      <p:grpSp>
        <p:nvGrpSpPr>
          <p:cNvPr id="13" name="Group 12"/>
          <p:cNvGrpSpPr/>
          <p:nvPr/>
        </p:nvGrpSpPr>
        <p:grpSpPr>
          <a:xfrm>
            <a:off x="106074" y="2091365"/>
            <a:ext cx="4573822" cy="4039446"/>
            <a:chOff x="442249" y="2091365"/>
            <a:chExt cx="4573822" cy="4039446"/>
          </a:xfrm>
        </p:grpSpPr>
        <p:sp>
          <p:nvSpPr>
            <p:cNvPr id="16" name="Freeform 15"/>
            <p:cNvSpPr>
              <a:spLocks/>
            </p:cNvSpPr>
            <p:nvPr/>
          </p:nvSpPr>
          <p:spPr bwMode="auto">
            <a:xfrm>
              <a:off x="1128128" y="2476601"/>
              <a:ext cx="3300139" cy="30337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7" name="Line 6"/>
            <p:cNvSpPr>
              <a:spLocks noChangeShapeType="1"/>
            </p:cNvSpPr>
            <p:nvPr/>
          </p:nvSpPr>
          <p:spPr bwMode="auto">
            <a:xfrm>
              <a:off x="1051180" y="2476600"/>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8" name="Line 7"/>
            <p:cNvSpPr>
              <a:spLocks noChangeShapeType="1"/>
            </p:cNvSpPr>
            <p:nvPr/>
          </p:nvSpPr>
          <p:spPr bwMode="auto">
            <a:xfrm>
              <a:off x="1051180" y="3043698"/>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9" name="Line 8"/>
            <p:cNvSpPr>
              <a:spLocks noChangeShapeType="1"/>
            </p:cNvSpPr>
            <p:nvPr/>
          </p:nvSpPr>
          <p:spPr bwMode="auto">
            <a:xfrm>
              <a:off x="1051180" y="3610795"/>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0" name="Line 9"/>
            <p:cNvSpPr>
              <a:spLocks noChangeShapeType="1"/>
            </p:cNvSpPr>
            <p:nvPr/>
          </p:nvSpPr>
          <p:spPr bwMode="auto">
            <a:xfrm>
              <a:off x="1051180" y="4177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1" name="Line 10"/>
            <p:cNvSpPr>
              <a:spLocks noChangeShapeType="1"/>
            </p:cNvSpPr>
            <p:nvPr/>
          </p:nvSpPr>
          <p:spPr bwMode="auto">
            <a:xfrm>
              <a:off x="1051180" y="4744991"/>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2" name="Line 11"/>
            <p:cNvSpPr>
              <a:spLocks noChangeShapeType="1"/>
            </p:cNvSpPr>
            <p:nvPr/>
          </p:nvSpPr>
          <p:spPr bwMode="auto">
            <a:xfrm>
              <a:off x="1051180" y="5343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3" name="Line 12"/>
            <p:cNvSpPr>
              <a:spLocks noChangeShapeType="1"/>
            </p:cNvSpPr>
            <p:nvPr/>
          </p:nvSpPr>
          <p:spPr bwMode="auto">
            <a:xfrm>
              <a:off x="3302193"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4" name="Line 13"/>
            <p:cNvSpPr>
              <a:spLocks noChangeShapeType="1"/>
            </p:cNvSpPr>
            <p:nvPr/>
          </p:nvSpPr>
          <p:spPr bwMode="auto">
            <a:xfrm>
              <a:off x="282362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5" name="Line 14"/>
            <p:cNvSpPr>
              <a:spLocks noChangeShapeType="1"/>
            </p:cNvSpPr>
            <p:nvPr/>
          </p:nvSpPr>
          <p:spPr bwMode="auto">
            <a:xfrm>
              <a:off x="4232737"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6" name="Line 15"/>
            <p:cNvSpPr>
              <a:spLocks noChangeShapeType="1"/>
            </p:cNvSpPr>
            <p:nvPr/>
          </p:nvSpPr>
          <p:spPr bwMode="auto">
            <a:xfrm>
              <a:off x="3770066"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7" name="Line 18"/>
            <p:cNvSpPr>
              <a:spLocks noChangeShapeType="1"/>
            </p:cNvSpPr>
            <p:nvPr/>
          </p:nvSpPr>
          <p:spPr bwMode="auto">
            <a:xfrm>
              <a:off x="2321194"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8" name="Line 19"/>
            <p:cNvSpPr>
              <a:spLocks noChangeShapeType="1"/>
            </p:cNvSpPr>
            <p:nvPr/>
          </p:nvSpPr>
          <p:spPr bwMode="auto">
            <a:xfrm>
              <a:off x="1830841"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9" name="Line 21"/>
            <p:cNvSpPr>
              <a:spLocks noChangeShapeType="1"/>
            </p:cNvSpPr>
            <p:nvPr/>
          </p:nvSpPr>
          <p:spPr bwMode="auto">
            <a:xfrm>
              <a:off x="131100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30" name="TextBox 29"/>
            <p:cNvSpPr txBox="1"/>
            <p:nvPr/>
          </p:nvSpPr>
          <p:spPr>
            <a:xfrm rot="16200000">
              <a:off x="-58985" y="3761554"/>
              <a:ext cx="1279467"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Survie cumulée</a:t>
              </a:r>
              <a:endParaRPr lang="fr-FR" sz="1200" dirty="0">
                <a:solidFill>
                  <a:srgbClr val="363636"/>
                </a:solidFill>
              </a:endParaRPr>
            </a:p>
          </p:txBody>
        </p:sp>
        <p:sp>
          <p:nvSpPr>
            <p:cNvPr id="31" name="TextBox 30"/>
            <p:cNvSpPr txBox="1"/>
            <p:nvPr/>
          </p:nvSpPr>
          <p:spPr>
            <a:xfrm>
              <a:off x="1955218" y="5853812"/>
              <a:ext cx="1707018"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Mois après traitement</a:t>
              </a:r>
              <a:endParaRPr lang="fr-FR" sz="1200" dirty="0">
                <a:solidFill>
                  <a:srgbClr val="363636"/>
                </a:solidFill>
              </a:endParaRPr>
            </a:p>
          </p:txBody>
        </p:sp>
        <p:sp>
          <p:nvSpPr>
            <p:cNvPr id="32" name="TextBox 31"/>
            <p:cNvSpPr txBox="1"/>
            <p:nvPr/>
          </p:nvSpPr>
          <p:spPr>
            <a:xfrm>
              <a:off x="712907" y="2348062"/>
              <a:ext cx="397866" cy="276999"/>
            </a:xfrm>
            <a:prstGeom prst="rect">
              <a:avLst/>
            </a:prstGeom>
            <a:noFill/>
          </p:spPr>
          <p:txBody>
            <a:bodyPr wrap="none" rtlCol="0" anchor="ctr" anchorCtr="0">
              <a:spAutoFit/>
            </a:bodyPr>
            <a:lstStyle/>
            <a:p>
              <a:pPr algn="r"/>
              <a:r>
                <a:rPr lang="fr-FR" sz="1200" dirty="0" smtClean="0"/>
                <a:t>1.0</a:t>
              </a:r>
              <a:endParaRPr lang="fr-FR" sz="1200" dirty="0"/>
            </a:p>
          </p:txBody>
        </p:sp>
        <p:sp>
          <p:nvSpPr>
            <p:cNvPr id="33" name="TextBox 32"/>
            <p:cNvSpPr txBox="1"/>
            <p:nvPr/>
          </p:nvSpPr>
          <p:spPr>
            <a:xfrm>
              <a:off x="712907" y="2912168"/>
              <a:ext cx="397866" cy="276999"/>
            </a:xfrm>
            <a:prstGeom prst="rect">
              <a:avLst/>
            </a:prstGeom>
            <a:noFill/>
          </p:spPr>
          <p:txBody>
            <a:bodyPr wrap="none" rtlCol="0" anchor="ctr" anchorCtr="0">
              <a:spAutoFit/>
            </a:bodyPr>
            <a:lstStyle/>
            <a:p>
              <a:pPr algn="r"/>
              <a:r>
                <a:rPr lang="fr-FR" sz="1200" dirty="0" smtClean="0"/>
                <a:t>0.8</a:t>
              </a:r>
              <a:endParaRPr lang="fr-FR" sz="1200" dirty="0"/>
            </a:p>
          </p:txBody>
        </p:sp>
        <p:sp>
          <p:nvSpPr>
            <p:cNvPr id="34" name="TextBox 33"/>
            <p:cNvSpPr txBox="1"/>
            <p:nvPr/>
          </p:nvSpPr>
          <p:spPr>
            <a:xfrm>
              <a:off x="712907" y="3471045"/>
              <a:ext cx="397866" cy="276999"/>
            </a:xfrm>
            <a:prstGeom prst="rect">
              <a:avLst/>
            </a:prstGeom>
            <a:noFill/>
          </p:spPr>
          <p:txBody>
            <a:bodyPr wrap="none" rtlCol="0" anchor="ctr" anchorCtr="0">
              <a:spAutoFit/>
            </a:bodyPr>
            <a:lstStyle/>
            <a:p>
              <a:pPr algn="r"/>
              <a:r>
                <a:rPr lang="fr-FR" sz="1200" dirty="0" smtClean="0"/>
                <a:t>0.6</a:t>
              </a:r>
              <a:endParaRPr lang="fr-FR" sz="1200" dirty="0"/>
            </a:p>
          </p:txBody>
        </p:sp>
        <p:sp>
          <p:nvSpPr>
            <p:cNvPr id="35" name="TextBox 34"/>
            <p:cNvSpPr txBox="1"/>
            <p:nvPr/>
          </p:nvSpPr>
          <p:spPr>
            <a:xfrm>
              <a:off x="712907" y="4037873"/>
              <a:ext cx="397866" cy="276999"/>
            </a:xfrm>
            <a:prstGeom prst="rect">
              <a:avLst/>
            </a:prstGeom>
            <a:noFill/>
          </p:spPr>
          <p:txBody>
            <a:bodyPr wrap="none" rtlCol="0" anchor="ctr" anchorCtr="0">
              <a:spAutoFit/>
            </a:bodyPr>
            <a:lstStyle/>
            <a:p>
              <a:pPr algn="r"/>
              <a:r>
                <a:rPr lang="fr-FR" sz="1200" dirty="0" smtClean="0"/>
                <a:t>0.4</a:t>
              </a:r>
              <a:endParaRPr lang="fr-FR" sz="1200" dirty="0"/>
            </a:p>
          </p:txBody>
        </p:sp>
        <p:sp>
          <p:nvSpPr>
            <p:cNvPr id="36" name="TextBox 35"/>
            <p:cNvSpPr txBox="1"/>
            <p:nvPr/>
          </p:nvSpPr>
          <p:spPr>
            <a:xfrm>
              <a:off x="712907" y="4604700"/>
              <a:ext cx="397866" cy="276999"/>
            </a:xfrm>
            <a:prstGeom prst="rect">
              <a:avLst/>
            </a:prstGeom>
            <a:noFill/>
          </p:spPr>
          <p:txBody>
            <a:bodyPr wrap="none" rtlCol="0" anchor="ctr" anchorCtr="0">
              <a:spAutoFit/>
            </a:bodyPr>
            <a:lstStyle/>
            <a:p>
              <a:pPr algn="r"/>
              <a:r>
                <a:rPr lang="fr-FR" sz="1200" dirty="0" smtClean="0"/>
                <a:t>0.2</a:t>
              </a:r>
              <a:endParaRPr lang="fr-FR" sz="1200" dirty="0"/>
            </a:p>
          </p:txBody>
        </p:sp>
        <p:sp>
          <p:nvSpPr>
            <p:cNvPr id="37" name="TextBox 36"/>
            <p:cNvSpPr txBox="1"/>
            <p:nvPr/>
          </p:nvSpPr>
          <p:spPr>
            <a:xfrm>
              <a:off x="841147" y="5203332"/>
              <a:ext cx="269626" cy="276999"/>
            </a:xfrm>
            <a:prstGeom prst="rect">
              <a:avLst/>
            </a:prstGeom>
            <a:noFill/>
          </p:spPr>
          <p:txBody>
            <a:bodyPr wrap="none" rtlCol="0" anchor="ctr" anchorCtr="0">
              <a:spAutoFit/>
            </a:bodyPr>
            <a:lstStyle/>
            <a:p>
              <a:pPr algn="r"/>
              <a:r>
                <a:rPr lang="fr-FR" sz="1200" dirty="0" smtClean="0"/>
                <a:t>0</a:t>
              </a:r>
              <a:endParaRPr lang="fr-FR" sz="1200" dirty="0"/>
            </a:p>
          </p:txBody>
        </p:sp>
        <p:sp>
          <p:nvSpPr>
            <p:cNvPr id="38" name="TextBox 37"/>
            <p:cNvSpPr txBox="1"/>
            <p:nvPr/>
          </p:nvSpPr>
          <p:spPr>
            <a:xfrm>
              <a:off x="1180388" y="5578940"/>
              <a:ext cx="269626" cy="276999"/>
            </a:xfrm>
            <a:prstGeom prst="rect">
              <a:avLst/>
            </a:prstGeom>
            <a:noFill/>
          </p:spPr>
          <p:txBody>
            <a:bodyPr wrap="none" rtlCol="0" anchor="t" anchorCtr="0">
              <a:spAutoFit/>
            </a:bodyPr>
            <a:lstStyle/>
            <a:p>
              <a:pPr algn="ctr"/>
              <a:r>
                <a:rPr lang="fr-FR" sz="1200" dirty="0" smtClean="0"/>
                <a:t>0</a:t>
              </a:r>
              <a:endParaRPr lang="fr-FR" sz="1200" dirty="0"/>
            </a:p>
          </p:txBody>
        </p:sp>
        <p:sp>
          <p:nvSpPr>
            <p:cNvPr id="39" name="TextBox 38"/>
            <p:cNvSpPr txBox="1"/>
            <p:nvPr/>
          </p:nvSpPr>
          <p:spPr>
            <a:xfrm>
              <a:off x="1655139" y="5578940"/>
              <a:ext cx="354585" cy="276999"/>
            </a:xfrm>
            <a:prstGeom prst="rect">
              <a:avLst/>
            </a:prstGeom>
            <a:noFill/>
          </p:spPr>
          <p:txBody>
            <a:bodyPr wrap="none" rtlCol="0" anchor="t" anchorCtr="0">
              <a:spAutoFit/>
            </a:bodyPr>
            <a:lstStyle/>
            <a:p>
              <a:pPr algn="ctr"/>
              <a:r>
                <a:rPr lang="fr-FR" sz="1200" dirty="0" smtClean="0"/>
                <a:t>10</a:t>
              </a:r>
              <a:endParaRPr lang="fr-FR" sz="1200" dirty="0"/>
            </a:p>
          </p:txBody>
        </p:sp>
        <p:sp>
          <p:nvSpPr>
            <p:cNvPr id="40" name="TextBox 39"/>
            <p:cNvSpPr txBox="1"/>
            <p:nvPr/>
          </p:nvSpPr>
          <p:spPr>
            <a:xfrm>
              <a:off x="2151475" y="5578940"/>
              <a:ext cx="354585" cy="276999"/>
            </a:xfrm>
            <a:prstGeom prst="rect">
              <a:avLst/>
            </a:prstGeom>
            <a:noFill/>
          </p:spPr>
          <p:txBody>
            <a:bodyPr wrap="none" rtlCol="0" anchor="t" anchorCtr="0">
              <a:spAutoFit/>
            </a:bodyPr>
            <a:lstStyle/>
            <a:p>
              <a:pPr algn="ctr"/>
              <a:r>
                <a:rPr lang="fr-FR" sz="1200" dirty="0" smtClean="0"/>
                <a:t>20</a:t>
              </a:r>
              <a:endParaRPr lang="fr-FR" sz="1200" dirty="0"/>
            </a:p>
          </p:txBody>
        </p:sp>
        <p:sp>
          <p:nvSpPr>
            <p:cNvPr id="41" name="TextBox 40"/>
            <p:cNvSpPr txBox="1"/>
            <p:nvPr/>
          </p:nvSpPr>
          <p:spPr>
            <a:xfrm>
              <a:off x="2643099" y="5578940"/>
              <a:ext cx="354585" cy="276999"/>
            </a:xfrm>
            <a:prstGeom prst="rect">
              <a:avLst/>
            </a:prstGeom>
            <a:noFill/>
          </p:spPr>
          <p:txBody>
            <a:bodyPr wrap="none" rtlCol="0" anchor="t" anchorCtr="0">
              <a:spAutoFit/>
            </a:bodyPr>
            <a:lstStyle/>
            <a:p>
              <a:pPr algn="ctr"/>
              <a:r>
                <a:rPr lang="fr-FR" sz="1200" dirty="0" smtClean="0"/>
                <a:t>30</a:t>
              </a:r>
              <a:endParaRPr lang="fr-FR" sz="1200" dirty="0"/>
            </a:p>
          </p:txBody>
        </p:sp>
        <p:sp>
          <p:nvSpPr>
            <p:cNvPr id="42" name="TextBox 41"/>
            <p:cNvSpPr txBox="1"/>
            <p:nvPr/>
          </p:nvSpPr>
          <p:spPr>
            <a:xfrm>
              <a:off x="3129864" y="5578940"/>
              <a:ext cx="354585" cy="276999"/>
            </a:xfrm>
            <a:prstGeom prst="rect">
              <a:avLst/>
            </a:prstGeom>
            <a:noFill/>
          </p:spPr>
          <p:txBody>
            <a:bodyPr wrap="none" rtlCol="0" anchor="t" anchorCtr="0">
              <a:spAutoFit/>
            </a:bodyPr>
            <a:lstStyle/>
            <a:p>
              <a:pPr algn="ctr"/>
              <a:r>
                <a:rPr lang="fr-FR" sz="1200" dirty="0" smtClean="0"/>
                <a:t>40</a:t>
              </a:r>
              <a:endParaRPr lang="fr-FR" sz="1200" dirty="0"/>
            </a:p>
          </p:txBody>
        </p:sp>
        <p:sp>
          <p:nvSpPr>
            <p:cNvPr id="43" name="TextBox 42"/>
            <p:cNvSpPr txBox="1"/>
            <p:nvPr/>
          </p:nvSpPr>
          <p:spPr>
            <a:xfrm>
              <a:off x="3596015" y="5578940"/>
              <a:ext cx="354585" cy="276999"/>
            </a:xfrm>
            <a:prstGeom prst="rect">
              <a:avLst/>
            </a:prstGeom>
            <a:noFill/>
          </p:spPr>
          <p:txBody>
            <a:bodyPr wrap="none" rtlCol="0" anchor="t" anchorCtr="0">
              <a:spAutoFit/>
            </a:bodyPr>
            <a:lstStyle/>
            <a:p>
              <a:pPr algn="ctr"/>
              <a:r>
                <a:rPr lang="fr-FR" sz="1200" dirty="0" smtClean="0"/>
                <a:t>50</a:t>
              </a:r>
              <a:endParaRPr lang="fr-FR" sz="1200" dirty="0"/>
            </a:p>
          </p:txBody>
        </p:sp>
        <p:sp>
          <p:nvSpPr>
            <p:cNvPr id="44" name="TextBox 43"/>
            <p:cNvSpPr txBox="1"/>
            <p:nvPr/>
          </p:nvSpPr>
          <p:spPr>
            <a:xfrm>
              <a:off x="4054216" y="5578940"/>
              <a:ext cx="354585" cy="276999"/>
            </a:xfrm>
            <a:prstGeom prst="rect">
              <a:avLst/>
            </a:prstGeom>
            <a:noFill/>
          </p:spPr>
          <p:txBody>
            <a:bodyPr wrap="none" rtlCol="0" anchor="t" anchorCtr="0">
              <a:spAutoFit/>
            </a:bodyPr>
            <a:lstStyle/>
            <a:p>
              <a:pPr algn="ctr"/>
              <a:r>
                <a:rPr lang="fr-FR" sz="1200" dirty="0" smtClean="0"/>
                <a:t>60</a:t>
              </a:r>
              <a:endParaRPr lang="fr-FR" sz="1200" dirty="0"/>
            </a:p>
          </p:txBody>
        </p:sp>
        <p:sp>
          <p:nvSpPr>
            <p:cNvPr id="45" name="TextBox 44"/>
            <p:cNvSpPr txBox="1"/>
            <p:nvPr/>
          </p:nvSpPr>
          <p:spPr>
            <a:xfrm>
              <a:off x="1114592" y="2091365"/>
              <a:ext cx="3141855" cy="307777"/>
            </a:xfrm>
            <a:prstGeom prst="rect">
              <a:avLst/>
            </a:prstGeom>
            <a:noFill/>
          </p:spPr>
          <p:txBody>
            <a:bodyPr wrap="square" rtlCol="0">
              <a:spAutoFit/>
            </a:bodyPr>
            <a:lstStyle/>
            <a:p>
              <a:pPr algn="ctr"/>
              <a:r>
                <a:rPr lang="fr-FR" sz="1400" b="1" dirty="0" smtClean="0"/>
                <a:t>MSI-H (n=69)</a:t>
              </a:r>
              <a:endParaRPr lang="fr-FR" sz="1400" b="1" dirty="0"/>
            </a:p>
          </p:txBody>
        </p:sp>
        <p:sp>
          <p:nvSpPr>
            <p:cNvPr id="46" name="TextBox 45"/>
            <p:cNvSpPr txBox="1"/>
            <p:nvPr/>
          </p:nvSpPr>
          <p:spPr>
            <a:xfrm>
              <a:off x="2766786" y="2535532"/>
              <a:ext cx="1631827" cy="738664"/>
            </a:xfrm>
            <a:prstGeom prst="rect">
              <a:avLst/>
            </a:prstGeom>
            <a:noFill/>
          </p:spPr>
          <p:txBody>
            <a:bodyPr wrap="none" rtlCol="0">
              <a:spAutoFit/>
            </a:bodyPr>
            <a:lstStyle/>
            <a:p>
              <a:r>
                <a:rPr lang="fr-FR" sz="1400" dirty="0" smtClean="0"/>
                <a:t>HR 0,93</a:t>
              </a:r>
            </a:p>
            <a:p>
              <a:r>
                <a:rPr lang="fr-FR" sz="1400" dirty="0" smtClean="0"/>
                <a:t>(IC95 0,51 – 1,71)</a:t>
              </a:r>
              <a:br>
                <a:rPr lang="fr-FR" sz="1400" dirty="0" smtClean="0"/>
              </a:br>
              <a:r>
                <a:rPr lang="fr-FR" sz="1400" dirty="0" smtClean="0"/>
                <a:t>p=0,83</a:t>
              </a:r>
              <a:endParaRPr lang="fr-FR" sz="1400" dirty="0"/>
            </a:p>
          </p:txBody>
        </p:sp>
        <p:sp>
          <p:nvSpPr>
            <p:cNvPr id="47" name="TextBox 46"/>
            <p:cNvSpPr txBox="1"/>
            <p:nvPr/>
          </p:nvSpPr>
          <p:spPr>
            <a:xfrm>
              <a:off x="3048866" y="3550012"/>
              <a:ext cx="1967205" cy="461665"/>
            </a:xfrm>
            <a:prstGeom prst="rect">
              <a:avLst/>
            </a:prstGeom>
            <a:noFill/>
          </p:spPr>
          <p:txBody>
            <a:bodyPr wrap="none" rtlCol="0">
              <a:spAutoFit/>
            </a:bodyPr>
            <a:lstStyle/>
            <a:p>
              <a:r>
                <a:rPr lang="fr-FR" sz="1200" dirty="0" smtClean="0"/>
                <a:t>Schéma CT « moderne »</a:t>
              </a:r>
            </a:p>
            <a:p>
              <a:r>
                <a:rPr lang="fr-FR" sz="1200" dirty="0" smtClean="0"/>
                <a:t>5FU</a:t>
              </a:r>
              <a:endParaRPr lang="fr-FR" sz="1200" dirty="0"/>
            </a:p>
          </p:txBody>
        </p:sp>
        <p:cxnSp>
          <p:nvCxnSpPr>
            <p:cNvPr id="48" name="Straight Connector 47"/>
            <p:cNvCxnSpPr/>
            <p:nvPr/>
          </p:nvCxnSpPr>
          <p:spPr>
            <a:xfrm>
              <a:off x="2739981" y="3713259"/>
              <a:ext cx="30450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39981" y="3882887"/>
              <a:ext cx="30450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Freeform 2"/>
            <p:cNvSpPr>
              <a:spLocks/>
            </p:cNvSpPr>
            <p:nvPr/>
          </p:nvSpPr>
          <p:spPr bwMode="auto">
            <a:xfrm>
              <a:off x="1282700" y="2514598"/>
              <a:ext cx="2916000" cy="2471455"/>
            </a:xfrm>
            <a:custGeom>
              <a:avLst/>
              <a:gdLst>
                <a:gd name="T0" fmla="*/ 230 w 230"/>
                <a:gd name="T1" fmla="*/ 197 h 197"/>
                <a:gd name="T2" fmla="*/ 192 w 230"/>
                <a:gd name="T3" fmla="*/ 197 h 197"/>
                <a:gd name="T4" fmla="*/ 192 w 230"/>
                <a:gd name="T5" fmla="*/ 182 h 197"/>
                <a:gd name="T6" fmla="*/ 173 w 230"/>
                <a:gd name="T7" fmla="*/ 182 h 197"/>
                <a:gd name="T8" fmla="*/ 173 w 230"/>
                <a:gd name="T9" fmla="*/ 167 h 197"/>
                <a:gd name="T10" fmla="*/ 162 w 230"/>
                <a:gd name="T11" fmla="*/ 167 h 197"/>
                <a:gd name="T12" fmla="*/ 162 w 230"/>
                <a:gd name="T13" fmla="*/ 151 h 197"/>
                <a:gd name="T14" fmla="*/ 121 w 230"/>
                <a:gd name="T15" fmla="*/ 151 h 197"/>
                <a:gd name="T16" fmla="*/ 121 w 230"/>
                <a:gd name="T17" fmla="*/ 136 h 197"/>
                <a:gd name="T18" fmla="*/ 112 w 230"/>
                <a:gd name="T19" fmla="*/ 136 h 197"/>
                <a:gd name="T20" fmla="*/ 112 w 230"/>
                <a:gd name="T21" fmla="*/ 121 h 197"/>
                <a:gd name="T22" fmla="*/ 97 w 230"/>
                <a:gd name="T23" fmla="*/ 121 h 197"/>
                <a:gd name="T24" fmla="*/ 97 w 230"/>
                <a:gd name="T25" fmla="*/ 105 h 197"/>
                <a:gd name="T26" fmla="*/ 88 w 230"/>
                <a:gd name="T27" fmla="*/ 105 h 197"/>
                <a:gd name="T28" fmla="*/ 88 w 230"/>
                <a:gd name="T29" fmla="*/ 91 h 197"/>
                <a:gd name="T30" fmla="*/ 47 w 230"/>
                <a:gd name="T31" fmla="*/ 91 h 197"/>
                <a:gd name="T32" fmla="*/ 47 w 230"/>
                <a:gd name="T33" fmla="*/ 60 h 197"/>
                <a:gd name="T34" fmla="*/ 23 w 230"/>
                <a:gd name="T35" fmla="*/ 60 h 197"/>
                <a:gd name="T36" fmla="*/ 23 w 230"/>
                <a:gd name="T37" fmla="*/ 46 h 197"/>
                <a:gd name="T38" fmla="*/ 20 w 230"/>
                <a:gd name="T39" fmla="*/ 46 h 197"/>
                <a:gd name="T40" fmla="*/ 20 w 230"/>
                <a:gd name="T41" fmla="*/ 25 h 197"/>
                <a:gd name="T42" fmla="*/ 20 w 230"/>
                <a:gd name="T43" fmla="*/ 15 h 197"/>
                <a:gd name="T44" fmla="*/ 14 w 230"/>
                <a:gd name="T45" fmla="*/ 15 h 197"/>
                <a:gd name="T46" fmla="*/ 14 w 230"/>
                <a:gd name="T47" fmla="*/ 0 h 197"/>
                <a:gd name="T48" fmla="*/ 0 w 230"/>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197">
                  <a:moveTo>
                    <a:pt x="230" y="197"/>
                  </a:moveTo>
                  <a:lnTo>
                    <a:pt x="192" y="197"/>
                  </a:lnTo>
                  <a:lnTo>
                    <a:pt x="192" y="182"/>
                  </a:lnTo>
                  <a:lnTo>
                    <a:pt x="173" y="182"/>
                  </a:lnTo>
                  <a:lnTo>
                    <a:pt x="173" y="167"/>
                  </a:lnTo>
                  <a:lnTo>
                    <a:pt x="162" y="167"/>
                  </a:lnTo>
                  <a:lnTo>
                    <a:pt x="162" y="151"/>
                  </a:lnTo>
                  <a:lnTo>
                    <a:pt x="121" y="151"/>
                  </a:lnTo>
                  <a:lnTo>
                    <a:pt x="121" y="136"/>
                  </a:lnTo>
                  <a:lnTo>
                    <a:pt x="112" y="136"/>
                  </a:lnTo>
                  <a:lnTo>
                    <a:pt x="112" y="121"/>
                  </a:lnTo>
                  <a:lnTo>
                    <a:pt x="97" y="121"/>
                  </a:lnTo>
                  <a:lnTo>
                    <a:pt x="97" y="105"/>
                  </a:lnTo>
                  <a:lnTo>
                    <a:pt x="88" y="105"/>
                  </a:lnTo>
                  <a:lnTo>
                    <a:pt x="88" y="91"/>
                  </a:lnTo>
                  <a:lnTo>
                    <a:pt x="47" y="91"/>
                  </a:lnTo>
                  <a:lnTo>
                    <a:pt x="47" y="60"/>
                  </a:lnTo>
                  <a:lnTo>
                    <a:pt x="23" y="60"/>
                  </a:lnTo>
                  <a:lnTo>
                    <a:pt x="23" y="46"/>
                  </a:lnTo>
                  <a:lnTo>
                    <a:pt x="20" y="46"/>
                  </a:lnTo>
                  <a:lnTo>
                    <a:pt x="20" y="25"/>
                  </a:lnTo>
                  <a:lnTo>
                    <a:pt x="20" y="15"/>
                  </a:lnTo>
                  <a:lnTo>
                    <a:pt x="14" y="15"/>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51" name="Freeform 3"/>
            <p:cNvSpPr>
              <a:spLocks/>
            </p:cNvSpPr>
            <p:nvPr/>
          </p:nvSpPr>
          <p:spPr bwMode="auto">
            <a:xfrm>
              <a:off x="1282700" y="2514598"/>
              <a:ext cx="2903322" cy="2408727"/>
            </a:xfrm>
            <a:custGeom>
              <a:avLst/>
              <a:gdLst>
                <a:gd name="T0" fmla="*/ 229 w 229"/>
                <a:gd name="T1" fmla="*/ 192 h 192"/>
                <a:gd name="T2" fmla="*/ 219 w 229"/>
                <a:gd name="T3" fmla="*/ 192 h 192"/>
                <a:gd name="T4" fmla="*/ 219 w 229"/>
                <a:gd name="T5" fmla="*/ 186 h 192"/>
                <a:gd name="T6" fmla="*/ 210 w 229"/>
                <a:gd name="T7" fmla="*/ 186 h 192"/>
                <a:gd name="T8" fmla="*/ 210 w 229"/>
                <a:gd name="T9" fmla="*/ 179 h 192"/>
                <a:gd name="T10" fmla="*/ 187 w 229"/>
                <a:gd name="T11" fmla="*/ 179 h 192"/>
                <a:gd name="T12" fmla="*/ 187 w 229"/>
                <a:gd name="T13" fmla="*/ 173 h 192"/>
                <a:gd name="T14" fmla="*/ 169 w 229"/>
                <a:gd name="T15" fmla="*/ 173 h 192"/>
                <a:gd name="T16" fmla="*/ 169 w 229"/>
                <a:gd name="T17" fmla="*/ 168 h 192"/>
                <a:gd name="T18" fmla="*/ 157 w 229"/>
                <a:gd name="T19" fmla="*/ 168 h 192"/>
                <a:gd name="T20" fmla="*/ 157 w 229"/>
                <a:gd name="T21" fmla="*/ 163 h 192"/>
                <a:gd name="T22" fmla="*/ 147 w 229"/>
                <a:gd name="T23" fmla="*/ 163 h 192"/>
                <a:gd name="T24" fmla="*/ 147 w 229"/>
                <a:gd name="T25" fmla="*/ 153 h 192"/>
                <a:gd name="T26" fmla="*/ 132 w 229"/>
                <a:gd name="T27" fmla="*/ 153 h 192"/>
                <a:gd name="T28" fmla="*/ 132 w 229"/>
                <a:gd name="T29" fmla="*/ 141 h 192"/>
                <a:gd name="T30" fmla="*/ 111 w 229"/>
                <a:gd name="T31" fmla="*/ 141 h 192"/>
                <a:gd name="T32" fmla="*/ 111 w 229"/>
                <a:gd name="T33" fmla="*/ 136 h 192"/>
                <a:gd name="T34" fmla="*/ 105 w 229"/>
                <a:gd name="T35" fmla="*/ 136 h 192"/>
                <a:gd name="T36" fmla="*/ 101 w 229"/>
                <a:gd name="T37" fmla="*/ 136 h 192"/>
                <a:gd name="T38" fmla="*/ 101 w 229"/>
                <a:gd name="T39" fmla="*/ 131 h 192"/>
                <a:gd name="T40" fmla="*/ 95 w 229"/>
                <a:gd name="T41" fmla="*/ 131 h 192"/>
                <a:gd name="T42" fmla="*/ 95 w 229"/>
                <a:gd name="T43" fmla="*/ 128 h 192"/>
                <a:gd name="T44" fmla="*/ 91 w 229"/>
                <a:gd name="T45" fmla="*/ 128 h 192"/>
                <a:gd name="T46" fmla="*/ 91 w 229"/>
                <a:gd name="T47" fmla="*/ 123 h 192"/>
                <a:gd name="T48" fmla="*/ 88 w 229"/>
                <a:gd name="T49" fmla="*/ 123 h 192"/>
                <a:gd name="T50" fmla="*/ 88 w 229"/>
                <a:gd name="T51" fmla="*/ 119 h 192"/>
                <a:gd name="T52" fmla="*/ 81 w 229"/>
                <a:gd name="T53" fmla="*/ 119 h 192"/>
                <a:gd name="T54" fmla="*/ 81 w 229"/>
                <a:gd name="T55" fmla="*/ 111 h 192"/>
                <a:gd name="T56" fmla="*/ 78 w 229"/>
                <a:gd name="T57" fmla="*/ 111 h 192"/>
                <a:gd name="T58" fmla="*/ 78 w 229"/>
                <a:gd name="T59" fmla="*/ 101 h 192"/>
                <a:gd name="T60" fmla="*/ 69 w 229"/>
                <a:gd name="T61" fmla="*/ 101 h 192"/>
                <a:gd name="T62" fmla="*/ 69 w 229"/>
                <a:gd name="T63" fmla="*/ 96 h 192"/>
                <a:gd name="T64" fmla="*/ 65 w 229"/>
                <a:gd name="T65" fmla="*/ 96 h 192"/>
                <a:gd name="T66" fmla="*/ 65 w 229"/>
                <a:gd name="T67" fmla="*/ 90 h 192"/>
                <a:gd name="T68" fmla="*/ 62 w 229"/>
                <a:gd name="T69" fmla="*/ 90 h 192"/>
                <a:gd name="T70" fmla="*/ 62 w 229"/>
                <a:gd name="T71" fmla="*/ 84 h 192"/>
                <a:gd name="T72" fmla="*/ 57 w 229"/>
                <a:gd name="T73" fmla="*/ 84 h 192"/>
                <a:gd name="T74" fmla="*/ 57 w 229"/>
                <a:gd name="T75" fmla="*/ 80 h 192"/>
                <a:gd name="T76" fmla="*/ 52 w 229"/>
                <a:gd name="T77" fmla="*/ 80 h 192"/>
                <a:gd name="T78" fmla="*/ 52 w 229"/>
                <a:gd name="T79" fmla="*/ 72 h 192"/>
                <a:gd name="T80" fmla="*/ 49 w 229"/>
                <a:gd name="T81" fmla="*/ 72 h 192"/>
                <a:gd name="T82" fmla="*/ 49 w 229"/>
                <a:gd name="T83" fmla="*/ 69 h 192"/>
                <a:gd name="T84" fmla="*/ 44 w 229"/>
                <a:gd name="T85" fmla="*/ 69 h 192"/>
                <a:gd name="T86" fmla="*/ 44 w 229"/>
                <a:gd name="T87" fmla="*/ 59 h 192"/>
                <a:gd name="T88" fmla="*/ 34 w 229"/>
                <a:gd name="T89" fmla="*/ 59 h 192"/>
                <a:gd name="T90" fmla="*/ 34 w 229"/>
                <a:gd name="T91" fmla="*/ 50 h 192"/>
                <a:gd name="T92" fmla="*/ 30 w 229"/>
                <a:gd name="T93" fmla="*/ 50 h 192"/>
                <a:gd name="T94" fmla="*/ 30 w 229"/>
                <a:gd name="T95" fmla="*/ 45 h 192"/>
                <a:gd name="T96" fmla="*/ 26 w 229"/>
                <a:gd name="T97" fmla="*/ 45 h 192"/>
                <a:gd name="T98" fmla="*/ 26 w 229"/>
                <a:gd name="T99" fmla="*/ 39 h 192"/>
                <a:gd name="T100" fmla="*/ 20 w 229"/>
                <a:gd name="T101" fmla="*/ 39 h 192"/>
                <a:gd name="T102" fmla="*/ 20 w 229"/>
                <a:gd name="T103" fmla="*/ 26 h 192"/>
                <a:gd name="T104" fmla="*/ 13 w 229"/>
                <a:gd name="T105" fmla="*/ 26 h 192"/>
                <a:gd name="T106" fmla="*/ 13 w 229"/>
                <a:gd name="T107" fmla="*/ 20 h 192"/>
                <a:gd name="T108" fmla="*/ 9 w 229"/>
                <a:gd name="T109" fmla="*/ 20 h 192"/>
                <a:gd name="T110" fmla="*/ 9 w 229"/>
                <a:gd name="T111" fmla="*/ 7 h 192"/>
                <a:gd name="T112" fmla="*/ 5 w 229"/>
                <a:gd name="T113" fmla="*/ 7 h 192"/>
                <a:gd name="T114" fmla="*/ 5 w 229"/>
                <a:gd name="T115" fmla="*/ 0 h 192"/>
                <a:gd name="T116" fmla="*/ 0 w 229"/>
                <a:gd name="T1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 h="192">
                  <a:moveTo>
                    <a:pt x="229" y="192"/>
                  </a:moveTo>
                  <a:lnTo>
                    <a:pt x="219" y="192"/>
                  </a:lnTo>
                  <a:lnTo>
                    <a:pt x="219" y="186"/>
                  </a:lnTo>
                  <a:lnTo>
                    <a:pt x="210" y="186"/>
                  </a:lnTo>
                  <a:lnTo>
                    <a:pt x="210" y="179"/>
                  </a:lnTo>
                  <a:lnTo>
                    <a:pt x="187" y="179"/>
                  </a:lnTo>
                  <a:lnTo>
                    <a:pt x="187" y="173"/>
                  </a:lnTo>
                  <a:lnTo>
                    <a:pt x="169" y="173"/>
                  </a:lnTo>
                  <a:lnTo>
                    <a:pt x="169" y="168"/>
                  </a:lnTo>
                  <a:lnTo>
                    <a:pt x="157" y="168"/>
                  </a:lnTo>
                  <a:lnTo>
                    <a:pt x="157" y="163"/>
                  </a:lnTo>
                  <a:lnTo>
                    <a:pt x="147" y="163"/>
                  </a:lnTo>
                  <a:lnTo>
                    <a:pt x="147" y="153"/>
                  </a:lnTo>
                  <a:lnTo>
                    <a:pt x="132" y="153"/>
                  </a:lnTo>
                  <a:lnTo>
                    <a:pt x="132" y="141"/>
                  </a:lnTo>
                  <a:lnTo>
                    <a:pt x="111" y="141"/>
                  </a:lnTo>
                  <a:lnTo>
                    <a:pt x="111" y="136"/>
                  </a:lnTo>
                  <a:lnTo>
                    <a:pt x="105" y="136"/>
                  </a:lnTo>
                  <a:lnTo>
                    <a:pt x="101" y="136"/>
                  </a:lnTo>
                  <a:lnTo>
                    <a:pt x="101" y="131"/>
                  </a:lnTo>
                  <a:lnTo>
                    <a:pt x="95" y="131"/>
                  </a:lnTo>
                  <a:lnTo>
                    <a:pt x="95" y="128"/>
                  </a:lnTo>
                  <a:lnTo>
                    <a:pt x="91" y="128"/>
                  </a:lnTo>
                  <a:lnTo>
                    <a:pt x="91" y="123"/>
                  </a:lnTo>
                  <a:lnTo>
                    <a:pt x="88" y="123"/>
                  </a:lnTo>
                  <a:lnTo>
                    <a:pt x="88" y="119"/>
                  </a:lnTo>
                  <a:lnTo>
                    <a:pt x="81" y="119"/>
                  </a:lnTo>
                  <a:lnTo>
                    <a:pt x="81" y="111"/>
                  </a:lnTo>
                  <a:lnTo>
                    <a:pt x="78" y="111"/>
                  </a:lnTo>
                  <a:lnTo>
                    <a:pt x="78" y="101"/>
                  </a:lnTo>
                  <a:lnTo>
                    <a:pt x="69" y="101"/>
                  </a:lnTo>
                  <a:lnTo>
                    <a:pt x="69" y="96"/>
                  </a:lnTo>
                  <a:lnTo>
                    <a:pt x="65" y="96"/>
                  </a:lnTo>
                  <a:lnTo>
                    <a:pt x="65" y="90"/>
                  </a:lnTo>
                  <a:lnTo>
                    <a:pt x="62" y="90"/>
                  </a:lnTo>
                  <a:lnTo>
                    <a:pt x="62" y="84"/>
                  </a:lnTo>
                  <a:lnTo>
                    <a:pt x="57" y="84"/>
                  </a:lnTo>
                  <a:lnTo>
                    <a:pt x="57" y="80"/>
                  </a:lnTo>
                  <a:lnTo>
                    <a:pt x="52" y="80"/>
                  </a:lnTo>
                  <a:lnTo>
                    <a:pt x="52" y="72"/>
                  </a:lnTo>
                  <a:lnTo>
                    <a:pt x="49" y="72"/>
                  </a:lnTo>
                  <a:lnTo>
                    <a:pt x="49" y="69"/>
                  </a:lnTo>
                  <a:lnTo>
                    <a:pt x="44" y="69"/>
                  </a:lnTo>
                  <a:lnTo>
                    <a:pt x="44" y="59"/>
                  </a:lnTo>
                  <a:lnTo>
                    <a:pt x="34" y="59"/>
                  </a:lnTo>
                  <a:lnTo>
                    <a:pt x="34" y="50"/>
                  </a:lnTo>
                  <a:lnTo>
                    <a:pt x="30" y="50"/>
                  </a:lnTo>
                  <a:lnTo>
                    <a:pt x="30" y="45"/>
                  </a:lnTo>
                  <a:lnTo>
                    <a:pt x="26" y="45"/>
                  </a:lnTo>
                  <a:lnTo>
                    <a:pt x="26" y="39"/>
                  </a:lnTo>
                  <a:lnTo>
                    <a:pt x="20" y="39"/>
                  </a:lnTo>
                  <a:lnTo>
                    <a:pt x="20" y="26"/>
                  </a:lnTo>
                  <a:lnTo>
                    <a:pt x="13" y="26"/>
                  </a:lnTo>
                  <a:lnTo>
                    <a:pt x="13" y="20"/>
                  </a:lnTo>
                  <a:lnTo>
                    <a:pt x="9" y="20"/>
                  </a:lnTo>
                  <a:lnTo>
                    <a:pt x="9" y="7"/>
                  </a:lnTo>
                  <a:lnTo>
                    <a:pt x="5" y="7"/>
                  </a:lnTo>
                  <a:lnTo>
                    <a:pt x="5"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grpSp>
      <p:grpSp>
        <p:nvGrpSpPr>
          <p:cNvPr id="52" name="Group 51"/>
          <p:cNvGrpSpPr/>
          <p:nvPr/>
        </p:nvGrpSpPr>
        <p:grpSpPr>
          <a:xfrm>
            <a:off x="4571244" y="2091365"/>
            <a:ext cx="4289589" cy="4039446"/>
            <a:chOff x="427619" y="2091365"/>
            <a:chExt cx="4289589" cy="4039446"/>
          </a:xfrm>
        </p:grpSpPr>
        <p:sp>
          <p:nvSpPr>
            <p:cNvPr id="53" name="Freeform 52"/>
            <p:cNvSpPr>
              <a:spLocks/>
            </p:cNvSpPr>
            <p:nvPr/>
          </p:nvSpPr>
          <p:spPr bwMode="auto">
            <a:xfrm>
              <a:off x="1128128" y="2476601"/>
              <a:ext cx="3300139" cy="30337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4" name="Line 6"/>
            <p:cNvSpPr>
              <a:spLocks noChangeShapeType="1"/>
            </p:cNvSpPr>
            <p:nvPr/>
          </p:nvSpPr>
          <p:spPr bwMode="auto">
            <a:xfrm>
              <a:off x="1051180" y="2476600"/>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5" name="Line 7"/>
            <p:cNvSpPr>
              <a:spLocks noChangeShapeType="1"/>
            </p:cNvSpPr>
            <p:nvPr/>
          </p:nvSpPr>
          <p:spPr bwMode="auto">
            <a:xfrm>
              <a:off x="1051180" y="3043698"/>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6" name="Line 8"/>
            <p:cNvSpPr>
              <a:spLocks noChangeShapeType="1"/>
            </p:cNvSpPr>
            <p:nvPr/>
          </p:nvSpPr>
          <p:spPr bwMode="auto">
            <a:xfrm>
              <a:off x="1051180" y="3610795"/>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7" name="Line 9"/>
            <p:cNvSpPr>
              <a:spLocks noChangeShapeType="1"/>
            </p:cNvSpPr>
            <p:nvPr/>
          </p:nvSpPr>
          <p:spPr bwMode="auto">
            <a:xfrm>
              <a:off x="1051180" y="4177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8" name="Line 10"/>
            <p:cNvSpPr>
              <a:spLocks noChangeShapeType="1"/>
            </p:cNvSpPr>
            <p:nvPr/>
          </p:nvSpPr>
          <p:spPr bwMode="auto">
            <a:xfrm>
              <a:off x="1051180" y="4744991"/>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9" name="Line 11"/>
            <p:cNvSpPr>
              <a:spLocks noChangeShapeType="1"/>
            </p:cNvSpPr>
            <p:nvPr/>
          </p:nvSpPr>
          <p:spPr bwMode="auto">
            <a:xfrm>
              <a:off x="1051180" y="5343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0" name="Line 12"/>
            <p:cNvSpPr>
              <a:spLocks noChangeShapeType="1"/>
            </p:cNvSpPr>
            <p:nvPr/>
          </p:nvSpPr>
          <p:spPr bwMode="auto">
            <a:xfrm>
              <a:off x="3302193"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1" name="Line 13"/>
            <p:cNvSpPr>
              <a:spLocks noChangeShapeType="1"/>
            </p:cNvSpPr>
            <p:nvPr/>
          </p:nvSpPr>
          <p:spPr bwMode="auto">
            <a:xfrm>
              <a:off x="282362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2" name="Line 14"/>
            <p:cNvSpPr>
              <a:spLocks noChangeShapeType="1"/>
            </p:cNvSpPr>
            <p:nvPr/>
          </p:nvSpPr>
          <p:spPr bwMode="auto">
            <a:xfrm>
              <a:off x="4232737"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3" name="Line 15"/>
            <p:cNvSpPr>
              <a:spLocks noChangeShapeType="1"/>
            </p:cNvSpPr>
            <p:nvPr/>
          </p:nvSpPr>
          <p:spPr bwMode="auto">
            <a:xfrm>
              <a:off x="3770066"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4" name="Line 18"/>
            <p:cNvSpPr>
              <a:spLocks noChangeShapeType="1"/>
            </p:cNvSpPr>
            <p:nvPr/>
          </p:nvSpPr>
          <p:spPr bwMode="auto">
            <a:xfrm>
              <a:off x="2321194"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5" name="Line 19"/>
            <p:cNvSpPr>
              <a:spLocks noChangeShapeType="1"/>
            </p:cNvSpPr>
            <p:nvPr/>
          </p:nvSpPr>
          <p:spPr bwMode="auto">
            <a:xfrm>
              <a:off x="1830841"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6" name="Line 21"/>
            <p:cNvSpPr>
              <a:spLocks noChangeShapeType="1"/>
            </p:cNvSpPr>
            <p:nvPr/>
          </p:nvSpPr>
          <p:spPr bwMode="auto">
            <a:xfrm>
              <a:off x="131100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7" name="TextBox 66"/>
            <p:cNvSpPr txBox="1"/>
            <p:nvPr/>
          </p:nvSpPr>
          <p:spPr>
            <a:xfrm rot="16200000">
              <a:off x="-73615" y="3761554"/>
              <a:ext cx="1279467"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Survie cumulée</a:t>
              </a:r>
              <a:endParaRPr lang="fr-FR" sz="1200" dirty="0">
                <a:solidFill>
                  <a:srgbClr val="363636"/>
                </a:solidFill>
              </a:endParaRPr>
            </a:p>
          </p:txBody>
        </p:sp>
        <p:sp>
          <p:nvSpPr>
            <p:cNvPr id="68" name="TextBox 67"/>
            <p:cNvSpPr txBox="1"/>
            <p:nvPr/>
          </p:nvSpPr>
          <p:spPr>
            <a:xfrm>
              <a:off x="1992841" y="5853812"/>
              <a:ext cx="1661031"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Mois après traitement</a:t>
              </a:r>
              <a:endParaRPr lang="fr-FR" sz="1200" dirty="0">
                <a:solidFill>
                  <a:srgbClr val="363636"/>
                </a:solidFill>
              </a:endParaRPr>
            </a:p>
          </p:txBody>
        </p:sp>
        <p:sp>
          <p:nvSpPr>
            <p:cNvPr id="69" name="TextBox 68"/>
            <p:cNvSpPr txBox="1"/>
            <p:nvPr/>
          </p:nvSpPr>
          <p:spPr>
            <a:xfrm>
              <a:off x="712907" y="2348062"/>
              <a:ext cx="397866" cy="276999"/>
            </a:xfrm>
            <a:prstGeom prst="rect">
              <a:avLst/>
            </a:prstGeom>
            <a:noFill/>
          </p:spPr>
          <p:txBody>
            <a:bodyPr wrap="none" rtlCol="0" anchor="ctr" anchorCtr="0">
              <a:spAutoFit/>
            </a:bodyPr>
            <a:lstStyle/>
            <a:p>
              <a:pPr algn="r"/>
              <a:r>
                <a:rPr lang="fr-FR" sz="1200" dirty="0" smtClean="0"/>
                <a:t>1.0</a:t>
              </a:r>
              <a:endParaRPr lang="fr-FR" sz="1200" dirty="0"/>
            </a:p>
          </p:txBody>
        </p:sp>
        <p:sp>
          <p:nvSpPr>
            <p:cNvPr id="70" name="TextBox 69"/>
            <p:cNvSpPr txBox="1"/>
            <p:nvPr/>
          </p:nvSpPr>
          <p:spPr>
            <a:xfrm>
              <a:off x="712907" y="2912168"/>
              <a:ext cx="397866" cy="276999"/>
            </a:xfrm>
            <a:prstGeom prst="rect">
              <a:avLst/>
            </a:prstGeom>
            <a:noFill/>
          </p:spPr>
          <p:txBody>
            <a:bodyPr wrap="none" rtlCol="0" anchor="ctr" anchorCtr="0">
              <a:spAutoFit/>
            </a:bodyPr>
            <a:lstStyle/>
            <a:p>
              <a:pPr algn="r"/>
              <a:r>
                <a:rPr lang="fr-FR" sz="1200" dirty="0" smtClean="0"/>
                <a:t>0.8</a:t>
              </a:r>
              <a:endParaRPr lang="fr-FR" sz="1200" dirty="0"/>
            </a:p>
          </p:txBody>
        </p:sp>
        <p:sp>
          <p:nvSpPr>
            <p:cNvPr id="71" name="TextBox 70"/>
            <p:cNvSpPr txBox="1"/>
            <p:nvPr/>
          </p:nvSpPr>
          <p:spPr>
            <a:xfrm>
              <a:off x="712907" y="3471045"/>
              <a:ext cx="397866" cy="276999"/>
            </a:xfrm>
            <a:prstGeom prst="rect">
              <a:avLst/>
            </a:prstGeom>
            <a:noFill/>
          </p:spPr>
          <p:txBody>
            <a:bodyPr wrap="none" rtlCol="0" anchor="ctr" anchorCtr="0">
              <a:spAutoFit/>
            </a:bodyPr>
            <a:lstStyle/>
            <a:p>
              <a:pPr algn="r"/>
              <a:r>
                <a:rPr lang="fr-FR" sz="1200" dirty="0" smtClean="0"/>
                <a:t>0.6</a:t>
              </a:r>
              <a:endParaRPr lang="fr-FR" sz="1200" dirty="0"/>
            </a:p>
          </p:txBody>
        </p:sp>
        <p:sp>
          <p:nvSpPr>
            <p:cNvPr id="72" name="TextBox 71"/>
            <p:cNvSpPr txBox="1"/>
            <p:nvPr/>
          </p:nvSpPr>
          <p:spPr>
            <a:xfrm>
              <a:off x="712907" y="4037873"/>
              <a:ext cx="397866" cy="276999"/>
            </a:xfrm>
            <a:prstGeom prst="rect">
              <a:avLst/>
            </a:prstGeom>
            <a:noFill/>
          </p:spPr>
          <p:txBody>
            <a:bodyPr wrap="none" rtlCol="0" anchor="ctr" anchorCtr="0">
              <a:spAutoFit/>
            </a:bodyPr>
            <a:lstStyle/>
            <a:p>
              <a:pPr algn="r"/>
              <a:r>
                <a:rPr lang="fr-FR" sz="1200" dirty="0" smtClean="0"/>
                <a:t>0.4</a:t>
              </a:r>
              <a:endParaRPr lang="fr-FR" sz="1200" dirty="0"/>
            </a:p>
          </p:txBody>
        </p:sp>
        <p:sp>
          <p:nvSpPr>
            <p:cNvPr id="73" name="TextBox 72"/>
            <p:cNvSpPr txBox="1"/>
            <p:nvPr/>
          </p:nvSpPr>
          <p:spPr>
            <a:xfrm>
              <a:off x="712907" y="4604700"/>
              <a:ext cx="397866" cy="276999"/>
            </a:xfrm>
            <a:prstGeom prst="rect">
              <a:avLst/>
            </a:prstGeom>
            <a:noFill/>
          </p:spPr>
          <p:txBody>
            <a:bodyPr wrap="none" rtlCol="0" anchor="ctr" anchorCtr="0">
              <a:spAutoFit/>
            </a:bodyPr>
            <a:lstStyle/>
            <a:p>
              <a:pPr algn="r"/>
              <a:r>
                <a:rPr lang="fr-FR" sz="1200" dirty="0" smtClean="0"/>
                <a:t>0.2</a:t>
              </a:r>
              <a:endParaRPr lang="fr-FR" sz="1200" dirty="0"/>
            </a:p>
          </p:txBody>
        </p:sp>
        <p:sp>
          <p:nvSpPr>
            <p:cNvPr id="74" name="TextBox 73"/>
            <p:cNvSpPr txBox="1"/>
            <p:nvPr/>
          </p:nvSpPr>
          <p:spPr>
            <a:xfrm>
              <a:off x="841147" y="5203332"/>
              <a:ext cx="269626" cy="276999"/>
            </a:xfrm>
            <a:prstGeom prst="rect">
              <a:avLst/>
            </a:prstGeom>
            <a:noFill/>
          </p:spPr>
          <p:txBody>
            <a:bodyPr wrap="none" rtlCol="0" anchor="ctr" anchorCtr="0">
              <a:spAutoFit/>
            </a:bodyPr>
            <a:lstStyle/>
            <a:p>
              <a:pPr algn="r"/>
              <a:r>
                <a:rPr lang="fr-FR" sz="1200" dirty="0" smtClean="0"/>
                <a:t>0</a:t>
              </a:r>
              <a:endParaRPr lang="fr-FR" sz="1200" dirty="0"/>
            </a:p>
          </p:txBody>
        </p:sp>
        <p:sp>
          <p:nvSpPr>
            <p:cNvPr id="75" name="TextBox 74"/>
            <p:cNvSpPr txBox="1"/>
            <p:nvPr/>
          </p:nvSpPr>
          <p:spPr>
            <a:xfrm>
              <a:off x="1180388" y="5578940"/>
              <a:ext cx="269626" cy="276999"/>
            </a:xfrm>
            <a:prstGeom prst="rect">
              <a:avLst/>
            </a:prstGeom>
            <a:noFill/>
          </p:spPr>
          <p:txBody>
            <a:bodyPr wrap="none" rtlCol="0" anchor="t" anchorCtr="0">
              <a:spAutoFit/>
            </a:bodyPr>
            <a:lstStyle/>
            <a:p>
              <a:pPr algn="ctr"/>
              <a:r>
                <a:rPr lang="fr-FR" sz="1200" dirty="0" smtClean="0"/>
                <a:t>0</a:t>
              </a:r>
              <a:endParaRPr lang="fr-FR" sz="1200" dirty="0"/>
            </a:p>
          </p:txBody>
        </p:sp>
        <p:sp>
          <p:nvSpPr>
            <p:cNvPr id="76" name="TextBox 75"/>
            <p:cNvSpPr txBox="1"/>
            <p:nvPr/>
          </p:nvSpPr>
          <p:spPr>
            <a:xfrm>
              <a:off x="1655139" y="5578940"/>
              <a:ext cx="354585" cy="276999"/>
            </a:xfrm>
            <a:prstGeom prst="rect">
              <a:avLst/>
            </a:prstGeom>
            <a:noFill/>
          </p:spPr>
          <p:txBody>
            <a:bodyPr wrap="none" rtlCol="0" anchor="t" anchorCtr="0">
              <a:spAutoFit/>
            </a:bodyPr>
            <a:lstStyle/>
            <a:p>
              <a:pPr algn="ctr"/>
              <a:r>
                <a:rPr lang="fr-FR" sz="1200" dirty="0" smtClean="0"/>
                <a:t>10</a:t>
              </a:r>
              <a:endParaRPr lang="fr-FR" sz="1200" dirty="0"/>
            </a:p>
          </p:txBody>
        </p:sp>
        <p:sp>
          <p:nvSpPr>
            <p:cNvPr id="77" name="TextBox 76"/>
            <p:cNvSpPr txBox="1"/>
            <p:nvPr/>
          </p:nvSpPr>
          <p:spPr>
            <a:xfrm>
              <a:off x="2151475" y="5578940"/>
              <a:ext cx="354585" cy="276999"/>
            </a:xfrm>
            <a:prstGeom prst="rect">
              <a:avLst/>
            </a:prstGeom>
            <a:noFill/>
          </p:spPr>
          <p:txBody>
            <a:bodyPr wrap="none" rtlCol="0" anchor="t" anchorCtr="0">
              <a:spAutoFit/>
            </a:bodyPr>
            <a:lstStyle/>
            <a:p>
              <a:pPr algn="ctr"/>
              <a:r>
                <a:rPr lang="fr-FR" sz="1200" dirty="0" smtClean="0"/>
                <a:t>20</a:t>
              </a:r>
              <a:endParaRPr lang="fr-FR" sz="1200" dirty="0"/>
            </a:p>
          </p:txBody>
        </p:sp>
        <p:sp>
          <p:nvSpPr>
            <p:cNvPr id="78" name="TextBox 77"/>
            <p:cNvSpPr txBox="1"/>
            <p:nvPr/>
          </p:nvSpPr>
          <p:spPr>
            <a:xfrm>
              <a:off x="2643099" y="5578940"/>
              <a:ext cx="354585" cy="276999"/>
            </a:xfrm>
            <a:prstGeom prst="rect">
              <a:avLst/>
            </a:prstGeom>
            <a:noFill/>
          </p:spPr>
          <p:txBody>
            <a:bodyPr wrap="none" rtlCol="0" anchor="t" anchorCtr="0">
              <a:spAutoFit/>
            </a:bodyPr>
            <a:lstStyle/>
            <a:p>
              <a:pPr algn="ctr"/>
              <a:r>
                <a:rPr lang="fr-FR" sz="1200" dirty="0" smtClean="0"/>
                <a:t>30</a:t>
              </a:r>
              <a:endParaRPr lang="fr-FR" sz="1200" dirty="0"/>
            </a:p>
          </p:txBody>
        </p:sp>
        <p:sp>
          <p:nvSpPr>
            <p:cNvPr id="79" name="TextBox 78"/>
            <p:cNvSpPr txBox="1"/>
            <p:nvPr/>
          </p:nvSpPr>
          <p:spPr>
            <a:xfrm>
              <a:off x="3129864" y="5578940"/>
              <a:ext cx="354585" cy="276999"/>
            </a:xfrm>
            <a:prstGeom prst="rect">
              <a:avLst/>
            </a:prstGeom>
            <a:noFill/>
          </p:spPr>
          <p:txBody>
            <a:bodyPr wrap="none" rtlCol="0" anchor="t" anchorCtr="0">
              <a:spAutoFit/>
            </a:bodyPr>
            <a:lstStyle/>
            <a:p>
              <a:pPr algn="ctr"/>
              <a:r>
                <a:rPr lang="fr-FR" sz="1200" dirty="0" smtClean="0"/>
                <a:t>40</a:t>
              </a:r>
              <a:endParaRPr lang="fr-FR" sz="1200" dirty="0"/>
            </a:p>
          </p:txBody>
        </p:sp>
        <p:sp>
          <p:nvSpPr>
            <p:cNvPr id="80" name="TextBox 79"/>
            <p:cNvSpPr txBox="1"/>
            <p:nvPr/>
          </p:nvSpPr>
          <p:spPr>
            <a:xfrm>
              <a:off x="3596015" y="5578940"/>
              <a:ext cx="354585" cy="276999"/>
            </a:xfrm>
            <a:prstGeom prst="rect">
              <a:avLst/>
            </a:prstGeom>
            <a:noFill/>
          </p:spPr>
          <p:txBody>
            <a:bodyPr wrap="none" rtlCol="0" anchor="t" anchorCtr="0">
              <a:spAutoFit/>
            </a:bodyPr>
            <a:lstStyle/>
            <a:p>
              <a:pPr algn="ctr"/>
              <a:r>
                <a:rPr lang="fr-FR" sz="1200" dirty="0" smtClean="0"/>
                <a:t>50</a:t>
              </a:r>
              <a:endParaRPr lang="fr-FR" sz="1200" dirty="0"/>
            </a:p>
          </p:txBody>
        </p:sp>
        <p:sp>
          <p:nvSpPr>
            <p:cNvPr id="81" name="TextBox 80"/>
            <p:cNvSpPr txBox="1"/>
            <p:nvPr/>
          </p:nvSpPr>
          <p:spPr>
            <a:xfrm>
              <a:off x="4054216" y="5578940"/>
              <a:ext cx="354585" cy="276999"/>
            </a:xfrm>
            <a:prstGeom prst="rect">
              <a:avLst/>
            </a:prstGeom>
            <a:noFill/>
          </p:spPr>
          <p:txBody>
            <a:bodyPr wrap="none" rtlCol="0" anchor="t" anchorCtr="0">
              <a:spAutoFit/>
            </a:bodyPr>
            <a:lstStyle/>
            <a:p>
              <a:pPr algn="ctr"/>
              <a:r>
                <a:rPr lang="fr-FR" sz="1200" dirty="0" smtClean="0"/>
                <a:t>60</a:t>
              </a:r>
              <a:endParaRPr lang="fr-FR" sz="1200" dirty="0"/>
            </a:p>
          </p:txBody>
        </p:sp>
        <p:sp>
          <p:nvSpPr>
            <p:cNvPr id="82" name="TextBox 81"/>
            <p:cNvSpPr txBox="1"/>
            <p:nvPr/>
          </p:nvSpPr>
          <p:spPr>
            <a:xfrm>
              <a:off x="1110773" y="2091365"/>
              <a:ext cx="3121964" cy="307777"/>
            </a:xfrm>
            <a:prstGeom prst="rect">
              <a:avLst/>
            </a:prstGeom>
            <a:noFill/>
          </p:spPr>
          <p:txBody>
            <a:bodyPr wrap="square" rtlCol="0">
              <a:spAutoFit/>
            </a:bodyPr>
            <a:lstStyle/>
            <a:p>
              <a:pPr algn="ctr"/>
              <a:r>
                <a:rPr lang="fr-FR" sz="1400" b="1" dirty="0" smtClean="0"/>
                <a:t>MSS (n=410)</a:t>
              </a:r>
              <a:endParaRPr lang="fr-FR" sz="1400" b="1" dirty="0"/>
            </a:p>
          </p:txBody>
        </p:sp>
        <p:sp>
          <p:nvSpPr>
            <p:cNvPr id="83" name="TextBox 82"/>
            <p:cNvSpPr txBox="1"/>
            <p:nvPr/>
          </p:nvSpPr>
          <p:spPr>
            <a:xfrm>
              <a:off x="2766786" y="2535532"/>
              <a:ext cx="1631827" cy="738664"/>
            </a:xfrm>
            <a:prstGeom prst="rect">
              <a:avLst/>
            </a:prstGeom>
            <a:noFill/>
          </p:spPr>
          <p:txBody>
            <a:bodyPr wrap="none" rtlCol="0">
              <a:spAutoFit/>
            </a:bodyPr>
            <a:lstStyle/>
            <a:p>
              <a:r>
                <a:rPr lang="fr-FR" sz="1400" dirty="0" smtClean="0"/>
                <a:t>HR 0,54</a:t>
              </a:r>
            </a:p>
            <a:p>
              <a:r>
                <a:rPr lang="fr-FR" sz="1400" dirty="0" smtClean="0"/>
                <a:t>(IC95 0,44 – 0,56)</a:t>
              </a:r>
              <a:br>
                <a:rPr lang="fr-FR" sz="1400" dirty="0" smtClean="0"/>
              </a:br>
              <a:r>
                <a:rPr lang="fr-FR" sz="1400" dirty="0" smtClean="0"/>
                <a:t>p&lt;0,001</a:t>
              </a:r>
              <a:endParaRPr lang="fr-FR" sz="1400" dirty="0"/>
            </a:p>
          </p:txBody>
        </p:sp>
        <p:sp>
          <p:nvSpPr>
            <p:cNvPr id="84" name="TextBox 83"/>
            <p:cNvSpPr txBox="1"/>
            <p:nvPr/>
          </p:nvSpPr>
          <p:spPr>
            <a:xfrm>
              <a:off x="2816102" y="3550012"/>
              <a:ext cx="1901106" cy="461665"/>
            </a:xfrm>
            <a:prstGeom prst="rect">
              <a:avLst/>
            </a:prstGeom>
            <a:noFill/>
          </p:spPr>
          <p:txBody>
            <a:bodyPr wrap="none" rtlCol="0">
              <a:spAutoFit/>
            </a:bodyPr>
            <a:lstStyle/>
            <a:p>
              <a:r>
                <a:rPr lang="fr-FR" sz="1200" dirty="0"/>
                <a:t>Schéma CT « </a:t>
              </a:r>
              <a:r>
                <a:rPr lang="fr-FR" sz="1200" dirty="0" smtClean="0"/>
                <a:t>moderne</a:t>
              </a:r>
              <a:r>
                <a:rPr lang="fr-FR" sz="1200" dirty="0"/>
                <a:t> »</a:t>
              </a:r>
            </a:p>
            <a:p>
              <a:r>
                <a:rPr lang="fr-FR" sz="1200" dirty="0" smtClean="0"/>
                <a:t>5FU</a:t>
              </a:r>
              <a:endParaRPr lang="fr-FR" sz="1200" dirty="0"/>
            </a:p>
          </p:txBody>
        </p:sp>
        <p:cxnSp>
          <p:nvCxnSpPr>
            <p:cNvPr id="85" name="Straight Connector 84"/>
            <p:cNvCxnSpPr/>
            <p:nvPr/>
          </p:nvCxnSpPr>
          <p:spPr>
            <a:xfrm>
              <a:off x="2507217" y="3713259"/>
              <a:ext cx="30450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507217" y="3882887"/>
              <a:ext cx="30450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5341486" y="2476599"/>
            <a:ext cx="3034876" cy="2880000"/>
            <a:chOff x="3521075" y="2279650"/>
            <a:chExt cx="2095500" cy="2267185"/>
          </a:xfrm>
        </p:grpSpPr>
        <p:sp>
          <p:nvSpPr>
            <p:cNvPr id="88" name="Freeform 4"/>
            <p:cNvSpPr>
              <a:spLocks/>
            </p:cNvSpPr>
            <p:nvPr/>
          </p:nvSpPr>
          <p:spPr bwMode="auto">
            <a:xfrm>
              <a:off x="3521075" y="2279650"/>
              <a:ext cx="2095500" cy="2267185"/>
            </a:xfrm>
            <a:custGeom>
              <a:avLst/>
              <a:gdLst>
                <a:gd name="T0" fmla="*/ 202 w 220"/>
                <a:gd name="T1" fmla="*/ 241 h 241"/>
                <a:gd name="T2" fmla="*/ 168 w 220"/>
                <a:gd name="T3" fmla="*/ 237 h 241"/>
                <a:gd name="T4" fmla="*/ 160 w 220"/>
                <a:gd name="T5" fmla="*/ 234 h 241"/>
                <a:gd name="T6" fmla="*/ 154 w 220"/>
                <a:gd name="T7" fmla="*/ 230 h 241"/>
                <a:gd name="T8" fmla="*/ 143 w 220"/>
                <a:gd name="T9" fmla="*/ 226 h 241"/>
                <a:gd name="T10" fmla="*/ 139 w 220"/>
                <a:gd name="T11" fmla="*/ 224 h 241"/>
                <a:gd name="T12" fmla="*/ 130 w 220"/>
                <a:gd name="T13" fmla="*/ 222 h 241"/>
                <a:gd name="T14" fmla="*/ 124 w 220"/>
                <a:gd name="T15" fmla="*/ 219 h 241"/>
                <a:gd name="T16" fmla="*/ 120 w 220"/>
                <a:gd name="T17" fmla="*/ 215 h 241"/>
                <a:gd name="T18" fmla="*/ 118 w 220"/>
                <a:gd name="T19" fmla="*/ 212 h 241"/>
                <a:gd name="T20" fmla="*/ 116 w 220"/>
                <a:gd name="T21" fmla="*/ 209 h 241"/>
                <a:gd name="T22" fmla="*/ 114 w 220"/>
                <a:gd name="T23" fmla="*/ 206 h 241"/>
                <a:gd name="T24" fmla="*/ 107 w 220"/>
                <a:gd name="T25" fmla="*/ 202 h 241"/>
                <a:gd name="T26" fmla="*/ 104 w 220"/>
                <a:gd name="T27" fmla="*/ 199 h 241"/>
                <a:gd name="T28" fmla="*/ 101 w 220"/>
                <a:gd name="T29" fmla="*/ 196 h 241"/>
                <a:gd name="T30" fmla="*/ 96 w 220"/>
                <a:gd name="T31" fmla="*/ 191 h 241"/>
                <a:gd name="T32" fmla="*/ 93 w 220"/>
                <a:gd name="T33" fmla="*/ 186 h 241"/>
                <a:gd name="T34" fmla="*/ 91 w 220"/>
                <a:gd name="T35" fmla="*/ 182 h 241"/>
                <a:gd name="T36" fmla="*/ 89 w 220"/>
                <a:gd name="T37" fmla="*/ 179 h 241"/>
                <a:gd name="T38" fmla="*/ 82 w 220"/>
                <a:gd name="T39" fmla="*/ 177 h 241"/>
                <a:gd name="T40" fmla="*/ 80 w 220"/>
                <a:gd name="T41" fmla="*/ 175 h 241"/>
                <a:gd name="T42" fmla="*/ 77 w 220"/>
                <a:gd name="T43" fmla="*/ 170 h 241"/>
                <a:gd name="T44" fmla="*/ 75 w 220"/>
                <a:gd name="T45" fmla="*/ 166 h 241"/>
                <a:gd name="T46" fmla="*/ 73 w 220"/>
                <a:gd name="T47" fmla="*/ 158 h 241"/>
                <a:gd name="T48" fmla="*/ 71 w 220"/>
                <a:gd name="T49" fmla="*/ 154 h 241"/>
                <a:gd name="T50" fmla="*/ 68 w 220"/>
                <a:gd name="T51" fmla="*/ 150 h 241"/>
                <a:gd name="T52" fmla="*/ 66 w 220"/>
                <a:gd name="T53" fmla="*/ 145 h 241"/>
                <a:gd name="T54" fmla="*/ 63 w 220"/>
                <a:gd name="T55" fmla="*/ 142 h 241"/>
                <a:gd name="T56" fmla="*/ 58 w 220"/>
                <a:gd name="T57" fmla="*/ 137 h 241"/>
                <a:gd name="T58" fmla="*/ 56 w 220"/>
                <a:gd name="T59" fmla="*/ 134 h 241"/>
                <a:gd name="T60" fmla="*/ 54 w 220"/>
                <a:gd name="T61" fmla="*/ 129 h 241"/>
                <a:gd name="T62" fmla="*/ 54 w 220"/>
                <a:gd name="T63" fmla="*/ 119 h 241"/>
                <a:gd name="T64" fmla="*/ 51 w 220"/>
                <a:gd name="T65" fmla="*/ 115 h 241"/>
                <a:gd name="T66" fmla="*/ 48 w 220"/>
                <a:gd name="T67" fmla="*/ 109 h 241"/>
                <a:gd name="T68" fmla="*/ 45 w 220"/>
                <a:gd name="T69" fmla="*/ 104 h 241"/>
                <a:gd name="T70" fmla="*/ 43 w 220"/>
                <a:gd name="T71" fmla="*/ 102 h 241"/>
                <a:gd name="T72" fmla="*/ 40 w 220"/>
                <a:gd name="T73" fmla="*/ 98 h 241"/>
                <a:gd name="T74" fmla="*/ 38 w 220"/>
                <a:gd name="T75" fmla="*/ 93 h 241"/>
                <a:gd name="T76" fmla="*/ 36 w 220"/>
                <a:gd name="T77" fmla="*/ 88 h 241"/>
                <a:gd name="T78" fmla="*/ 34 w 220"/>
                <a:gd name="T79" fmla="*/ 84 h 241"/>
                <a:gd name="T80" fmla="*/ 33 w 220"/>
                <a:gd name="T81" fmla="*/ 77 h 241"/>
                <a:gd name="T82" fmla="*/ 30 w 220"/>
                <a:gd name="T83" fmla="*/ 74 h 241"/>
                <a:gd name="T84" fmla="*/ 27 w 220"/>
                <a:gd name="T85" fmla="*/ 70 h 241"/>
                <a:gd name="T86" fmla="*/ 25 w 220"/>
                <a:gd name="T87" fmla="*/ 66 h 241"/>
                <a:gd name="T88" fmla="*/ 22 w 220"/>
                <a:gd name="T89" fmla="*/ 57 h 241"/>
                <a:gd name="T90" fmla="*/ 21 w 220"/>
                <a:gd name="T91" fmla="*/ 46 h 241"/>
                <a:gd name="T92" fmla="*/ 19 w 220"/>
                <a:gd name="T93" fmla="*/ 41 h 241"/>
                <a:gd name="T94" fmla="*/ 17 w 220"/>
                <a:gd name="T95" fmla="*/ 36 h 241"/>
                <a:gd name="T96" fmla="*/ 16 w 220"/>
                <a:gd name="T97" fmla="*/ 31 h 241"/>
                <a:gd name="T98" fmla="*/ 14 w 220"/>
                <a:gd name="T99" fmla="*/ 27 h 241"/>
                <a:gd name="T100" fmla="*/ 12 w 220"/>
                <a:gd name="T101" fmla="*/ 25 h 241"/>
                <a:gd name="T102" fmla="*/ 10 w 220"/>
                <a:gd name="T103" fmla="*/ 15 h 241"/>
                <a:gd name="T104" fmla="*/ 7 w 220"/>
                <a:gd name="T105" fmla="*/ 8 h 241"/>
                <a:gd name="T106" fmla="*/ 4 w 220"/>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41">
                  <a:moveTo>
                    <a:pt x="220" y="241"/>
                  </a:moveTo>
                  <a:lnTo>
                    <a:pt x="202" y="241"/>
                  </a:lnTo>
                  <a:lnTo>
                    <a:pt x="202" y="237"/>
                  </a:lnTo>
                  <a:lnTo>
                    <a:pt x="168" y="237"/>
                  </a:lnTo>
                  <a:lnTo>
                    <a:pt x="168" y="234"/>
                  </a:lnTo>
                  <a:lnTo>
                    <a:pt x="160" y="234"/>
                  </a:lnTo>
                  <a:lnTo>
                    <a:pt x="160" y="230"/>
                  </a:lnTo>
                  <a:lnTo>
                    <a:pt x="154" y="230"/>
                  </a:lnTo>
                  <a:lnTo>
                    <a:pt x="154" y="226"/>
                  </a:lnTo>
                  <a:lnTo>
                    <a:pt x="143" y="226"/>
                  </a:lnTo>
                  <a:lnTo>
                    <a:pt x="143" y="224"/>
                  </a:lnTo>
                  <a:lnTo>
                    <a:pt x="139" y="224"/>
                  </a:lnTo>
                  <a:lnTo>
                    <a:pt x="139" y="222"/>
                  </a:lnTo>
                  <a:lnTo>
                    <a:pt x="130" y="222"/>
                  </a:lnTo>
                  <a:lnTo>
                    <a:pt x="130" y="219"/>
                  </a:lnTo>
                  <a:lnTo>
                    <a:pt x="124" y="219"/>
                  </a:lnTo>
                  <a:lnTo>
                    <a:pt x="124" y="215"/>
                  </a:lnTo>
                  <a:lnTo>
                    <a:pt x="120" y="215"/>
                  </a:lnTo>
                  <a:lnTo>
                    <a:pt x="120" y="212"/>
                  </a:lnTo>
                  <a:lnTo>
                    <a:pt x="118" y="212"/>
                  </a:lnTo>
                  <a:lnTo>
                    <a:pt x="118" y="209"/>
                  </a:lnTo>
                  <a:lnTo>
                    <a:pt x="116" y="209"/>
                  </a:lnTo>
                  <a:lnTo>
                    <a:pt x="116" y="206"/>
                  </a:lnTo>
                  <a:lnTo>
                    <a:pt x="114" y="206"/>
                  </a:lnTo>
                  <a:lnTo>
                    <a:pt x="114" y="202"/>
                  </a:lnTo>
                  <a:lnTo>
                    <a:pt x="107" y="202"/>
                  </a:lnTo>
                  <a:lnTo>
                    <a:pt x="107" y="199"/>
                  </a:lnTo>
                  <a:lnTo>
                    <a:pt x="104" y="199"/>
                  </a:lnTo>
                  <a:lnTo>
                    <a:pt x="104" y="196"/>
                  </a:lnTo>
                  <a:lnTo>
                    <a:pt x="101" y="196"/>
                  </a:lnTo>
                  <a:lnTo>
                    <a:pt x="101" y="191"/>
                  </a:lnTo>
                  <a:lnTo>
                    <a:pt x="96" y="191"/>
                  </a:lnTo>
                  <a:lnTo>
                    <a:pt x="96" y="186"/>
                  </a:lnTo>
                  <a:lnTo>
                    <a:pt x="93" y="186"/>
                  </a:lnTo>
                  <a:lnTo>
                    <a:pt x="93" y="182"/>
                  </a:lnTo>
                  <a:lnTo>
                    <a:pt x="91" y="182"/>
                  </a:lnTo>
                  <a:lnTo>
                    <a:pt x="91" y="179"/>
                  </a:lnTo>
                  <a:lnTo>
                    <a:pt x="89" y="179"/>
                  </a:lnTo>
                  <a:lnTo>
                    <a:pt x="89" y="177"/>
                  </a:lnTo>
                  <a:lnTo>
                    <a:pt x="82" y="177"/>
                  </a:lnTo>
                  <a:lnTo>
                    <a:pt x="82" y="175"/>
                  </a:lnTo>
                  <a:lnTo>
                    <a:pt x="80" y="175"/>
                  </a:lnTo>
                  <a:lnTo>
                    <a:pt x="80" y="170"/>
                  </a:lnTo>
                  <a:lnTo>
                    <a:pt x="77" y="170"/>
                  </a:lnTo>
                  <a:lnTo>
                    <a:pt x="77" y="166"/>
                  </a:lnTo>
                  <a:lnTo>
                    <a:pt x="75" y="166"/>
                  </a:lnTo>
                  <a:lnTo>
                    <a:pt x="75" y="158"/>
                  </a:lnTo>
                  <a:lnTo>
                    <a:pt x="73" y="158"/>
                  </a:lnTo>
                  <a:lnTo>
                    <a:pt x="73" y="154"/>
                  </a:lnTo>
                  <a:lnTo>
                    <a:pt x="71" y="154"/>
                  </a:lnTo>
                  <a:lnTo>
                    <a:pt x="71" y="150"/>
                  </a:lnTo>
                  <a:lnTo>
                    <a:pt x="68" y="150"/>
                  </a:lnTo>
                  <a:lnTo>
                    <a:pt x="68" y="145"/>
                  </a:lnTo>
                  <a:lnTo>
                    <a:pt x="66" y="145"/>
                  </a:lnTo>
                  <a:lnTo>
                    <a:pt x="66" y="142"/>
                  </a:lnTo>
                  <a:lnTo>
                    <a:pt x="63" y="142"/>
                  </a:lnTo>
                  <a:lnTo>
                    <a:pt x="63" y="137"/>
                  </a:lnTo>
                  <a:lnTo>
                    <a:pt x="58" y="137"/>
                  </a:lnTo>
                  <a:lnTo>
                    <a:pt x="58" y="134"/>
                  </a:lnTo>
                  <a:lnTo>
                    <a:pt x="56" y="134"/>
                  </a:lnTo>
                  <a:lnTo>
                    <a:pt x="56" y="129"/>
                  </a:lnTo>
                  <a:lnTo>
                    <a:pt x="54" y="129"/>
                  </a:lnTo>
                  <a:lnTo>
                    <a:pt x="54" y="125"/>
                  </a:lnTo>
                  <a:lnTo>
                    <a:pt x="54" y="119"/>
                  </a:lnTo>
                  <a:lnTo>
                    <a:pt x="51" y="119"/>
                  </a:lnTo>
                  <a:lnTo>
                    <a:pt x="51" y="115"/>
                  </a:lnTo>
                  <a:lnTo>
                    <a:pt x="48" y="115"/>
                  </a:lnTo>
                  <a:lnTo>
                    <a:pt x="48" y="109"/>
                  </a:lnTo>
                  <a:lnTo>
                    <a:pt x="45" y="109"/>
                  </a:lnTo>
                  <a:lnTo>
                    <a:pt x="45" y="104"/>
                  </a:lnTo>
                  <a:lnTo>
                    <a:pt x="43" y="104"/>
                  </a:lnTo>
                  <a:lnTo>
                    <a:pt x="43" y="102"/>
                  </a:lnTo>
                  <a:lnTo>
                    <a:pt x="40" y="102"/>
                  </a:lnTo>
                  <a:lnTo>
                    <a:pt x="40" y="98"/>
                  </a:lnTo>
                  <a:lnTo>
                    <a:pt x="38" y="98"/>
                  </a:lnTo>
                  <a:lnTo>
                    <a:pt x="38" y="93"/>
                  </a:lnTo>
                  <a:lnTo>
                    <a:pt x="36" y="93"/>
                  </a:lnTo>
                  <a:lnTo>
                    <a:pt x="36" y="88"/>
                  </a:lnTo>
                  <a:lnTo>
                    <a:pt x="34" y="88"/>
                  </a:lnTo>
                  <a:lnTo>
                    <a:pt x="34" y="84"/>
                  </a:lnTo>
                  <a:lnTo>
                    <a:pt x="33" y="84"/>
                  </a:lnTo>
                  <a:lnTo>
                    <a:pt x="33" y="77"/>
                  </a:lnTo>
                  <a:lnTo>
                    <a:pt x="30" y="77"/>
                  </a:lnTo>
                  <a:lnTo>
                    <a:pt x="30" y="74"/>
                  </a:lnTo>
                  <a:lnTo>
                    <a:pt x="27" y="74"/>
                  </a:lnTo>
                  <a:lnTo>
                    <a:pt x="27" y="70"/>
                  </a:lnTo>
                  <a:lnTo>
                    <a:pt x="25" y="70"/>
                  </a:lnTo>
                  <a:lnTo>
                    <a:pt x="25" y="66"/>
                  </a:lnTo>
                  <a:lnTo>
                    <a:pt x="22" y="66"/>
                  </a:lnTo>
                  <a:lnTo>
                    <a:pt x="22" y="57"/>
                  </a:lnTo>
                  <a:lnTo>
                    <a:pt x="21" y="57"/>
                  </a:lnTo>
                  <a:lnTo>
                    <a:pt x="21" y="46"/>
                  </a:lnTo>
                  <a:lnTo>
                    <a:pt x="19" y="46"/>
                  </a:lnTo>
                  <a:lnTo>
                    <a:pt x="19" y="41"/>
                  </a:lnTo>
                  <a:lnTo>
                    <a:pt x="17" y="41"/>
                  </a:lnTo>
                  <a:lnTo>
                    <a:pt x="17" y="36"/>
                  </a:lnTo>
                  <a:lnTo>
                    <a:pt x="16" y="36"/>
                  </a:lnTo>
                  <a:lnTo>
                    <a:pt x="16" y="31"/>
                  </a:lnTo>
                  <a:lnTo>
                    <a:pt x="14" y="31"/>
                  </a:lnTo>
                  <a:lnTo>
                    <a:pt x="14" y="27"/>
                  </a:lnTo>
                  <a:lnTo>
                    <a:pt x="12" y="27"/>
                  </a:lnTo>
                  <a:lnTo>
                    <a:pt x="12" y="25"/>
                  </a:lnTo>
                  <a:lnTo>
                    <a:pt x="10" y="25"/>
                  </a:lnTo>
                  <a:lnTo>
                    <a:pt x="10" y="15"/>
                  </a:lnTo>
                  <a:lnTo>
                    <a:pt x="7" y="15"/>
                  </a:lnTo>
                  <a:lnTo>
                    <a:pt x="7" y="8"/>
                  </a:lnTo>
                  <a:lnTo>
                    <a:pt x="4" y="8"/>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89" name="Freeform 5"/>
            <p:cNvSpPr>
              <a:spLocks/>
            </p:cNvSpPr>
            <p:nvPr/>
          </p:nvSpPr>
          <p:spPr bwMode="auto">
            <a:xfrm>
              <a:off x="3521075" y="2279650"/>
              <a:ext cx="2057400" cy="2068806"/>
            </a:xfrm>
            <a:custGeom>
              <a:avLst/>
              <a:gdLst>
                <a:gd name="T0" fmla="*/ 205 w 216"/>
                <a:gd name="T1" fmla="*/ 219 h 219"/>
                <a:gd name="T2" fmla="*/ 198 w 216"/>
                <a:gd name="T3" fmla="*/ 216 h 219"/>
                <a:gd name="T4" fmla="*/ 185 w 216"/>
                <a:gd name="T5" fmla="*/ 214 h 219"/>
                <a:gd name="T6" fmla="*/ 174 w 216"/>
                <a:gd name="T7" fmla="*/ 212 h 219"/>
                <a:gd name="T8" fmla="*/ 170 w 216"/>
                <a:gd name="T9" fmla="*/ 208 h 219"/>
                <a:gd name="T10" fmla="*/ 168 w 216"/>
                <a:gd name="T11" fmla="*/ 205 h 219"/>
                <a:gd name="T12" fmla="*/ 157 w 216"/>
                <a:gd name="T13" fmla="*/ 201 h 219"/>
                <a:gd name="T14" fmla="*/ 151 w 216"/>
                <a:gd name="T15" fmla="*/ 197 h 219"/>
                <a:gd name="T16" fmla="*/ 147 w 216"/>
                <a:gd name="T17" fmla="*/ 193 h 219"/>
                <a:gd name="T18" fmla="*/ 143 w 216"/>
                <a:gd name="T19" fmla="*/ 191 h 219"/>
                <a:gd name="T20" fmla="*/ 139 w 216"/>
                <a:gd name="T21" fmla="*/ 186 h 219"/>
                <a:gd name="T22" fmla="*/ 133 w 216"/>
                <a:gd name="T23" fmla="*/ 183 h 219"/>
                <a:gd name="T24" fmla="*/ 125 w 216"/>
                <a:gd name="T25" fmla="*/ 181 h 219"/>
                <a:gd name="T26" fmla="*/ 123 w 216"/>
                <a:gd name="T27" fmla="*/ 177 h 219"/>
                <a:gd name="T28" fmla="*/ 119 w 216"/>
                <a:gd name="T29" fmla="*/ 174 h 219"/>
                <a:gd name="T30" fmla="*/ 117 w 216"/>
                <a:gd name="T31" fmla="*/ 168 h 219"/>
                <a:gd name="T32" fmla="*/ 114 w 216"/>
                <a:gd name="T33" fmla="*/ 165 h 219"/>
                <a:gd name="T34" fmla="*/ 111 w 216"/>
                <a:gd name="T35" fmla="*/ 161 h 219"/>
                <a:gd name="T36" fmla="*/ 108 w 216"/>
                <a:gd name="T37" fmla="*/ 158 h 219"/>
                <a:gd name="T38" fmla="*/ 105 w 216"/>
                <a:gd name="T39" fmla="*/ 154 h 219"/>
                <a:gd name="T40" fmla="*/ 100 w 216"/>
                <a:gd name="T41" fmla="*/ 149 h 219"/>
                <a:gd name="T42" fmla="*/ 96 w 216"/>
                <a:gd name="T43" fmla="*/ 144 h 219"/>
                <a:gd name="T44" fmla="*/ 92 w 216"/>
                <a:gd name="T45" fmla="*/ 139 h 219"/>
                <a:gd name="T46" fmla="*/ 88 w 216"/>
                <a:gd name="T47" fmla="*/ 134 h 219"/>
                <a:gd name="T48" fmla="*/ 84 w 216"/>
                <a:gd name="T49" fmla="*/ 131 h 219"/>
                <a:gd name="T50" fmla="*/ 80 w 216"/>
                <a:gd name="T51" fmla="*/ 127 h 219"/>
                <a:gd name="T52" fmla="*/ 77 w 216"/>
                <a:gd name="T53" fmla="*/ 123 h 219"/>
                <a:gd name="T54" fmla="*/ 73 w 216"/>
                <a:gd name="T55" fmla="*/ 120 h 219"/>
                <a:gd name="T56" fmla="*/ 70 w 216"/>
                <a:gd name="T57" fmla="*/ 110 h 219"/>
                <a:gd name="T58" fmla="*/ 66 w 216"/>
                <a:gd name="T59" fmla="*/ 106 h 219"/>
                <a:gd name="T60" fmla="*/ 63 w 216"/>
                <a:gd name="T61" fmla="*/ 101 h 219"/>
                <a:gd name="T62" fmla="*/ 60 w 216"/>
                <a:gd name="T63" fmla="*/ 92 h 219"/>
                <a:gd name="T64" fmla="*/ 58 w 216"/>
                <a:gd name="T65" fmla="*/ 84 h 219"/>
                <a:gd name="T66" fmla="*/ 55 w 216"/>
                <a:gd name="T67" fmla="*/ 81 h 219"/>
                <a:gd name="T68" fmla="*/ 53 w 216"/>
                <a:gd name="T69" fmla="*/ 77 h 219"/>
                <a:gd name="T70" fmla="*/ 51 w 216"/>
                <a:gd name="T71" fmla="*/ 74 h 219"/>
                <a:gd name="T72" fmla="*/ 46 w 216"/>
                <a:gd name="T73" fmla="*/ 70 h 219"/>
                <a:gd name="T74" fmla="*/ 44 w 216"/>
                <a:gd name="T75" fmla="*/ 65 h 219"/>
                <a:gd name="T76" fmla="*/ 41 w 216"/>
                <a:gd name="T77" fmla="*/ 61 h 219"/>
                <a:gd name="T78" fmla="*/ 39 w 216"/>
                <a:gd name="T79" fmla="*/ 54 h 219"/>
                <a:gd name="T80" fmla="*/ 36 w 216"/>
                <a:gd name="T81" fmla="*/ 49 h 219"/>
                <a:gd name="T82" fmla="*/ 33 w 216"/>
                <a:gd name="T83" fmla="*/ 42 h 219"/>
                <a:gd name="T84" fmla="*/ 30 w 216"/>
                <a:gd name="T85" fmla="*/ 38 h 219"/>
                <a:gd name="T86" fmla="*/ 27 w 216"/>
                <a:gd name="T87" fmla="*/ 35 h 219"/>
                <a:gd name="T88" fmla="*/ 25 w 216"/>
                <a:gd name="T89" fmla="*/ 30 h 219"/>
                <a:gd name="T90" fmla="*/ 23 w 216"/>
                <a:gd name="T91" fmla="*/ 26 h 219"/>
                <a:gd name="T92" fmla="*/ 20 w 216"/>
                <a:gd name="T93" fmla="*/ 21 h 219"/>
                <a:gd name="T94" fmla="*/ 17 w 216"/>
                <a:gd name="T95" fmla="*/ 16 h 219"/>
                <a:gd name="T96" fmla="*/ 12 w 216"/>
                <a:gd name="T97" fmla="*/ 13 h 219"/>
                <a:gd name="T98" fmla="*/ 9 w 216"/>
                <a:gd name="T99" fmla="*/ 11 h 219"/>
                <a:gd name="T100" fmla="*/ 5 w 216"/>
                <a:gd name="T101" fmla="*/ 8 h 219"/>
                <a:gd name="T102" fmla="*/ 2 w 216"/>
                <a:gd name="T103" fmla="*/ 4 h 219"/>
                <a:gd name="T104" fmla="*/ 0 w 216"/>
                <a:gd name="T10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9">
                  <a:moveTo>
                    <a:pt x="216" y="219"/>
                  </a:moveTo>
                  <a:lnTo>
                    <a:pt x="205" y="219"/>
                  </a:lnTo>
                  <a:lnTo>
                    <a:pt x="205" y="216"/>
                  </a:lnTo>
                  <a:lnTo>
                    <a:pt x="198" y="216"/>
                  </a:lnTo>
                  <a:lnTo>
                    <a:pt x="198" y="214"/>
                  </a:lnTo>
                  <a:lnTo>
                    <a:pt x="185" y="214"/>
                  </a:lnTo>
                  <a:lnTo>
                    <a:pt x="185" y="212"/>
                  </a:lnTo>
                  <a:lnTo>
                    <a:pt x="174" y="212"/>
                  </a:lnTo>
                  <a:lnTo>
                    <a:pt x="174" y="208"/>
                  </a:lnTo>
                  <a:lnTo>
                    <a:pt x="170" y="208"/>
                  </a:lnTo>
                  <a:lnTo>
                    <a:pt x="170" y="205"/>
                  </a:lnTo>
                  <a:lnTo>
                    <a:pt x="168" y="205"/>
                  </a:lnTo>
                  <a:lnTo>
                    <a:pt x="168" y="201"/>
                  </a:lnTo>
                  <a:lnTo>
                    <a:pt x="157" y="201"/>
                  </a:lnTo>
                  <a:lnTo>
                    <a:pt x="157" y="197"/>
                  </a:lnTo>
                  <a:lnTo>
                    <a:pt x="151" y="197"/>
                  </a:lnTo>
                  <a:lnTo>
                    <a:pt x="151" y="193"/>
                  </a:lnTo>
                  <a:lnTo>
                    <a:pt x="147" y="193"/>
                  </a:lnTo>
                  <a:lnTo>
                    <a:pt x="147" y="191"/>
                  </a:lnTo>
                  <a:lnTo>
                    <a:pt x="143" y="191"/>
                  </a:lnTo>
                  <a:lnTo>
                    <a:pt x="143" y="186"/>
                  </a:lnTo>
                  <a:lnTo>
                    <a:pt x="139" y="186"/>
                  </a:lnTo>
                  <a:lnTo>
                    <a:pt x="139" y="183"/>
                  </a:lnTo>
                  <a:lnTo>
                    <a:pt x="133" y="183"/>
                  </a:lnTo>
                  <a:lnTo>
                    <a:pt x="133" y="181"/>
                  </a:lnTo>
                  <a:lnTo>
                    <a:pt x="125" y="181"/>
                  </a:lnTo>
                  <a:lnTo>
                    <a:pt x="125" y="177"/>
                  </a:lnTo>
                  <a:lnTo>
                    <a:pt x="123" y="177"/>
                  </a:lnTo>
                  <a:lnTo>
                    <a:pt x="123" y="174"/>
                  </a:lnTo>
                  <a:lnTo>
                    <a:pt x="119" y="174"/>
                  </a:lnTo>
                  <a:lnTo>
                    <a:pt x="119" y="168"/>
                  </a:lnTo>
                  <a:lnTo>
                    <a:pt x="117" y="168"/>
                  </a:lnTo>
                  <a:lnTo>
                    <a:pt x="117" y="165"/>
                  </a:lnTo>
                  <a:lnTo>
                    <a:pt x="114" y="165"/>
                  </a:lnTo>
                  <a:lnTo>
                    <a:pt x="114" y="161"/>
                  </a:lnTo>
                  <a:lnTo>
                    <a:pt x="111" y="161"/>
                  </a:lnTo>
                  <a:lnTo>
                    <a:pt x="111" y="158"/>
                  </a:lnTo>
                  <a:lnTo>
                    <a:pt x="108" y="158"/>
                  </a:lnTo>
                  <a:lnTo>
                    <a:pt x="108" y="154"/>
                  </a:lnTo>
                  <a:lnTo>
                    <a:pt x="105" y="154"/>
                  </a:lnTo>
                  <a:lnTo>
                    <a:pt x="105" y="149"/>
                  </a:lnTo>
                  <a:lnTo>
                    <a:pt x="100" y="149"/>
                  </a:lnTo>
                  <a:lnTo>
                    <a:pt x="100" y="144"/>
                  </a:lnTo>
                  <a:lnTo>
                    <a:pt x="96" y="144"/>
                  </a:lnTo>
                  <a:lnTo>
                    <a:pt x="96" y="139"/>
                  </a:lnTo>
                  <a:lnTo>
                    <a:pt x="92" y="139"/>
                  </a:lnTo>
                  <a:lnTo>
                    <a:pt x="92" y="134"/>
                  </a:lnTo>
                  <a:lnTo>
                    <a:pt x="88" y="134"/>
                  </a:lnTo>
                  <a:lnTo>
                    <a:pt x="88" y="131"/>
                  </a:lnTo>
                  <a:lnTo>
                    <a:pt x="84" y="131"/>
                  </a:lnTo>
                  <a:lnTo>
                    <a:pt x="84" y="127"/>
                  </a:lnTo>
                  <a:lnTo>
                    <a:pt x="80" y="127"/>
                  </a:lnTo>
                  <a:lnTo>
                    <a:pt x="80" y="123"/>
                  </a:lnTo>
                  <a:lnTo>
                    <a:pt x="77" y="123"/>
                  </a:lnTo>
                  <a:lnTo>
                    <a:pt x="77" y="120"/>
                  </a:lnTo>
                  <a:lnTo>
                    <a:pt x="73" y="120"/>
                  </a:lnTo>
                  <a:lnTo>
                    <a:pt x="73" y="110"/>
                  </a:lnTo>
                  <a:lnTo>
                    <a:pt x="70" y="110"/>
                  </a:lnTo>
                  <a:lnTo>
                    <a:pt x="70" y="106"/>
                  </a:lnTo>
                  <a:lnTo>
                    <a:pt x="66" y="106"/>
                  </a:lnTo>
                  <a:lnTo>
                    <a:pt x="66" y="101"/>
                  </a:lnTo>
                  <a:lnTo>
                    <a:pt x="63" y="101"/>
                  </a:lnTo>
                  <a:lnTo>
                    <a:pt x="63" y="92"/>
                  </a:lnTo>
                  <a:lnTo>
                    <a:pt x="60" y="92"/>
                  </a:lnTo>
                  <a:lnTo>
                    <a:pt x="60" y="84"/>
                  </a:lnTo>
                  <a:lnTo>
                    <a:pt x="58" y="84"/>
                  </a:lnTo>
                  <a:lnTo>
                    <a:pt x="58" y="81"/>
                  </a:lnTo>
                  <a:lnTo>
                    <a:pt x="55" y="81"/>
                  </a:lnTo>
                  <a:lnTo>
                    <a:pt x="55" y="77"/>
                  </a:lnTo>
                  <a:lnTo>
                    <a:pt x="53" y="77"/>
                  </a:lnTo>
                  <a:lnTo>
                    <a:pt x="53" y="74"/>
                  </a:lnTo>
                  <a:lnTo>
                    <a:pt x="51" y="74"/>
                  </a:lnTo>
                  <a:lnTo>
                    <a:pt x="51" y="70"/>
                  </a:lnTo>
                  <a:lnTo>
                    <a:pt x="46" y="70"/>
                  </a:lnTo>
                  <a:lnTo>
                    <a:pt x="46" y="65"/>
                  </a:lnTo>
                  <a:lnTo>
                    <a:pt x="44" y="65"/>
                  </a:lnTo>
                  <a:lnTo>
                    <a:pt x="44" y="61"/>
                  </a:lnTo>
                  <a:lnTo>
                    <a:pt x="41" y="61"/>
                  </a:lnTo>
                  <a:lnTo>
                    <a:pt x="41" y="54"/>
                  </a:lnTo>
                  <a:lnTo>
                    <a:pt x="39" y="54"/>
                  </a:lnTo>
                  <a:lnTo>
                    <a:pt x="39" y="49"/>
                  </a:lnTo>
                  <a:lnTo>
                    <a:pt x="36" y="49"/>
                  </a:lnTo>
                  <a:lnTo>
                    <a:pt x="36" y="42"/>
                  </a:lnTo>
                  <a:lnTo>
                    <a:pt x="33" y="42"/>
                  </a:lnTo>
                  <a:lnTo>
                    <a:pt x="33" y="38"/>
                  </a:lnTo>
                  <a:lnTo>
                    <a:pt x="30" y="38"/>
                  </a:lnTo>
                  <a:lnTo>
                    <a:pt x="30" y="35"/>
                  </a:lnTo>
                  <a:lnTo>
                    <a:pt x="27" y="35"/>
                  </a:lnTo>
                  <a:lnTo>
                    <a:pt x="27" y="30"/>
                  </a:lnTo>
                  <a:lnTo>
                    <a:pt x="25" y="30"/>
                  </a:lnTo>
                  <a:lnTo>
                    <a:pt x="25" y="26"/>
                  </a:lnTo>
                  <a:lnTo>
                    <a:pt x="23" y="26"/>
                  </a:lnTo>
                  <a:lnTo>
                    <a:pt x="23" y="21"/>
                  </a:lnTo>
                  <a:lnTo>
                    <a:pt x="20" y="21"/>
                  </a:lnTo>
                  <a:lnTo>
                    <a:pt x="20" y="16"/>
                  </a:lnTo>
                  <a:lnTo>
                    <a:pt x="17" y="16"/>
                  </a:lnTo>
                  <a:lnTo>
                    <a:pt x="17" y="13"/>
                  </a:lnTo>
                  <a:lnTo>
                    <a:pt x="12" y="13"/>
                  </a:lnTo>
                  <a:lnTo>
                    <a:pt x="12" y="11"/>
                  </a:lnTo>
                  <a:lnTo>
                    <a:pt x="9" y="11"/>
                  </a:lnTo>
                  <a:lnTo>
                    <a:pt x="9" y="8"/>
                  </a:lnTo>
                  <a:lnTo>
                    <a:pt x="5" y="8"/>
                  </a:lnTo>
                  <a:lnTo>
                    <a:pt x="5" y="4"/>
                  </a:lnTo>
                  <a:lnTo>
                    <a:pt x="2" y="4"/>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grpSp>
      <p:sp>
        <p:nvSpPr>
          <p:cNvPr id="90" name="Text Placeholder 3"/>
          <p:cNvSpPr>
            <a:spLocks noGrp="1"/>
          </p:cNvSpPr>
          <p:nvPr>
            <p:ph type="body" sz="quarter" idx="10"/>
          </p:nvPr>
        </p:nvSpPr>
        <p:spPr>
          <a:xfrm>
            <a:off x="365125" y="6096000"/>
            <a:ext cx="4221505" cy="487363"/>
          </a:xfrm>
        </p:spPr>
        <p:txBody>
          <a:bodyPr/>
          <a:lstStyle/>
          <a:p>
            <a:r>
              <a:rPr lang="fr-FR" dirty="0" smtClean="0"/>
              <a:t>*Toutes combinaisons vs 5FU seul</a:t>
            </a:r>
            <a:endParaRPr lang="fr-FR" dirty="0"/>
          </a:p>
        </p:txBody>
      </p:sp>
    </p:spTree>
    <p:custDataLst>
      <p:tags r:id="rId1"/>
    </p:custDataLst>
    <p:extLst>
      <p:ext uri="{BB962C8B-B14F-4D97-AF65-F5344CB8AC3E}">
        <p14:creationId xmlns:p14="http://schemas.microsoft.com/office/powerpoint/2010/main" xmlns="" val="1381732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O-023: Résultats de données observationnelles sur les schémas de chimiothérapie pour CCRm avec instabilité microsatellitaire élevée (MSI-H) dans une étude d’épidémiologie moléculaire du CCR en Israël – Shulman K,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Les patients avec CCRm MSI-H représentent un sous groupe substantiel et biologiquement à part</a:t>
            </a:r>
          </a:p>
          <a:p>
            <a:r>
              <a:rPr lang="fr-FR" b="1" dirty="0" smtClean="0"/>
              <a:t>Les patients avec tumeurs MSI-H répondent différemment des patients avec tumeurs MSS à la CT de 1</a:t>
            </a:r>
            <a:r>
              <a:rPr lang="fr-FR" b="1" baseline="30000" dirty="0" smtClean="0"/>
              <a:t>e</a:t>
            </a:r>
            <a:r>
              <a:rPr lang="fr-FR" b="1" dirty="0" smtClean="0"/>
              <a:t> ligne</a:t>
            </a:r>
          </a:p>
          <a:p>
            <a:r>
              <a:rPr lang="fr-FR" b="1" dirty="0" smtClean="0"/>
              <a:t>Les effets du traitement par les protocoles « modernes » de CT dans les tumeurs MSI-H ne sont pas statistiquement différents de ceux du 5FU seul</a:t>
            </a:r>
          </a:p>
          <a:p>
            <a:r>
              <a:rPr lang="fr-FR" b="1" dirty="0" smtClean="0"/>
              <a:t>Il est possible que l’association FOLFOX + bevacizumab ait un effet plus prononcé que d’autres schémas thérapeutiques dans les tumeurs MSI-H </a:t>
            </a:r>
          </a:p>
          <a:p>
            <a:r>
              <a:rPr lang="fr-FR" b="1" dirty="0" smtClean="0"/>
              <a:t>Les tumeurs MSS/BRAF négatives tirent un bénéfice significatif des CT « modernes » par rapport au 5FU seul</a:t>
            </a:r>
          </a:p>
          <a:p>
            <a:endParaRPr lang="fr-FR" b="1" dirty="0"/>
          </a:p>
        </p:txBody>
      </p:sp>
      <p:sp>
        <p:nvSpPr>
          <p:cNvPr id="14" name="Text Placeholder 13"/>
          <p:cNvSpPr>
            <a:spLocks noGrp="1"/>
          </p:cNvSpPr>
          <p:nvPr>
            <p:ph type="body" sz="quarter" idx="10"/>
          </p:nvPr>
        </p:nvSpPr>
        <p:spPr/>
        <p:txBody>
          <a:bodyPr/>
          <a:lstStyle/>
          <a:p>
            <a:r>
              <a:rPr lang="fr-FR" dirty="0" smtClean="0"/>
              <a:t>*ajusté sur l’âge</a:t>
            </a:r>
            <a:endParaRPr lang="fr-FR" dirty="0"/>
          </a:p>
        </p:txBody>
      </p:sp>
      <p:sp>
        <p:nvSpPr>
          <p:cNvPr id="15" name="Text Placeholder 14"/>
          <p:cNvSpPr>
            <a:spLocks noGrp="1"/>
          </p:cNvSpPr>
          <p:nvPr>
            <p:ph type="body" sz="quarter" idx="11"/>
          </p:nvPr>
        </p:nvSpPr>
        <p:spPr>
          <a:xfrm>
            <a:off x="3937000" y="6096000"/>
            <a:ext cx="4841875" cy="487363"/>
          </a:xfrm>
        </p:spPr>
        <p:txBody>
          <a:bodyPr/>
          <a:lstStyle/>
          <a:p>
            <a:r>
              <a:rPr lang="fr-FR" dirty="0" smtClean="0"/>
              <a:t>Shulman et al. Ann Oncol 2016; 27 (suppl 2): abstr O-023</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2563992603"/>
              </p:ext>
            </p:extLst>
          </p:nvPr>
        </p:nvGraphicFramePr>
        <p:xfrm>
          <a:off x="369886" y="1670490"/>
          <a:ext cx="8295143" cy="1276842"/>
        </p:xfrm>
        <a:graphic>
          <a:graphicData uri="http://schemas.openxmlformats.org/drawingml/2006/table">
            <a:tbl>
              <a:tblPr firstRow="1" bandRow="1">
                <a:tableStyleId>{69012ECD-51FC-41F1-AA8D-1B2483CD663E}</a:tableStyleId>
              </a:tblPr>
              <a:tblGrid>
                <a:gridCol w="3026559"/>
                <a:gridCol w="1526973"/>
                <a:gridCol w="2126346"/>
                <a:gridCol w="1615265"/>
              </a:tblGrid>
              <a:tr h="3793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selon statut MSI (BRAF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Patients,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MSI-H vs MSS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93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5FU seul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0,53 (0,30 – 0,92)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93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Autres traitements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479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0,77 (0,59 –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xmlns="" val="3766359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O-026: Association de encorafenib et cetuximab avec ou sans alpelisib chez les patients avec CCR avancé BRAF muté: résultats d’une étude de phase 2 – Tabernero J, et al </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encorafenib + cetuximab ± alpelisib (inhibiteur de PI3K), chez des patients avec CCR avancé, BRAF</a:t>
            </a:r>
            <a:r>
              <a:rPr lang="fr-FR" dirty="0"/>
              <a:t> </a:t>
            </a:r>
            <a:r>
              <a:rPr lang="fr-FR" dirty="0" smtClean="0"/>
              <a:t>muté</a:t>
            </a:r>
            <a:endParaRPr lang="fr-FR" dirty="0"/>
          </a:p>
        </p:txBody>
      </p:sp>
      <p:sp>
        <p:nvSpPr>
          <p:cNvPr id="4" name="Text Placeholder 3"/>
          <p:cNvSpPr>
            <a:spLocks noGrp="1"/>
          </p:cNvSpPr>
          <p:nvPr>
            <p:ph type="body" sz="quarter" idx="10"/>
          </p:nvPr>
        </p:nvSpPr>
        <p:spPr>
          <a:xfrm>
            <a:off x="365125" y="6096000"/>
            <a:ext cx="4283075" cy="487363"/>
          </a:xfrm>
        </p:spPr>
        <p:txBody>
          <a:bodyPr/>
          <a:lstStyle/>
          <a:p>
            <a:r>
              <a:rPr lang="fr-FR" dirty="0" smtClean="0"/>
              <a:t>*200 mg/j PO; </a:t>
            </a:r>
            <a:br>
              <a:rPr lang="fr-FR" dirty="0" smtClean="0"/>
            </a:br>
            <a:r>
              <a:rPr lang="fr-FR" altLang="zh-CN" b="1" baseline="30000" dirty="0" smtClean="0">
                <a:latin typeface="Arial" panose="020B0604020202020204" pitchFamily="34" charset="0"/>
                <a:ea typeface="SimSun" pitchFamily="2" charset="-122"/>
                <a:cs typeface="Arial" panose="020B0604020202020204" pitchFamily="34" charset="0"/>
              </a:rPr>
              <a:t>†</a:t>
            </a:r>
            <a:r>
              <a:rPr lang="fr-FR" dirty="0" smtClean="0">
                <a:latin typeface="Arial" panose="020B0604020202020204" pitchFamily="34" charset="0"/>
                <a:cs typeface="Arial" panose="020B0604020202020204" pitchFamily="34" charset="0"/>
              </a:rPr>
              <a:t>400 mg/m</a:t>
            </a:r>
            <a:r>
              <a:rPr lang="fr-FR" baseline="30000" dirty="0" smtClean="0">
                <a:latin typeface="Arial" panose="020B0604020202020204" pitchFamily="34" charset="0"/>
                <a:cs typeface="Arial" panose="020B0604020202020204" pitchFamily="34" charset="0"/>
              </a:rPr>
              <a:t>2</a:t>
            </a:r>
            <a:r>
              <a:rPr lang="fr-FR" dirty="0" smtClean="0">
                <a:latin typeface="Arial" panose="020B0604020202020204" pitchFamily="34" charset="0"/>
                <a:cs typeface="Arial" panose="020B0604020202020204" pitchFamily="34" charset="0"/>
              </a:rPr>
              <a:t> IV pour la 1</a:t>
            </a:r>
            <a:r>
              <a:rPr lang="fr-FR" baseline="30000" dirty="0" smtClean="0">
                <a:latin typeface="Arial" panose="020B0604020202020204" pitchFamily="34" charset="0"/>
                <a:cs typeface="Arial" panose="020B0604020202020204" pitchFamily="34" charset="0"/>
              </a:rPr>
              <a:t>e</a:t>
            </a:r>
            <a:r>
              <a:rPr lang="fr-FR" dirty="0" smtClean="0">
                <a:latin typeface="Arial" panose="020B0604020202020204" pitchFamily="34" charset="0"/>
                <a:cs typeface="Arial" panose="020B0604020202020204" pitchFamily="34" charset="0"/>
              </a:rPr>
              <a:t> dose puis 250 mg/m</a:t>
            </a:r>
            <a:r>
              <a:rPr lang="fr-FR" baseline="30000" dirty="0" smtClean="0">
                <a:latin typeface="Arial" panose="020B0604020202020204" pitchFamily="34" charset="0"/>
                <a:cs typeface="Arial" panose="020B0604020202020204" pitchFamily="34" charset="0"/>
              </a:rPr>
              <a:t>2</a:t>
            </a:r>
            <a:r>
              <a:rPr lang="fr-FR" dirty="0" smtClean="0">
                <a:latin typeface="Arial" panose="020B0604020202020204" pitchFamily="34" charset="0"/>
                <a:cs typeface="Arial" panose="020B0604020202020204" pitchFamily="34" charset="0"/>
              </a:rPr>
              <a:t> hebdomadaire</a:t>
            </a:r>
            <a:endParaRPr lang="fr-FR" dirty="0"/>
          </a:p>
        </p:txBody>
      </p:sp>
      <p:sp>
        <p:nvSpPr>
          <p:cNvPr id="5" name="Text Placeholder 4"/>
          <p:cNvSpPr>
            <a:spLocks noGrp="1"/>
          </p:cNvSpPr>
          <p:nvPr>
            <p:ph type="body" sz="quarter" idx="11"/>
          </p:nvPr>
        </p:nvSpPr>
        <p:spPr/>
        <p:txBody>
          <a:bodyPr/>
          <a:lstStyle/>
          <a:p>
            <a:r>
              <a:rPr lang="fr-FR" dirty="0" smtClean="0"/>
              <a:t>Tabernero et al. Ann Oncol 2016; 27 (suppl 2): abstr O-026</a:t>
            </a:r>
            <a:endParaRPr lang="fr-FR" dirty="0"/>
          </a:p>
        </p:txBody>
      </p:sp>
      <p:sp>
        <p:nvSpPr>
          <p:cNvPr id="6" name="Oval 14"/>
          <p:cNvSpPr>
            <a:spLocks noChangeArrowheads="1"/>
          </p:cNvSpPr>
          <p:nvPr/>
        </p:nvSpPr>
        <p:spPr bwMode="auto">
          <a:xfrm>
            <a:off x="3658501" y="33357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7" name="AutoShape 15"/>
          <p:cNvCxnSpPr>
            <a:cxnSpLocks noChangeShapeType="1"/>
            <a:stCxn id="6" idx="0"/>
            <a:endCxn id="11" idx="1"/>
          </p:cNvCxnSpPr>
          <p:nvPr/>
        </p:nvCxnSpPr>
        <p:spPr bwMode="auto">
          <a:xfrm rot="5400000" flipH="1" flipV="1">
            <a:off x="4087924" y="2841411"/>
            <a:ext cx="356724"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27320" y="2723230"/>
            <a:ext cx="80618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9" name="AutoShape 19"/>
          <p:cNvCxnSpPr>
            <a:cxnSpLocks noChangeShapeType="1"/>
          </p:cNvCxnSpPr>
          <p:nvPr/>
        </p:nvCxnSpPr>
        <p:spPr bwMode="auto">
          <a:xfrm>
            <a:off x="3401778" y="362786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54686" y="2987549"/>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582273" y="2375786"/>
            <a:ext cx="3251125" cy="12065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panose="020B0604020202020204" pitchFamily="34" charset="0"/>
                <a:ea typeface="SimSun" pitchFamily="2" charset="-122"/>
                <a:cs typeface="Arial" panose="020B0604020202020204" pitchFamily="34" charset="0"/>
              </a:rPr>
              <a:t>Triplet: </a:t>
            </a:r>
            <a:br>
              <a:rPr lang="fr-FR" altLang="zh-CN" b="1" dirty="0" smtClean="0">
                <a:solidFill>
                  <a:srgbClr val="FFFFFF"/>
                </a:solidFill>
                <a:latin typeface="Arial" panose="020B0604020202020204" pitchFamily="34" charset="0"/>
                <a:ea typeface="SimSun" pitchFamily="2" charset="-122"/>
                <a:cs typeface="Arial" panose="020B0604020202020204" pitchFamily="34" charset="0"/>
              </a:rPr>
            </a:br>
            <a:r>
              <a:rPr lang="fr-FR" altLang="zh-CN" b="1" dirty="0" smtClean="0">
                <a:solidFill>
                  <a:srgbClr val="FFFFFF"/>
                </a:solidFill>
                <a:latin typeface="Arial" panose="020B0604020202020204" pitchFamily="34" charset="0"/>
                <a:ea typeface="SimSun" pitchFamily="2" charset="-122"/>
                <a:cs typeface="Arial" panose="020B0604020202020204" pitchFamily="34" charset="0"/>
              </a:rPr>
              <a:t>Alpelisib 300 mg/j PO + Encorafenib* + Cetuximab</a:t>
            </a:r>
            <a:r>
              <a:rPr lang="fr-FR" altLang="zh-CN" b="1" baseline="30000" dirty="0" smtClean="0">
                <a:solidFill>
                  <a:srgbClr val="FFFFFF"/>
                </a:solidFill>
                <a:latin typeface="Arial" panose="020B0604020202020204" pitchFamily="34" charset="0"/>
                <a:ea typeface="SimSun" pitchFamily="2" charset="-122"/>
                <a:cs typeface="Arial" panose="020B0604020202020204" pitchFamily="34" charset="0"/>
              </a:rPr>
              <a:t>†</a:t>
            </a:r>
            <a:r>
              <a:rPr lang="fr-FR" altLang="zh-CN" b="1" dirty="0" smtClean="0">
                <a:solidFill>
                  <a:srgbClr val="FFFFFF"/>
                </a:solidFill>
                <a:latin typeface="Arial" panose="020B0604020202020204" pitchFamily="34" charset="0"/>
                <a:ea typeface="SimSun" pitchFamily="2" charset="-122"/>
                <a:cs typeface="Arial" panose="020B0604020202020204" pitchFamily="34" charset="0"/>
              </a:rPr>
              <a:t> (n=52)</a:t>
            </a:r>
            <a:endParaRPr lang="fr-FR" altLang="zh-CN" b="1" dirty="0">
              <a:solidFill>
                <a:srgbClr val="FFFFFF"/>
              </a:solidFill>
              <a:latin typeface="Arial" panose="020B0604020202020204" pitchFamily="34" charset="0"/>
              <a:ea typeface="SimSun" pitchFamily="2" charset="-122"/>
              <a:cs typeface="Arial" panose="020B0604020202020204" pitchFamily="34" charset="0"/>
            </a:endParaRPr>
          </a:p>
        </p:txBody>
      </p:sp>
      <p:sp>
        <p:nvSpPr>
          <p:cNvPr id="12" name="AutoShape 9"/>
          <p:cNvSpPr>
            <a:spLocks noChangeArrowheads="1"/>
          </p:cNvSpPr>
          <p:nvPr/>
        </p:nvSpPr>
        <p:spPr bwMode="auto">
          <a:xfrm>
            <a:off x="315691" y="2586886"/>
            <a:ext cx="3086088"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CCR avancé</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Mutation </a:t>
            </a:r>
            <a:r>
              <a:rPr lang="fr-FR" altLang="zh-CN" i="1" dirty="0" smtClean="0">
                <a:solidFill>
                  <a:srgbClr val="FFFFFF"/>
                </a:solidFill>
                <a:latin typeface="Arial" panose="020B0604020202020204" pitchFamily="34" charset="0"/>
                <a:cs typeface="Arial" panose="020B0604020202020204" pitchFamily="34" charset="0"/>
              </a:rPr>
              <a:t>BRAF </a:t>
            </a:r>
            <a:r>
              <a:rPr lang="fr-FR" altLang="zh-CN" dirty="0" smtClean="0">
                <a:solidFill>
                  <a:srgbClr val="FFFFFF"/>
                </a:solidFill>
                <a:latin typeface="Arial" panose="020B0604020202020204" pitchFamily="34" charset="0"/>
                <a:cs typeface="Arial" panose="020B0604020202020204" pitchFamily="34" charset="0"/>
              </a:rPr>
              <a:t>V600</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Echec après ≥1 traitement antérieur</a:t>
            </a:r>
          </a:p>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(n=102)</a:t>
            </a:r>
            <a:endParaRPr lang="fr-FR" altLang="zh-CN" dirty="0">
              <a:solidFill>
                <a:srgbClr val="FFFFFF"/>
              </a:solidFill>
              <a:latin typeface="Arial" panose="020B0604020202020204" pitchFamily="34" charset="0"/>
              <a:cs typeface="Arial" panose="020B0604020202020204" pitchFamily="34" charset="0"/>
            </a:endParaRPr>
          </a:p>
        </p:txBody>
      </p:sp>
      <p:cxnSp>
        <p:nvCxnSpPr>
          <p:cNvPr id="13" name="AutoShape 16"/>
          <p:cNvCxnSpPr>
            <a:cxnSpLocks noChangeShapeType="1"/>
            <a:stCxn id="6" idx="4"/>
            <a:endCxn id="16" idx="1"/>
          </p:cNvCxnSpPr>
          <p:nvPr/>
        </p:nvCxnSpPr>
        <p:spPr bwMode="auto">
          <a:xfrm rot="16200000" flipH="1">
            <a:off x="4045517" y="3824742"/>
            <a:ext cx="441538" cy="631974"/>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27321" y="4105927"/>
            <a:ext cx="79191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5" name="AutoShape 20"/>
          <p:cNvCxnSpPr>
            <a:cxnSpLocks noChangeShapeType="1"/>
          </p:cNvCxnSpPr>
          <p:nvPr/>
        </p:nvCxnSpPr>
        <p:spPr bwMode="auto">
          <a:xfrm>
            <a:off x="7553106" y="437024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6" name="AutoShape 12"/>
          <p:cNvSpPr>
            <a:spLocks noChangeArrowheads="1"/>
          </p:cNvSpPr>
          <p:nvPr/>
        </p:nvSpPr>
        <p:spPr bwMode="auto">
          <a:xfrm>
            <a:off x="4582273" y="3758498"/>
            <a:ext cx="3249207" cy="120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043882"/>
                </a:solidFill>
                <a:latin typeface="Arial" panose="020B0604020202020204" pitchFamily="34" charset="0"/>
                <a:ea typeface="SimSun" pitchFamily="2" charset="-122"/>
                <a:cs typeface="Arial" panose="020B0604020202020204" pitchFamily="34" charset="0"/>
              </a:rPr>
              <a:t>Doublet: </a:t>
            </a:r>
            <a:br>
              <a:rPr lang="fr-FR" altLang="zh-CN" b="1" dirty="0" smtClean="0">
                <a:solidFill>
                  <a:srgbClr val="043882"/>
                </a:solidFill>
                <a:latin typeface="Arial" panose="020B0604020202020204" pitchFamily="34" charset="0"/>
                <a:ea typeface="SimSun" pitchFamily="2" charset="-122"/>
                <a:cs typeface="Arial" panose="020B0604020202020204" pitchFamily="34" charset="0"/>
              </a:rPr>
            </a:br>
            <a:r>
              <a:rPr lang="fr-FR" altLang="zh-CN" b="1" dirty="0" smtClean="0">
                <a:solidFill>
                  <a:srgbClr val="043882"/>
                </a:solidFill>
                <a:latin typeface="Arial" panose="020B0604020202020204" pitchFamily="34" charset="0"/>
                <a:ea typeface="SimSun" pitchFamily="2" charset="-122"/>
                <a:cs typeface="Arial" panose="020B0604020202020204" pitchFamily="34" charset="0"/>
              </a:rPr>
              <a:t>Encorafenib* + Cetuximab</a:t>
            </a:r>
            <a:r>
              <a:rPr lang="fr-FR" altLang="zh-CN" b="1" baseline="30000" dirty="0" smtClean="0">
                <a:solidFill>
                  <a:srgbClr val="043882"/>
                </a:solidFill>
                <a:latin typeface="Arial" panose="020B0604020202020204" pitchFamily="34" charset="0"/>
                <a:ea typeface="SimSun" pitchFamily="2" charset="-122"/>
                <a:cs typeface="Arial" panose="020B0604020202020204" pitchFamily="34" charset="0"/>
              </a:rPr>
              <a:t>†</a:t>
            </a:r>
            <a:r>
              <a:rPr lang="fr-FR" altLang="zh-CN" b="1" dirty="0" smtClean="0">
                <a:solidFill>
                  <a:srgbClr val="043882"/>
                </a:solidFill>
                <a:latin typeface="Arial" panose="020B0604020202020204" pitchFamily="34" charset="0"/>
                <a:ea typeface="SimSun" pitchFamily="2" charset="-122"/>
                <a:cs typeface="Arial" panose="020B0604020202020204" pitchFamily="34" charset="0"/>
              </a:rPr>
              <a:t> (n=50)</a:t>
            </a:r>
            <a:endParaRPr lang="fr-FR" altLang="zh-CN" b="1" dirty="0">
              <a:solidFill>
                <a:srgbClr val="043882"/>
              </a:solidFill>
              <a:latin typeface="Arial" panose="020B0604020202020204" pitchFamily="34" charset="0"/>
              <a:ea typeface="SimSun" pitchFamily="2" charset="-122"/>
              <a:cs typeface="Arial" panose="020B0604020202020204" pitchFamily="34" charset="0"/>
            </a:endParaRPr>
          </a:p>
        </p:txBody>
      </p:sp>
      <p:sp>
        <p:nvSpPr>
          <p:cNvPr id="32" name="Rectangle 9"/>
          <p:cNvSpPr txBox="1">
            <a:spLocks noChangeArrowheads="1"/>
          </p:cNvSpPr>
          <p:nvPr/>
        </p:nvSpPr>
        <p:spPr bwMode="auto">
          <a:xfrm>
            <a:off x="365124" y="5265530"/>
            <a:ext cx="4130676" cy="761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a:t>
            </a:r>
          </a:p>
          <a:p>
            <a:endParaRPr lang="fr-FR" kern="0" dirty="0" smtClean="0"/>
          </a:p>
        </p:txBody>
      </p:sp>
      <p:sp>
        <p:nvSpPr>
          <p:cNvPr id="33" name="Content Placeholder 26"/>
          <p:cNvSpPr txBox="1">
            <a:spLocks/>
          </p:cNvSpPr>
          <p:nvPr/>
        </p:nvSpPr>
        <p:spPr>
          <a:xfrm>
            <a:off x="4648200" y="5265530"/>
            <a:ext cx="4130675" cy="7617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TRG, TCM, SG</a:t>
            </a:r>
          </a:p>
          <a:p>
            <a:r>
              <a:rPr lang="fr-FR" kern="0" dirty="0" smtClean="0"/>
              <a:t>Tolérance</a:t>
            </a:r>
          </a:p>
        </p:txBody>
      </p:sp>
    </p:spTree>
    <p:extLst>
      <p:ext uri="{BB962C8B-B14F-4D97-AF65-F5344CB8AC3E}">
        <p14:creationId xmlns:p14="http://schemas.microsoft.com/office/powerpoint/2010/main" xmlns="" val="35708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dirty="0" smtClean="0"/>
              <a:t>O-026: Association de encorafenib et cetuximab avec ou sans alpelisib chez les patients avec CCR avancé BRAF muté: résultats d’une étude de phase 2 – Tabernero J, et al </a:t>
            </a:r>
            <a:endParaRPr lang="fr-FR" altLang="zh-CN" dirty="0" smtClean="0"/>
          </a:p>
        </p:txBody>
      </p:sp>
      <p:sp>
        <p:nvSpPr>
          <p:cNvPr id="3" name="Content Placeholder 2"/>
          <p:cNvSpPr>
            <a:spLocks noGrp="1"/>
          </p:cNvSpPr>
          <p:nvPr>
            <p:ph idx="1"/>
          </p:nvPr>
        </p:nvSpPr>
        <p:spPr/>
        <p:txBody>
          <a:bodyPr/>
          <a:lstStyle/>
          <a:p>
            <a:pPr marL="0" indent="0">
              <a:buNone/>
            </a:pPr>
            <a:r>
              <a:rPr lang="fr-FR" b="1" dirty="0" smtClean="0"/>
              <a:t>Résultats</a:t>
            </a:r>
          </a:p>
        </p:txBody>
      </p:sp>
      <p:sp>
        <p:nvSpPr>
          <p:cNvPr id="17" name="Text Placeholder 16"/>
          <p:cNvSpPr>
            <a:spLocks noGrp="1"/>
          </p:cNvSpPr>
          <p:nvPr>
            <p:ph type="body" sz="quarter" idx="11"/>
          </p:nvPr>
        </p:nvSpPr>
        <p:spPr/>
        <p:txBody>
          <a:bodyPr/>
          <a:lstStyle/>
          <a:p>
            <a:r>
              <a:rPr lang="fr-FR" dirty="0" smtClean="0"/>
              <a:t>Tabernero et al. Ann Oncol 2016; 27 (suppl 2): abstr O-026</a:t>
            </a:r>
            <a:endParaRPr lang="fr-FR" dirty="0"/>
          </a:p>
        </p:txBody>
      </p:sp>
      <p:grpSp>
        <p:nvGrpSpPr>
          <p:cNvPr id="176" name="Group 175"/>
          <p:cNvGrpSpPr>
            <a:grpSpLocks noChangeAspect="1"/>
          </p:cNvGrpSpPr>
          <p:nvPr/>
        </p:nvGrpSpPr>
        <p:grpSpPr>
          <a:xfrm>
            <a:off x="1120186" y="2343454"/>
            <a:ext cx="7279171" cy="3612215"/>
            <a:chOff x="827542" y="2771881"/>
            <a:chExt cx="3734504" cy="1853208"/>
          </a:xfrm>
        </p:grpSpPr>
        <p:sp>
          <p:nvSpPr>
            <p:cNvPr id="177" name="Freeform 176"/>
            <p:cNvSpPr>
              <a:spLocks/>
            </p:cNvSpPr>
            <p:nvPr/>
          </p:nvSpPr>
          <p:spPr bwMode="auto">
            <a:xfrm>
              <a:off x="1138624" y="2859999"/>
              <a:ext cx="3328732" cy="143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78" name="Line 6"/>
            <p:cNvSpPr>
              <a:spLocks noChangeShapeType="1"/>
            </p:cNvSpPr>
            <p:nvPr/>
          </p:nvSpPr>
          <p:spPr bwMode="auto">
            <a:xfrm>
              <a:off x="1061009" y="2859998"/>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79" name="Line 7"/>
            <p:cNvSpPr>
              <a:spLocks noChangeShapeType="1"/>
            </p:cNvSpPr>
            <p:nvPr/>
          </p:nvSpPr>
          <p:spPr bwMode="auto">
            <a:xfrm>
              <a:off x="1061009" y="314766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0" name="Line 8"/>
            <p:cNvSpPr>
              <a:spLocks noChangeShapeType="1"/>
            </p:cNvSpPr>
            <p:nvPr/>
          </p:nvSpPr>
          <p:spPr bwMode="auto">
            <a:xfrm>
              <a:off x="1061009" y="343533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1" name="Line 9"/>
            <p:cNvSpPr>
              <a:spLocks noChangeShapeType="1"/>
            </p:cNvSpPr>
            <p:nvPr/>
          </p:nvSpPr>
          <p:spPr bwMode="auto">
            <a:xfrm>
              <a:off x="1061009" y="3723003"/>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2" name="Line 10"/>
            <p:cNvSpPr>
              <a:spLocks noChangeShapeType="1"/>
            </p:cNvSpPr>
            <p:nvPr/>
          </p:nvSpPr>
          <p:spPr bwMode="auto">
            <a:xfrm>
              <a:off x="1061009" y="401067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3" name="Line 11"/>
            <p:cNvSpPr>
              <a:spLocks noChangeShapeType="1"/>
            </p:cNvSpPr>
            <p:nvPr/>
          </p:nvSpPr>
          <p:spPr bwMode="auto">
            <a:xfrm>
              <a:off x="1061009" y="4298340"/>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4" name="Line 12"/>
            <p:cNvSpPr>
              <a:spLocks noChangeShapeType="1"/>
            </p:cNvSpPr>
            <p:nvPr/>
          </p:nvSpPr>
          <p:spPr bwMode="auto">
            <a:xfrm>
              <a:off x="3227266"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5" name="Line 13"/>
            <p:cNvSpPr>
              <a:spLocks noChangeShapeType="1"/>
            </p:cNvSpPr>
            <p:nvPr/>
          </p:nvSpPr>
          <p:spPr bwMode="auto">
            <a:xfrm>
              <a:off x="2542616"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6" name="Line 14"/>
            <p:cNvSpPr>
              <a:spLocks noChangeShapeType="1"/>
            </p:cNvSpPr>
            <p:nvPr/>
          </p:nvSpPr>
          <p:spPr bwMode="auto">
            <a:xfrm>
              <a:off x="3856059"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7" name="Line 15"/>
            <p:cNvSpPr>
              <a:spLocks noChangeShapeType="1"/>
            </p:cNvSpPr>
            <p:nvPr/>
          </p:nvSpPr>
          <p:spPr bwMode="auto">
            <a:xfrm>
              <a:off x="353874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8" name="Line 17"/>
            <p:cNvSpPr>
              <a:spLocks noChangeShapeType="1"/>
            </p:cNvSpPr>
            <p:nvPr/>
          </p:nvSpPr>
          <p:spPr bwMode="auto">
            <a:xfrm>
              <a:off x="4471772"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9" name="Line 18"/>
            <p:cNvSpPr>
              <a:spLocks noChangeShapeType="1"/>
            </p:cNvSpPr>
            <p:nvPr/>
          </p:nvSpPr>
          <p:spPr bwMode="auto">
            <a:xfrm>
              <a:off x="2208072"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90" name="Line 19"/>
            <p:cNvSpPr>
              <a:spLocks noChangeShapeType="1"/>
            </p:cNvSpPr>
            <p:nvPr/>
          </p:nvSpPr>
          <p:spPr bwMode="auto">
            <a:xfrm>
              <a:off x="1868481"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91" name="Line 20"/>
            <p:cNvSpPr>
              <a:spLocks noChangeShapeType="1"/>
            </p:cNvSpPr>
            <p:nvPr/>
          </p:nvSpPr>
          <p:spPr bwMode="auto">
            <a:xfrm>
              <a:off x="148403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92" name="Line 21"/>
            <p:cNvSpPr>
              <a:spLocks noChangeShapeType="1"/>
            </p:cNvSpPr>
            <p:nvPr/>
          </p:nvSpPr>
          <p:spPr bwMode="auto">
            <a:xfrm>
              <a:off x="113862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93" name="TextBox 192"/>
            <p:cNvSpPr txBox="1"/>
            <p:nvPr/>
          </p:nvSpPr>
          <p:spPr>
            <a:xfrm rot="16200000">
              <a:off x="495917" y="3523519"/>
              <a:ext cx="797465" cy="134216"/>
            </a:xfrm>
            <a:prstGeom prst="rect">
              <a:avLst/>
            </a:prstGeom>
            <a:noFill/>
          </p:spPr>
          <p:txBody>
            <a:bodyPr wrap="none" rtlCol="0">
              <a:spAutoFit/>
            </a:bodyPr>
            <a:lstStyle/>
            <a:p>
              <a:pPr algn="ctr" defTabSz="457200" fontAlgn="base">
                <a:spcBef>
                  <a:spcPct val="0"/>
                </a:spcBef>
                <a:spcAft>
                  <a:spcPct val="0"/>
                </a:spcAft>
              </a:pPr>
              <a:r>
                <a:rPr lang="fr-FR" sz="1100" dirty="0" smtClean="0">
                  <a:solidFill>
                    <a:srgbClr val="000000"/>
                  </a:solidFill>
                  <a:latin typeface="Arial" panose="020B0604020202020204" pitchFamily="34" charset="0"/>
                  <a:cs typeface="Arial" panose="020B0604020202020204" pitchFamily="34" charset="0"/>
                </a:rPr>
                <a:t>Probabilité de SSP, %</a:t>
              </a:r>
              <a:endParaRPr lang="fr-FR" sz="1100" dirty="0">
                <a:solidFill>
                  <a:srgbClr val="000000"/>
                </a:solidFill>
                <a:latin typeface="Arial" panose="020B0604020202020204" pitchFamily="34" charset="0"/>
                <a:cs typeface="Arial" panose="020B0604020202020204" pitchFamily="34" charset="0"/>
              </a:endParaRPr>
            </a:p>
          </p:txBody>
        </p:sp>
        <p:sp>
          <p:nvSpPr>
            <p:cNvPr id="194" name="TextBox 193"/>
            <p:cNvSpPr txBox="1"/>
            <p:nvPr/>
          </p:nvSpPr>
          <p:spPr>
            <a:xfrm>
              <a:off x="2281753" y="4490873"/>
              <a:ext cx="1237137" cy="134216"/>
            </a:xfrm>
            <a:prstGeom prst="rect">
              <a:avLst/>
            </a:prstGeom>
            <a:noFill/>
          </p:spPr>
          <p:txBody>
            <a:bodyPr wrap="none" rtlCol="0">
              <a:spAutoFit/>
            </a:bodyPr>
            <a:lstStyle/>
            <a:p>
              <a:pPr algn="ctr" defTabSz="457200" fontAlgn="base">
                <a:spcBef>
                  <a:spcPct val="0"/>
                </a:spcBef>
                <a:spcAft>
                  <a:spcPct val="0"/>
                </a:spcAft>
              </a:pPr>
              <a:r>
                <a:rPr lang="fr-FR" sz="1100" dirty="0" smtClean="0">
                  <a:solidFill>
                    <a:srgbClr val="000000"/>
                  </a:solidFill>
                  <a:latin typeface="Arial" panose="020B0604020202020204" pitchFamily="34" charset="0"/>
                  <a:cs typeface="Arial" panose="020B0604020202020204" pitchFamily="34" charset="0"/>
                </a:rPr>
                <a:t>Temps à partir de la 1e dose, mois</a:t>
              </a:r>
              <a:endParaRPr lang="fr-FR" sz="1100" dirty="0">
                <a:solidFill>
                  <a:srgbClr val="000000"/>
                </a:solidFill>
                <a:latin typeface="Arial" panose="020B0604020202020204" pitchFamily="34" charset="0"/>
                <a:cs typeface="Arial" panose="020B0604020202020204" pitchFamily="34" charset="0"/>
              </a:endParaRPr>
            </a:p>
          </p:txBody>
        </p:sp>
        <p:sp>
          <p:nvSpPr>
            <p:cNvPr id="195" name="TextBox 194"/>
            <p:cNvSpPr txBox="1"/>
            <p:nvPr/>
          </p:nvSpPr>
          <p:spPr>
            <a:xfrm>
              <a:off x="871851" y="2797612"/>
              <a:ext cx="215490" cy="134216"/>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100</a:t>
              </a:r>
              <a:endParaRPr lang="fr-FR" sz="1100" dirty="0">
                <a:solidFill>
                  <a:srgbClr val="000000"/>
                </a:solidFill>
                <a:latin typeface="Arial" panose="020B0604020202020204" pitchFamily="34" charset="0"/>
                <a:cs typeface="Arial" panose="020B0604020202020204" pitchFamily="34" charset="0"/>
              </a:endParaRPr>
            </a:p>
          </p:txBody>
        </p:sp>
        <p:sp>
          <p:nvSpPr>
            <p:cNvPr id="196" name="TextBox 195"/>
            <p:cNvSpPr txBox="1"/>
            <p:nvPr/>
          </p:nvSpPr>
          <p:spPr>
            <a:xfrm>
              <a:off x="912101" y="3080093"/>
              <a:ext cx="175240" cy="134216"/>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80</a:t>
              </a:r>
              <a:endParaRPr lang="fr-FR" sz="1100" dirty="0">
                <a:solidFill>
                  <a:srgbClr val="000000"/>
                </a:solidFill>
                <a:latin typeface="Arial" panose="020B0604020202020204" pitchFamily="34" charset="0"/>
                <a:cs typeface="Arial" panose="020B0604020202020204" pitchFamily="34" charset="0"/>
              </a:endParaRPr>
            </a:p>
          </p:txBody>
        </p:sp>
        <p:sp>
          <p:nvSpPr>
            <p:cNvPr id="197" name="TextBox 196"/>
            <p:cNvSpPr txBox="1"/>
            <p:nvPr/>
          </p:nvSpPr>
          <p:spPr>
            <a:xfrm>
              <a:off x="912101" y="3367633"/>
              <a:ext cx="175240" cy="134216"/>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60</a:t>
              </a:r>
              <a:endParaRPr lang="fr-FR" sz="1100" dirty="0">
                <a:solidFill>
                  <a:srgbClr val="000000"/>
                </a:solidFill>
                <a:latin typeface="Arial" panose="020B0604020202020204" pitchFamily="34" charset="0"/>
                <a:cs typeface="Arial" panose="020B0604020202020204" pitchFamily="34" charset="0"/>
              </a:endParaRPr>
            </a:p>
          </p:txBody>
        </p:sp>
        <p:sp>
          <p:nvSpPr>
            <p:cNvPr id="198" name="TextBox 197"/>
            <p:cNvSpPr txBox="1"/>
            <p:nvPr/>
          </p:nvSpPr>
          <p:spPr>
            <a:xfrm>
              <a:off x="900963" y="3649604"/>
              <a:ext cx="175240" cy="134216"/>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40</a:t>
              </a:r>
              <a:endParaRPr lang="fr-FR" sz="1100" dirty="0">
                <a:solidFill>
                  <a:srgbClr val="000000"/>
                </a:solidFill>
                <a:latin typeface="Arial" panose="020B0604020202020204" pitchFamily="34" charset="0"/>
                <a:cs typeface="Arial" panose="020B0604020202020204" pitchFamily="34" charset="0"/>
              </a:endParaRPr>
            </a:p>
          </p:txBody>
        </p:sp>
        <p:sp>
          <p:nvSpPr>
            <p:cNvPr id="199" name="TextBox 198"/>
            <p:cNvSpPr txBox="1"/>
            <p:nvPr/>
          </p:nvSpPr>
          <p:spPr>
            <a:xfrm>
              <a:off x="912101" y="3942714"/>
              <a:ext cx="175240" cy="134216"/>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20</a:t>
              </a:r>
              <a:endParaRPr lang="fr-FR" sz="1100" dirty="0">
                <a:solidFill>
                  <a:srgbClr val="000000"/>
                </a:solidFill>
                <a:latin typeface="Arial" panose="020B0604020202020204" pitchFamily="34" charset="0"/>
                <a:cs typeface="Arial" panose="020B0604020202020204" pitchFamily="34" charset="0"/>
              </a:endParaRPr>
            </a:p>
          </p:txBody>
        </p:sp>
        <p:sp>
          <p:nvSpPr>
            <p:cNvPr id="200" name="TextBox 199"/>
            <p:cNvSpPr txBox="1"/>
            <p:nvPr/>
          </p:nvSpPr>
          <p:spPr>
            <a:xfrm>
              <a:off x="952350" y="4230255"/>
              <a:ext cx="134990" cy="134216"/>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0</a:t>
              </a:r>
              <a:endParaRPr lang="fr-FR" sz="1100" dirty="0">
                <a:solidFill>
                  <a:srgbClr val="000000"/>
                </a:solidFill>
                <a:latin typeface="Arial" panose="020B0604020202020204" pitchFamily="34" charset="0"/>
                <a:cs typeface="Arial" panose="020B0604020202020204" pitchFamily="34" charset="0"/>
              </a:endParaRPr>
            </a:p>
          </p:txBody>
        </p:sp>
        <p:sp>
          <p:nvSpPr>
            <p:cNvPr id="201" name="TextBox 200"/>
            <p:cNvSpPr txBox="1"/>
            <p:nvPr/>
          </p:nvSpPr>
          <p:spPr>
            <a:xfrm>
              <a:off x="1075363" y="4330610"/>
              <a:ext cx="13499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0</a:t>
              </a:r>
              <a:endParaRPr lang="fr-FR" sz="1100" dirty="0">
                <a:solidFill>
                  <a:srgbClr val="000000"/>
                </a:solidFill>
                <a:latin typeface="Arial" panose="020B0604020202020204" pitchFamily="34" charset="0"/>
                <a:cs typeface="Arial" panose="020B0604020202020204" pitchFamily="34" charset="0"/>
              </a:endParaRPr>
            </a:p>
          </p:txBody>
        </p:sp>
        <p:sp>
          <p:nvSpPr>
            <p:cNvPr id="202" name="TextBox 201"/>
            <p:cNvSpPr txBox="1"/>
            <p:nvPr/>
          </p:nvSpPr>
          <p:spPr>
            <a:xfrm>
              <a:off x="1416264" y="4330610"/>
              <a:ext cx="13499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2</a:t>
              </a:r>
              <a:endParaRPr lang="fr-FR" sz="1100" dirty="0">
                <a:solidFill>
                  <a:srgbClr val="000000"/>
                </a:solidFill>
                <a:latin typeface="Arial" panose="020B0604020202020204" pitchFamily="34" charset="0"/>
                <a:cs typeface="Arial" panose="020B0604020202020204" pitchFamily="34" charset="0"/>
              </a:endParaRPr>
            </a:p>
          </p:txBody>
        </p:sp>
        <p:sp>
          <p:nvSpPr>
            <p:cNvPr id="203" name="TextBox 202"/>
            <p:cNvSpPr txBox="1"/>
            <p:nvPr/>
          </p:nvSpPr>
          <p:spPr>
            <a:xfrm>
              <a:off x="1798935" y="4330610"/>
              <a:ext cx="13499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4</a:t>
              </a:r>
              <a:endParaRPr lang="fr-FR" sz="1100" dirty="0">
                <a:solidFill>
                  <a:srgbClr val="000000"/>
                </a:solidFill>
                <a:latin typeface="Arial" panose="020B0604020202020204" pitchFamily="34" charset="0"/>
                <a:cs typeface="Arial" panose="020B0604020202020204" pitchFamily="34" charset="0"/>
              </a:endParaRPr>
            </a:p>
          </p:txBody>
        </p:sp>
        <p:sp>
          <p:nvSpPr>
            <p:cNvPr id="204" name="TextBox 203"/>
            <p:cNvSpPr txBox="1"/>
            <p:nvPr/>
          </p:nvSpPr>
          <p:spPr>
            <a:xfrm>
              <a:off x="2151877" y="4330610"/>
              <a:ext cx="13499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6</a:t>
              </a:r>
              <a:endParaRPr lang="fr-FR" sz="1100" dirty="0">
                <a:solidFill>
                  <a:srgbClr val="000000"/>
                </a:solidFill>
                <a:latin typeface="Arial" panose="020B0604020202020204" pitchFamily="34" charset="0"/>
                <a:cs typeface="Arial" panose="020B0604020202020204" pitchFamily="34" charset="0"/>
              </a:endParaRPr>
            </a:p>
          </p:txBody>
        </p:sp>
        <p:sp>
          <p:nvSpPr>
            <p:cNvPr id="205" name="TextBox 204"/>
            <p:cNvSpPr txBox="1"/>
            <p:nvPr/>
          </p:nvSpPr>
          <p:spPr>
            <a:xfrm>
              <a:off x="2482841" y="4330610"/>
              <a:ext cx="13499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8</a:t>
              </a:r>
              <a:endParaRPr lang="fr-FR" sz="1100" dirty="0">
                <a:solidFill>
                  <a:srgbClr val="000000"/>
                </a:solidFill>
                <a:latin typeface="Arial" panose="020B0604020202020204" pitchFamily="34" charset="0"/>
                <a:cs typeface="Arial" panose="020B0604020202020204" pitchFamily="34" charset="0"/>
              </a:endParaRPr>
            </a:p>
          </p:txBody>
        </p:sp>
        <p:sp>
          <p:nvSpPr>
            <p:cNvPr id="206" name="TextBox 205"/>
            <p:cNvSpPr txBox="1"/>
            <p:nvPr/>
          </p:nvSpPr>
          <p:spPr>
            <a:xfrm>
              <a:off x="3122708" y="4330610"/>
              <a:ext cx="17524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12</a:t>
              </a:r>
              <a:endParaRPr lang="fr-FR" sz="1100" dirty="0">
                <a:solidFill>
                  <a:srgbClr val="000000"/>
                </a:solidFill>
                <a:latin typeface="Arial" panose="020B0604020202020204" pitchFamily="34" charset="0"/>
                <a:cs typeface="Arial" panose="020B0604020202020204" pitchFamily="34" charset="0"/>
              </a:endParaRPr>
            </a:p>
          </p:txBody>
        </p:sp>
        <p:sp>
          <p:nvSpPr>
            <p:cNvPr id="207" name="TextBox 206"/>
            <p:cNvSpPr txBox="1"/>
            <p:nvPr/>
          </p:nvSpPr>
          <p:spPr>
            <a:xfrm>
              <a:off x="3454392" y="4330610"/>
              <a:ext cx="17524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14</a:t>
              </a:r>
              <a:endParaRPr lang="fr-FR" sz="1100" dirty="0">
                <a:solidFill>
                  <a:srgbClr val="000000"/>
                </a:solidFill>
                <a:latin typeface="Arial" panose="020B0604020202020204" pitchFamily="34" charset="0"/>
                <a:cs typeface="Arial" panose="020B0604020202020204" pitchFamily="34" charset="0"/>
              </a:endParaRPr>
            </a:p>
          </p:txBody>
        </p:sp>
        <p:sp>
          <p:nvSpPr>
            <p:cNvPr id="208" name="TextBox 207"/>
            <p:cNvSpPr txBox="1"/>
            <p:nvPr/>
          </p:nvSpPr>
          <p:spPr>
            <a:xfrm>
              <a:off x="3767199" y="4330610"/>
              <a:ext cx="17524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16</a:t>
              </a:r>
              <a:endParaRPr lang="fr-FR" sz="1100" dirty="0">
                <a:solidFill>
                  <a:srgbClr val="000000"/>
                </a:solidFill>
                <a:latin typeface="Arial" panose="020B0604020202020204" pitchFamily="34" charset="0"/>
                <a:cs typeface="Arial" panose="020B0604020202020204" pitchFamily="34" charset="0"/>
              </a:endParaRPr>
            </a:p>
          </p:txBody>
        </p:sp>
        <p:sp>
          <p:nvSpPr>
            <p:cNvPr id="209" name="TextBox 208"/>
            <p:cNvSpPr txBox="1"/>
            <p:nvPr/>
          </p:nvSpPr>
          <p:spPr>
            <a:xfrm>
              <a:off x="4386806" y="4330610"/>
              <a:ext cx="17524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20</a:t>
              </a:r>
              <a:endParaRPr lang="fr-FR" sz="1100" dirty="0">
                <a:solidFill>
                  <a:srgbClr val="000000"/>
                </a:solidFill>
                <a:latin typeface="Arial" panose="020B0604020202020204" pitchFamily="34" charset="0"/>
                <a:cs typeface="Arial" panose="020B0604020202020204" pitchFamily="34" charset="0"/>
              </a:endParaRPr>
            </a:p>
          </p:txBody>
        </p:sp>
        <p:sp>
          <p:nvSpPr>
            <p:cNvPr id="210" name="Line 14"/>
            <p:cNvSpPr>
              <a:spLocks noChangeShapeType="1"/>
            </p:cNvSpPr>
            <p:nvPr/>
          </p:nvSpPr>
          <p:spPr bwMode="auto">
            <a:xfrm>
              <a:off x="4156646" y="4301098"/>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11" name="TextBox 210"/>
            <p:cNvSpPr txBox="1"/>
            <p:nvPr/>
          </p:nvSpPr>
          <p:spPr>
            <a:xfrm>
              <a:off x="4067786" y="4333368"/>
              <a:ext cx="17524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18</a:t>
              </a:r>
              <a:endParaRPr lang="fr-FR" sz="1100" dirty="0">
                <a:solidFill>
                  <a:srgbClr val="000000"/>
                </a:solidFill>
                <a:latin typeface="Arial" panose="020B0604020202020204" pitchFamily="34" charset="0"/>
                <a:cs typeface="Arial" panose="020B0604020202020204" pitchFamily="34" charset="0"/>
              </a:endParaRPr>
            </a:p>
          </p:txBody>
        </p:sp>
        <p:sp>
          <p:nvSpPr>
            <p:cNvPr id="212" name="Line 13"/>
            <p:cNvSpPr>
              <a:spLocks noChangeShapeType="1"/>
            </p:cNvSpPr>
            <p:nvPr/>
          </p:nvSpPr>
          <p:spPr bwMode="auto">
            <a:xfrm>
              <a:off x="2899772" y="429803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13" name="TextBox 212"/>
            <p:cNvSpPr txBox="1"/>
            <p:nvPr/>
          </p:nvSpPr>
          <p:spPr>
            <a:xfrm>
              <a:off x="2801579" y="4330300"/>
              <a:ext cx="175240" cy="134216"/>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10</a:t>
              </a:r>
              <a:endParaRPr lang="fr-FR" sz="1100" dirty="0">
                <a:solidFill>
                  <a:srgbClr val="000000"/>
                </a:solidFill>
                <a:latin typeface="Arial" panose="020B0604020202020204" pitchFamily="34" charset="0"/>
                <a:cs typeface="Arial" panose="020B0604020202020204" pitchFamily="34" charset="0"/>
              </a:endParaRPr>
            </a:p>
          </p:txBody>
        </p:sp>
        <p:sp>
          <p:nvSpPr>
            <p:cNvPr id="214" name="TextBox 213"/>
            <p:cNvSpPr txBox="1"/>
            <p:nvPr/>
          </p:nvSpPr>
          <p:spPr>
            <a:xfrm>
              <a:off x="3002808" y="2771881"/>
              <a:ext cx="432634" cy="465809"/>
            </a:xfrm>
            <a:prstGeom prst="rect">
              <a:avLst/>
            </a:prstGeom>
            <a:noFill/>
          </p:spPr>
          <p:txBody>
            <a:bodyPr wrap="none" rtlCol="0">
              <a:spAutoFit/>
            </a:bodyPr>
            <a:lstStyle/>
            <a:p>
              <a:pPr defTabSz="457200">
                <a:lnSpc>
                  <a:spcPct val="150000"/>
                </a:lnSpc>
              </a:pPr>
              <a:r>
                <a:rPr lang="fr-FR" sz="1200" dirty="0" smtClean="0">
                  <a:solidFill>
                    <a:srgbClr val="000000"/>
                  </a:solidFill>
                  <a:latin typeface="Arial" panose="020B0604020202020204" pitchFamily="34" charset="0"/>
                  <a:cs typeface="Arial" panose="020B0604020202020204" pitchFamily="34" charset="0"/>
                </a:rPr>
                <a:t>Censures</a:t>
              </a:r>
            </a:p>
            <a:p>
              <a:pPr defTabSz="457200">
                <a:lnSpc>
                  <a:spcPct val="150000"/>
                </a:lnSpc>
              </a:pPr>
              <a:r>
                <a:rPr lang="fr-FR" sz="1200" dirty="0" smtClean="0">
                  <a:solidFill>
                    <a:srgbClr val="000000"/>
                  </a:solidFill>
                  <a:latin typeface="Arial" panose="020B0604020202020204" pitchFamily="34" charset="0"/>
                  <a:cs typeface="Arial" panose="020B0604020202020204" pitchFamily="34" charset="0"/>
                </a:rPr>
                <a:t>Triplet </a:t>
              </a:r>
            </a:p>
            <a:p>
              <a:pPr defTabSz="457200">
                <a:lnSpc>
                  <a:spcPct val="150000"/>
                </a:lnSpc>
              </a:pPr>
              <a:r>
                <a:rPr lang="fr-FR" sz="1200" dirty="0" smtClean="0">
                  <a:solidFill>
                    <a:srgbClr val="000000"/>
                  </a:solidFill>
                  <a:latin typeface="Arial" panose="020B0604020202020204" pitchFamily="34" charset="0"/>
                  <a:cs typeface="Arial" panose="020B0604020202020204" pitchFamily="34" charset="0"/>
                </a:rPr>
                <a:t>Doublet</a:t>
              </a:r>
              <a:endParaRPr lang="fr-FR" sz="1200" dirty="0">
                <a:solidFill>
                  <a:srgbClr val="000000"/>
                </a:solidFill>
                <a:latin typeface="Arial" panose="020B0604020202020204" pitchFamily="34" charset="0"/>
                <a:cs typeface="Arial" panose="020B0604020202020204" pitchFamily="34" charset="0"/>
              </a:endParaRPr>
            </a:p>
          </p:txBody>
        </p:sp>
        <p:sp>
          <p:nvSpPr>
            <p:cNvPr id="215" name="TextBox 214"/>
            <p:cNvSpPr txBox="1"/>
            <p:nvPr/>
          </p:nvSpPr>
          <p:spPr>
            <a:xfrm>
              <a:off x="2405951" y="3266313"/>
              <a:ext cx="880355" cy="331593"/>
            </a:xfrm>
            <a:prstGeom prst="rect">
              <a:avLst/>
            </a:prstGeom>
            <a:noFill/>
          </p:spPr>
          <p:txBody>
            <a:bodyPr wrap="none" rtlCol="0">
              <a:spAutoFit/>
            </a:bodyPr>
            <a:lstStyle/>
            <a:p>
              <a:pPr defTabSz="457200"/>
              <a:r>
                <a:rPr lang="fr-FR" sz="1200" dirty="0" smtClean="0">
                  <a:solidFill>
                    <a:srgbClr val="000000"/>
                  </a:solidFill>
                  <a:latin typeface="Arial" panose="020B0604020202020204" pitchFamily="34" charset="0"/>
                  <a:cs typeface="Arial" panose="020B0604020202020204" pitchFamily="34" charset="0"/>
                </a:rPr>
                <a:t>SSPm, mois (IC95)</a:t>
              </a:r>
            </a:p>
            <a:p>
              <a:pPr defTabSz="457200"/>
              <a:r>
                <a:rPr lang="fr-FR" sz="1200" dirty="0" smtClean="0">
                  <a:solidFill>
                    <a:srgbClr val="000000"/>
                  </a:solidFill>
                  <a:latin typeface="Arial" panose="020B0604020202020204" pitchFamily="34" charset="0"/>
                  <a:cs typeface="Arial" panose="020B0604020202020204" pitchFamily="34" charset="0"/>
                </a:rPr>
                <a:t>Triplet 5,4 (4,1 – 7,1)</a:t>
              </a:r>
            </a:p>
            <a:p>
              <a:pPr defTabSz="457200"/>
              <a:r>
                <a:rPr lang="fr-FR" sz="1200" dirty="0" smtClean="0">
                  <a:solidFill>
                    <a:srgbClr val="000000"/>
                  </a:solidFill>
                  <a:latin typeface="Arial" panose="020B0604020202020204" pitchFamily="34" charset="0"/>
                  <a:cs typeface="Arial" panose="020B0604020202020204" pitchFamily="34" charset="0"/>
                </a:rPr>
                <a:t>Doublet 4,2 (3,4 – 5,4)</a:t>
              </a:r>
              <a:endParaRPr lang="fr-FR" sz="1200" dirty="0">
                <a:solidFill>
                  <a:srgbClr val="000000"/>
                </a:solidFill>
                <a:latin typeface="Arial" panose="020B0604020202020204" pitchFamily="34" charset="0"/>
                <a:cs typeface="Arial" panose="020B0604020202020204" pitchFamily="34" charset="0"/>
              </a:endParaRPr>
            </a:p>
          </p:txBody>
        </p:sp>
        <p:cxnSp>
          <p:nvCxnSpPr>
            <p:cNvPr id="216" name="Straight Connector 215"/>
            <p:cNvCxnSpPr/>
            <p:nvPr/>
          </p:nvCxnSpPr>
          <p:spPr>
            <a:xfrm>
              <a:off x="2797708" y="3025796"/>
              <a:ext cx="2051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2797708" y="3161440"/>
              <a:ext cx="2051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883303" y="2873758"/>
              <a:ext cx="1080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2820308" y="2873758"/>
              <a:ext cx="1080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221" name="Group 220"/>
            <p:cNvGrpSpPr/>
            <p:nvPr/>
          </p:nvGrpSpPr>
          <p:grpSpPr>
            <a:xfrm>
              <a:off x="1146582" y="2842415"/>
              <a:ext cx="3010064" cy="1293447"/>
              <a:chOff x="3433763" y="2949575"/>
              <a:chExt cx="2276475" cy="963242"/>
            </a:xfrm>
          </p:grpSpPr>
          <p:sp>
            <p:nvSpPr>
              <p:cNvPr id="235" name="Line 2"/>
              <p:cNvSpPr>
                <a:spLocks noChangeShapeType="1"/>
              </p:cNvSpPr>
              <p:nvPr/>
            </p:nvSpPr>
            <p:spPr bwMode="auto">
              <a:xfrm>
                <a:off x="3652838" y="30734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6" name="Line 3"/>
              <p:cNvSpPr>
                <a:spLocks noChangeShapeType="1"/>
              </p:cNvSpPr>
              <p:nvPr/>
            </p:nvSpPr>
            <p:spPr bwMode="auto">
              <a:xfrm>
                <a:off x="3948113" y="33782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7" name="Line 4"/>
              <p:cNvSpPr>
                <a:spLocks noChangeShapeType="1"/>
              </p:cNvSpPr>
              <p:nvPr/>
            </p:nvSpPr>
            <p:spPr bwMode="auto">
              <a:xfrm>
                <a:off x="4033838" y="3547876"/>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8" name="Line 5"/>
              <p:cNvSpPr>
                <a:spLocks noChangeShapeType="1"/>
              </p:cNvSpPr>
              <p:nvPr/>
            </p:nvSpPr>
            <p:spPr bwMode="auto">
              <a:xfrm>
                <a:off x="5700713" y="3863419"/>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9" name="Line 6"/>
              <p:cNvSpPr>
                <a:spLocks noChangeShapeType="1"/>
              </p:cNvSpPr>
              <p:nvPr/>
            </p:nvSpPr>
            <p:spPr bwMode="auto">
              <a:xfrm>
                <a:off x="3871913" y="33020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40" name="Line 7"/>
              <p:cNvSpPr>
                <a:spLocks noChangeShapeType="1"/>
              </p:cNvSpPr>
              <p:nvPr/>
            </p:nvSpPr>
            <p:spPr bwMode="auto">
              <a:xfrm>
                <a:off x="5548313" y="3863419"/>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41" name="Line 8"/>
              <p:cNvSpPr>
                <a:spLocks noChangeShapeType="1"/>
              </p:cNvSpPr>
              <p:nvPr/>
            </p:nvSpPr>
            <p:spPr bwMode="auto">
              <a:xfrm>
                <a:off x="4872038" y="3865192"/>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42" name="Line 9"/>
              <p:cNvSpPr>
                <a:spLocks noChangeShapeType="1"/>
              </p:cNvSpPr>
              <p:nvPr/>
            </p:nvSpPr>
            <p:spPr bwMode="auto">
              <a:xfrm>
                <a:off x="4986338" y="3863419"/>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43" name="Line 10"/>
              <p:cNvSpPr>
                <a:spLocks noChangeShapeType="1"/>
              </p:cNvSpPr>
              <p:nvPr/>
            </p:nvSpPr>
            <p:spPr bwMode="auto">
              <a:xfrm>
                <a:off x="4710113" y="3861646"/>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44" name="Line 11"/>
              <p:cNvSpPr>
                <a:spLocks noChangeShapeType="1"/>
              </p:cNvSpPr>
              <p:nvPr/>
            </p:nvSpPr>
            <p:spPr bwMode="auto">
              <a:xfrm>
                <a:off x="3471863" y="2949575"/>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45" name="Line 12"/>
              <p:cNvSpPr>
                <a:spLocks noChangeShapeType="1"/>
              </p:cNvSpPr>
              <p:nvPr/>
            </p:nvSpPr>
            <p:spPr bwMode="auto">
              <a:xfrm>
                <a:off x="3614738" y="30734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46" name="Freeform 13"/>
              <p:cNvSpPr>
                <a:spLocks/>
              </p:cNvSpPr>
              <p:nvPr/>
            </p:nvSpPr>
            <p:spPr bwMode="auto">
              <a:xfrm>
                <a:off x="3433763" y="2968625"/>
                <a:ext cx="2276475" cy="923925"/>
              </a:xfrm>
              <a:custGeom>
                <a:avLst/>
                <a:gdLst>
                  <a:gd name="T0" fmla="*/ 239 w 239"/>
                  <a:gd name="T1" fmla="*/ 96 h 97"/>
                  <a:gd name="T2" fmla="*/ 131 w 239"/>
                  <a:gd name="T3" fmla="*/ 96 h 97"/>
                  <a:gd name="T4" fmla="*/ 131 w 239"/>
                  <a:gd name="T5" fmla="*/ 90 h 97"/>
                  <a:gd name="T6" fmla="*/ 114 w 239"/>
                  <a:gd name="T7" fmla="*/ 90 h 97"/>
                  <a:gd name="T8" fmla="*/ 114 w 239"/>
                  <a:gd name="T9" fmla="*/ 88 h 97"/>
                  <a:gd name="T10" fmla="*/ 100 w 239"/>
                  <a:gd name="T11" fmla="*/ 88 h 97"/>
                  <a:gd name="T12" fmla="*/ 100 w 239"/>
                  <a:gd name="T13" fmla="*/ 82 h 97"/>
                  <a:gd name="T14" fmla="*/ 98 w 239"/>
                  <a:gd name="T15" fmla="*/ 82 h 97"/>
                  <a:gd name="T16" fmla="*/ 98 w 239"/>
                  <a:gd name="T17" fmla="*/ 79 h 97"/>
                  <a:gd name="T18" fmla="*/ 93 w 239"/>
                  <a:gd name="T19" fmla="*/ 79 h 97"/>
                  <a:gd name="T20" fmla="*/ 93 w 239"/>
                  <a:gd name="T21" fmla="*/ 76 h 97"/>
                  <a:gd name="T22" fmla="*/ 79 w 239"/>
                  <a:gd name="T23" fmla="*/ 76 h 97"/>
                  <a:gd name="T24" fmla="*/ 79 w 239"/>
                  <a:gd name="T25" fmla="*/ 73 h 97"/>
                  <a:gd name="T26" fmla="*/ 76 w 239"/>
                  <a:gd name="T27" fmla="*/ 73 h 97"/>
                  <a:gd name="T28" fmla="*/ 76 w 239"/>
                  <a:gd name="T29" fmla="*/ 70 h 97"/>
                  <a:gd name="T30" fmla="*/ 72 w 239"/>
                  <a:gd name="T31" fmla="*/ 70 h 97"/>
                  <a:gd name="T32" fmla="*/ 72 w 239"/>
                  <a:gd name="T33" fmla="*/ 67 h 97"/>
                  <a:gd name="T34" fmla="*/ 65 w 239"/>
                  <a:gd name="T35" fmla="*/ 67 h 97"/>
                  <a:gd name="T36" fmla="*/ 65 w 239"/>
                  <a:gd name="T37" fmla="*/ 63 h 97"/>
                  <a:gd name="T38" fmla="*/ 63 w 239"/>
                  <a:gd name="T39" fmla="*/ 63 h 97"/>
                  <a:gd name="T40" fmla="*/ 63 w 239"/>
                  <a:gd name="T41" fmla="*/ 61 h 97"/>
                  <a:gd name="T42" fmla="*/ 61 w 239"/>
                  <a:gd name="T43" fmla="*/ 61 h 97"/>
                  <a:gd name="T44" fmla="*/ 61 w 239"/>
                  <a:gd name="T45" fmla="*/ 50 h 97"/>
                  <a:gd name="T46" fmla="*/ 56 w 239"/>
                  <a:gd name="T47" fmla="*/ 50 h 97"/>
                  <a:gd name="T48" fmla="*/ 56 w 239"/>
                  <a:gd name="T49" fmla="*/ 46 h 97"/>
                  <a:gd name="T50" fmla="*/ 51 w 239"/>
                  <a:gd name="T51" fmla="*/ 46 h 97"/>
                  <a:gd name="T52" fmla="*/ 51 w 239"/>
                  <a:gd name="T53" fmla="*/ 42 h 97"/>
                  <a:gd name="T54" fmla="*/ 48 w 239"/>
                  <a:gd name="T55" fmla="*/ 42 h 97"/>
                  <a:gd name="T56" fmla="*/ 48 w 239"/>
                  <a:gd name="T57" fmla="*/ 39 h 97"/>
                  <a:gd name="T58" fmla="*/ 45 w 239"/>
                  <a:gd name="T59" fmla="*/ 39 h 97"/>
                  <a:gd name="T60" fmla="*/ 45 w 239"/>
                  <a:gd name="T61" fmla="*/ 37 h 97"/>
                  <a:gd name="T62" fmla="*/ 43 w 239"/>
                  <a:gd name="T63" fmla="*/ 37 h 97"/>
                  <a:gd name="T64" fmla="*/ 43 w 239"/>
                  <a:gd name="T65" fmla="*/ 34 h 97"/>
                  <a:gd name="T66" fmla="*/ 41 w 239"/>
                  <a:gd name="T67" fmla="*/ 34 h 97"/>
                  <a:gd name="T68" fmla="*/ 41 w 239"/>
                  <a:gd name="T69" fmla="*/ 31 h 97"/>
                  <a:gd name="T70" fmla="*/ 40 w 239"/>
                  <a:gd name="T71" fmla="*/ 31 h 97"/>
                  <a:gd name="T72" fmla="*/ 40 w 239"/>
                  <a:gd name="T73" fmla="*/ 25 h 97"/>
                  <a:gd name="T74" fmla="*/ 40 w 239"/>
                  <a:gd name="T75" fmla="*/ 23 h 97"/>
                  <a:gd name="T76" fmla="*/ 35 w 239"/>
                  <a:gd name="T77" fmla="*/ 23 h 97"/>
                  <a:gd name="T78" fmla="*/ 35 w 239"/>
                  <a:gd name="T79" fmla="*/ 20 h 97"/>
                  <a:gd name="T80" fmla="*/ 27 w 239"/>
                  <a:gd name="T81" fmla="*/ 20 h 97"/>
                  <a:gd name="T82" fmla="*/ 27 w 239"/>
                  <a:gd name="T83" fmla="*/ 15 h 97"/>
                  <a:gd name="T84" fmla="*/ 21 w 239"/>
                  <a:gd name="T85" fmla="*/ 15 h 97"/>
                  <a:gd name="T86" fmla="*/ 21 w 239"/>
                  <a:gd name="T87" fmla="*/ 14 h 97"/>
                  <a:gd name="T88" fmla="*/ 18 w 239"/>
                  <a:gd name="T89" fmla="*/ 14 h 97"/>
                  <a:gd name="T90" fmla="*/ 18 w 239"/>
                  <a:gd name="T91" fmla="*/ 9 h 97"/>
                  <a:gd name="T92" fmla="*/ 16 w 239"/>
                  <a:gd name="T93" fmla="*/ 9 h 97"/>
                  <a:gd name="T94" fmla="*/ 16 w 239"/>
                  <a:gd name="T95" fmla="*/ 7 h 97"/>
                  <a:gd name="T96" fmla="*/ 15 w 239"/>
                  <a:gd name="T97" fmla="*/ 7 h 97"/>
                  <a:gd name="T98" fmla="*/ 15 w 239"/>
                  <a:gd name="T99" fmla="*/ 2 h 97"/>
                  <a:gd name="T100" fmla="*/ 8 w 239"/>
                  <a:gd name="T101" fmla="*/ 2 h 97"/>
                  <a:gd name="T102" fmla="*/ 8 w 239"/>
                  <a:gd name="T103" fmla="*/ 0 h 97"/>
                  <a:gd name="T104" fmla="*/ 0 w 239"/>
                  <a:gd name="T10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97">
                    <a:moveTo>
                      <a:pt x="239" y="96"/>
                    </a:moveTo>
                    <a:cubicBezTo>
                      <a:pt x="239" y="96"/>
                      <a:pt x="131" y="97"/>
                      <a:pt x="131" y="96"/>
                    </a:cubicBezTo>
                    <a:cubicBezTo>
                      <a:pt x="131" y="94"/>
                      <a:pt x="131" y="90"/>
                      <a:pt x="131" y="90"/>
                    </a:cubicBezTo>
                    <a:lnTo>
                      <a:pt x="114" y="90"/>
                    </a:lnTo>
                    <a:lnTo>
                      <a:pt x="114" y="88"/>
                    </a:lnTo>
                    <a:lnTo>
                      <a:pt x="100" y="88"/>
                    </a:lnTo>
                    <a:lnTo>
                      <a:pt x="100" y="82"/>
                    </a:lnTo>
                    <a:lnTo>
                      <a:pt x="98" y="82"/>
                    </a:lnTo>
                    <a:lnTo>
                      <a:pt x="98" y="79"/>
                    </a:lnTo>
                    <a:lnTo>
                      <a:pt x="93" y="79"/>
                    </a:lnTo>
                    <a:lnTo>
                      <a:pt x="93" y="76"/>
                    </a:lnTo>
                    <a:lnTo>
                      <a:pt x="79" y="76"/>
                    </a:lnTo>
                    <a:lnTo>
                      <a:pt x="79" y="73"/>
                    </a:lnTo>
                    <a:lnTo>
                      <a:pt x="76" y="73"/>
                    </a:lnTo>
                    <a:lnTo>
                      <a:pt x="76" y="70"/>
                    </a:lnTo>
                    <a:lnTo>
                      <a:pt x="72" y="70"/>
                    </a:lnTo>
                    <a:lnTo>
                      <a:pt x="72" y="67"/>
                    </a:lnTo>
                    <a:lnTo>
                      <a:pt x="65" y="67"/>
                    </a:lnTo>
                    <a:lnTo>
                      <a:pt x="65" y="63"/>
                    </a:lnTo>
                    <a:lnTo>
                      <a:pt x="63" y="63"/>
                    </a:lnTo>
                    <a:lnTo>
                      <a:pt x="63" y="61"/>
                    </a:lnTo>
                    <a:lnTo>
                      <a:pt x="61" y="61"/>
                    </a:lnTo>
                    <a:lnTo>
                      <a:pt x="61" y="50"/>
                    </a:lnTo>
                    <a:lnTo>
                      <a:pt x="56" y="50"/>
                    </a:lnTo>
                    <a:lnTo>
                      <a:pt x="56" y="46"/>
                    </a:lnTo>
                    <a:lnTo>
                      <a:pt x="51" y="46"/>
                    </a:lnTo>
                    <a:lnTo>
                      <a:pt x="51" y="42"/>
                    </a:lnTo>
                    <a:lnTo>
                      <a:pt x="48" y="42"/>
                    </a:lnTo>
                    <a:lnTo>
                      <a:pt x="48" y="39"/>
                    </a:lnTo>
                    <a:lnTo>
                      <a:pt x="45" y="39"/>
                    </a:lnTo>
                    <a:lnTo>
                      <a:pt x="45" y="37"/>
                    </a:lnTo>
                    <a:lnTo>
                      <a:pt x="43" y="37"/>
                    </a:lnTo>
                    <a:lnTo>
                      <a:pt x="43" y="34"/>
                    </a:lnTo>
                    <a:lnTo>
                      <a:pt x="41" y="34"/>
                    </a:lnTo>
                    <a:lnTo>
                      <a:pt x="41" y="31"/>
                    </a:lnTo>
                    <a:lnTo>
                      <a:pt x="40" y="31"/>
                    </a:lnTo>
                    <a:lnTo>
                      <a:pt x="40" y="25"/>
                    </a:lnTo>
                    <a:lnTo>
                      <a:pt x="40" y="23"/>
                    </a:lnTo>
                    <a:lnTo>
                      <a:pt x="35" y="23"/>
                    </a:lnTo>
                    <a:lnTo>
                      <a:pt x="35" y="20"/>
                    </a:lnTo>
                    <a:lnTo>
                      <a:pt x="27" y="20"/>
                    </a:lnTo>
                    <a:lnTo>
                      <a:pt x="27" y="15"/>
                    </a:lnTo>
                    <a:lnTo>
                      <a:pt x="21" y="15"/>
                    </a:lnTo>
                    <a:lnTo>
                      <a:pt x="21" y="14"/>
                    </a:lnTo>
                    <a:lnTo>
                      <a:pt x="18" y="14"/>
                    </a:lnTo>
                    <a:lnTo>
                      <a:pt x="18" y="9"/>
                    </a:lnTo>
                    <a:lnTo>
                      <a:pt x="16" y="9"/>
                    </a:lnTo>
                    <a:lnTo>
                      <a:pt x="16" y="7"/>
                    </a:lnTo>
                    <a:lnTo>
                      <a:pt x="15" y="7"/>
                    </a:lnTo>
                    <a:lnTo>
                      <a:pt x="15" y="2"/>
                    </a:lnTo>
                    <a:lnTo>
                      <a:pt x="8" y="2"/>
                    </a:lnTo>
                    <a:lnTo>
                      <a:pt x="8" y="0"/>
                    </a:lnTo>
                    <a:lnTo>
                      <a:pt x="0" y="0"/>
                    </a:lnTo>
                  </a:path>
                </a:pathLst>
              </a:cu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grpSp>
        <p:grpSp>
          <p:nvGrpSpPr>
            <p:cNvPr id="222" name="Group 221"/>
            <p:cNvGrpSpPr/>
            <p:nvPr/>
          </p:nvGrpSpPr>
          <p:grpSpPr>
            <a:xfrm>
              <a:off x="1146582" y="2842409"/>
              <a:ext cx="2795959" cy="1366970"/>
              <a:chOff x="3516313" y="2906713"/>
              <a:chExt cx="2105025" cy="1023956"/>
            </a:xfrm>
          </p:grpSpPr>
          <p:sp>
            <p:nvSpPr>
              <p:cNvPr id="223" name="Line 24"/>
              <p:cNvSpPr>
                <a:spLocks noChangeShapeType="1"/>
              </p:cNvSpPr>
              <p:nvPr/>
            </p:nvSpPr>
            <p:spPr bwMode="auto">
              <a:xfrm>
                <a:off x="4926013" y="368419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24" name="Line 25"/>
              <p:cNvSpPr>
                <a:spLocks noChangeShapeType="1"/>
              </p:cNvSpPr>
              <p:nvPr/>
            </p:nvSpPr>
            <p:spPr bwMode="auto">
              <a:xfrm>
                <a:off x="4945063" y="368419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25" name="Line 26"/>
              <p:cNvSpPr>
                <a:spLocks noChangeShapeType="1"/>
              </p:cNvSpPr>
              <p:nvPr/>
            </p:nvSpPr>
            <p:spPr bwMode="auto">
              <a:xfrm>
                <a:off x="4240213" y="342584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26" name="Line 27"/>
              <p:cNvSpPr>
                <a:spLocks noChangeShapeType="1"/>
              </p:cNvSpPr>
              <p:nvPr/>
            </p:nvSpPr>
            <p:spPr bwMode="auto">
              <a:xfrm>
                <a:off x="4430713" y="35353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27" name="Line 28"/>
              <p:cNvSpPr>
                <a:spLocks noChangeShapeType="1"/>
              </p:cNvSpPr>
              <p:nvPr/>
            </p:nvSpPr>
            <p:spPr bwMode="auto">
              <a:xfrm>
                <a:off x="3697288" y="2944813"/>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28" name="Line 29"/>
              <p:cNvSpPr>
                <a:spLocks noChangeShapeType="1"/>
              </p:cNvSpPr>
              <p:nvPr/>
            </p:nvSpPr>
            <p:spPr bwMode="auto">
              <a:xfrm>
                <a:off x="3887788" y="3144838"/>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29" name="Line 30"/>
              <p:cNvSpPr>
                <a:spLocks noChangeShapeType="1"/>
              </p:cNvSpPr>
              <p:nvPr/>
            </p:nvSpPr>
            <p:spPr bwMode="auto">
              <a:xfrm>
                <a:off x="3849688" y="30781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0" name="Line 31"/>
              <p:cNvSpPr>
                <a:spLocks noChangeShapeType="1"/>
              </p:cNvSpPr>
              <p:nvPr/>
            </p:nvSpPr>
            <p:spPr bwMode="auto">
              <a:xfrm>
                <a:off x="5611813" y="3883041"/>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1" name="Line 32"/>
              <p:cNvSpPr>
                <a:spLocks noChangeShapeType="1"/>
              </p:cNvSpPr>
              <p:nvPr/>
            </p:nvSpPr>
            <p:spPr bwMode="auto">
              <a:xfrm>
                <a:off x="5621338" y="3883044"/>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2" name="Line 33"/>
              <p:cNvSpPr>
                <a:spLocks noChangeShapeType="1"/>
              </p:cNvSpPr>
              <p:nvPr/>
            </p:nvSpPr>
            <p:spPr bwMode="auto">
              <a:xfrm>
                <a:off x="3535363" y="290671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3" name="Line 34"/>
              <p:cNvSpPr>
                <a:spLocks noChangeShapeType="1"/>
              </p:cNvSpPr>
              <p:nvPr/>
            </p:nvSpPr>
            <p:spPr bwMode="auto">
              <a:xfrm>
                <a:off x="3716338" y="298291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sp>
            <p:nvSpPr>
              <p:cNvPr id="234" name="Freeform 35"/>
              <p:cNvSpPr>
                <a:spLocks/>
              </p:cNvSpPr>
              <p:nvPr/>
            </p:nvSpPr>
            <p:spPr bwMode="auto">
              <a:xfrm>
                <a:off x="3516313" y="2925874"/>
                <a:ext cx="2105025" cy="981075"/>
              </a:xfrm>
              <a:custGeom>
                <a:avLst/>
                <a:gdLst>
                  <a:gd name="T0" fmla="*/ 212 w 221"/>
                  <a:gd name="T1" fmla="*/ 103 h 103"/>
                  <a:gd name="T2" fmla="*/ 201 w 221"/>
                  <a:gd name="T3" fmla="*/ 100 h 103"/>
                  <a:gd name="T4" fmla="*/ 184 w 221"/>
                  <a:gd name="T5" fmla="*/ 97 h 103"/>
                  <a:gd name="T6" fmla="*/ 171 w 221"/>
                  <a:gd name="T7" fmla="*/ 93 h 103"/>
                  <a:gd name="T8" fmla="*/ 169 w 221"/>
                  <a:gd name="T9" fmla="*/ 89 h 103"/>
                  <a:gd name="T10" fmla="*/ 168 w 221"/>
                  <a:gd name="T11" fmla="*/ 87 h 103"/>
                  <a:gd name="T12" fmla="*/ 137 w 221"/>
                  <a:gd name="T13" fmla="*/ 82 h 103"/>
                  <a:gd name="T14" fmla="*/ 133 w 221"/>
                  <a:gd name="T15" fmla="*/ 79 h 103"/>
                  <a:gd name="T16" fmla="*/ 110 w 221"/>
                  <a:gd name="T17" fmla="*/ 76 h 103"/>
                  <a:gd name="T18" fmla="*/ 100 w 221"/>
                  <a:gd name="T19" fmla="*/ 73 h 103"/>
                  <a:gd name="T20" fmla="*/ 98 w 221"/>
                  <a:gd name="T21" fmla="*/ 70 h 103"/>
                  <a:gd name="T22" fmla="*/ 97 w 221"/>
                  <a:gd name="T23" fmla="*/ 68 h 103"/>
                  <a:gd name="T24" fmla="*/ 80 w 221"/>
                  <a:gd name="T25" fmla="*/ 65 h 103"/>
                  <a:gd name="T26" fmla="*/ 78 w 221"/>
                  <a:gd name="T27" fmla="*/ 62 h 103"/>
                  <a:gd name="T28" fmla="*/ 75 w 221"/>
                  <a:gd name="T29" fmla="*/ 55 h 103"/>
                  <a:gd name="T30" fmla="*/ 73 w 221"/>
                  <a:gd name="T31" fmla="*/ 53 h 103"/>
                  <a:gd name="T32" fmla="*/ 71 w 221"/>
                  <a:gd name="T33" fmla="*/ 51 h 103"/>
                  <a:gd name="T34" fmla="*/ 69 w 221"/>
                  <a:gd name="T35" fmla="*/ 48 h 103"/>
                  <a:gd name="T36" fmla="*/ 65 w 221"/>
                  <a:gd name="T37" fmla="*/ 46 h 103"/>
                  <a:gd name="T38" fmla="*/ 62 w 221"/>
                  <a:gd name="T39" fmla="*/ 45 h 103"/>
                  <a:gd name="T40" fmla="*/ 58 w 221"/>
                  <a:gd name="T41" fmla="*/ 41 h 103"/>
                  <a:gd name="T42" fmla="*/ 55 w 221"/>
                  <a:gd name="T43" fmla="*/ 35 h 103"/>
                  <a:gd name="T44" fmla="*/ 53 w 221"/>
                  <a:gd name="T45" fmla="*/ 32 h 103"/>
                  <a:gd name="T46" fmla="*/ 49 w 221"/>
                  <a:gd name="T47" fmla="*/ 30 h 103"/>
                  <a:gd name="T48" fmla="*/ 41 w 221"/>
                  <a:gd name="T49" fmla="*/ 27 h 103"/>
                  <a:gd name="T50" fmla="*/ 38 w 221"/>
                  <a:gd name="T51" fmla="*/ 24 h 103"/>
                  <a:gd name="T52" fmla="*/ 36 w 221"/>
                  <a:gd name="T53" fmla="*/ 20 h 103"/>
                  <a:gd name="T54" fmla="*/ 33 w 221"/>
                  <a:gd name="T55" fmla="*/ 17 h 103"/>
                  <a:gd name="T56" fmla="*/ 27 w 221"/>
                  <a:gd name="T57" fmla="*/ 14 h 103"/>
                  <a:gd name="T58" fmla="*/ 24 w 221"/>
                  <a:gd name="T59" fmla="*/ 12 h 103"/>
                  <a:gd name="T60" fmla="*/ 23 w 221"/>
                  <a:gd name="T61" fmla="*/ 9 h 103"/>
                  <a:gd name="T62" fmla="*/ 21 w 221"/>
                  <a:gd name="T63" fmla="*/ 7 h 103"/>
                  <a:gd name="T64" fmla="*/ 18 w 221"/>
                  <a:gd name="T65" fmla="*/ 4 h 103"/>
                  <a:gd name="T66" fmla="*/ 15 w 221"/>
                  <a:gd name="T6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103">
                    <a:moveTo>
                      <a:pt x="221" y="103"/>
                    </a:moveTo>
                    <a:lnTo>
                      <a:pt x="212" y="103"/>
                    </a:lnTo>
                    <a:lnTo>
                      <a:pt x="212" y="100"/>
                    </a:lnTo>
                    <a:lnTo>
                      <a:pt x="201" y="100"/>
                    </a:lnTo>
                    <a:lnTo>
                      <a:pt x="201" y="97"/>
                    </a:lnTo>
                    <a:lnTo>
                      <a:pt x="184" y="97"/>
                    </a:lnTo>
                    <a:lnTo>
                      <a:pt x="184" y="93"/>
                    </a:lnTo>
                    <a:lnTo>
                      <a:pt x="171" y="93"/>
                    </a:lnTo>
                    <a:lnTo>
                      <a:pt x="171" y="89"/>
                    </a:lnTo>
                    <a:lnTo>
                      <a:pt x="169" y="89"/>
                    </a:lnTo>
                    <a:lnTo>
                      <a:pt x="169" y="87"/>
                    </a:lnTo>
                    <a:lnTo>
                      <a:pt x="168" y="87"/>
                    </a:lnTo>
                    <a:lnTo>
                      <a:pt x="168" y="82"/>
                    </a:lnTo>
                    <a:lnTo>
                      <a:pt x="137" y="82"/>
                    </a:lnTo>
                    <a:lnTo>
                      <a:pt x="137" y="79"/>
                    </a:lnTo>
                    <a:lnTo>
                      <a:pt x="133" y="79"/>
                    </a:lnTo>
                    <a:lnTo>
                      <a:pt x="133" y="76"/>
                    </a:lnTo>
                    <a:lnTo>
                      <a:pt x="110" y="76"/>
                    </a:lnTo>
                    <a:lnTo>
                      <a:pt x="110" y="73"/>
                    </a:lnTo>
                    <a:lnTo>
                      <a:pt x="100" y="73"/>
                    </a:lnTo>
                    <a:lnTo>
                      <a:pt x="100" y="70"/>
                    </a:lnTo>
                    <a:lnTo>
                      <a:pt x="98" y="70"/>
                    </a:lnTo>
                    <a:lnTo>
                      <a:pt x="98" y="68"/>
                    </a:lnTo>
                    <a:lnTo>
                      <a:pt x="97" y="68"/>
                    </a:lnTo>
                    <a:lnTo>
                      <a:pt x="97" y="65"/>
                    </a:lnTo>
                    <a:lnTo>
                      <a:pt x="80" y="65"/>
                    </a:lnTo>
                    <a:lnTo>
                      <a:pt x="80" y="62"/>
                    </a:lnTo>
                    <a:lnTo>
                      <a:pt x="78" y="62"/>
                    </a:lnTo>
                    <a:lnTo>
                      <a:pt x="78" y="55"/>
                    </a:lnTo>
                    <a:lnTo>
                      <a:pt x="75" y="55"/>
                    </a:lnTo>
                    <a:lnTo>
                      <a:pt x="75" y="53"/>
                    </a:lnTo>
                    <a:lnTo>
                      <a:pt x="73" y="53"/>
                    </a:lnTo>
                    <a:lnTo>
                      <a:pt x="73" y="51"/>
                    </a:lnTo>
                    <a:lnTo>
                      <a:pt x="71" y="51"/>
                    </a:lnTo>
                    <a:lnTo>
                      <a:pt x="71" y="48"/>
                    </a:lnTo>
                    <a:lnTo>
                      <a:pt x="69" y="48"/>
                    </a:lnTo>
                    <a:lnTo>
                      <a:pt x="69" y="46"/>
                    </a:lnTo>
                    <a:lnTo>
                      <a:pt x="65" y="46"/>
                    </a:lnTo>
                    <a:lnTo>
                      <a:pt x="65" y="45"/>
                    </a:lnTo>
                    <a:lnTo>
                      <a:pt x="62" y="45"/>
                    </a:lnTo>
                    <a:lnTo>
                      <a:pt x="62" y="41"/>
                    </a:lnTo>
                    <a:lnTo>
                      <a:pt x="58" y="41"/>
                    </a:lnTo>
                    <a:lnTo>
                      <a:pt x="58" y="35"/>
                    </a:lnTo>
                    <a:lnTo>
                      <a:pt x="55" y="35"/>
                    </a:lnTo>
                    <a:lnTo>
                      <a:pt x="55" y="32"/>
                    </a:lnTo>
                    <a:lnTo>
                      <a:pt x="53" y="32"/>
                    </a:lnTo>
                    <a:lnTo>
                      <a:pt x="53" y="30"/>
                    </a:lnTo>
                    <a:lnTo>
                      <a:pt x="49" y="30"/>
                    </a:lnTo>
                    <a:lnTo>
                      <a:pt x="49" y="27"/>
                    </a:lnTo>
                    <a:lnTo>
                      <a:pt x="41" y="27"/>
                    </a:lnTo>
                    <a:lnTo>
                      <a:pt x="41" y="24"/>
                    </a:lnTo>
                    <a:lnTo>
                      <a:pt x="38" y="24"/>
                    </a:lnTo>
                    <a:lnTo>
                      <a:pt x="38" y="20"/>
                    </a:lnTo>
                    <a:lnTo>
                      <a:pt x="36" y="20"/>
                    </a:lnTo>
                    <a:lnTo>
                      <a:pt x="36" y="17"/>
                    </a:lnTo>
                    <a:lnTo>
                      <a:pt x="33" y="17"/>
                    </a:lnTo>
                    <a:lnTo>
                      <a:pt x="33" y="14"/>
                    </a:lnTo>
                    <a:lnTo>
                      <a:pt x="27" y="14"/>
                    </a:lnTo>
                    <a:lnTo>
                      <a:pt x="27" y="12"/>
                    </a:lnTo>
                    <a:lnTo>
                      <a:pt x="24" y="12"/>
                    </a:lnTo>
                    <a:lnTo>
                      <a:pt x="24" y="9"/>
                    </a:lnTo>
                    <a:lnTo>
                      <a:pt x="23" y="9"/>
                    </a:lnTo>
                    <a:lnTo>
                      <a:pt x="23" y="7"/>
                    </a:lnTo>
                    <a:lnTo>
                      <a:pt x="21" y="7"/>
                    </a:lnTo>
                    <a:lnTo>
                      <a:pt x="21" y="4"/>
                    </a:lnTo>
                    <a:lnTo>
                      <a:pt x="18" y="4"/>
                    </a:lnTo>
                    <a:lnTo>
                      <a:pt x="15" y="4"/>
                    </a:lnTo>
                    <a:lnTo>
                      <a:pt x="15" y="0"/>
                    </a:lnTo>
                    <a:lnTo>
                      <a:pt x="0" y="0"/>
                    </a:lnTo>
                  </a:path>
                </a:pathLst>
              </a:cu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latin typeface="Arial" panose="020B0604020202020204" pitchFamily="34" charset="0"/>
                  <a:cs typeface="Arial" panose="020B0604020202020204" pitchFamily="34" charset="0"/>
                </a:endParaRPr>
              </a:p>
            </p:txBody>
          </p:sp>
        </p:grpSp>
      </p:grpSp>
      <p:sp>
        <p:nvSpPr>
          <p:cNvPr id="247" name="TextBox 246"/>
          <p:cNvSpPr txBox="1"/>
          <p:nvPr/>
        </p:nvSpPr>
        <p:spPr>
          <a:xfrm>
            <a:off x="1742049" y="2028129"/>
            <a:ext cx="6367808" cy="276999"/>
          </a:xfrm>
          <a:prstGeom prst="rect">
            <a:avLst/>
          </a:prstGeom>
          <a:noFill/>
        </p:spPr>
        <p:txBody>
          <a:bodyPr wrap="square" rtlCol="0">
            <a:spAutoFit/>
          </a:bodyPr>
          <a:lstStyle/>
          <a:p>
            <a:pPr algn="ctr" defTabSz="457200"/>
            <a:r>
              <a:rPr lang="fr-FR" sz="1200" b="1" dirty="0" smtClean="0">
                <a:solidFill>
                  <a:srgbClr val="000000"/>
                </a:solidFill>
                <a:latin typeface="Arial" panose="020B0604020202020204" pitchFamily="34" charset="0"/>
                <a:cs typeface="Arial" panose="020B0604020202020204" pitchFamily="34" charset="0"/>
              </a:rPr>
              <a:t>HR pour le triplet vs doublet: 0,8 (IC95 0,5 – 1,2); p=0,14</a:t>
            </a:r>
            <a:endParaRPr lang="fr-FR" sz="1200" b="1" dirty="0">
              <a:solidFill>
                <a:srgbClr val="000000"/>
              </a:solidFill>
              <a:latin typeface="Arial" panose="020B0604020202020204" pitchFamily="34" charset="0"/>
              <a:cs typeface="Arial" panose="020B0604020202020204" pitchFamily="34" charset="0"/>
            </a:endParaRPr>
          </a:p>
        </p:txBody>
      </p:sp>
      <p:sp>
        <p:nvSpPr>
          <p:cNvPr id="248" name="TextBox 247"/>
          <p:cNvSpPr txBox="1"/>
          <p:nvPr/>
        </p:nvSpPr>
        <p:spPr>
          <a:xfrm>
            <a:off x="4630189" y="1584943"/>
            <a:ext cx="591528" cy="338554"/>
          </a:xfrm>
          <a:prstGeom prst="rect">
            <a:avLst/>
          </a:prstGeom>
          <a:noFill/>
        </p:spPr>
        <p:txBody>
          <a:bodyPr wrap="none" rtlCol="0">
            <a:spAutoFit/>
          </a:bodyPr>
          <a:lstStyle/>
          <a:p>
            <a:pPr algn="ctr" defTabSz="457200"/>
            <a:r>
              <a:rPr lang="fr-FR" sz="1600" b="1" dirty="0" smtClean="0">
                <a:solidFill>
                  <a:srgbClr val="000000"/>
                </a:solidFill>
                <a:latin typeface="Arial" panose="020B0604020202020204" pitchFamily="34" charset="0"/>
                <a:cs typeface="Arial" panose="020B0604020202020204" pitchFamily="34" charset="0"/>
              </a:rPr>
              <a:t>SSP</a:t>
            </a:r>
            <a:endParaRPr lang="fr-FR" sz="1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172062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dirty="0" smtClean="0"/>
              <a:t>O-026: Association de encorafenib et cetuximab avec ou sans alpelisib chez les patients avec CCR avancé BRAF muté: résultats d’une étude de phase 2 – Tabernero J, et al </a:t>
            </a:r>
            <a:endParaRPr lang="fr-FR" altLang="zh-CN" dirty="0" smtClean="0"/>
          </a:p>
        </p:txBody>
      </p:sp>
      <p:sp>
        <p:nvSpPr>
          <p:cNvPr id="3" name="Content Placeholder 2"/>
          <p:cNvSpPr>
            <a:spLocks noGrp="1"/>
          </p:cNvSpPr>
          <p:nvPr>
            <p:ph idx="1"/>
          </p:nvPr>
        </p:nvSpPr>
        <p:spPr/>
        <p:txBody>
          <a:bodyPr/>
          <a:lstStyle/>
          <a:p>
            <a:pPr marL="0" indent="0">
              <a:buNone/>
            </a:pPr>
            <a:r>
              <a:rPr lang="fr-FR" b="1" dirty="0" smtClean="0"/>
              <a:t>Résultats</a:t>
            </a:r>
          </a:p>
        </p:txBody>
      </p:sp>
      <p:sp>
        <p:nvSpPr>
          <p:cNvPr id="16" name="Text Placeholder 15"/>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*Avec 44 évènements. </a:t>
            </a:r>
            <a:r>
              <a:rPr lang="fr-FR" dirty="0" smtClean="0"/>
              <a:t>NE, non estimable</a:t>
            </a:r>
            <a:endParaRPr lang="fr-FR" dirty="0"/>
          </a:p>
        </p:txBody>
      </p:sp>
      <p:sp>
        <p:nvSpPr>
          <p:cNvPr id="17" name="Text Placeholder 16"/>
          <p:cNvSpPr>
            <a:spLocks noGrp="1"/>
          </p:cNvSpPr>
          <p:nvPr>
            <p:ph type="body" sz="quarter" idx="11"/>
          </p:nvPr>
        </p:nvSpPr>
        <p:spPr/>
        <p:txBody>
          <a:bodyPr/>
          <a:lstStyle/>
          <a:p>
            <a:r>
              <a:rPr lang="fr-FR" dirty="0" smtClean="0"/>
              <a:t>Tabernero et al. Ann Oncol 2016; 27 (suppl 2): abstr O-026</a:t>
            </a:r>
            <a:endParaRPr lang="fr-FR" dirty="0"/>
          </a:p>
        </p:txBody>
      </p:sp>
      <p:graphicFrame>
        <p:nvGraphicFramePr>
          <p:cNvPr id="9" name="Group 88"/>
          <p:cNvGraphicFramePr>
            <a:graphicFrameLocks noGrp="1"/>
          </p:cNvGraphicFramePr>
          <p:nvPr>
            <p:extLst>
              <p:ext uri="{D42A27DB-BD31-4B8C-83A1-F6EECF244321}">
                <p14:modId xmlns:p14="http://schemas.microsoft.com/office/powerpoint/2010/main" xmlns="" val="1574523819"/>
              </p:ext>
            </p:extLst>
          </p:nvPr>
        </p:nvGraphicFramePr>
        <p:xfrm>
          <a:off x="280418" y="4931201"/>
          <a:ext cx="8439038" cy="1360744"/>
        </p:xfrm>
        <a:graphic>
          <a:graphicData uri="http://schemas.openxmlformats.org/drawingml/2006/table">
            <a:tbl>
              <a:tblPr firstRow="1" bandRow="1">
                <a:tableStyleId>{69012ECD-51FC-41F1-AA8D-1B2483CD663E}</a:tableStyleId>
              </a:tblPr>
              <a:tblGrid>
                <a:gridCol w="2227906"/>
                <a:gridCol w="3105566"/>
                <a:gridCol w="3105566"/>
              </a:tblGrid>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Réponse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Triplet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Doublet (n=50)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TRG,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27 (16 –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22 (12 –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TCM,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85 (72 –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84 (71 –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DRm,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9,9 (2,8 –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4,6 (2,0 –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pSp>
        <p:nvGrpSpPr>
          <p:cNvPr id="14" name="Group 13"/>
          <p:cNvGrpSpPr>
            <a:grpSpLocks noChangeAspect="1"/>
          </p:cNvGrpSpPr>
          <p:nvPr/>
        </p:nvGrpSpPr>
        <p:grpSpPr>
          <a:xfrm>
            <a:off x="1568210" y="1788767"/>
            <a:ext cx="5885300" cy="2924680"/>
            <a:chOff x="5157920" y="2779101"/>
            <a:chExt cx="3852256" cy="1914365"/>
          </a:xfrm>
        </p:grpSpPr>
        <p:sp>
          <p:nvSpPr>
            <p:cNvPr id="15" name="Freeform 14"/>
            <p:cNvSpPr>
              <a:spLocks/>
            </p:cNvSpPr>
            <p:nvPr/>
          </p:nvSpPr>
          <p:spPr bwMode="auto">
            <a:xfrm>
              <a:off x="5562585" y="2859999"/>
              <a:ext cx="3328732" cy="143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8" name="Line 6"/>
            <p:cNvSpPr>
              <a:spLocks noChangeShapeType="1"/>
            </p:cNvSpPr>
            <p:nvPr/>
          </p:nvSpPr>
          <p:spPr bwMode="auto">
            <a:xfrm>
              <a:off x="5484970" y="2859998"/>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19" name="Line 7"/>
            <p:cNvSpPr>
              <a:spLocks noChangeShapeType="1"/>
            </p:cNvSpPr>
            <p:nvPr/>
          </p:nvSpPr>
          <p:spPr bwMode="auto">
            <a:xfrm>
              <a:off x="5484970" y="314766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0" name="Line 8"/>
            <p:cNvSpPr>
              <a:spLocks noChangeShapeType="1"/>
            </p:cNvSpPr>
            <p:nvPr/>
          </p:nvSpPr>
          <p:spPr bwMode="auto">
            <a:xfrm>
              <a:off x="5484970" y="343533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1" name="Line 9"/>
            <p:cNvSpPr>
              <a:spLocks noChangeShapeType="1"/>
            </p:cNvSpPr>
            <p:nvPr/>
          </p:nvSpPr>
          <p:spPr bwMode="auto">
            <a:xfrm>
              <a:off x="5484970" y="3723003"/>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2" name="Line 10"/>
            <p:cNvSpPr>
              <a:spLocks noChangeShapeType="1"/>
            </p:cNvSpPr>
            <p:nvPr/>
          </p:nvSpPr>
          <p:spPr bwMode="auto">
            <a:xfrm>
              <a:off x="5484970" y="401067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3" name="Line 11"/>
            <p:cNvSpPr>
              <a:spLocks noChangeShapeType="1"/>
            </p:cNvSpPr>
            <p:nvPr/>
          </p:nvSpPr>
          <p:spPr bwMode="auto">
            <a:xfrm>
              <a:off x="5484970" y="4298340"/>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4" name="Line 12"/>
            <p:cNvSpPr>
              <a:spLocks noChangeShapeType="1"/>
            </p:cNvSpPr>
            <p:nvPr/>
          </p:nvSpPr>
          <p:spPr bwMode="auto">
            <a:xfrm>
              <a:off x="7651227"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5" name="Line 13"/>
            <p:cNvSpPr>
              <a:spLocks noChangeShapeType="1"/>
            </p:cNvSpPr>
            <p:nvPr/>
          </p:nvSpPr>
          <p:spPr bwMode="auto">
            <a:xfrm>
              <a:off x="6966577"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6" name="Line 14"/>
            <p:cNvSpPr>
              <a:spLocks noChangeShapeType="1"/>
            </p:cNvSpPr>
            <p:nvPr/>
          </p:nvSpPr>
          <p:spPr bwMode="auto">
            <a:xfrm>
              <a:off x="8280020"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7" name="Line 15"/>
            <p:cNvSpPr>
              <a:spLocks noChangeShapeType="1"/>
            </p:cNvSpPr>
            <p:nvPr/>
          </p:nvSpPr>
          <p:spPr bwMode="auto">
            <a:xfrm>
              <a:off x="7962704"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8" name="Line 17"/>
            <p:cNvSpPr>
              <a:spLocks noChangeShapeType="1"/>
            </p:cNvSpPr>
            <p:nvPr/>
          </p:nvSpPr>
          <p:spPr bwMode="auto">
            <a:xfrm>
              <a:off x="889573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29" name="Line 18"/>
            <p:cNvSpPr>
              <a:spLocks noChangeShapeType="1"/>
            </p:cNvSpPr>
            <p:nvPr/>
          </p:nvSpPr>
          <p:spPr bwMode="auto">
            <a:xfrm>
              <a:off x="663203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30" name="Line 19"/>
            <p:cNvSpPr>
              <a:spLocks noChangeShapeType="1"/>
            </p:cNvSpPr>
            <p:nvPr/>
          </p:nvSpPr>
          <p:spPr bwMode="auto">
            <a:xfrm>
              <a:off x="6292442"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31" name="Line 20"/>
            <p:cNvSpPr>
              <a:spLocks noChangeShapeType="1"/>
            </p:cNvSpPr>
            <p:nvPr/>
          </p:nvSpPr>
          <p:spPr bwMode="auto">
            <a:xfrm>
              <a:off x="5907994"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32" name="Line 21"/>
            <p:cNvSpPr>
              <a:spLocks noChangeShapeType="1"/>
            </p:cNvSpPr>
            <p:nvPr/>
          </p:nvSpPr>
          <p:spPr bwMode="auto">
            <a:xfrm>
              <a:off x="5562584"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rot="16200000">
              <a:off x="4898254" y="3497688"/>
              <a:ext cx="690570" cy="171238"/>
            </a:xfrm>
            <a:prstGeom prst="rect">
              <a:avLst/>
            </a:prstGeom>
            <a:noFill/>
          </p:spPr>
          <p:txBody>
            <a:bodyPr wrap="none" rtlCol="0">
              <a:spAutoFit/>
            </a:bodyPr>
            <a:lstStyle/>
            <a:p>
              <a:pPr algn="ctr" defTabSz="457200" fontAlgn="base">
                <a:spcBef>
                  <a:spcPct val="0"/>
                </a:spcBef>
                <a:spcAft>
                  <a:spcPct val="0"/>
                </a:spcAft>
              </a:pPr>
              <a:r>
                <a:rPr lang="fr-FR" sz="1100" dirty="0" smtClean="0">
                  <a:solidFill>
                    <a:srgbClr val="000000"/>
                  </a:solidFill>
                  <a:latin typeface="Arial" panose="020B0604020202020204" pitchFamily="34" charset="0"/>
                  <a:cs typeface="Arial" panose="020B0604020202020204" pitchFamily="34" charset="0"/>
                </a:rPr>
                <a:t>Probabilité, %</a:t>
              </a:r>
              <a:endParaRPr lang="fr-FR" sz="1100" dirty="0">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6733012" y="4522228"/>
              <a:ext cx="1178076" cy="171238"/>
            </a:xfrm>
            <a:prstGeom prst="rect">
              <a:avLst/>
            </a:prstGeom>
            <a:noFill/>
          </p:spPr>
          <p:txBody>
            <a:bodyPr wrap="none" rtlCol="0">
              <a:spAutoFit/>
            </a:bodyPr>
            <a:lstStyle/>
            <a:p>
              <a:pPr algn="ctr" defTabSz="457200" fontAlgn="base">
                <a:spcBef>
                  <a:spcPct val="0"/>
                </a:spcBef>
                <a:spcAft>
                  <a:spcPct val="0"/>
                </a:spcAft>
              </a:pPr>
              <a:r>
                <a:rPr lang="fr-FR" sz="1100" dirty="0" smtClean="0">
                  <a:solidFill>
                    <a:srgbClr val="000000"/>
                  </a:solidFill>
                  <a:latin typeface="Arial" panose="020B0604020202020204" pitchFamily="34" charset="0"/>
                  <a:cs typeface="Arial" panose="020B0604020202020204" pitchFamily="34" charset="0"/>
                </a:rPr>
                <a:t>Mois après randomisation</a:t>
              </a:r>
              <a:endParaRPr lang="fr-FR" sz="1100" dirty="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5250996" y="2779101"/>
              <a:ext cx="274930" cy="171238"/>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100</a:t>
              </a:r>
              <a:endParaRPr lang="fr-FR" sz="1100" dirty="0">
                <a:solidFill>
                  <a:srgbClr val="000000"/>
                </a:solidFill>
                <a:latin typeface="Arial" panose="020B0604020202020204" pitchFamily="34" charset="0"/>
                <a:cs typeface="Arial" panose="020B0604020202020204" pitchFamily="34" charset="0"/>
              </a:endParaRPr>
            </a:p>
          </p:txBody>
        </p:sp>
        <p:sp>
          <p:nvSpPr>
            <p:cNvPr id="36" name="TextBox 35"/>
            <p:cNvSpPr txBox="1"/>
            <p:nvPr/>
          </p:nvSpPr>
          <p:spPr>
            <a:xfrm>
              <a:off x="5302349" y="3061582"/>
              <a:ext cx="223578" cy="171238"/>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80</a:t>
              </a:r>
              <a:endParaRPr lang="fr-FR" sz="1100" dirty="0">
                <a:solidFill>
                  <a:srgbClr val="000000"/>
                </a:solidFill>
                <a:latin typeface="Arial" panose="020B0604020202020204" pitchFamily="34" charset="0"/>
                <a:cs typeface="Arial" panose="020B0604020202020204" pitchFamily="34" charset="0"/>
              </a:endParaRPr>
            </a:p>
          </p:txBody>
        </p:sp>
        <p:sp>
          <p:nvSpPr>
            <p:cNvPr id="37" name="TextBox 36"/>
            <p:cNvSpPr txBox="1"/>
            <p:nvPr/>
          </p:nvSpPr>
          <p:spPr>
            <a:xfrm>
              <a:off x="5302349" y="3349122"/>
              <a:ext cx="223578" cy="171238"/>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60</a:t>
              </a:r>
              <a:endParaRPr lang="fr-FR" sz="1100" dirty="0">
                <a:solidFill>
                  <a:srgbClr val="000000"/>
                </a:solidFill>
                <a:latin typeface="Arial" panose="020B0604020202020204" pitchFamily="34" charset="0"/>
                <a:cs typeface="Arial" panose="020B0604020202020204" pitchFamily="34" charset="0"/>
              </a:endParaRPr>
            </a:p>
          </p:txBody>
        </p:sp>
        <p:sp>
          <p:nvSpPr>
            <p:cNvPr id="38" name="TextBox 37"/>
            <p:cNvSpPr txBox="1"/>
            <p:nvPr/>
          </p:nvSpPr>
          <p:spPr>
            <a:xfrm>
              <a:off x="5302349" y="3636663"/>
              <a:ext cx="223578" cy="171238"/>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40</a:t>
              </a:r>
              <a:endParaRPr lang="fr-FR" sz="1100"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5302349" y="3924203"/>
              <a:ext cx="223578" cy="171238"/>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20</a:t>
              </a:r>
              <a:endParaRPr lang="fr-FR" sz="1100" dirty="0">
                <a:solidFill>
                  <a:srgbClr val="000000"/>
                </a:solidFill>
                <a:latin typeface="Arial" panose="020B0604020202020204" pitchFamily="34" charset="0"/>
                <a:cs typeface="Arial" panose="020B0604020202020204" pitchFamily="34" charset="0"/>
              </a:endParaRPr>
            </a:p>
          </p:txBody>
        </p:sp>
        <p:sp>
          <p:nvSpPr>
            <p:cNvPr id="40" name="TextBox 39"/>
            <p:cNvSpPr txBox="1"/>
            <p:nvPr/>
          </p:nvSpPr>
          <p:spPr>
            <a:xfrm>
              <a:off x="5353701" y="4211744"/>
              <a:ext cx="172226" cy="171238"/>
            </a:xfrm>
            <a:prstGeom prst="rect">
              <a:avLst/>
            </a:prstGeom>
            <a:noFill/>
          </p:spPr>
          <p:txBody>
            <a:bodyPr wrap="none" rtlCol="0" anchor="ctr" anchorCtr="0">
              <a:spAutoFit/>
            </a:bodyPr>
            <a:lstStyle/>
            <a:p>
              <a:pPr algn="r" defTabSz="457200"/>
              <a:r>
                <a:rPr lang="fr-FR" sz="1100" dirty="0" smtClean="0">
                  <a:solidFill>
                    <a:srgbClr val="000000"/>
                  </a:solidFill>
                  <a:latin typeface="Arial" panose="020B0604020202020204" pitchFamily="34" charset="0"/>
                  <a:cs typeface="Arial" panose="020B0604020202020204" pitchFamily="34" charset="0"/>
                </a:rPr>
                <a:t>0</a:t>
              </a:r>
              <a:endParaRPr lang="fr-FR" sz="1100" dirty="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5480707" y="4330610"/>
              <a:ext cx="172226"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0</a:t>
              </a:r>
              <a:endParaRPr lang="fr-FR" sz="1100" dirty="0">
                <a:solidFill>
                  <a:srgbClr val="000000"/>
                </a:solidFill>
                <a:latin typeface="Arial" panose="020B0604020202020204" pitchFamily="34" charset="0"/>
                <a:cs typeface="Arial" panose="020B0604020202020204" pitchFamily="34" charset="0"/>
              </a:endParaRPr>
            </a:p>
          </p:txBody>
        </p:sp>
        <p:sp>
          <p:nvSpPr>
            <p:cNvPr id="42" name="TextBox 41"/>
            <p:cNvSpPr txBox="1"/>
            <p:nvPr/>
          </p:nvSpPr>
          <p:spPr>
            <a:xfrm>
              <a:off x="5821608" y="4330610"/>
              <a:ext cx="172226"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2</a:t>
              </a:r>
              <a:endParaRPr lang="fr-FR" sz="1100" dirty="0">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6204277" y="4330610"/>
              <a:ext cx="172226"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4</a:t>
              </a:r>
              <a:endParaRPr lang="fr-FR" sz="1100"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6557220" y="4330610"/>
              <a:ext cx="172226"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6</a:t>
              </a:r>
              <a:endParaRPr lang="fr-FR" sz="11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6888184" y="4330610"/>
              <a:ext cx="172226"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8</a:t>
              </a:r>
              <a:endParaRPr lang="fr-FR" sz="11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7522500" y="4330610"/>
              <a:ext cx="223578"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12</a:t>
              </a:r>
              <a:endParaRPr lang="fr-FR" sz="11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7854183" y="4330610"/>
              <a:ext cx="223578"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14</a:t>
              </a:r>
              <a:endParaRPr lang="fr-FR" sz="11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8166990" y="4330610"/>
              <a:ext cx="223578"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16</a:t>
              </a:r>
              <a:endParaRPr lang="fr-FR" sz="11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8786598" y="4330610"/>
              <a:ext cx="223578"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20</a:t>
              </a:r>
              <a:endParaRPr lang="fr-FR" sz="1100" dirty="0">
                <a:solidFill>
                  <a:srgbClr val="000000"/>
                </a:solidFill>
                <a:latin typeface="Arial" panose="020B0604020202020204" pitchFamily="34" charset="0"/>
                <a:cs typeface="Arial" panose="020B0604020202020204" pitchFamily="34" charset="0"/>
              </a:endParaRPr>
            </a:p>
          </p:txBody>
        </p:sp>
        <p:sp>
          <p:nvSpPr>
            <p:cNvPr id="50" name="Line 14"/>
            <p:cNvSpPr>
              <a:spLocks noChangeShapeType="1"/>
            </p:cNvSpPr>
            <p:nvPr/>
          </p:nvSpPr>
          <p:spPr bwMode="auto">
            <a:xfrm>
              <a:off x="8580607" y="4301098"/>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8467578" y="4333368"/>
              <a:ext cx="223578"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18</a:t>
              </a:r>
              <a:endParaRPr lang="fr-FR" sz="1100" dirty="0">
                <a:solidFill>
                  <a:srgbClr val="000000"/>
                </a:solidFill>
                <a:latin typeface="Arial" panose="020B0604020202020204" pitchFamily="34" charset="0"/>
                <a:cs typeface="Arial" panose="020B0604020202020204" pitchFamily="34" charset="0"/>
              </a:endParaRPr>
            </a:p>
          </p:txBody>
        </p:sp>
        <p:sp>
          <p:nvSpPr>
            <p:cNvPr id="52" name="Line 13"/>
            <p:cNvSpPr>
              <a:spLocks noChangeShapeType="1"/>
            </p:cNvSpPr>
            <p:nvPr/>
          </p:nvSpPr>
          <p:spPr bwMode="auto">
            <a:xfrm>
              <a:off x="7323733" y="429803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FR" sz="11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7201372" y="4330300"/>
              <a:ext cx="223578" cy="171238"/>
            </a:xfrm>
            <a:prstGeom prst="rect">
              <a:avLst/>
            </a:prstGeom>
            <a:noFill/>
          </p:spPr>
          <p:txBody>
            <a:bodyPr wrap="none" rtlCol="0" anchor="t" anchorCtr="0">
              <a:spAutoFit/>
            </a:bodyPr>
            <a:lstStyle/>
            <a:p>
              <a:pPr algn="ctr" defTabSz="457200"/>
              <a:r>
                <a:rPr lang="fr-FR" sz="1100" dirty="0" smtClean="0">
                  <a:solidFill>
                    <a:srgbClr val="000000"/>
                  </a:solidFill>
                  <a:latin typeface="Arial" panose="020B0604020202020204" pitchFamily="34" charset="0"/>
                  <a:cs typeface="Arial" panose="020B0604020202020204" pitchFamily="34" charset="0"/>
                </a:rPr>
                <a:t>10</a:t>
              </a:r>
              <a:endParaRPr lang="fr-FR" sz="11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7983772" y="2971274"/>
              <a:ext cx="551970" cy="484895"/>
            </a:xfrm>
            <a:prstGeom prst="rect">
              <a:avLst/>
            </a:prstGeom>
            <a:noFill/>
          </p:spPr>
          <p:txBody>
            <a:bodyPr wrap="none" rtlCol="0">
              <a:spAutoFit/>
            </a:bodyPr>
            <a:lstStyle/>
            <a:p>
              <a:pPr defTabSz="457200">
                <a:lnSpc>
                  <a:spcPts val="1700"/>
                </a:lnSpc>
              </a:pPr>
              <a:r>
                <a:rPr lang="fr-FR" sz="1200" dirty="0" smtClean="0">
                  <a:solidFill>
                    <a:srgbClr val="000000"/>
                  </a:solidFill>
                  <a:latin typeface="Arial" panose="020B0604020202020204" pitchFamily="34" charset="0"/>
                  <a:cs typeface="Arial" panose="020B0604020202020204" pitchFamily="34" charset="0"/>
                </a:rPr>
                <a:t>Censures</a:t>
              </a:r>
            </a:p>
            <a:p>
              <a:pPr defTabSz="457200">
                <a:lnSpc>
                  <a:spcPts val="1700"/>
                </a:lnSpc>
              </a:pPr>
              <a:r>
                <a:rPr lang="fr-FR" sz="1200" dirty="0" smtClean="0">
                  <a:solidFill>
                    <a:srgbClr val="000000"/>
                  </a:solidFill>
                  <a:latin typeface="Arial" panose="020B0604020202020204" pitchFamily="34" charset="0"/>
                  <a:cs typeface="Arial" panose="020B0604020202020204" pitchFamily="34" charset="0"/>
                </a:rPr>
                <a:t>Triplet </a:t>
              </a:r>
            </a:p>
            <a:p>
              <a:pPr defTabSz="457200">
                <a:lnSpc>
                  <a:spcPts val="1700"/>
                </a:lnSpc>
              </a:pPr>
              <a:r>
                <a:rPr lang="fr-FR" sz="1200" dirty="0" smtClean="0">
                  <a:solidFill>
                    <a:srgbClr val="000000"/>
                  </a:solidFill>
                  <a:latin typeface="Arial" panose="020B0604020202020204" pitchFamily="34" charset="0"/>
                  <a:cs typeface="Arial" panose="020B0604020202020204" pitchFamily="34" charset="0"/>
                </a:rPr>
                <a:t>Doublet</a:t>
              </a:r>
              <a:endParaRPr lang="fr-FR" sz="1200"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5645458" y="3715665"/>
              <a:ext cx="1176424" cy="423059"/>
            </a:xfrm>
            <a:prstGeom prst="rect">
              <a:avLst/>
            </a:prstGeom>
            <a:noFill/>
          </p:spPr>
          <p:txBody>
            <a:bodyPr wrap="none" rtlCol="0">
              <a:spAutoFit/>
            </a:bodyPr>
            <a:lstStyle/>
            <a:p>
              <a:pPr defTabSz="457200"/>
              <a:r>
                <a:rPr lang="fr-FR" sz="1200" dirty="0" smtClean="0">
                  <a:solidFill>
                    <a:srgbClr val="000000"/>
                  </a:solidFill>
                  <a:latin typeface="Arial" panose="020B0604020202020204" pitchFamily="34" charset="0"/>
                  <a:cs typeface="Arial" panose="020B0604020202020204" pitchFamily="34" charset="0"/>
                </a:rPr>
                <a:t>SGm, mois (IC95)</a:t>
              </a:r>
            </a:p>
            <a:p>
              <a:pPr defTabSz="457200"/>
              <a:r>
                <a:rPr lang="fr-FR" sz="1200" dirty="0" smtClean="0">
                  <a:solidFill>
                    <a:srgbClr val="000000"/>
                  </a:solidFill>
                  <a:latin typeface="Arial" panose="020B0604020202020204" pitchFamily="34" charset="0"/>
                  <a:cs typeface="Arial" panose="020B0604020202020204" pitchFamily="34" charset="0"/>
                </a:rPr>
                <a:t>Triplet 13,1 (7,7 </a:t>
              </a:r>
              <a:r>
                <a:rPr lang="fr-FR" sz="1200" dirty="0">
                  <a:solidFill>
                    <a:srgbClr val="000000"/>
                  </a:solidFill>
                  <a:latin typeface="Arial" panose="020B0604020202020204" pitchFamily="34" charset="0"/>
                  <a:cs typeface="Arial" panose="020B0604020202020204" pitchFamily="34" charset="0"/>
                </a:rPr>
                <a:t>–</a:t>
              </a:r>
              <a:r>
                <a:rPr lang="fr-FR" sz="1200" dirty="0" smtClean="0">
                  <a:solidFill>
                    <a:srgbClr val="000000"/>
                  </a:solidFill>
                  <a:latin typeface="Arial" panose="020B0604020202020204" pitchFamily="34" charset="0"/>
                  <a:cs typeface="Arial" panose="020B0604020202020204" pitchFamily="34" charset="0"/>
                </a:rPr>
                <a:t> NE)</a:t>
              </a:r>
            </a:p>
            <a:p>
              <a:pPr defTabSz="457200"/>
              <a:r>
                <a:rPr lang="fr-FR" sz="1200" dirty="0" smtClean="0">
                  <a:solidFill>
                    <a:srgbClr val="000000"/>
                  </a:solidFill>
                  <a:latin typeface="Arial" panose="020B0604020202020204" pitchFamily="34" charset="0"/>
                  <a:cs typeface="Arial" panose="020B0604020202020204" pitchFamily="34" charset="0"/>
                </a:rPr>
                <a:t>Doublet 12,4 (7,6 </a:t>
              </a:r>
              <a:r>
                <a:rPr lang="fr-FR" sz="1200" dirty="0">
                  <a:solidFill>
                    <a:srgbClr val="000000"/>
                  </a:solidFill>
                  <a:latin typeface="Arial" panose="020B0604020202020204" pitchFamily="34" charset="0"/>
                  <a:cs typeface="Arial" panose="020B0604020202020204" pitchFamily="34" charset="0"/>
                </a:rPr>
                <a:t>–</a:t>
              </a:r>
              <a:r>
                <a:rPr lang="fr-FR" sz="1200" dirty="0" smtClean="0">
                  <a:solidFill>
                    <a:srgbClr val="000000"/>
                  </a:solidFill>
                  <a:latin typeface="Arial" panose="020B0604020202020204" pitchFamily="34" charset="0"/>
                  <a:cs typeface="Arial" panose="020B0604020202020204" pitchFamily="34" charset="0"/>
                </a:rPr>
                <a:t> NE)</a:t>
              </a:r>
              <a:endParaRPr lang="fr-FR" sz="1200" dirty="0">
                <a:solidFill>
                  <a:srgbClr val="000000"/>
                </a:solidFill>
                <a:latin typeface="Arial" panose="020B0604020202020204" pitchFamily="34" charset="0"/>
                <a:cs typeface="Arial" panose="020B0604020202020204" pitchFamily="34" charset="0"/>
              </a:endParaRPr>
            </a:p>
          </p:txBody>
        </p:sp>
        <p:cxnSp>
          <p:nvCxnSpPr>
            <p:cNvPr id="56" name="Straight Connector 55"/>
            <p:cNvCxnSpPr/>
            <p:nvPr/>
          </p:nvCxnSpPr>
          <p:spPr>
            <a:xfrm>
              <a:off x="7778671" y="3212720"/>
              <a:ext cx="2051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78671" y="3365120"/>
              <a:ext cx="2051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7864266" y="3077439"/>
              <a:ext cx="1080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7801272" y="3077439"/>
              <a:ext cx="1080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5583661" y="2866015"/>
              <a:ext cx="3132000" cy="1076238"/>
              <a:chOff x="3419475" y="3062393"/>
              <a:chExt cx="2305050" cy="698395"/>
            </a:xfrm>
          </p:grpSpPr>
          <p:sp>
            <p:nvSpPr>
              <p:cNvPr id="83" name="Line 36"/>
              <p:cNvSpPr>
                <a:spLocks noChangeShapeType="1"/>
              </p:cNvSpPr>
              <p:nvPr/>
            </p:nvSpPr>
            <p:spPr bwMode="auto">
              <a:xfrm>
                <a:off x="4741863" y="350043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4" name="Line 37"/>
              <p:cNvSpPr>
                <a:spLocks noChangeShapeType="1"/>
              </p:cNvSpPr>
              <p:nvPr/>
            </p:nvSpPr>
            <p:spPr bwMode="auto">
              <a:xfrm>
                <a:off x="4760913" y="350043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5" name="Line 38"/>
              <p:cNvSpPr>
                <a:spLocks noChangeShapeType="1"/>
              </p:cNvSpPr>
              <p:nvPr/>
            </p:nvSpPr>
            <p:spPr bwMode="auto">
              <a:xfrm>
                <a:off x="3865563" y="313848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6" name="Line 39"/>
              <p:cNvSpPr>
                <a:spLocks noChangeShapeType="1"/>
              </p:cNvSpPr>
              <p:nvPr/>
            </p:nvSpPr>
            <p:spPr bwMode="auto">
              <a:xfrm>
                <a:off x="3884613" y="313848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7" name="Line 40"/>
              <p:cNvSpPr>
                <a:spLocks noChangeShapeType="1"/>
              </p:cNvSpPr>
              <p:nvPr/>
            </p:nvSpPr>
            <p:spPr bwMode="auto">
              <a:xfrm>
                <a:off x="5580063" y="3713163"/>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8" name="Line 41"/>
              <p:cNvSpPr>
                <a:spLocks noChangeShapeType="1"/>
              </p:cNvSpPr>
              <p:nvPr/>
            </p:nvSpPr>
            <p:spPr bwMode="auto">
              <a:xfrm>
                <a:off x="5711825" y="3713163"/>
                <a:ext cx="0" cy="47625"/>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9" name="Line 42"/>
              <p:cNvSpPr>
                <a:spLocks noChangeShapeType="1"/>
              </p:cNvSpPr>
              <p:nvPr/>
            </p:nvSpPr>
            <p:spPr bwMode="auto">
              <a:xfrm>
                <a:off x="5189538" y="3608388"/>
                <a:ext cx="0" cy="5715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0" name="Line 43"/>
              <p:cNvSpPr>
                <a:spLocks noChangeShapeType="1"/>
              </p:cNvSpPr>
              <p:nvPr/>
            </p:nvSpPr>
            <p:spPr bwMode="auto">
              <a:xfrm>
                <a:off x="5208588" y="3608388"/>
                <a:ext cx="0" cy="5715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1" name="Line 44"/>
              <p:cNvSpPr>
                <a:spLocks noChangeShapeType="1"/>
              </p:cNvSpPr>
              <p:nvPr/>
            </p:nvSpPr>
            <p:spPr bwMode="auto">
              <a:xfrm>
                <a:off x="4837113" y="351948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2" name="Line 45"/>
              <p:cNvSpPr>
                <a:spLocks noChangeShapeType="1"/>
              </p:cNvSpPr>
              <p:nvPr/>
            </p:nvSpPr>
            <p:spPr bwMode="auto">
              <a:xfrm>
                <a:off x="3989388" y="3233738"/>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3" name="Line 46"/>
              <p:cNvSpPr>
                <a:spLocks noChangeShapeType="1"/>
              </p:cNvSpPr>
              <p:nvPr/>
            </p:nvSpPr>
            <p:spPr bwMode="auto">
              <a:xfrm>
                <a:off x="3932238" y="3167063"/>
                <a:ext cx="0" cy="5715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4" name="Line 47"/>
              <p:cNvSpPr>
                <a:spLocks noChangeShapeType="1"/>
              </p:cNvSpPr>
              <p:nvPr/>
            </p:nvSpPr>
            <p:spPr bwMode="auto">
              <a:xfrm>
                <a:off x="3684588" y="311943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5" name="Line 48"/>
              <p:cNvSpPr>
                <a:spLocks noChangeShapeType="1"/>
              </p:cNvSpPr>
              <p:nvPr/>
            </p:nvSpPr>
            <p:spPr bwMode="auto">
              <a:xfrm>
                <a:off x="3760788" y="3128963"/>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6" name="Freeform 49"/>
              <p:cNvSpPr>
                <a:spLocks/>
              </p:cNvSpPr>
              <p:nvPr/>
            </p:nvSpPr>
            <p:spPr bwMode="auto">
              <a:xfrm>
                <a:off x="3419475" y="3062393"/>
                <a:ext cx="2305050" cy="666750"/>
              </a:xfrm>
              <a:custGeom>
                <a:avLst/>
                <a:gdLst>
                  <a:gd name="T0" fmla="*/ 1452 w 1452"/>
                  <a:gd name="T1" fmla="*/ 420 h 420"/>
                  <a:gd name="T2" fmla="*/ 1296 w 1452"/>
                  <a:gd name="T3" fmla="*/ 420 h 420"/>
                  <a:gd name="T4" fmla="*/ 1296 w 1452"/>
                  <a:gd name="T5" fmla="*/ 354 h 420"/>
                  <a:gd name="T6" fmla="*/ 960 w 1452"/>
                  <a:gd name="T7" fmla="*/ 354 h 420"/>
                  <a:gd name="T8" fmla="*/ 960 w 1452"/>
                  <a:gd name="T9" fmla="*/ 318 h 420"/>
                  <a:gd name="T10" fmla="*/ 918 w 1452"/>
                  <a:gd name="T11" fmla="*/ 318 h 420"/>
                  <a:gd name="T12" fmla="*/ 918 w 1452"/>
                  <a:gd name="T13" fmla="*/ 294 h 420"/>
                  <a:gd name="T14" fmla="*/ 786 w 1452"/>
                  <a:gd name="T15" fmla="*/ 294 h 420"/>
                  <a:gd name="T16" fmla="*/ 786 w 1452"/>
                  <a:gd name="T17" fmla="*/ 264 h 420"/>
                  <a:gd name="T18" fmla="*/ 738 w 1452"/>
                  <a:gd name="T19" fmla="*/ 264 h 420"/>
                  <a:gd name="T20" fmla="*/ 738 w 1452"/>
                  <a:gd name="T21" fmla="*/ 240 h 420"/>
                  <a:gd name="T22" fmla="*/ 648 w 1452"/>
                  <a:gd name="T23" fmla="*/ 240 h 420"/>
                  <a:gd name="T24" fmla="*/ 648 w 1452"/>
                  <a:gd name="T25" fmla="*/ 216 h 420"/>
                  <a:gd name="T26" fmla="*/ 594 w 1452"/>
                  <a:gd name="T27" fmla="*/ 216 h 420"/>
                  <a:gd name="T28" fmla="*/ 594 w 1452"/>
                  <a:gd name="T29" fmla="*/ 198 h 420"/>
                  <a:gd name="T30" fmla="*/ 534 w 1452"/>
                  <a:gd name="T31" fmla="*/ 198 h 420"/>
                  <a:gd name="T32" fmla="*/ 534 w 1452"/>
                  <a:gd name="T33" fmla="*/ 180 h 420"/>
                  <a:gd name="T34" fmla="*/ 456 w 1452"/>
                  <a:gd name="T35" fmla="*/ 180 h 420"/>
                  <a:gd name="T36" fmla="*/ 456 w 1452"/>
                  <a:gd name="T37" fmla="*/ 162 h 420"/>
                  <a:gd name="T38" fmla="*/ 420 w 1452"/>
                  <a:gd name="T39" fmla="*/ 162 h 420"/>
                  <a:gd name="T40" fmla="*/ 390 w 1452"/>
                  <a:gd name="T41" fmla="*/ 162 h 420"/>
                  <a:gd name="T42" fmla="*/ 390 w 1452"/>
                  <a:gd name="T43" fmla="*/ 132 h 420"/>
                  <a:gd name="T44" fmla="*/ 366 w 1452"/>
                  <a:gd name="T45" fmla="*/ 132 h 420"/>
                  <a:gd name="T46" fmla="*/ 366 w 1452"/>
                  <a:gd name="T47" fmla="*/ 102 h 420"/>
                  <a:gd name="T48" fmla="*/ 354 w 1452"/>
                  <a:gd name="T49" fmla="*/ 102 h 420"/>
                  <a:gd name="T50" fmla="*/ 354 w 1452"/>
                  <a:gd name="T51" fmla="*/ 90 h 420"/>
                  <a:gd name="T52" fmla="*/ 336 w 1452"/>
                  <a:gd name="T53" fmla="*/ 90 h 420"/>
                  <a:gd name="T54" fmla="*/ 336 w 1452"/>
                  <a:gd name="T55" fmla="*/ 78 h 420"/>
                  <a:gd name="T56" fmla="*/ 318 w 1452"/>
                  <a:gd name="T57" fmla="*/ 78 h 420"/>
                  <a:gd name="T58" fmla="*/ 318 w 1452"/>
                  <a:gd name="T59" fmla="*/ 60 h 420"/>
                  <a:gd name="T60" fmla="*/ 234 w 1452"/>
                  <a:gd name="T61" fmla="*/ 60 h 420"/>
                  <a:gd name="T62" fmla="*/ 234 w 1452"/>
                  <a:gd name="T63" fmla="*/ 48 h 420"/>
                  <a:gd name="T64" fmla="*/ 138 w 1452"/>
                  <a:gd name="T65" fmla="*/ 48 h 420"/>
                  <a:gd name="T66" fmla="*/ 138 w 1452"/>
                  <a:gd name="T67" fmla="*/ 30 h 420"/>
                  <a:gd name="T68" fmla="*/ 108 w 1452"/>
                  <a:gd name="T69" fmla="*/ 30 h 420"/>
                  <a:gd name="T70" fmla="*/ 108 w 1452"/>
                  <a:gd name="T71" fmla="*/ 18 h 420"/>
                  <a:gd name="T72" fmla="*/ 90 w 1452"/>
                  <a:gd name="T73" fmla="*/ 18 h 420"/>
                  <a:gd name="T74" fmla="*/ 90 w 1452"/>
                  <a:gd name="T75" fmla="*/ 0 h 420"/>
                  <a:gd name="T76" fmla="*/ 0 w 1452"/>
                  <a:gd name="T7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2" h="420">
                    <a:moveTo>
                      <a:pt x="1452" y="420"/>
                    </a:moveTo>
                    <a:lnTo>
                      <a:pt x="1296" y="420"/>
                    </a:lnTo>
                    <a:lnTo>
                      <a:pt x="1296" y="354"/>
                    </a:lnTo>
                    <a:lnTo>
                      <a:pt x="960" y="354"/>
                    </a:lnTo>
                    <a:lnTo>
                      <a:pt x="960" y="318"/>
                    </a:lnTo>
                    <a:lnTo>
                      <a:pt x="918" y="318"/>
                    </a:lnTo>
                    <a:lnTo>
                      <a:pt x="918" y="294"/>
                    </a:lnTo>
                    <a:cubicBezTo>
                      <a:pt x="918" y="294"/>
                      <a:pt x="786" y="294"/>
                      <a:pt x="786" y="294"/>
                    </a:cubicBezTo>
                    <a:cubicBezTo>
                      <a:pt x="786" y="288"/>
                      <a:pt x="786" y="264"/>
                      <a:pt x="786" y="264"/>
                    </a:cubicBezTo>
                    <a:lnTo>
                      <a:pt x="738" y="264"/>
                    </a:lnTo>
                    <a:lnTo>
                      <a:pt x="738" y="240"/>
                    </a:lnTo>
                    <a:lnTo>
                      <a:pt x="648" y="240"/>
                    </a:lnTo>
                    <a:lnTo>
                      <a:pt x="648" y="216"/>
                    </a:lnTo>
                    <a:lnTo>
                      <a:pt x="594" y="216"/>
                    </a:lnTo>
                    <a:lnTo>
                      <a:pt x="594" y="198"/>
                    </a:lnTo>
                    <a:lnTo>
                      <a:pt x="534" y="198"/>
                    </a:lnTo>
                    <a:lnTo>
                      <a:pt x="534" y="180"/>
                    </a:lnTo>
                    <a:lnTo>
                      <a:pt x="456" y="180"/>
                    </a:lnTo>
                    <a:lnTo>
                      <a:pt x="456" y="162"/>
                    </a:lnTo>
                    <a:lnTo>
                      <a:pt x="420" y="162"/>
                    </a:lnTo>
                    <a:lnTo>
                      <a:pt x="390" y="162"/>
                    </a:lnTo>
                    <a:lnTo>
                      <a:pt x="390" y="132"/>
                    </a:lnTo>
                    <a:lnTo>
                      <a:pt x="366" y="132"/>
                    </a:lnTo>
                    <a:lnTo>
                      <a:pt x="366" y="102"/>
                    </a:lnTo>
                    <a:lnTo>
                      <a:pt x="354" y="102"/>
                    </a:lnTo>
                    <a:lnTo>
                      <a:pt x="354" y="90"/>
                    </a:lnTo>
                    <a:lnTo>
                      <a:pt x="336" y="90"/>
                    </a:lnTo>
                    <a:lnTo>
                      <a:pt x="336" y="78"/>
                    </a:lnTo>
                    <a:lnTo>
                      <a:pt x="318" y="78"/>
                    </a:lnTo>
                    <a:lnTo>
                      <a:pt x="318" y="60"/>
                    </a:lnTo>
                    <a:lnTo>
                      <a:pt x="234" y="60"/>
                    </a:lnTo>
                    <a:lnTo>
                      <a:pt x="234" y="48"/>
                    </a:lnTo>
                    <a:lnTo>
                      <a:pt x="138" y="48"/>
                    </a:lnTo>
                    <a:lnTo>
                      <a:pt x="138" y="30"/>
                    </a:lnTo>
                    <a:lnTo>
                      <a:pt x="108" y="30"/>
                    </a:lnTo>
                    <a:lnTo>
                      <a:pt x="108" y="18"/>
                    </a:lnTo>
                    <a:lnTo>
                      <a:pt x="90" y="18"/>
                    </a:lnTo>
                    <a:lnTo>
                      <a:pt x="90" y="0"/>
                    </a:lnTo>
                    <a:lnTo>
                      <a:pt x="0" y="0"/>
                    </a:lnTo>
                  </a:path>
                </a:pathLst>
              </a:cu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7" name="Line 50"/>
              <p:cNvSpPr>
                <a:spLocks noChangeShapeType="1"/>
              </p:cNvSpPr>
              <p:nvPr/>
            </p:nvSpPr>
            <p:spPr bwMode="auto">
              <a:xfrm>
                <a:off x="5519738" y="3713163"/>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98" name="Line 51"/>
              <p:cNvSpPr>
                <a:spLocks noChangeShapeType="1"/>
              </p:cNvSpPr>
              <p:nvPr/>
            </p:nvSpPr>
            <p:spPr bwMode="auto">
              <a:xfrm>
                <a:off x="5648325" y="3713163"/>
                <a:ext cx="0" cy="4672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grpSp>
        <p:grpSp>
          <p:nvGrpSpPr>
            <p:cNvPr id="62" name="Group 61"/>
            <p:cNvGrpSpPr/>
            <p:nvPr/>
          </p:nvGrpSpPr>
          <p:grpSpPr>
            <a:xfrm>
              <a:off x="5583660" y="2866016"/>
              <a:ext cx="3150000" cy="902823"/>
              <a:chOff x="3402013" y="3089792"/>
              <a:chExt cx="2326273" cy="659128"/>
            </a:xfrm>
          </p:grpSpPr>
          <p:sp>
            <p:nvSpPr>
              <p:cNvPr id="63" name="Line 52"/>
              <p:cNvSpPr>
                <a:spLocks noChangeShapeType="1"/>
              </p:cNvSpPr>
              <p:nvPr/>
            </p:nvSpPr>
            <p:spPr bwMode="auto">
              <a:xfrm>
                <a:off x="5307013" y="369524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64" name="Line 53"/>
              <p:cNvSpPr>
                <a:spLocks noChangeShapeType="1"/>
              </p:cNvSpPr>
              <p:nvPr/>
            </p:nvSpPr>
            <p:spPr bwMode="auto">
              <a:xfrm>
                <a:off x="5326063" y="3693507"/>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65" name="Line 54"/>
              <p:cNvSpPr>
                <a:spLocks noChangeShapeType="1"/>
              </p:cNvSpPr>
              <p:nvPr/>
            </p:nvSpPr>
            <p:spPr bwMode="auto">
              <a:xfrm>
                <a:off x="3821113" y="32813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66" name="Line 55"/>
              <p:cNvSpPr>
                <a:spLocks noChangeShapeType="1"/>
              </p:cNvSpPr>
              <p:nvPr/>
            </p:nvSpPr>
            <p:spPr bwMode="auto">
              <a:xfrm>
                <a:off x="3840163" y="32813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67" name="Line 56"/>
              <p:cNvSpPr>
                <a:spLocks noChangeShapeType="1"/>
              </p:cNvSpPr>
              <p:nvPr/>
            </p:nvSpPr>
            <p:spPr bwMode="auto">
              <a:xfrm>
                <a:off x="5411788" y="3691770"/>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68" name="Line 57"/>
              <p:cNvSpPr>
                <a:spLocks noChangeShapeType="1"/>
              </p:cNvSpPr>
              <p:nvPr/>
            </p:nvSpPr>
            <p:spPr bwMode="auto">
              <a:xfrm>
                <a:off x="5728286" y="369712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69" name="Line 58"/>
              <p:cNvSpPr>
                <a:spLocks noChangeShapeType="1"/>
              </p:cNvSpPr>
              <p:nvPr/>
            </p:nvSpPr>
            <p:spPr bwMode="auto">
              <a:xfrm>
                <a:off x="4354513" y="3424238"/>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0" name="Line 59"/>
              <p:cNvSpPr>
                <a:spLocks noChangeShapeType="1"/>
              </p:cNvSpPr>
              <p:nvPr/>
            </p:nvSpPr>
            <p:spPr bwMode="auto">
              <a:xfrm>
                <a:off x="5526088" y="3700001"/>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1" name="Line 60"/>
              <p:cNvSpPr>
                <a:spLocks noChangeShapeType="1"/>
              </p:cNvSpPr>
              <p:nvPr/>
            </p:nvSpPr>
            <p:spPr bwMode="auto">
              <a:xfrm>
                <a:off x="5545138" y="369651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2" name="Line 61"/>
              <p:cNvSpPr>
                <a:spLocks noChangeShapeType="1"/>
              </p:cNvSpPr>
              <p:nvPr/>
            </p:nvSpPr>
            <p:spPr bwMode="auto">
              <a:xfrm>
                <a:off x="5564188" y="3695484"/>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3" name="Line 62"/>
              <p:cNvSpPr>
                <a:spLocks noChangeShapeType="1"/>
              </p:cNvSpPr>
              <p:nvPr/>
            </p:nvSpPr>
            <p:spPr bwMode="auto">
              <a:xfrm>
                <a:off x="5583238" y="3695484"/>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4" name="Line 63"/>
              <p:cNvSpPr>
                <a:spLocks noChangeShapeType="1"/>
              </p:cNvSpPr>
              <p:nvPr/>
            </p:nvSpPr>
            <p:spPr bwMode="auto">
              <a:xfrm>
                <a:off x="4259263" y="3405188"/>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5" name="Line 64"/>
              <p:cNvSpPr>
                <a:spLocks noChangeShapeType="1"/>
              </p:cNvSpPr>
              <p:nvPr/>
            </p:nvSpPr>
            <p:spPr bwMode="auto">
              <a:xfrm>
                <a:off x="4125913" y="336126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6" name="Line 65"/>
              <p:cNvSpPr>
                <a:spLocks noChangeShapeType="1"/>
              </p:cNvSpPr>
              <p:nvPr/>
            </p:nvSpPr>
            <p:spPr bwMode="auto">
              <a:xfrm>
                <a:off x="4135438" y="336126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7" name="Line 66"/>
              <p:cNvSpPr>
                <a:spLocks noChangeShapeType="1"/>
              </p:cNvSpPr>
              <p:nvPr/>
            </p:nvSpPr>
            <p:spPr bwMode="auto">
              <a:xfrm>
                <a:off x="4144963" y="336126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8" name="Line 67"/>
              <p:cNvSpPr>
                <a:spLocks noChangeShapeType="1"/>
              </p:cNvSpPr>
              <p:nvPr/>
            </p:nvSpPr>
            <p:spPr bwMode="auto">
              <a:xfrm>
                <a:off x="4164013" y="3363007"/>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79" name="Line 68"/>
              <p:cNvSpPr>
                <a:spLocks noChangeShapeType="1"/>
              </p:cNvSpPr>
              <p:nvPr/>
            </p:nvSpPr>
            <p:spPr bwMode="auto">
              <a:xfrm>
                <a:off x="5154613" y="3625096"/>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0" name="Line 69"/>
              <p:cNvSpPr>
                <a:spLocks noChangeShapeType="1"/>
              </p:cNvSpPr>
              <p:nvPr/>
            </p:nvSpPr>
            <p:spPr bwMode="auto">
              <a:xfrm>
                <a:off x="4402138" y="3437997"/>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1" name="Line 70"/>
              <p:cNvSpPr>
                <a:spLocks noChangeShapeType="1"/>
              </p:cNvSpPr>
              <p:nvPr/>
            </p:nvSpPr>
            <p:spPr bwMode="auto">
              <a:xfrm>
                <a:off x="3697288" y="3209472"/>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sp>
            <p:nvSpPr>
              <p:cNvPr id="82" name="Freeform 71"/>
              <p:cNvSpPr>
                <a:spLocks/>
              </p:cNvSpPr>
              <p:nvPr/>
            </p:nvSpPr>
            <p:spPr bwMode="auto">
              <a:xfrm>
                <a:off x="3402013" y="3089792"/>
                <a:ext cx="2324100" cy="628650"/>
              </a:xfrm>
              <a:custGeom>
                <a:avLst/>
                <a:gdLst>
                  <a:gd name="T0" fmla="*/ 1464 w 1464"/>
                  <a:gd name="T1" fmla="*/ 396 h 396"/>
                  <a:gd name="T2" fmla="*/ 1164 w 1464"/>
                  <a:gd name="T3" fmla="*/ 396 h 396"/>
                  <a:gd name="T4" fmla="*/ 1164 w 1464"/>
                  <a:gd name="T5" fmla="*/ 354 h 396"/>
                  <a:gd name="T6" fmla="*/ 1032 w 1464"/>
                  <a:gd name="T7" fmla="*/ 354 h 396"/>
                  <a:gd name="T8" fmla="*/ 1014 w 1464"/>
                  <a:gd name="T9" fmla="*/ 354 h 396"/>
                  <a:gd name="T10" fmla="*/ 1014 w 1464"/>
                  <a:gd name="T11" fmla="*/ 318 h 396"/>
                  <a:gd name="T12" fmla="*/ 840 w 1464"/>
                  <a:gd name="T13" fmla="*/ 318 h 396"/>
                  <a:gd name="T14" fmla="*/ 840 w 1464"/>
                  <a:gd name="T15" fmla="*/ 306 h 396"/>
                  <a:gd name="T16" fmla="*/ 762 w 1464"/>
                  <a:gd name="T17" fmla="*/ 306 h 396"/>
                  <a:gd name="T18" fmla="*/ 762 w 1464"/>
                  <a:gd name="T19" fmla="*/ 288 h 396"/>
                  <a:gd name="T20" fmla="*/ 684 w 1464"/>
                  <a:gd name="T21" fmla="*/ 288 h 396"/>
                  <a:gd name="T22" fmla="*/ 684 w 1464"/>
                  <a:gd name="T23" fmla="*/ 270 h 396"/>
                  <a:gd name="T24" fmla="*/ 672 w 1464"/>
                  <a:gd name="T25" fmla="*/ 270 h 396"/>
                  <a:gd name="T26" fmla="*/ 672 w 1464"/>
                  <a:gd name="T27" fmla="*/ 252 h 396"/>
                  <a:gd name="T28" fmla="*/ 654 w 1464"/>
                  <a:gd name="T29" fmla="*/ 252 h 396"/>
                  <a:gd name="T30" fmla="*/ 654 w 1464"/>
                  <a:gd name="T31" fmla="*/ 234 h 396"/>
                  <a:gd name="T32" fmla="*/ 618 w 1464"/>
                  <a:gd name="T33" fmla="*/ 234 h 396"/>
                  <a:gd name="T34" fmla="*/ 618 w 1464"/>
                  <a:gd name="T35" fmla="*/ 228 h 396"/>
                  <a:gd name="T36" fmla="*/ 588 w 1464"/>
                  <a:gd name="T37" fmla="*/ 228 h 396"/>
                  <a:gd name="T38" fmla="*/ 588 w 1464"/>
                  <a:gd name="T39" fmla="*/ 216 h 396"/>
                  <a:gd name="T40" fmla="*/ 558 w 1464"/>
                  <a:gd name="T41" fmla="*/ 216 h 396"/>
                  <a:gd name="T42" fmla="*/ 558 w 1464"/>
                  <a:gd name="T43" fmla="*/ 204 h 396"/>
                  <a:gd name="T44" fmla="*/ 492 w 1464"/>
                  <a:gd name="T45" fmla="*/ 204 h 396"/>
                  <a:gd name="T46" fmla="*/ 492 w 1464"/>
                  <a:gd name="T47" fmla="*/ 186 h 396"/>
                  <a:gd name="T48" fmla="*/ 426 w 1464"/>
                  <a:gd name="T49" fmla="*/ 186 h 396"/>
                  <a:gd name="T50" fmla="*/ 426 w 1464"/>
                  <a:gd name="T51" fmla="*/ 156 h 396"/>
                  <a:gd name="T52" fmla="*/ 366 w 1464"/>
                  <a:gd name="T53" fmla="*/ 156 h 396"/>
                  <a:gd name="T54" fmla="*/ 366 w 1464"/>
                  <a:gd name="T55" fmla="*/ 144 h 396"/>
                  <a:gd name="T56" fmla="*/ 342 w 1464"/>
                  <a:gd name="T57" fmla="*/ 144 h 396"/>
                  <a:gd name="T58" fmla="*/ 342 w 1464"/>
                  <a:gd name="T59" fmla="*/ 132 h 396"/>
                  <a:gd name="T60" fmla="*/ 252 w 1464"/>
                  <a:gd name="T61" fmla="*/ 132 h 396"/>
                  <a:gd name="T62" fmla="*/ 252 w 1464"/>
                  <a:gd name="T63" fmla="*/ 114 h 396"/>
                  <a:gd name="T64" fmla="*/ 234 w 1464"/>
                  <a:gd name="T65" fmla="*/ 114 h 396"/>
                  <a:gd name="T66" fmla="*/ 234 w 1464"/>
                  <a:gd name="T67" fmla="*/ 96 h 396"/>
                  <a:gd name="T68" fmla="*/ 180 w 1464"/>
                  <a:gd name="T69" fmla="*/ 96 h 396"/>
                  <a:gd name="T70" fmla="*/ 180 w 1464"/>
                  <a:gd name="T71" fmla="*/ 72 h 396"/>
                  <a:gd name="T72" fmla="*/ 150 w 1464"/>
                  <a:gd name="T73" fmla="*/ 72 h 396"/>
                  <a:gd name="T74" fmla="*/ 150 w 1464"/>
                  <a:gd name="T75" fmla="*/ 42 h 396"/>
                  <a:gd name="T76" fmla="*/ 126 w 1464"/>
                  <a:gd name="T77" fmla="*/ 42 h 396"/>
                  <a:gd name="T78" fmla="*/ 126 w 1464"/>
                  <a:gd name="T79" fmla="*/ 30 h 396"/>
                  <a:gd name="T80" fmla="*/ 96 w 1464"/>
                  <a:gd name="T81" fmla="*/ 30 h 396"/>
                  <a:gd name="T82" fmla="*/ 96 w 1464"/>
                  <a:gd name="T83" fmla="*/ 18 h 396"/>
                  <a:gd name="T84" fmla="*/ 48 w 1464"/>
                  <a:gd name="T85" fmla="*/ 18 h 396"/>
                  <a:gd name="T86" fmla="*/ 48 w 1464"/>
                  <a:gd name="T87" fmla="*/ 0 h 396"/>
                  <a:gd name="T88" fmla="*/ 0 w 1464"/>
                  <a:gd name="T8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4" h="396">
                    <a:moveTo>
                      <a:pt x="1464" y="396"/>
                    </a:moveTo>
                    <a:lnTo>
                      <a:pt x="1164" y="396"/>
                    </a:lnTo>
                    <a:lnTo>
                      <a:pt x="1164" y="354"/>
                    </a:lnTo>
                    <a:cubicBezTo>
                      <a:pt x="1164" y="354"/>
                      <a:pt x="1032" y="354"/>
                      <a:pt x="1032" y="354"/>
                    </a:cubicBezTo>
                    <a:cubicBezTo>
                      <a:pt x="1032" y="348"/>
                      <a:pt x="1014" y="354"/>
                      <a:pt x="1014" y="354"/>
                    </a:cubicBezTo>
                    <a:lnTo>
                      <a:pt x="1014" y="318"/>
                    </a:lnTo>
                    <a:lnTo>
                      <a:pt x="840" y="318"/>
                    </a:lnTo>
                    <a:lnTo>
                      <a:pt x="840" y="306"/>
                    </a:lnTo>
                    <a:lnTo>
                      <a:pt x="762" y="306"/>
                    </a:lnTo>
                    <a:lnTo>
                      <a:pt x="762" y="288"/>
                    </a:lnTo>
                    <a:lnTo>
                      <a:pt x="684" y="288"/>
                    </a:lnTo>
                    <a:lnTo>
                      <a:pt x="684" y="270"/>
                    </a:lnTo>
                    <a:lnTo>
                      <a:pt x="672" y="270"/>
                    </a:lnTo>
                    <a:lnTo>
                      <a:pt x="672" y="252"/>
                    </a:lnTo>
                    <a:lnTo>
                      <a:pt x="654" y="252"/>
                    </a:lnTo>
                    <a:lnTo>
                      <a:pt x="654" y="234"/>
                    </a:lnTo>
                    <a:lnTo>
                      <a:pt x="618" y="234"/>
                    </a:lnTo>
                    <a:lnTo>
                      <a:pt x="618" y="228"/>
                    </a:lnTo>
                    <a:lnTo>
                      <a:pt x="588" y="228"/>
                    </a:lnTo>
                    <a:lnTo>
                      <a:pt x="588" y="216"/>
                    </a:lnTo>
                    <a:lnTo>
                      <a:pt x="558" y="216"/>
                    </a:lnTo>
                    <a:lnTo>
                      <a:pt x="558" y="204"/>
                    </a:lnTo>
                    <a:lnTo>
                      <a:pt x="492" y="204"/>
                    </a:lnTo>
                    <a:lnTo>
                      <a:pt x="492" y="186"/>
                    </a:lnTo>
                    <a:lnTo>
                      <a:pt x="426" y="186"/>
                    </a:lnTo>
                    <a:lnTo>
                      <a:pt x="426" y="156"/>
                    </a:lnTo>
                    <a:lnTo>
                      <a:pt x="366" y="156"/>
                    </a:lnTo>
                    <a:lnTo>
                      <a:pt x="366" y="144"/>
                    </a:lnTo>
                    <a:lnTo>
                      <a:pt x="342" y="144"/>
                    </a:lnTo>
                    <a:lnTo>
                      <a:pt x="342" y="132"/>
                    </a:lnTo>
                    <a:lnTo>
                      <a:pt x="252" y="132"/>
                    </a:lnTo>
                    <a:lnTo>
                      <a:pt x="252" y="114"/>
                    </a:lnTo>
                    <a:lnTo>
                      <a:pt x="234" y="114"/>
                    </a:lnTo>
                    <a:lnTo>
                      <a:pt x="234" y="96"/>
                    </a:lnTo>
                    <a:lnTo>
                      <a:pt x="180" y="96"/>
                    </a:lnTo>
                    <a:lnTo>
                      <a:pt x="180" y="72"/>
                    </a:lnTo>
                    <a:lnTo>
                      <a:pt x="150" y="72"/>
                    </a:lnTo>
                    <a:lnTo>
                      <a:pt x="150" y="42"/>
                    </a:lnTo>
                    <a:lnTo>
                      <a:pt x="126" y="42"/>
                    </a:lnTo>
                    <a:lnTo>
                      <a:pt x="126" y="30"/>
                    </a:lnTo>
                    <a:lnTo>
                      <a:pt x="96" y="30"/>
                    </a:lnTo>
                    <a:lnTo>
                      <a:pt x="96" y="18"/>
                    </a:lnTo>
                    <a:lnTo>
                      <a:pt x="48" y="18"/>
                    </a:lnTo>
                    <a:lnTo>
                      <a:pt x="48" y="0"/>
                    </a:lnTo>
                    <a:lnTo>
                      <a:pt x="0" y="0"/>
                    </a:lnTo>
                  </a:path>
                </a:pathLst>
              </a:cu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fr-FR" dirty="0">
                  <a:solidFill>
                    <a:srgbClr val="000000"/>
                  </a:solidFill>
                </a:endParaRPr>
              </a:p>
            </p:txBody>
          </p:sp>
        </p:grpSp>
      </p:grpSp>
      <p:sp>
        <p:nvSpPr>
          <p:cNvPr id="99" name="TextBox 98"/>
          <p:cNvSpPr txBox="1"/>
          <p:nvPr/>
        </p:nvSpPr>
        <p:spPr>
          <a:xfrm>
            <a:off x="2908599" y="1768340"/>
            <a:ext cx="3673527" cy="276999"/>
          </a:xfrm>
          <a:prstGeom prst="rect">
            <a:avLst/>
          </a:prstGeom>
          <a:noFill/>
        </p:spPr>
        <p:txBody>
          <a:bodyPr wrap="none" rtlCol="0">
            <a:spAutoFit/>
          </a:bodyPr>
          <a:lstStyle/>
          <a:p>
            <a:pPr defTabSz="457200"/>
            <a:r>
              <a:rPr lang="fr-FR" sz="1200" b="1" dirty="0" smtClean="0">
                <a:solidFill>
                  <a:srgbClr val="000000"/>
                </a:solidFill>
                <a:latin typeface="Arial" panose="020B0604020202020204" pitchFamily="34" charset="0"/>
                <a:cs typeface="Arial" panose="020B0604020202020204" pitchFamily="34" charset="0"/>
              </a:rPr>
              <a:t>HR pour le triplet vs doublet: 1,1 (IC95 0,6 – 2,0)</a:t>
            </a:r>
            <a:endParaRPr lang="fr-FR" sz="1200" b="1" dirty="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2186438" y="1389509"/>
            <a:ext cx="5007350" cy="338554"/>
          </a:xfrm>
          <a:prstGeom prst="rect">
            <a:avLst/>
          </a:prstGeom>
          <a:noFill/>
        </p:spPr>
        <p:txBody>
          <a:bodyPr wrap="square" rtlCol="0" anchor="ctr">
            <a:spAutoFit/>
          </a:bodyPr>
          <a:lstStyle/>
          <a:p>
            <a:pPr algn="ctr" defTabSz="457200"/>
            <a:r>
              <a:rPr lang="fr-FR" sz="1600" b="1" dirty="0" smtClean="0">
                <a:solidFill>
                  <a:srgbClr val="000000"/>
                </a:solidFill>
                <a:latin typeface="Arial" panose="020B0604020202020204" pitchFamily="34" charset="0"/>
                <a:cs typeface="Arial" panose="020B0604020202020204" pitchFamily="34" charset="0"/>
              </a:rPr>
              <a:t>SG (analyse intermédiaire)*</a:t>
            </a:r>
            <a:endParaRPr lang="fr-FR" sz="1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625648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dirty="0" smtClean="0"/>
              <a:t>O-026: Association de encorafenib et cetuximab avec ou sans alpelisib chez les patients avec CCR avancé BRAF muté: résultats d’une étude de phase 2 – Tabernero J, et al </a:t>
            </a:r>
            <a:endParaRPr lang="fr-FR" altLang="zh-CN" dirty="0" smtClean="0"/>
          </a:p>
        </p:txBody>
      </p:sp>
      <p:sp>
        <p:nvSpPr>
          <p:cNvPr id="3" name="Content Placeholder 2"/>
          <p:cNvSpPr>
            <a:spLocks noGrp="1"/>
          </p:cNvSpPr>
          <p:nvPr>
            <p:ph idx="1"/>
          </p:nvPr>
        </p:nvSpPr>
        <p:spPr>
          <a:xfrm>
            <a:off x="365124" y="1254035"/>
            <a:ext cx="8617942" cy="4746172"/>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1200"/>
              </a:spcBef>
              <a:spcAft>
                <a:spcPts val="200"/>
              </a:spcAft>
              <a:buNone/>
            </a:pPr>
            <a:r>
              <a:rPr lang="fr-FR" b="1" dirty="0" smtClean="0"/>
              <a:t/>
            </a:r>
            <a:br>
              <a:rPr lang="fr-FR" b="1" dirty="0" smtClean="0"/>
            </a:br>
            <a:r>
              <a:rPr lang="fr-FR" b="1" dirty="0" smtClean="0"/>
              <a:t>Conclusions</a:t>
            </a:r>
          </a:p>
          <a:p>
            <a:pPr>
              <a:spcAft>
                <a:spcPts val="200"/>
              </a:spcAft>
            </a:pPr>
            <a:r>
              <a:rPr lang="fr-FR" b="1" dirty="0" smtClean="0"/>
              <a:t>L’association encorafenib + cetuximab ± alpelisib a montré une activité clinique prometteuse chez ces patients avec CCR avancé, muté BRAF, avec une amélioration de la survie par rapport à des données historiques (non présenté)</a:t>
            </a:r>
          </a:p>
          <a:p>
            <a:pPr>
              <a:spcAft>
                <a:spcPts val="200"/>
              </a:spcAft>
            </a:pPr>
            <a:r>
              <a:rPr lang="fr-FR" b="1" dirty="0" smtClean="0"/>
              <a:t>L’alpelisib ajouté à encorafenib + cetuximab pourrait améliorer la SSP vs encorafenib + cetuximab seuls</a:t>
            </a:r>
          </a:p>
          <a:p>
            <a:pPr>
              <a:spcAft>
                <a:spcPts val="200"/>
              </a:spcAft>
            </a:pPr>
            <a:r>
              <a:rPr lang="fr-FR" b="1" dirty="0" smtClean="0"/>
              <a:t>Les 2 schémas ont été généralement bien tolérés</a:t>
            </a:r>
          </a:p>
          <a:p>
            <a:pPr lvl="1">
              <a:spcAft>
                <a:spcPts val="200"/>
              </a:spcAft>
            </a:pPr>
            <a:r>
              <a:rPr lang="fr-FR" b="1" dirty="0" smtClean="0"/>
              <a:t>Les EIs étaient plus fréquents avec le triplet</a:t>
            </a:r>
          </a:p>
          <a:p>
            <a:pPr>
              <a:spcAft>
                <a:spcPts val="200"/>
              </a:spcAft>
            </a:pPr>
            <a:r>
              <a:rPr lang="fr-FR" b="1" dirty="0" smtClean="0"/>
              <a:t>Les résultats des analyses planifiées de PK/PD et des biomarqueurs pourraient aider à interpréter ces résultats d’efficacité et tolérance</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3835633902"/>
              </p:ext>
            </p:extLst>
          </p:nvPr>
        </p:nvGraphicFramePr>
        <p:xfrm>
          <a:off x="369888" y="1605175"/>
          <a:ext cx="8316914" cy="1976551"/>
        </p:xfrm>
        <a:graphic>
          <a:graphicData uri="http://schemas.openxmlformats.org/drawingml/2006/table">
            <a:tbl>
              <a:tblPr firstRow="1" bandRow="1">
                <a:tableStyleId>{69012ECD-51FC-41F1-AA8D-1B2483CD663E}</a:tableStyleId>
              </a:tblPr>
              <a:tblGrid>
                <a:gridCol w="3657826"/>
                <a:gridCol w="2329544"/>
                <a:gridCol w="2329544"/>
              </a:tblGrid>
              <a:tr h="4525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grade 3–4 chez ≥10% des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Triplet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Doublet (n=50)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Tous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Douleur abdominale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Hyperglycémie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Augmentation de la lipase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 name="Text Placeholder 1"/>
          <p:cNvSpPr>
            <a:spLocks noGrp="1"/>
          </p:cNvSpPr>
          <p:nvPr>
            <p:ph type="body" sz="quarter" idx="11"/>
          </p:nvPr>
        </p:nvSpPr>
        <p:spPr/>
        <p:txBody>
          <a:bodyPr/>
          <a:lstStyle/>
          <a:p>
            <a:r>
              <a:rPr lang="fr-FR" dirty="0" err="1"/>
              <a:t>Tabernero</a:t>
            </a:r>
            <a:r>
              <a:rPr lang="fr-FR" dirty="0"/>
              <a:t> et al. Ann </a:t>
            </a:r>
            <a:r>
              <a:rPr lang="fr-FR" dirty="0" err="1"/>
              <a:t>Oncol</a:t>
            </a:r>
            <a:r>
              <a:rPr lang="fr-FR" dirty="0"/>
              <a:t> 2016; 27 (</a:t>
            </a:r>
            <a:r>
              <a:rPr lang="fr-FR" dirty="0" err="1"/>
              <a:t>suppl</a:t>
            </a:r>
            <a:r>
              <a:rPr lang="fr-FR" dirty="0"/>
              <a:t> 2): </a:t>
            </a:r>
            <a:r>
              <a:rPr lang="fr-FR" dirty="0" err="1"/>
              <a:t>abstr</a:t>
            </a:r>
            <a:r>
              <a:rPr lang="fr-FR" dirty="0"/>
              <a:t> </a:t>
            </a:r>
            <a:r>
              <a:rPr lang="fr-FR" dirty="0" smtClean="0"/>
              <a:t>O-026</a:t>
            </a:r>
            <a:endParaRPr lang="fr-FR" dirty="0"/>
          </a:p>
        </p:txBody>
      </p:sp>
    </p:spTree>
    <p:extLst>
      <p:ext uri="{BB962C8B-B14F-4D97-AF65-F5344CB8AC3E}">
        <p14:creationId xmlns:p14="http://schemas.microsoft.com/office/powerpoint/2010/main" xmlns="" val="10311193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O-027: Une étude pivot de phase 3 de MABp1 dans le CCR avancé </a:t>
            </a:r>
            <a:br>
              <a:rPr lang="fr-FR" dirty="0" smtClean="0"/>
            </a:br>
            <a:r>
              <a:rPr lang="fr-FR" dirty="0" smtClean="0"/>
              <a:t>– Hickish T, et al </a:t>
            </a:r>
            <a:endParaRPr lang="fr-FR" dirty="0"/>
          </a:p>
        </p:txBody>
      </p:sp>
      <p:sp>
        <p:nvSpPr>
          <p:cNvPr id="6"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fr-FR" b="1" dirty="0" smtClean="0"/>
              <a:t>Objectif</a:t>
            </a:r>
            <a:r>
              <a:rPr lang="fr-FR" dirty="0" smtClean="0"/>
              <a:t> </a:t>
            </a:r>
          </a:p>
          <a:p>
            <a:pPr>
              <a:buClr>
                <a:srgbClr val="043882"/>
              </a:buClr>
            </a:pPr>
            <a:r>
              <a:rPr lang="fr-FR" dirty="0" smtClean="0"/>
              <a:t>Evaluer un nouveau traitement par anticorps anti-IL-1 alpha chez des patients avec CCR avancé et présentant des symptômes connus pour être inversement corrélés avec la SG</a:t>
            </a:r>
            <a:endParaRPr lang="fr-FR" dirty="0"/>
          </a:p>
        </p:txBody>
      </p:sp>
      <p:sp>
        <p:nvSpPr>
          <p:cNvPr id="7" name="Oval 14"/>
          <p:cNvSpPr>
            <a:spLocks noChangeArrowheads="1"/>
          </p:cNvSpPr>
          <p:nvPr/>
        </p:nvSpPr>
        <p:spPr bwMode="auto">
          <a:xfrm>
            <a:off x="4546481" y="34910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fr-FR" altLang="zh-CN" b="1" dirty="0" smtClean="0">
                <a:solidFill>
                  <a:srgbClr val="043882"/>
                </a:solidFill>
                <a:latin typeface="Arial"/>
                <a:ea typeface="SimSun" pitchFamily="2" charset="-122"/>
                <a:cs typeface="Arial"/>
              </a:rPr>
              <a:t>R</a:t>
            </a:r>
          </a:p>
          <a:p>
            <a:pPr algn="ctr" fontAlgn="auto">
              <a:spcBef>
                <a:spcPts val="0"/>
              </a:spcBef>
              <a:spcAft>
                <a:spcPts val="0"/>
              </a:spcAft>
            </a:pPr>
            <a:r>
              <a:rPr lang="fr-FR" altLang="zh-CN" b="1" dirty="0" smtClean="0">
                <a:solidFill>
                  <a:srgbClr val="043882"/>
                </a:solidFill>
                <a:latin typeface="Arial"/>
                <a:ea typeface="SimSun" pitchFamily="2" charset="-122"/>
                <a:cs typeface="Arial"/>
              </a:rPr>
              <a:t>2:1</a:t>
            </a:r>
            <a:endParaRPr lang="fr-FR" altLang="zh-CN" b="1" dirty="0">
              <a:solidFill>
                <a:srgbClr val="043882"/>
              </a:solidFill>
              <a:latin typeface="Arial"/>
              <a:ea typeface="SimSun" pitchFamily="2" charset="-122"/>
              <a:cs typeface="Arial"/>
            </a:endParaRPr>
          </a:p>
        </p:txBody>
      </p:sp>
      <p:cxnSp>
        <p:nvCxnSpPr>
          <p:cNvPr id="8" name="AutoShape 15"/>
          <p:cNvCxnSpPr>
            <a:cxnSpLocks noChangeShapeType="1"/>
            <a:endCxn id="12" idx="1"/>
          </p:cNvCxnSpPr>
          <p:nvPr/>
        </p:nvCxnSpPr>
        <p:spPr bwMode="auto">
          <a:xfrm rot="5400000" flipH="1" flipV="1">
            <a:off x="4817902" y="3021651"/>
            <a:ext cx="468007" cy="427256"/>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4289758" y="378310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26" idx="1"/>
          </p:cNvCxnSpPr>
          <p:nvPr/>
        </p:nvCxnSpPr>
        <p:spPr bwMode="auto">
          <a:xfrm>
            <a:off x="6440154" y="3001275"/>
            <a:ext cx="1313253" cy="1556873"/>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5265533" y="2590906"/>
            <a:ext cx="1174621"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FFFFFF"/>
                </a:solidFill>
                <a:latin typeface="Arial"/>
                <a:ea typeface="SimSun" pitchFamily="2" charset="-122"/>
                <a:cs typeface="Arial"/>
              </a:rPr>
              <a:t>MABp1 + MSS</a:t>
            </a:r>
          </a:p>
          <a:p>
            <a:pPr algn="ctr" defTabSz="892175" eaLnBrk="0" fontAlgn="auto" hangingPunct="0">
              <a:spcBef>
                <a:spcPts val="0"/>
              </a:spcBef>
              <a:spcAft>
                <a:spcPts val="0"/>
              </a:spcAft>
            </a:pPr>
            <a:r>
              <a:rPr lang="fr-FR" altLang="zh-CN" dirty="0" smtClean="0">
                <a:solidFill>
                  <a:srgbClr val="FFFFFF"/>
                </a:solidFill>
                <a:latin typeface="Arial"/>
                <a:ea typeface="SimSun" pitchFamily="2" charset="-122"/>
                <a:cs typeface="Arial"/>
              </a:rPr>
              <a:t>(n=207)</a:t>
            </a:r>
            <a:endParaRPr lang="fr-FR" altLang="zh-CN" dirty="0">
              <a:solidFill>
                <a:srgbClr val="FFFFFF"/>
              </a:solidFill>
              <a:latin typeface="Arial"/>
              <a:ea typeface="SimSun" pitchFamily="2" charset="-122"/>
              <a:cs typeface="Arial"/>
            </a:endParaRPr>
          </a:p>
        </p:txBody>
      </p:sp>
      <p:sp>
        <p:nvSpPr>
          <p:cNvPr id="13" name="AutoShape 9"/>
          <p:cNvSpPr>
            <a:spLocks noChangeArrowheads="1"/>
          </p:cNvSpPr>
          <p:nvPr/>
        </p:nvSpPr>
        <p:spPr bwMode="auto">
          <a:xfrm>
            <a:off x="59472" y="2324879"/>
            <a:ext cx="4253184"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dirty="0" smtClean="0">
                <a:solidFill>
                  <a:srgbClr val="FFFFFF"/>
                </a:solidFill>
                <a:latin typeface="Arial"/>
                <a:ea typeface="SimSun" pitchFamily="2" charset="-122"/>
                <a:cs typeface="Arial"/>
              </a:rPr>
              <a:t>Critères d’inclusion </a:t>
            </a:r>
          </a:p>
          <a:p>
            <a:pPr marL="228600" indent="-228600" defTabSz="892175" eaLnBrk="0" fontAlgn="auto" hangingPunct="0">
              <a:spcBef>
                <a:spcPts val="0"/>
              </a:spcBef>
              <a:spcAft>
                <a:spcPct val="30000"/>
              </a:spcAft>
              <a:buFont typeface="Arial" pitchFamily="34" charset="0"/>
              <a:buChar char="•"/>
            </a:pPr>
            <a:r>
              <a:rPr lang="fr-FR" altLang="zh-CN" dirty="0" smtClean="0">
                <a:solidFill>
                  <a:srgbClr val="FFFFFF"/>
                </a:solidFill>
                <a:latin typeface="Arial"/>
                <a:ea typeface="SimSun" pitchFamily="2" charset="-122"/>
                <a:cs typeface="Arial"/>
              </a:rPr>
              <a:t>CCRm </a:t>
            </a:r>
          </a:p>
          <a:p>
            <a:pPr marL="228600" indent="-228600" defTabSz="892175" eaLnBrk="0" fontAlgn="auto" hangingPunct="0">
              <a:spcBef>
                <a:spcPts val="0"/>
              </a:spcBef>
              <a:spcAft>
                <a:spcPct val="30000"/>
              </a:spcAft>
              <a:buFont typeface="Arial" pitchFamily="34" charset="0"/>
              <a:buChar char="•"/>
            </a:pPr>
            <a:r>
              <a:rPr lang="fr-FR" altLang="zh-CN" dirty="0" smtClean="0">
                <a:solidFill>
                  <a:srgbClr val="FFFFFF"/>
                </a:solidFill>
                <a:latin typeface="Arial"/>
                <a:ea typeface="SimSun" pitchFamily="2" charset="-122"/>
                <a:cs typeface="Arial"/>
              </a:rPr>
              <a:t>Réfractaire à la CT standard incluant oxaliplatine et </a:t>
            </a:r>
            <a:r>
              <a:rPr lang="fr-FR" altLang="zh-CN" dirty="0">
                <a:solidFill>
                  <a:srgbClr val="FFFFFF"/>
                </a:solidFill>
                <a:latin typeface="Arial"/>
                <a:ea typeface="SimSun" pitchFamily="2" charset="-122"/>
                <a:cs typeface="Arial"/>
              </a:rPr>
              <a:t>i</a:t>
            </a:r>
            <a:r>
              <a:rPr lang="fr-FR" altLang="zh-CN" dirty="0" smtClean="0">
                <a:solidFill>
                  <a:srgbClr val="FFFFFF"/>
                </a:solidFill>
                <a:latin typeface="Arial"/>
                <a:ea typeface="SimSun" pitchFamily="2" charset="-122"/>
                <a:cs typeface="Arial"/>
              </a:rPr>
              <a:t>rinotecan</a:t>
            </a:r>
          </a:p>
          <a:p>
            <a:pPr marL="228600" indent="-228600" defTabSz="892175" eaLnBrk="0" fontAlgn="auto" hangingPunct="0">
              <a:spcBef>
                <a:spcPts val="0"/>
              </a:spcBef>
              <a:spcAft>
                <a:spcPct val="30000"/>
              </a:spcAft>
              <a:buFont typeface="Arial" pitchFamily="34" charset="0"/>
              <a:buChar char="•"/>
            </a:pPr>
            <a:r>
              <a:rPr lang="fr-FR" altLang="zh-CN" dirty="0" smtClean="0">
                <a:solidFill>
                  <a:srgbClr val="FFFFFF"/>
                </a:solidFill>
                <a:latin typeface="Arial"/>
                <a:ea typeface="SimSun" pitchFamily="2" charset="-122"/>
                <a:cs typeface="Arial"/>
              </a:rPr>
              <a:t>Symptômes/altération fonctionnelle (douleur, fatigue, anorexie, ECOG PS 1/2), perte de poids, ou marqueurs d’inflammation systémique</a:t>
            </a:r>
          </a:p>
          <a:p>
            <a:pPr defTabSz="892175" eaLnBrk="0" fontAlgn="auto" hangingPunct="0">
              <a:spcBef>
                <a:spcPts val="0"/>
              </a:spcBef>
              <a:spcAft>
                <a:spcPct val="30000"/>
              </a:spcAft>
            </a:pPr>
            <a:r>
              <a:rPr lang="fr-FR" altLang="zh-CN" dirty="0" smtClean="0">
                <a:solidFill>
                  <a:srgbClr val="FFFFFF"/>
                </a:solidFill>
                <a:latin typeface="Arial"/>
                <a:ea typeface="SimSun" pitchFamily="2" charset="-122"/>
                <a:cs typeface="Arial"/>
              </a:rPr>
              <a:t>(n=309)</a:t>
            </a:r>
            <a:endParaRPr lang="fr-FR" altLang="zh-CN" dirty="0">
              <a:solidFill>
                <a:srgbClr val="FFFFFF"/>
              </a:solidFill>
              <a:latin typeface="Arial"/>
              <a:ea typeface="SimSun" pitchFamily="2" charset="-122"/>
              <a:cs typeface="Arial"/>
            </a:endParaRPr>
          </a:p>
        </p:txBody>
      </p:sp>
      <p:sp>
        <p:nvSpPr>
          <p:cNvPr id="16" name="Rectangle 9"/>
          <p:cNvSpPr txBox="1">
            <a:spLocks noChangeArrowheads="1"/>
          </p:cNvSpPr>
          <p:nvPr/>
        </p:nvSpPr>
        <p:spPr bwMode="auto">
          <a:xfrm>
            <a:off x="236820" y="5247853"/>
            <a:ext cx="4561099"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OR relatifs à l’échelle EORTC-QLQ C30 et à la DEXA (dual-energy X-ray absorptiometry)</a:t>
            </a:r>
          </a:p>
        </p:txBody>
      </p:sp>
      <p:sp>
        <p:nvSpPr>
          <p:cNvPr id="17" name="Content Placeholder 26"/>
          <p:cNvSpPr txBox="1">
            <a:spLocks/>
          </p:cNvSpPr>
          <p:nvPr/>
        </p:nvSpPr>
        <p:spPr>
          <a:xfrm>
            <a:off x="4774890" y="5247853"/>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Paramètres pharmacodynamiques connus pour être corrélés à la survie, tolérance, progression</a:t>
            </a:r>
            <a:endParaRPr lang="fr-FR" kern="0" dirty="0" smtClean="0"/>
          </a:p>
        </p:txBody>
      </p:sp>
      <p:cxnSp>
        <p:nvCxnSpPr>
          <p:cNvPr id="18" name="AutoShape 16"/>
          <p:cNvCxnSpPr>
            <a:cxnSpLocks noChangeShapeType="1"/>
            <a:endCxn id="21" idx="1"/>
          </p:cNvCxnSpPr>
          <p:nvPr/>
        </p:nvCxnSpPr>
        <p:spPr bwMode="auto">
          <a:xfrm rot="16200000" flipH="1">
            <a:off x="4817906" y="4110520"/>
            <a:ext cx="468000" cy="427256"/>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5265534" y="4147780"/>
            <a:ext cx="1174620" cy="820736"/>
          </a:xfrm>
          <a:prstGeom prst="rect">
            <a:avLst/>
          </a:prstGeom>
          <a:solidFill>
            <a:schemeClr val="accent2"/>
          </a:solidFill>
          <a:ln w="9525" algn="ctr">
            <a:noFill/>
            <a:round/>
            <a:headEnd/>
            <a:tailEnd/>
          </a:ln>
        </p:spPr>
        <p:txBody>
          <a:bodyPr lIns="90488" tIns="0" rIns="90488" bIns="0" anchor="ctr"/>
          <a:lstStyle/>
          <a:p>
            <a:pPr algn="ctr" fontAlgn="auto">
              <a:spcBef>
                <a:spcPts val="0"/>
              </a:spcBef>
              <a:spcAft>
                <a:spcPts val="0"/>
              </a:spcAft>
            </a:pPr>
            <a:r>
              <a:rPr lang="fr-FR" dirty="0" smtClean="0">
                <a:solidFill>
                  <a:srgbClr val="4D4D4D"/>
                </a:solidFill>
                <a:latin typeface="Arial"/>
                <a:cs typeface="Arial"/>
              </a:rPr>
              <a:t>Placebo + MSS</a:t>
            </a:r>
          </a:p>
          <a:p>
            <a:pPr algn="ctr" fontAlgn="auto">
              <a:spcBef>
                <a:spcPts val="0"/>
              </a:spcBef>
              <a:spcAft>
                <a:spcPts val="0"/>
              </a:spcAft>
            </a:pPr>
            <a:r>
              <a:rPr lang="fr-FR" altLang="zh-CN" dirty="0" smtClean="0">
                <a:solidFill>
                  <a:srgbClr val="4D4D4D"/>
                </a:solidFill>
                <a:latin typeface="Arial"/>
                <a:ea typeface="SimSun" pitchFamily="2" charset="-122"/>
                <a:cs typeface="Arial"/>
              </a:rPr>
              <a:t>(n=102)</a:t>
            </a:r>
            <a:endParaRPr lang="fr-FR" altLang="zh-CN" dirty="0">
              <a:solidFill>
                <a:srgbClr val="4D4D4D"/>
              </a:solidFill>
              <a:latin typeface="Arial"/>
              <a:ea typeface="SimSun" pitchFamily="2" charset="-122"/>
              <a:cs typeface="Arial"/>
            </a:endParaRPr>
          </a:p>
        </p:txBody>
      </p:sp>
      <p:sp>
        <p:nvSpPr>
          <p:cNvPr id="23" name="AutoShape 8"/>
          <p:cNvSpPr>
            <a:spLocks noChangeArrowheads="1"/>
          </p:cNvSpPr>
          <p:nvPr/>
        </p:nvSpPr>
        <p:spPr bwMode="auto">
          <a:xfrm>
            <a:off x="7753407" y="2590906"/>
            <a:ext cx="1174621"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FFFFFF"/>
                </a:solidFill>
                <a:latin typeface="Arial"/>
                <a:ea typeface="SimSun" pitchFamily="2" charset="-122"/>
                <a:cs typeface="Arial"/>
              </a:rPr>
              <a:t>MABp1 + MSS</a:t>
            </a:r>
          </a:p>
        </p:txBody>
      </p:sp>
      <p:sp>
        <p:nvSpPr>
          <p:cNvPr id="26" name="AutoShape 12"/>
          <p:cNvSpPr>
            <a:spLocks noChangeArrowheads="1"/>
          </p:cNvSpPr>
          <p:nvPr/>
        </p:nvSpPr>
        <p:spPr bwMode="auto">
          <a:xfrm>
            <a:off x="7753407" y="4147780"/>
            <a:ext cx="1174620" cy="820736"/>
          </a:xfrm>
          <a:prstGeom prst="rect">
            <a:avLst/>
          </a:prstGeom>
          <a:solidFill>
            <a:schemeClr val="accent2"/>
          </a:solidFill>
          <a:ln w="9525" algn="ctr">
            <a:noFill/>
            <a:round/>
            <a:headEnd/>
            <a:tailEnd/>
          </a:ln>
        </p:spPr>
        <p:txBody>
          <a:bodyPr lIns="90488" tIns="0" rIns="90488" bIns="0" anchor="ctr"/>
          <a:lstStyle/>
          <a:p>
            <a:pPr algn="ctr" fontAlgn="auto">
              <a:spcBef>
                <a:spcPts val="0"/>
              </a:spcBef>
              <a:spcAft>
                <a:spcPts val="0"/>
              </a:spcAft>
            </a:pPr>
            <a:r>
              <a:rPr lang="fr-FR" dirty="0" smtClean="0">
                <a:solidFill>
                  <a:srgbClr val="4D4D4D"/>
                </a:solidFill>
                <a:latin typeface="Arial"/>
                <a:cs typeface="Arial"/>
              </a:rPr>
              <a:t>Placebo + MSS</a:t>
            </a:r>
          </a:p>
        </p:txBody>
      </p:sp>
      <p:cxnSp>
        <p:nvCxnSpPr>
          <p:cNvPr id="28" name="AutoShape 21"/>
          <p:cNvCxnSpPr>
            <a:cxnSpLocks noChangeShapeType="1"/>
            <a:stCxn id="21" idx="3"/>
            <a:endCxn id="23" idx="1"/>
          </p:cNvCxnSpPr>
          <p:nvPr/>
        </p:nvCxnSpPr>
        <p:spPr bwMode="auto">
          <a:xfrm flipV="1">
            <a:off x="6440154" y="3001275"/>
            <a:ext cx="1313253" cy="1556873"/>
          </a:xfrm>
          <a:prstGeom prst="straightConnector1">
            <a:avLst/>
          </a:prstGeom>
          <a:noFill/>
          <a:ln w="57150">
            <a:solidFill>
              <a:schemeClr val="bg2">
                <a:lumMod val="60000"/>
                <a:lumOff val="40000"/>
              </a:schemeClr>
            </a:solidFill>
            <a:round/>
            <a:headEnd/>
            <a:tailEnd type="triangle" w="med" len="med"/>
          </a:ln>
        </p:spPr>
      </p:cxnSp>
      <p:sp>
        <p:nvSpPr>
          <p:cNvPr id="32" name="TextBox 31"/>
          <p:cNvSpPr txBox="1"/>
          <p:nvPr/>
        </p:nvSpPr>
        <p:spPr>
          <a:xfrm>
            <a:off x="7027740" y="2323141"/>
            <a:ext cx="2625954" cy="276999"/>
          </a:xfrm>
          <a:prstGeom prst="rect">
            <a:avLst/>
          </a:prstGeom>
          <a:noFill/>
        </p:spPr>
        <p:txBody>
          <a:bodyPr wrap="square" rtlCol="0">
            <a:spAutoFit/>
          </a:bodyPr>
          <a:lstStyle/>
          <a:p>
            <a:pPr algn="ctr" fontAlgn="auto">
              <a:spcBef>
                <a:spcPts val="0"/>
              </a:spcBef>
              <a:spcAft>
                <a:spcPts val="0"/>
              </a:spcAft>
            </a:pPr>
            <a:r>
              <a:rPr lang="fr-FR" sz="1200" b="1" dirty="0" smtClean="0">
                <a:solidFill>
                  <a:srgbClr val="000000"/>
                </a:solidFill>
                <a:latin typeface="Arial" panose="020B0604020202020204" pitchFamily="34" charset="0"/>
                <a:cs typeface="Arial" panose="020B0604020202020204" pitchFamily="34" charset="0"/>
              </a:rPr>
              <a:t>Extension en ouvert</a:t>
            </a:r>
            <a:endParaRPr lang="fr-FR" sz="1200" b="1" dirty="0">
              <a:solidFill>
                <a:srgbClr val="000000"/>
              </a:solidFill>
              <a:latin typeface="Arial" panose="020B0604020202020204" pitchFamily="34" charset="0"/>
              <a:cs typeface="Arial" panose="020B0604020202020204" pitchFamily="34" charset="0"/>
            </a:endParaRPr>
          </a:p>
        </p:txBody>
      </p:sp>
      <p:sp>
        <p:nvSpPr>
          <p:cNvPr id="2" name="ZoneTexte 1"/>
          <p:cNvSpPr txBox="1"/>
          <p:nvPr/>
        </p:nvSpPr>
        <p:spPr>
          <a:xfrm>
            <a:off x="365125" y="6398697"/>
            <a:ext cx="2200924" cy="184666"/>
          </a:xfrm>
          <a:prstGeom prst="rect">
            <a:avLst/>
          </a:prstGeom>
          <a:noFill/>
        </p:spPr>
        <p:txBody>
          <a:bodyPr wrap="none" lIns="0" tIns="0" rIns="0" bIns="0" rtlCol="0">
            <a:spAutoFit/>
          </a:bodyPr>
          <a:lstStyle/>
          <a:p>
            <a:r>
              <a:rPr lang="fr-FR" sz="1200" dirty="0" smtClean="0"/>
              <a:t>MSS: meilleurs soins de support</a:t>
            </a:r>
            <a:endParaRPr lang="fr-FR" sz="1200" dirty="0"/>
          </a:p>
        </p:txBody>
      </p:sp>
      <p:sp>
        <p:nvSpPr>
          <p:cNvPr id="4" name="Text Placeholder 3"/>
          <p:cNvSpPr>
            <a:spLocks noGrp="1"/>
          </p:cNvSpPr>
          <p:nvPr>
            <p:ph type="body" sz="quarter" idx="11"/>
          </p:nvPr>
        </p:nvSpPr>
        <p:spPr>
          <a:xfrm>
            <a:off x="4648200" y="6096000"/>
            <a:ext cx="4130675" cy="487363"/>
          </a:xfrm>
        </p:spPr>
        <p:txBody>
          <a:bodyPr/>
          <a:lstStyle/>
          <a:p>
            <a:r>
              <a:rPr lang="fr-FR" dirty="0" err="1"/>
              <a:t>Hickish</a:t>
            </a:r>
            <a:r>
              <a:rPr lang="fr-FR" dirty="0"/>
              <a:t> et al. Ann </a:t>
            </a:r>
            <a:r>
              <a:rPr lang="fr-FR" dirty="0" err="1"/>
              <a:t>Oncol</a:t>
            </a:r>
            <a:r>
              <a:rPr lang="fr-FR" dirty="0"/>
              <a:t> 2016; 27 (</a:t>
            </a:r>
            <a:r>
              <a:rPr lang="fr-FR" dirty="0" err="1"/>
              <a:t>suppl</a:t>
            </a:r>
            <a:r>
              <a:rPr lang="fr-FR" dirty="0"/>
              <a:t> 2): </a:t>
            </a:r>
            <a:r>
              <a:rPr lang="fr-FR" dirty="0" err="1"/>
              <a:t>abstr</a:t>
            </a:r>
            <a:r>
              <a:rPr lang="fr-FR" dirty="0"/>
              <a:t> O-027 </a:t>
            </a:r>
          </a:p>
        </p:txBody>
      </p:sp>
    </p:spTree>
    <p:custDataLst>
      <p:tags r:id="rId1"/>
    </p:custDataLst>
    <p:extLst>
      <p:ext uri="{BB962C8B-B14F-4D97-AF65-F5344CB8AC3E}">
        <p14:creationId xmlns:p14="http://schemas.microsoft.com/office/powerpoint/2010/main" xmlns="" val="327086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O-027: Une étude pivot de phase 3 de MABp1 dans le CCR avancé </a:t>
            </a:r>
            <a:br>
              <a:rPr lang="fr-FR" dirty="0" smtClean="0"/>
            </a:br>
            <a:r>
              <a:rPr lang="fr-FR" dirty="0" smtClean="0"/>
              <a:t>– Hickish T, et al </a:t>
            </a:r>
            <a:endParaRPr lang="fr-FR" dirty="0"/>
          </a:p>
        </p:txBody>
      </p:sp>
      <p:sp>
        <p:nvSpPr>
          <p:cNvPr id="15" name="Text Placeholder 14"/>
          <p:cNvSpPr>
            <a:spLocks noGrp="1"/>
          </p:cNvSpPr>
          <p:nvPr>
            <p:ph type="body" sz="quarter" idx="11"/>
          </p:nvPr>
        </p:nvSpPr>
        <p:spPr/>
        <p:txBody>
          <a:bodyPr/>
          <a:lstStyle/>
          <a:p>
            <a:r>
              <a:rPr lang="fr-FR" dirty="0" smtClean="0"/>
              <a:t>Hickish et al. Ann Oncol 2016; 27 (suppl 2): abstr O-027 </a:t>
            </a:r>
            <a:endParaRPr lang="fr-FR" dirty="0"/>
          </a:p>
        </p:txBody>
      </p:sp>
      <p:sp>
        <p:nvSpPr>
          <p:cNvPr id="6" name="Rectangle 3"/>
          <p:cNvSpPr txBox="1">
            <a:spLocks noChangeArrowheads="1"/>
          </p:cNvSpPr>
          <p:nvPr/>
        </p:nvSpPr>
        <p:spPr bwMode="auto">
          <a:xfrm>
            <a:off x="365124" y="1254035"/>
            <a:ext cx="8413751" cy="5042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r>
              <a:rPr lang="fr-FR" dirty="0" smtClean="0"/>
              <a:t>Par rapport au placebo, le risque relatif d’EIG a été réduit de 26% chez les patients traités par MABp1 </a:t>
            </a:r>
          </a:p>
          <a:p>
            <a:pPr>
              <a:buClr>
                <a:srgbClr val="043882"/>
              </a:buClr>
            </a:pPr>
            <a:r>
              <a:rPr lang="fr-FR" dirty="0" smtClean="0"/>
              <a:t>Amélioration de 5 fois de la numération plaquettaire par rapport au placebo </a:t>
            </a:r>
          </a:p>
          <a:p>
            <a:pPr>
              <a:buClr>
                <a:srgbClr val="043882"/>
              </a:buClr>
            </a:pPr>
            <a:r>
              <a:rPr lang="fr-FR" dirty="0" smtClean="0"/>
              <a:t>Incidence plus élevée de 53% des maladies stables chez les patients traités par MABp1</a:t>
            </a:r>
          </a:p>
          <a:p>
            <a:pPr lvl="1">
              <a:buClr>
                <a:srgbClr val="043882"/>
              </a:buClr>
            </a:pPr>
            <a:endParaRPr lang="fr-FR" dirty="0"/>
          </a:p>
        </p:txBody>
      </p:sp>
      <p:graphicFrame>
        <p:nvGraphicFramePr>
          <p:cNvPr id="7" name="Content Placeholder 1"/>
          <p:cNvGraphicFramePr>
            <a:graphicFrameLocks noGrp="1"/>
          </p:cNvGraphicFramePr>
          <p:nvPr>
            <p:ph idx="1"/>
            <p:extLst>
              <p:ext uri="{D42A27DB-BD31-4B8C-83A1-F6EECF244321}">
                <p14:modId xmlns:p14="http://schemas.microsoft.com/office/powerpoint/2010/main" xmlns="" val="1008271410"/>
              </p:ext>
            </p:extLst>
          </p:nvPr>
        </p:nvGraphicFramePr>
        <p:xfrm>
          <a:off x="395288" y="1679651"/>
          <a:ext cx="8424862" cy="950976"/>
        </p:xfrm>
        <a:graphic>
          <a:graphicData uri="http://schemas.openxmlformats.org/drawingml/2006/table">
            <a:tbl>
              <a:tblPr firstRow="1" bandRow="1">
                <a:tableStyleId>{073A0DAA-6AF3-43AB-8588-CEC1D06C72B9}</a:tableStyleId>
              </a:tblPr>
              <a:tblGrid>
                <a:gridCol w="3620489"/>
                <a:gridCol w="1762062"/>
                <a:gridCol w="1555571"/>
                <a:gridCol w="1486740"/>
              </a:tblGrid>
              <a:tr h="370840">
                <a:tc>
                  <a:txBody>
                    <a:bodyPr/>
                    <a:lstStyle/>
                    <a:p>
                      <a:r>
                        <a:rPr lang="fr-FR" noProof="0" dirty="0" smtClean="0">
                          <a:solidFill>
                            <a:schemeClr val="tx2"/>
                          </a:solidFill>
                          <a:latin typeface="Arial" panose="020B0604020202020204" pitchFamily="34" charset="0"/>
                          <a:cs typeface="Arial" panose="020B0604020202020204" pitchFamily="34" charset="0"/>
                        </a:rPr>
                        <a:t>Critère principal</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MABp1</a:t>
                      </a:r>
                    </a:p>
                    <a:p>
                      <a:pPr algn="ctr"/>
                      <a:r>
                        <a:rPr lang="fr-FR" noProof="0" dirty="0" smtClean="0">
                          <a:solidFill>
                            <a:schemeClr val="tx2"/>
                          </a:solidFill>
                          <a:latin typeface="Arial" panose="020B0604020202020204" pitchFamily="34" charset="0"/>
                          <a:cs typeface="Arial" panose="020B0604020202020204" pitchFamily="34" charset="0"/>
                        </a:rPr>
                        <a:t>(n=207)</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Placebo</a:t>
                      </a:r>
                    </a:p>
                    <a:p>
                      <a:pPr algn="ctr"/>
                      <a:r>
                        <a:rPr lang="fr-FR" noProof="0" dirty="0" smtClean="0">
                          <a:solidFill>
                            <a:schemeClr val="tx2"/>
                          </a:solidFill>
                          <a:latin typeface="Arial" panose="020B0604020202020204" pitchFamily="34" charset="0"/>
                          <a:cs typeface="Arial" panose="020B0604020202020204" pitchFamily="34" charset="0"/>
                        </a:rPr>
                        <a:t>(n=102) </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p</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02801">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Taux</a:t>
                      </a:r>
                      <a:r>
                        <a:rPr lang="fr-FR" sz="1600" baseline="0" noProof="0" dirty="0" smtClean="0">
                          <a:solidFill>
                            <a:srgbClr val="000000"/>
                          </a:solidFill>
                          <a:latin typeface="Arial" panose="020B0604020202020204" pitchFamily="34" charset="0"/>
                          <a:cs typeface="Arial" panose="020B0604020202020204" pitchFamily="34" charset="0"/>
                        </a:rPr>
                        <a:t> de réponse clinique, %</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33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19</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0,0045</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bl>
          </a:graphicData>
        </a:graphic>
      </p:graphicFrame>
      <p:graphicFrame>
        <p:nvGraphicFramePr>
          <p:cNvPr id="8" name="Content Placeholder 1"/>
          <p:cNvGraphicFramePr>
            <a:graphicFrameLocks/>
          </p:cNvGraphicFramePr>
          <p:nvPr>
            <p:extLst>
              <p:ext uri="{D42A27DB-BD31-4B8C-83A1-F6EECF244321}">
                <p14:modId xmlns:p14="http://schemas.microsoft.com/office/powerpoint/2010/main" xmlns="" val="1806246520"/>
              </p:ext>
            </p:extLst>
          </p:nvPr>
        </p:nvGraphicFramePr>
        <p:xfrm>
          <a:off x="171248" y="4232042"/>
          <a:ext cx="8687459" cy="1685405"/>
        </p:xfrm>
        <a:graphic>
          <a:graphicData uri="http://schemas.openxmlformats.org/drawingml/2006/table">
            <a:tbl>
              <a:tblPr firstRow="1" bandRow="1">
                <a:tableStyleId>{073A0DAA-6AF3-43AB-8588-CEC1D06C72B9}</a:tableStyleId>
              </a:tblPr>
              <a:tblGrid>
                <a:gridCol w="4391865"/>
                <a:gridCol w="1578650"/>
                <a:gridCol w="1637714"/>
                <a:gridCol w="1079230"/>
              </a:tblGrid>
              <a:tr h="370840">
                <a:tc>
                  <a:txBody>
                    <a:bodyPr/>
                    <a:lstStyle/>
                    <a:p>
                      <a:r>
                        <a:rPr lang="fr-FR" noProof="0" dirty="0" smtClean="0">
                          <a:solidFill>
                            <a:schemeClr val="tx2"/>
                          </a:solidFill>
                          <a:latin typeface="Arial" panose="020B0604020202020204" pitchFamily="34" charset="0"/>
                          <a:cs typeface="Arial" panose="020B0604020202020204" pitchFamily="34" charset="0"/>
                        </a:rPr>
                        <a:t>Mesures</a:t>
                      </a:r>
                      <a:r>
                        <a:rPr lang="fr-FR" baseline="0" noProof="0" dirty="0" smtClean="0">
                          <a:solidFill>
                            <a:schemeClr val="tx2"/>
                          </a:solidFill>
                          <a:latin typeface="Arial" panose="020B0604020202020204" pitchFamily="34" charset="0"/>
                          <a:cs typeface="Arial" panose="020B0604020202020204" pitchFamily="34" charset="0"/>
                        </a:rPr>
                        <a:t> objectives</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Non répondeurs</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Répondeurs</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p</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02801">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Masse maigre, kg</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0,072</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1,41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0,0007</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23533">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Thrombocytose</a:t>
                      </a:r>
                      <a:r>
                        <a:rPr lang="fr-FR" sz="1600" baseline="0" noProof="0" dirty="0" smtClean="0">
                          <a:solidFill>
                            <a:srgbClr val="000000"/>
                          </a:solidFill>
                          <a:latin typeface="Arial" panose="020B0604020202020204" pitchFamily="34" charset="0"/>
                          <a:cs typeface="Arial" panose="020B0604020202020204" pitchFamily="34" charset="0"/>
                        </a:rPr>
                        <a:t> paranéoplasique, 1000/mm</a:t>
                      </a:r>
                      <a:r>
                        <a:rPr lang="fr-FR" sz="1600" baseline="30000" noProof="0" dirty="0" smtClean="0">
                          <a:solidFill>
                            <a:srgbClr val="000000"/>
                          </a:solidFill>
                          <a:latin typeface="Arial" panose="020B0604020202020204" pitchFamily="34" charset="0"/>
                          <a:cs typeface="Arial" panose="020B0604020202020204" pitchFamily="34" charset="0"/>
                        </a:rPr>
                        <a:t>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33,3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-2,0</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0,0002</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75953">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Inflammation systémique</a:t>
                      </a:r>
                      <a:r>
                        <a:rPr lang="fr-FR" sz="1600" baseline="0" noProof="0" dirty="0" smtClean="0">
                          <a:solidFill>
                            <a:srgbClr val="000000"/>
                          </a:solidFill>
                          <a:latin typeface="Arial" panose="020B0604020202020204" pitchFamily="34" charset="0"/>
                          <a:cs typeface="Arial" panose="020B0604020202020204" pitchFamily="34" charset="0"/>
                        </a:rPr>
                        <a:t> (IL-6 sérique), pg/mL</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10,3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-3,38</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0,0007</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xmlns="" val="2840634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O-027: </a:t>
            </a:r>
            <a:r>
              <a:rPr lang="fr-FR" dirty="0"/>
              <a:t>Une étude pivot de phase 3 de MABp1 dans le </a:t>
            </a:r>
            <a:r>
              <a:rPr lang="fr-FR" dirty="0" smtClean="0"/>
              <a:t>CCR </a:t>
            </a:r>
            <a:r>
              <a:rPr lang="fr-FR" dirty="0"/>
              <a:t>avancé </a:t>
            </a:r>
            <a:r>
              <a:rPr lang="fr-FR" dirty="0" smtClean="0"/>
              <a:t/>
            </a:r>
            <a:br>
              <a:rPr lang="fr-FR" dirty="0" smtClean="0"/>
            </a:br>
            <a:r>
              <a:rPr lang="fr-FR" dirty="0" smtClean="0"/>
              <a:t>– </a:t>
            </a:r>
            <a:r>
              <a:rPr lang="fr-FR" dirty="0"/>
              <a:t>Hickish T, et al </a:t>
            </a:r>
            <a:endParaRPr lang="en-GB" dirty="0"/>
          </a:p>
        </p:txBody>
      </p:sp>
      <p:sp>
        <p:nvSpPr>
          <p:cNvPr id="15" name="Text Placeholder 14"/>
          <p:cNvSpPr>
            <a:spLocks noGrp="1"/>
          </p:cNvSpPr>
          <p:nvPr>
            <p:ph type="body" sz="quarter" idx="11"/>
          </p:nvPr>
        </p:nvSpPr>
        <p:spPr/>
        <p:txBody>
          <a:bodyPr/>
          <a:lstStyle/>
          <a:p>
            <a:r>
              <a:rPr lang="en-GB" dirty="0" smtClean="0"/>
              <a:t>Hickish et al. Ann Oncol 2016; 27 (suppl 2): abstr O-027 </a:t>
            </a:r>
            <a:endParaRPr lang="en-GB" dirty="0"/>
          </a:p>
        </p:txBody>
      </p:sp>
      <p:sp>
        <p:nvSpPr>
          <p:cNvPr id="9" name="Content Placeholder 8"/>
          <p:cNvSpPr>
            <a:spLocks noGrp="1"/>
          </p:cNvSpPr>
          <p:nvPr>
            <p:ph idx="1"/>
          </p:nvPr>
        </p:nvSpPr>
        <p:spPr/>
        <p:txBody>
          <a:bodyPr/>
          <a:lstStyle/>
          <a:p>
            <a:pPr marL="0" indent="0">
              <a:buNone/>
            </a:pPr>
            <a:r>
              <a:rPr lang="en-GB" b="1" dirty="0" smtClean="0"/>
              <a:t>Résultats</a:t>
            </a:r>
            <a:endParaRPr lang="en-GB" b="1" dirty="0"/>
          </a:p>
        </p:txBody>
      </p:sp>
      <p:graphicFrame>
        <p:nvGraphicFramePr>
          <p:cNvPr id="16" name="Content Placeholder 1"/>
          <p:cNvGraphicFramePr>
            <a:graphicFrameLocks/>
          </p:cNvGraphicFramePr>
          <p:nvPr>
            <p:extLst>
              <p:ext uri="{D42A27DB-BD31-4B8C-83A1-F6EECF244321}">
                <p14:modId xmlns:p14="http://schemas.microsoft.com/office/powerpoint/2010/main" xmlns="" val="2634913798"/>
              </p:ext>
            </p:extLst>
          </p:nvPr>
        </p:nvGraphicFramePr>
        <p:xfrm>
          <a:off x="457200" y="1964892"/>
          <a:ext cx="8267700" cy="3498084"/>
        </p:xfrm>
        <a:graphic>
          <a:graphicData uri="http://schemas.openxmlformats.org/drawingml/2006/table">
            <a:tbl>
              <a:tblPr firstRow="1" bandRow="1">
                <a:tableStyleId>{073A0DAA-6AF3-43AB-8588-CEC1D06C72B9}</a:tableStyleId>
              </a:tblPr>
              <a:tblGrid>
                <a:gridCol w="3581430"/>
                <a:gridCol w="2069262"/>
                <a:gridCol w="1569786"/>
                <a:gridCol w="1047222"/>
              </a:tblGrid>
              <a:tr h="370840">
                <a:tc>
                  <a:txBody>
                    <a:bodyPr/>
                    <a:lstStyle/>
                    <a:p>
                      <a:r>
                        <a:rPr lang="fr-FR" noProof="0" dirty="0" smtClean="0">
                          <a:solidFill>
                            <a:schemeClr val="tx2"/>
                          </a:solidFill>
                          <a:latin typeface="Arial" panose="020B0604020202020204" pitchFamily="34" charset="0"/>
                          <a:cs typeface="Arial" panose="020B0604020202020204" pitchFamily="34" charset="0"/>
                        </a:rPr>
                        <a:t>Résultats</a:t>
                      </a:r>
                      <a:r>
                        <a:rPr lang="fr-FR" baseline="0" noProof="0" dirty="0" smtClean="0">
                          <a:solidFill>
                            <a:schemeClr val="tx2"/>
                          </a:solidFill>
                          <a:latin typeface="Arial" panose="020B0604020202020204" pitchFamily="34" charset="0"/>
                          <a:cs typeface="Arial" panose="020B0604020202020204" pitchFamily="34" charset="0"/>
                        </a:rPr>
                        <a:t> rapportés par les patients</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Non répondeurs</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Répondeurs</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noProof="0" dirty="0" smtClean="0">
                          <a:solidFill>
                            <a:schemeClr val="tx2"/>
                          </a:solidFill>
                          <a:latin typeface="Arial" panose="020B0604020202020204" pitchFamily="34" charset="0"/>
                          <a:cs typeface="Arial" panose="020B0604020202020204" pitchFamily="34" charset="0"/>
                        </a:rPr>
                        <a:t>p</a:t>
                      </a:r>
                      <a:endParaRPr lang="fr-FR" noProof="0"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Qualité</a:t>
                      </a:r>
                      <a:r>
                        <a:rPr lang="fr-FR" sz="1600" baseline="0" noProof="0" dirty="0" smtClean="0">
                          <a:solidFill>
                            <a:srgbClr val="000000"/>
                          </a:solidFill>
                          <a:latin typeface="Arial" panose="020B0604020202020204" pitchFamily="34" charset="0"/>
                          <a:cs typeface="Arial" panose="020B0604020202020204" pitchFamily="34" charset="0"/>
                        </a:rPr>
                        <a:t> de vie globale</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-6,98</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4,32</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Rôle</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-13,43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3,87</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Emotionnel</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-2,33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10,03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Social</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-6,71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10,16</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Douleur</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16,19</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-12,66</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Fatigue</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13,08</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-10,85</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Anorexie</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17,34</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-13,80</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Maladie</a:t>
                      </a:r>
                      <a:r>
                        <a:rPr lang="fr-FR" sz="1600" baseline="0" noProof="0" dirty="0" smtClean="0">
                          <a:solidFill>
                            <a:srgbClr val="000000"/>
                          </a:solidFill>
                          <a:latin typeface="Arial" panose="020B0604020202020204" pitchFamily="34" charset="0"/>
                          <a:cs typeface="Arial" panose="020B0604020202020204" pitchFamily="34" charset="0"/>
                        </a:rPr>
                        <a:t> stable</a:t>
                      </a:r>
                      <a:r>
                        <a:rPr lang="fr-FR" sz="1600" noProof="0" dirty="0" smtClean="0">
                          <a:solidFill>
                            <a:srgbClr val="000000"/>
                          </a:solidFill>
                          <a:latin typeface="Arial" panose="020B0604020202020204" pitchFamily="34" charset="0"/>
                          <a:cs typeface="Arial" panose="020B0604020202020204" pitchFamily="34" charset="0"/>
                        </a:rPr>
                        <a:t> (8 semaines), %</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11,7</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24,1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0,006</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fr-FR" sz="1600" noProof="0" dirty="0" smtClean="0">
                          <a:solidFill>
                            <a:srgbClr val="000000"/>
                          </a:solidFill>
                          <a:latin typeface="Arial" panose="020B0604020202020204" pitchFamily="34" charset="0"/>
                          <a:cs typeface="Arial" panose="020B0604020202020204" pitchFamily="34" charset="0"/>
                        </a:rPr>
                        <a:t>Incidence des EIGs (8 semaines), %</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29,3</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5,7</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fr-FR" sz="1600" noProof="0" dirty="0" smtClean="0">
                          <a:solidFill>
                            <a:srgbClr val="000000"/>
                          </a:solidFill>
                          <a:latin typeface="Arial" panose="020B0604020202020204" pitchFamily="34" charset="0"/>
                          <a:cs typeface="Arial" panose="020B0604020202020204" pitchFamily="34" charset="0"/>
                        </a:rPr>
                        <a:t>&lt;0,01</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xmlns="" val="2426654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O-027: Une étude pivot de phase 3 de MABp1 dans le CCR avancé </a:t>
            </a:r>
            <a:br>
              <a:rPr lang="fr-FR" dirty="0" smtClean="0"/>
            </a:br>
            <a:r>
              <a:rPr lang="fr-FR" dirty="0" smtClean="0"/>
              <a:t>– Hickish T, et al </a:t>
            </a:r>
            <a:endParaRPr lang="fr-FR" dirty="0"/>
          </a:p>
        </p:txBody>
      </p:sp>
      <p:sp>
        <p:nvSpPr>
          <p:cNvPr id="15" name="Text Placeholder 14"/>
          <p:cNvSpPr>
            <a:spLocks noGrp="1"/>
          </p:cNvSpPr>
          <p:nvPr>
            <p:ph type="body" sz="quarter" idx="11"/>
          </p:nvPr>
        </p:nvSpPr>
        <p:spPr/>
        <p:txBody>
          <a:bodyPr/>
          <a:lstStyle/>
          <a:p>
            <a:r>
              <a:rPr lang="fr-FR" dirty="0" smtClean="0"/>
              <a:t>Hickish et al. Ann Oncol 2016; 27 (suppl 2): abstr O-027 </a:t>
            </a:r>
            <a:endParaRPr lang="fr-FR" dirty="0"/>
          </a:p>
        </p:txBody>
      </p:sp>
      <p:sp>
        <p:nvSpPr>
          <p:cNvPr id="6" name="Rectangle 3"/>
          <p:cNvSpPr txBox="1">
            <a:spLocks noChangeArrowheads="1"/>
          </p:cNvSpPr>
          <p:nvPr/>
        </p:nvSpPr>
        <p:spPr bwMode="auto">
          <a:xfrm>
            <a:off x="365124" y="1254035"/>
            <a:ext cx="8413751" cy="5042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endParaRPr lang="fr-FR" dirty="0" smtClean="0"/>
          </a:p>
          <a:p>
            <a:pPr marL="252412" lvl="1" indent="0">
              <a:buClr>
                <a:srgbClr val="043882"/>
              </a:buClr>
              <a:buFontTx/>
              <a:buNone/>
            </a:pPr>
            <a:r>
              <a:rPr lang="fr-FR" dirty="0" smtClean="0"/>
              <a:t> </a:t>
            </a:r>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a:buClr>
                <a:srgbClr val="043882"/>
              </a:buClr>
            </a:pPr>
            <a:endParaRPr lang="fr-FR" b="1" dirty="0" smtClean="0"/>
          </a:p>
          <a:p>
            <a:pPr>
              <a:buClr>
                <a:srgbClr val="043882"/>
              </a:buClr>
            </a:pPr>
            <a:endParaRPr lang="fr-FR" b="1" dirty="0" smtClean="0"/>
          </a:p>
          <a:p>
            <a:pPr>
              <a:buClr>
                <a:srgbClr val="043882"/>
              </a:buClr>
            </a:pPr>
            <a:endParaRPr lang="fr-FR" b="1" dirty="0" smtClean="0"/>
          </a:p>
          <a:p>
            <a:pPr>
              <a:buClr>
                <a:srgbClr val="043882"/>
              </a:buClr>
            </a:pPr>
            <a:endParaRPr lang="fr-FR" b="1" dirty="0" smtClean="0"/>
          </a:p>
          <a:p>
            <a:pPr>
              <a:buClr>
                <a:srgbClr val="043882"/>
              </a:buClr>
            </a:pPr>
            <a:endParaRPr lang="fr-FR" b="1" dirty="0" smtClean="0"/>
          </a:p>
          <a:p>
            <a:pPr marL="0" indent="0">
              <a:buClr>
                <a:srgbClr val="043882"/>
              </a:buClr>
              <a:buFontTx/>
              <a:buNone/>
            </a:pPr>
            <a:r>
              <a:rPr lang="fr-FR" b="1" dirty="0" smtClean="0"/>
              <a:t>Conclusion</a:t>
            </a:r>
            <a:r>
              <a:rPr lang="fr-FR" dirty="0" smtClean="0"/>
              <a:t> </a:t>
            </a:r>
          </a:p>
          <a:p>
            <a:pPr>
              <a:buClr>
                <a:srgbClr val="043882"/>
              </a:buClr>
            </a:pPr>
            <a:r>
              <a:rPr lang="fr-FR" b="1" dirty="0" smtClean="0"/>
              <a:t>Le traitement par anticorps MABp1 a significativement amélioré les taux de réponse clinique, ce qui s’est traduit par des bénéfices substantiels en survie globale</a:t>
            </a:r>
            <a:endParaRPr lang="fr-FR" b="1" dirty="0"/>
          </a:p>
        </p:txBody>
      </p:sp>
      <p:grpSp>
        <p:nvGrpSpPr>
          <p:cNvPr id="7" name="Group 6"/>
          <p:cNvGrpSpPr/>
          <p:nvPr/>
        </p:nvGrpSpPr>
        <p:grpSpPr>
          <a:xfrm>
            <a:off x="991885" y="1775562"/>
            <a:ext cx="7025032" cy="3419241"/>
            <a:chOff x="1797785" y="2106354"/>
            <a:chExt cx="8196667" cy="3840438"/>
          </a:xfrm>
        </p:grpSpPr>
        <p:sp>
          <p:nvSpPr>
            <p:cNvPr id="8" name="TextBox 7"/>
            <p:cNvSpPr txBox="1"/>
            <p:nvPr/>
          </p:nvSpPr>
          <p:spPr>
            <a:xfrm>
              <a:off x="7195184" y="2107524"/>
              <a:ext cx="2799268" cy="553104"/>
            </a:xfrm>
            <a:prstGeom prst="rect">
              <a:avLst/>
            </a:prstGeom>
            <a:noFill/>
          </p:spPr>
          <p:txBody>
            <a:bodyPr wrap="none" rtlCol="0">
              <a:spAutoFit/>
            </a:bodyPr>
            <a:lstStyle/>
            <a:p>
              <a:pPr algn="ctr" fontAlgn="auto">
                <a:spcBef>
                  <a:spcPts val="0"/>
                </a:spcBef>
                <a:spcAft>
                  <a:spcPts val="0"/>
                </a:spcAft>
              </a:pPr>
              <a:r>
                <a:rPr lang="fr-FR" sz="1400" b="1" dirty="0" smtClean="0">
                  <a:solidFill>
                    <a:srgbClr val="000000"/>
                  </a:solidFill>
                  <a:latin typeface="Arial" panose="020B0604020202020204" pitchFamily="34" charset="0"/>
                  <a:cs typeface="Arial" panose="020B0604020202020204" pitchFamily="34" charset="0"/>
                </a:rPr>
                <a:t>SGm 11,5 vs. 4,2 mois</a:t>
              </a:r>
            </a:p>
            <a:p>
              <a:pPr algn="ctr" fontAlgn="auto">
                <a:spcBef>
                  <a:spcPts val="0"/>
                </a:spcBef>
                <a:spcAft>
                  <a:spcPts val="0"/>
                </a:spcAft>
              </a:pPr>
              <a:r>
                <a:rPr lang="fr-FR" sz="1200" b="1" dirty="0" smtClean="0">
                  <a:solidFill>
                    <a:srgbClr val="000000"/>
                  </a:solidFill>
                  <a:latin typeface="Arial" panose="020B0604020202020204" pitchFamily="34" charset="0"/>
                  <a:cs typeface="Arial" panose="020B0604020202020204" pitchFamily="34" charset="0"/>
                </a:rPr>
                <a:t>Répondeurs / Non répondeurs</a:t>
              </a:r>
              <a:endParaRPr lang="fr-FR" sz="1200" b="1"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4803790" y="5522411"/>
              <a:ext cx="594562" cy="311121"/>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Mois</a:t>
              </a:r>
              <a:endParaRPr lang="fr-FR" sz="1200" dirty="0">
                <a:solidFill>
                  <a:srgbClr val="000000"/>
                </a:solidFill>
                <a:latin typeface="Arial" panose="020B0604020202020204" pitchFamily="34" charset="0"/>
                <a:cs typeface="Arial" panose="020B0604020202020204" pitchFamily="34" charset="0"/>
              </a:endParaRPr>
            </a:p>
          </p:txBody>
        </p:sp>
        <p:grpSp>
          <p:nvGrpSpPr>
            <p:cNvPr id="10" name="Group 9"/>
            <p:cNvGrpSpPr/>
            <p:nvPr/>
          </p:nvGrpSpPr>
          <p:grpSpPr>
            <a:xfrm>
              <a:off x="7576525" y="4038755"/>
              <a:ext cx="1727277" cy="725949"/>
              <a:chOff x="6639514" y="4441537"/>
              <a:chExt cx="1727277" cy="725949"/>
            </a:xfrm>
          </p:grpSpPr>
          <p:sp>
            <p:nvSpPr>
              <p:cNvPr id="69" name="TextBox 68"/>
              <p:cNvSpPr txBox="1"/>
              <p:nvPr/>
            </p:nvSpPr>
            <p:spPr>
              <a:xfrm>
                <a:off x="6813703" y="4441537"/>
                <a:ext cx="1553088" cy="725949"/>
              </a:xfrm>
              <a:prstGeom prst="rect">
                <a:avLst/>
              </a:prstGeom>
              <a:noFill/>
            </p:spPr>
            <p:txBody>
              <a:bodyPr wrap="none" rtlCol="0">
                <a:spAutoFit/>
              </a:bodyPr>
              <a:lstStyle/>
              <a:p>
                <a:pP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Censures</a:t>
                </a:r>
              </a:p>
              <a:p>
                <a:pP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Non répondeurs</a:t>
                </a:r>
              </a:p>
              <a:p>
                <a:pP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Répondeurs</a:t>
                </a:r>
                <a:endParaRPr lang="fr-FR" sz="1200" dirty="0">
                  <a:solidFill>
                    <a:srgbClr val="000000"/>
                  </a:solidFill>
                  <a:latin typeface="Arial" panose="020B0604020202020204" pitchFamily="34" charset="0"/>
                  <a:cs typeface="Arial" panose="020B0604020202020204" pitchFamily="34" charset="0"/>
                </a:endParaRPr>
              </a:p>
            </p:txBody>
          </p:sp>
          <p:cxnSp>
            <p:nvCxnSpPr>
              <p:cNvPr id="70" name="Straight Connector 69"/>
              <p:cNvCxnSpPr/>
              <p:nvPr/>
            </p:nvCxnSpPr>
            <p:spPr>
              <a:xfrm>
                <a:off x="6639514" y="4788523"/>
                <a:ext cx="205100" cy="1"/>
              </a:xfrm>
              <a:prstGeom prst="line">
                <a:avLst/>
              </a:prstGeom>
              <a:ln w="19050">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639514" y="5029569"/>
                <a:ext cx="205100" cy="1"/>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6745911" y="4582333"/>
                <a:ext cx="108000" cy="1"/>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6649679" y="4582369"/>
                <a:ext cx="108000" cy="1"/>
              </a:xfrm>
              <a:prstGeom prst="line">
                <a:avLst/>
              </a:prstGeom>
              <a:ln w="19050">
                <a:solidFill>
                  <a:srgbClr val="B60D27"/>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1797785" y="2106354"/>
              <a:ext cx="5444482" cy="3840438"/>
              <a:chOff x="1965946" y="2657121"/>
              <a:chExt cx="4211645" cy="1908100"/>
            </a:xfrm>
          </p:grpSpPr>
          <p:sp>
            <p:nvSpPr>
              <p:cNvPr id="32" name="Freeform 31"/>
              <p:cNvSpPr>
                <a:spLocks/>
              </p:cNvSpPr>
              <p:nvPr/>
            </p:nvSpPr>
            <p:spPr bwMode="auto">
              <a:xfrm>
                <a:off x="2675399" y="2733926"/>
                <a:ext cx="3328732" cy="143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33" name="Line 6"/>
              <p:cNvSpPr>
                <a:spLocks noChangeShapeType="1"/>
              </p:cNvSpPr>
              <p:nvPr/>
            </p:nvSpPr>
            <p:spPr bwMode="auto">
              <a:xfrm>
                <a:off x="2603589" y="273392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34" name="Line 7"/>
              <p:cNvSpPr>
                <a:spLocks noChangeShapeType="1"/>
              </p:cNvSpPr>
              <p:nvPr/>
            </p:nvSpPr>
            <p:spPr bwMode="auto">
              <a:xfrm>
                <a:off x="2603589" y="297432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35" name="Line 8"/>
              <p:cNvSpPr>
                <a:spLocks noChangeShapeType="1"/>
              </p:cNvSpPr>
              <p:nvPr/>
            </p:nvSpPr>
            <p:spPr bwMode="auto">
              <a:xfrm>
                <a:off x="2603589" y="3217352"/>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36" name="Line 9"/>
              <p:cNvSpPr>
                <a:spLocks noChangeShapeType="1"/>
              </p:cNvSpPr>
              <p:nvPr/>
            </p:nvSpPr>
            <p:spPr bwMode="auto">
              <a:xfrm>
                <a:off x="2603589" y="346169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37" name="Line 10"/>
              <p:cNvSpPr>
                <a:spLocks noChangeShapeType="1"/>
              </p:cNvSpPr>
              <p:nvPr/>
            </p:nvSpPr>
            <p:spPr bwMode="auto">
              <a:xfrm>
                <a:off x="2603589" y="371522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38" name="Line 11"/>
              <p:cNvSpPr>
                <a:spLocks noChangeShapeType="1"/>
              </p:cNvSpPr>
              <p:nvPr/>
            </p:nvSpPr>
            <p:spPr bwMode="auto">
              <a:xfrm>
                <a:off x="2603589" y="396612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39" name="Line 12"/>
              <p:cNvSpPr>
                <a:spLocks noChangeShapeType="1"/>
              </p:cNvSpPr>
              <p:nvPr/>
            </p:nvSpPr>
            <p:spPr bwMode="auto">
              <a:xfrm>
                <a:off x="4814825"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0" name="Line 13"/>
              <p:cNvSpPr>
                <a:spLocks noChangeShapeType="1"/>
              </p:cNvSpPr>
              <p:nvPr/>
            </p:nvSpPr>
            <p:spPr bwMode="auto">
              <a:xfrm>
                <a:off x="4185375"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1" name="Line 14"/>
              <p:cNvSpPr>
                <a:spLocks noChangeShapeType="1"/>
              </p:cNvSpPr>
              <p:nvPr/>
            </p:nvSpPr>
            <p:spPr bwMode="auto">
              <a:xfrm>
                <a:off x="5425217"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2" name="Line 15"/>
              <p:cNvSpPr>
                <a:spLocks noChangeShapeType="1"/>
              </p:cNvSpPr>
              <p:nvPr/>
            </p:nvSpPr>
            <p:spPr bwMode="auto">
              <a:xfrm>
                <a:off x="5124257"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3" name="Line 17"/>
              <p:cNvSpPr>
                <a:spLocks noChangeShapeType="1"/>
              </p:cNvSpPr>
              <p:nvPr/>
            </p:nvSpPr>
            <p:spPr bwMode="auto">
              <a:xfrm>
                <a:off x="6014352"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4" name="Line 18"/>
              <p:cNvSpPr>
                <a:spLocks noChangeShapeType="1"/>
              </p:cNvSpPr>
              <p:nvPr/>
            </p:nvSpPr>
            <p:spPr bwMode="auto">
              <a:xfrm>
                <a:off x="3864175"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5" name="Line 19"/>
              <p:cNvSpPr>
                <a:spLocks noChangeShapeType="1"/>
              </p:cNvSpPr>
              <p:nvPr/>
            </p:nvSpPr>
            <p:spPr bwMode="auto">
              <a:xfrm>
                <a:off x="3525544"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6" name="Line 20"/>
              <p:cNvSpPr>
                <a:spLocks noChangeShapeType="1"/>
              </p:cNvSpPr>
              <p:nvPr/>
            </p:nvSpPr>
            <p:spPr bwMode="auto">
              <a:xfrm>
                <a:off x="3229014"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7" name="Line 21"/>
              <p:cNvSpPr>
                <a:spLocks noChangeShapeType="1"/>
              </p:cNvSpPr>
              <p:nvPr/>
            </p:nvSpPr>
            <p:spPr bwMode="auto">
              <a:xfrm>
                <a:off x="2877618"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rot="16200000">
                <a:off x="1917719" y="3217616"/>
                <a:ext cx="346468" cy="250013"/>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Survie</a:t>
                </a:r>
                <a:endParaRPr lang="fr-FR" sz="12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2275315" y="2896570"/>
                <a:ext cx="359760" cy="15457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275315" y="3140781"/>
                <a:ext cx="359760" cy="15457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2275315" y="3383680"/>
                <a:ext cx="359760" cy="15457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2275314" y="3650411"/>
                <a:ext cx="359760" cy="15457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2275315" y="3887859"/>
                <a:ext cx="359760" cy="15457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2755656" y="4204537"/>
                <a:ext cx="243922" cy="257631"/>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0</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3106781" y="4204537"/>
                <a:ext cx="243922" cy="257631"/>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2</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3403585" y="4204537"/>
                <a:ext cx="243922" cy="360684"/>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4</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57" name="TextBox 56"/>
              <p:cNvSpPr txBox="1"/>
              <p:nvPr/>
            </p:nvSpPr>
            <p:spPr>
              <a:xfrm>
                <a:off x="3742215" y="4204537"/>
                <a:ext cx="243922" cy="360684"/>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6</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4071136" y="4204537"/>
                <a:ext cx="243922" cy="257631"/>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8</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4637301" y="4204537"/>
                <a:ext cx="321170" cy="360684"/>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12</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4966940" y="4204537"/>
                <a:ext cx="321170" cy="360684"/>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14</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61" name="TextBox 60"/>
              <p:cNvSpPr txBox="1"/>
              <p:nvPr/>
            </p:nvSpPr>
            <p:spPr>
              <a:xfrm>
                <a:off x="5263393" y="4204537"/>
                <a:ext cx="321170" cy="360684"/>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16</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5856421" y="4204537"/>
                <a:ext cx="321170" cy="257631"/>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20</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63" name="Line 14"/>
              <p:cNvSpPr>
                <a:spLocks noChangeShapeType="1"/>
              </p:cNvSpPr>
              <p:nvPr/>
            </p:nvSpPr>
            <p:spPr bwMode="auto">
              <a:xfrm>
                <a:off x="5719670" y="4175025"/>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5557844" y="4207295"/>
                <a:ext cx="321170" cy="257631"/>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18</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65" name="Line 13"/>
              <p:cNvSpPr>
                <a:spLocks noChangeShapeType="1"/>
              </p:cNvSpPr>
              <p:nvPr/>
            </p:nvSpPr>
            <p:spPr bwMode="auto">
              <a:xfrm>
                <a:off x="4505730" y="417195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4334571" y="4204227"/>
                <a:ext cx="321170" cy="360684"/>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10</a:t>
                </a: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smtClean="0">
                  <a:solidFill>
                    <a:srgbClr val="000000"/>
                  </a:solidFill>
                  <a:latin typeface="Arial" panose="020B0604020202020204" pitchFamily="34" charset="0"/>
                  <a:cs typeface="Arial" panose="020B0604020202020204" pitchFamily="34" charset="0"/>
                </a:endParaRPr>
              </a:p>
            </p:txBody>
          </p:sp>
          <p:sp>
            <p:nvSpPr>
              <p:cNvPr id="67" name="Line 7"/>
              <p:cNvSpPr>
                <a:spLocks noChangeShapeType="1"/>
              </p:cNvSpPr>
              <p:nvPr/>
            </p:nvSpPr>
            <p:spPr bwMode="auto">
              <a:xfrm>
                <a:off x="2603931" y="273487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2198070" y="2657121"/>
                <a:ext cx="437007" cy="15457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panose="020B0604020202020204" pitchFamily="34" charset="0"/>
                    <a:cs typeface="Arial" panose="020B0604020202020204" pitchFamily="34" charset="0"/>
                  </a:rPr>
                  <a:t>1.00</a:t>
                </a:r>
                <a:endParaRPr lang="fr-FR" sz="1200" dirty="0">
                  <a:solidFill>
                    <a:srgbClr val="000000"/>
                  </a:solidFill>
                  <a:latin typeface="Arial" panose="020B0604020202020204" pitchFamily="34" charset="0"/>
                  <a:cs typeface="Arial" panose="020B0604020202020204" pitchFamily="34" charset="0"/>
                </a:endParaRPr>
              </a:p>
            </p:txBody>
          </p:sp>
        </p:grpSp>
        <p:sp>
          <p:nvSpPr>
            <p:cNvPr id="12" name="TextBox 11"/>
            <p:cNvSpPr txBox="1"/>
            <p:nvPr/>
          </p:nvSpPr>
          <p:spPr>
            <a:xfrm>
              <a:off x="6865478" y="2979707"/>
              <a:ext cx="3125148" cy="311121"/>
            </a:xfrm>
            <a:prstGeom prst="rect">
              <a:avLst/>
            </a:prstGeom>
            <a:noFill/>
          </p:spPr>
          <p:txBody>
            <a:bodyPr wrap="none" rtlCol="0" anchor="t" anchorCtr="0">
              <a:spAutoFit/>
            </a:bodyPr>
            <a:lstStyle>
              <a:defPPr>
                <a:defRPr lang="en-US"/>
              </a:defPPr>
              <a:lvl1pPr algn="ctr">
                <a:defRPr sz="1100" b="1">
                  <a:solidFill>
                    <a:schemeClr val="bg2"/>
                  </a:solidFill>
                  <a:latin typeface="Arial" panose="020B0604020202020204" pitchFamily="34" charset="0"/>
                  <a:cs typeface="Arial" panose="020B0604020202020204" pitchFamily="34" charset="0"/>
                </a:defRPr>
              </a:lvl1pPr>
            </a:lstStyle>
            <a:p>
              <a:pPr fontAlgn="auto">
                <a:spcBef>
                  <a:spcPts val="0"/>
                </a:spcBef>
                <a:spcAft>
                  <a:spcPts val="0"/>
                </a:spcAft>
              </a:pPr>
              <a:r>
                <a:rPr lang="fr-FR" sz="1200" b="0" dirty="0" smtClean="0">
                  <a:solidFill>
                    <a:srgbClr val="000000"/>
                  </a:solidFill>
                </a:rPr>
                <a:t>HR 0,31 (IC95 0,20</a:t>
              </a:r>
              <a:r>
                <a:rPr lang="fr-FR" sz="1200" b="0" dirty="0">
                  <a:solidFill>
                    <a:srgbClr val="000000"/>
                  </a:solidFill>
                </a:rPr>
                <a:t> </a:t>
              </a:r>
              <a:r>
                <a:rPr lang="fr-FR" sz="1200" b="0" dirty="0" smtClean="0">
                  <a:solidFill>
                    <a:srgbClr val="000000"/>
                  </a:solidFill>
                </a:rPr>
                <a:t>– 0,48); p&lt;0,001</a:t>
              </a:r>
              <a:endParaRPr lang="fr-FR" sz="1200" b="0" dirty="0">
                <a:solidFill>
                  <a:srgbClr val="000000"/>
                </a:solidFill>
              </a:endParaRPr>
            </a:p>
          </p:txBody>
        </p:sp>
        <p:grpSp>
          <p:nvGrpSpPr>
            <p:cNvPr id="13" name="Group 12"/>
            <p:cNvGrpSpPr/>
            <p:nvPr/>
          </p:nvGrpSpPr>
          <p:grpSpPr>
            <a:xfrm>
              <a:off x="2891501" y="2260936"/>
              <a:ext cx="3547246" cy="2499204"/>
              <a:chOff x="2891501" y="1931156"/>
              <a:chExt cx="3547246" cy="2499204"/>
            </a:xfrm>
          </p:grpSpPr>
          <p:sp>
            <p:nvSpPr>
              <p:cNvPr id="28" name="Line 2"/>
              <p:cNvSpPr>
                <a:spLocks noChangeShapeType="1"/>
              </p:cNvSpPr>
              <p:nvPr/>
            </p:nvSpPr>
            <p:spPr bwMode="auto">
              <a:xfrm>
                <a:off x="5260600" y="4125263"/>
                <a:ext cx="0" cy="64914"/>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p:txBody>
          </p:sp>
          <p:sp>
            <p:nvSpPr>
              <p:cNvPr id="29" name="Line 3"/>
              <p:cNvSpPr>
                <a:spLocks noChangeShapeType="1"/>
              </p:cNvSpPr>
              <p:nvPr/>
            </p:nvSpPr>
            <p:spPr bwMode="auto">
              <a:xfrm>
                <a:off x="6092987" y="4365446"/>
                <a:ext cx="0" cy="64914"/>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p:txBody>
          </p:sp>
          <p:sp>
            <p:nvSpPr>
              <p:cNvPr id="30" name="Line 4"/>
              <p:cNvSpPr>
                <a:spLocks noChangeShapeType="1"/>
              </p:cNvSpPr>
              <p:nvPr/>
            </p:nvSpPr>
            <p:spPr bwMode="auto">
              <a:xfrm>
                <a:off x="6425941" y="4365446"/>
                <a:ext cx="0" cy="64914"/>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p:txBody>
          </p:sp>
          <p:sp>
            <p:nvSpPr>
              <p:cNvPr id="31" name="Freeform 5"/>
              <p:cNvSpPr>
                <a:spLocks/>
              </p:cNvSpPr>
              <p:nvPr/>
            </p:nvSpPr>
            <p:spPr bwMode="auto">
              <a:xfrm>
                <a:off x="2891501" y="1931156"/>
                <a:ext cx="3547246" cy="2453765"/>
              </a:xfrm>
              <a:custGeom>
                <a:avLst/>
                <a:gdLst>
                  <a:gd name="T0" fmla="*/ 243 w 277"/>
                  <a:gd name="T1" fmla="*/ 184 h 189"/>
                  <a:gd name="T2" fmla="*/ 207 w 277"/>
                  <a:gd name="T3" fmla="*/ 179 h 189"/>
                  <a:gd name="T4" fmla="*/ 201 w 277"/>
                  <a:gd name="T5" fmla="*/ 172 h 189"/>
                  <a:gd name="T6" fmla="*/ 171 w 277"/>
                  <a:gd name="T7" fmla="*/ 167 h 189"/>
                  <a:gd name="T8" fmla="*/ 159 w 277"/>
                  <a:gd name="T9" fmla="*/ 162 h 189"/>
                  <a:gd name="T10" fmla="*/ 152 w 277"/>
                  <a:gd name="T11" fmla="*/ 159 h 189"/>
                  <a:gd name="T12" fmla="*/ 150 w 277"/>
                  <a:gd name="T13" fmla="*/ 154 h 189"/>
                  <a:gd name="T14" fmla="*/ 144 w 277"/>
                  <a:gd name="T15" fmla="*/ 150 h 189"/>
                  <a:gd name="T16" fmla="*/ 134 w 277"/>
                  <a:gd name="T17" fmla="*/ 145 h 189"/>
                  <a:gd name="T18" fmla="*/ 129 w 277"/>
                  <a:gd name="T19" fmla="*/ 144 h 189"/>
                  <a:gd name="T20" fmla="*/ 127 w 277"/>
                  <a:gd name="T21" fmla="*/ 137 h 189"/>
                  <a:gd name="T22" fmla="*/ 121 w 277"/>
                  <a:gd name="T23" fmla="*/ 134 h 189"/>
                  <a:gd name="T24" fmla="*/ 117 w 277"/>
                  <a:gd name="T25" fmla="*/ 128 h 189"/>
                  <a:gd name="T26" fmla="*/ 113 w 277"/>
                  <a:gd name="T27" fmla="*/ 127 h 189"/>
                  <a:gd name="T28" fmla="*/ 110 w 277"/>
                  <a:gd name="T29" fmla="*/ 124 h 189"/>
                  <a:gd name="T30" fmla="*/ 103 w 277"/>
                  <a:gd name="T31" fmla="*/ 122 h 189"/>
                  <a:gd name="T32" fmla="*/ 101 w 277"/>
                  <a:gd name="T33" fmla="*/ 117 h 189"/>
                  <a:gd name="T34" fmla="*/ 91 w 277"/>
                  <a:gd name="T35" fmla="*/ 115 h 189"/>
                  <a:gd name="T36" fmla="*/ 90 w 277"/>
                  <a:gd name="T37" fmla="*/ 109 h 189"/>
                  <a:gd name="T38" fmla="*/ 80 w 277"/>
                  <a:gd name="T39" fmla="*/ 108 h 189"/>
                  <a:gd name="T40" fmla="*/ 78 w 277"/>
                  <a:gd name="T41" fmla="*/ 103 h 189"/>
                  <a:gd name="T42" fmla="*/ 74 w 277"/>
                  <a:gd name="T43" fmla="*/ 100 h 189"/>
                  <a:gd name="T44" fmla="*/ 73 w 277"/>
                  <a:gd name="T45" fmla="*/ 94 h 189"/>
                  <a:gd name="T46" fmla="*/ 68 w 277"/>
                  <a:gd name="T47" fmla="*/ 91 h 189"/>
                  <a:gd name="T48" fmla="*/ 67 w 277"/>
                  <a:gd name="T49" fmla="*/ 87 h 189"/>
                  <a:gd name="T50" fmla="*/ 58 w 277"/>
                  <a:gd name="T51" fmla="*/ 86 h 189"/>
                  <a:gd name="T52" fmla="*/ 57 w 277"/>
                  <a:gd name="T53" fmla="*/ 78 h 189"/>
                  <a:gd name="T54" fmla="*/ 54 w 277"/>
                  <a:gd name="T55" fmla="*/ 77 h 189"/>
                  <a:gd name="T56" fmla="*/ 52 w 277"/>
                  <a:gd name="T57" fmla="*/ 71 h 189"/>
                  <a:gd name="T58" fmla="*/ 48 w 277"/>
                  <a:gd name="T59" fmla="*/ 70 h 189"/>
                  <a:gd name="T60" fmla="*/ 45 w 277"/>
                  <a:gd name="T61" fmla="*/ 62 h 189"/>
                  <a:gd name="T62" fmla="*/ 42 w 277"/>
                  <a:gd name="T63" fmla="*/ 56 h 189"/>
                  <a:gd name="T64" fmla="*/ 40 w 277"/>
                  <a:gd name="T65" fmla="*/ 45 h 189"/>
                  <a:gd name="T66" fmla="*/ 39 w 277"/>
                  <a:gd name="T67" fmla="*/ 42 h 189"/>
                  <a:gd name="T68" fmla="*/ 34 w 277"/>
                  <a:gd name="T69" fmla="*/ 37 h 189"/>
                  <a:gd name="T70" fmla="*/ 32 w 277"/>
                  <a:gd name="T71" fmla="*/ 30 h 189"/>
                  <a:gd name="T72" fmla="*/ 26 w 277"/>
                  <a:gd name="T73" fmla="*/ 25 h 189"/>
                  <a:gd name="T74" fmla="*/ 23 w 277"/>
                  <a:gd name="T75" fmla="*/ 20 h 189"/>
                  <a:gd name="T76" fmla="*/ 21 w 277"/>
                  <a:gd name="T77" fmla="*/ 18 h 189"/>
                  <a:gd name="T78" fmla="*/ 18 w 277"/>
                  <a:gd name="T79" fmla="*/ 13 h 189"/>
                  <a:gd name="T80" fmla="*/ 15 w 277"/>
                  <a:gd name="T81" fmla="*/ 10 h 189"/>
                  <a:gd name="T82" fmla="*/ 13 w 277"/>
                  <a:gd name="T83" fmla="*/ 5 h 189"/>
                  <a:gd name="T84" fmla="*/ 5 w 277"/>
                  <a:gd name="T85" fmla="*/ 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189">
                    <a:moveTo>
                      <a:pt x="277" y="189"/>
                    </a:moveTo>
                    <a:lnTo>
                      <a:pt x="243" y="189"/>
                    </a:lnTo>
                    <a:lnTo>
                      <a:pt x="243" y="184"/>
                    </a:lnTo>
                    <a:lnTo>
                      <a:pt x="233" y="184"/>
                    </a:lnTo>
                    <a:lnTo>
                      <a:pt x="233" y="179"/>
                    </a:lnTo>
                    <a:lnTo>
                      <a:pt x="207" y="179"/>
                    </a:lnTo>
                    <a:lnTo>
                      <a:pt x="207" y="174"/>
                    </a:lnTo>
                    <a:lnTo>
                      <a:pt x="201" y="174"/>
                    </a:lnTo>
                    <a:lnTo>
                      <a:pt x="201" y="172"/>
                    </a:lnTo>
                    <a:lnTo>
                      <a:pt x="179" y="172"/>
                    </a:lnTo>
                    <a:lnTo>
                      <a:pt x="179" y="167"/>
                    </a:lnTo>
                    <a:lnTo>
                      <a:pt x="171" y="167"/>
                    </a:lnTo>
                    <a:lnTo>
                      <a:pt x="171" y="164"/>
                    </a:lnTo>
                    <a:lnTo>
                      <a:pt x="159" y="164"/>
                    </a:lnTo>
                    <a:lnTo>
                      <a:pt x="159" y="162"/>
                    </a:lnTo>
                    <a:lnTo>
                      <a:pt x="153" y="162"/>
                    </a:lnTo>
                    <a:lnTo>
                      <a:pt x="153" y="159"/>
                    </a:lnTo>
                    <a:lnTo>
                      <a:pt x="152" y="159"/>
                    </a:lnTo>
                    <a:lnTo>
                      <a:pt x="152" y="156"/>
                    </a:lnTo>
                    <a:lnTo>
                      <a:pt x="150" y="156"/>
                    </a:lnTo>
                    <a:lnTo>
                      <a:pt x="150" y="154"/>
                    </a:lnTo>
                    <a:lnTo>
                      <a:pt x="148" y="154"/>
                    </a:lnTo>
                    <a:lnTo>
                      <a:pt x="148" y="150"/>
                    </a:lnTo>
                    <a:lnTo>
                      <a:pt x="144" y="150"/>
                    </a:lnTo>
                    <a:lnTo>
                      <a:pt x="144" y="147"/>
                    </a:lnTo>
                    <a:lnTo>
                      <a:pt x="134" y="147"/>
                    </a:lnTo>
                    <a:lnTo>
                      <a:pt x="134" y="145"/>
                    </a:lnTo>
                    <a:lnTo>
                      <a:pt x="132" y="145"/>
                    </a:lnTo>
                    <a:lnTo>
                      <a:pt x="132" y="144"/>
                    </a:lnTo>
                    <a:lnTo>
                      <a:pt x="129" y="144"/>
                    </a:lnTo>
                    <a:lnTo>
                      <a:pt x="129" y="141"/>
                    </a:lnTo>
                    <a:lnTo>
                      <a:pt x="127" y="141"/>
                    </a:lnTo>
                    <a:lnTo>
                      <a:pt x="127" y="137"/>
                    </a:lnTo>
                    <a:lnTo>
                      <a:pt x="124" y="137"/>
                    </a:lnTo>
                    <a:lnTo>
                      <a:pt x="124" y="134"/>
                    </a:lnTo>
                    <a:lnTo>
                      <a:pt x="121" y="134"/>
                    </a:lnTo>
                    <a:lnTo>
                      <a:pt x="121" y="131"/>
                    </a:lnTo>
                    <a:lnTo>
                      <a:pt x="117" y="131"/>
                    </a:lnTo>
                    <a:lnTo>
                      <a:pt x="117" y="128"/>
                    </a:lnTo>
                    <a:lnTo>
                      <a:pt x="115" y="128"/>
                    </a:lnTo>
                    <a:lnTo>
                      <a:pt x="115" y="127"/>
                    </a:lnTo>
                    <a:lnTo>
                      <a:pt x="113" y="127"/>
                    </a:lnTo>
                    <a:lnTo>
                      <a:pt x="113" y="126"/>
                    </a:lnTo>
                    <a:lnTo>
                      <a:pt x="110" y="126"/>
                    </a:lnTo>
                    <a:lnTo>
                      <a:pt x="110" y="124"/>
                    </a:lnTo>
                    <a:lnTo>
                      <a:pt x="106" y="124"/>
                    </a:lnTo>
                    <a:lnTo>
                      <a:pt x="106" y="122"/>
                    </a:lnTo>
                    <a:lnTo>
                      <a:pt x="103" y="122"/>
                    </a:lnTo>
                    <a:lnTo>
                      <a:pt x="103" y="120"/>
                    </a:lnTo>
                    <a:lnTo>
                      <a:pt x="101" y="120"/>
                    </a:lnTo>
                    <a:lnTo>
                      <a:pt x="101" y="117"/>
                    </a:lnTo>
                    <a:lnTo>
                      <a:pt x="98" y="117"/>
                    </a:lnTo>
                    <a:lnTo>
                      <a:pt x="98" y="115"/>
                    </a:lnTo>
                    <a:lnTo>
                      <a:pt x="91" y="115"/>
                    </a:lnTo>
                    <a:lnTo>
                      <a:pt x="91" y="113"/>
                    </a:lnTo>
                    <a:lnTo>
                      <a:pt x="90" y="113"/>
                    </a:lnTo>
                    <a:lnTo>
                      <a:pt x="90" y="109"/>
                    </a:lnTo>
                    <a:lnTo>
                      <a:pt x="82" y="109"/>
                    </a:lnTo>
                    <a:lnTo>
                      <a:pt x="82" y="108"/>
                    </a:lnTo>
                    <a:lnTo>
                      <a:pt x="80" y="108"/>
                    </a:lnTo>
                    <a:lnTo>
                      <a:pt x="80" y="106"/>
                    </a:lnTo>
                    <a:lnTo>
                      <a:pt x="78" y="106"/>
                    </a:lnTo>
                    <a:lnTo>
                      <a:pt x="78" y="103"/>
                    </a:lnTo>
                    <a:cubicBezTo>
                      <a:pt x="78" y="103"/>
                      <a:pt x="75" y="104"/>
                      <a:pt x="75" y="103"/>
                    </a:cubicBezTo>
                    <a:cubicBezTo>
                      <a:pt x="75" y="102"/>
                      <a:pt x="75" y="100"/>
                      <a:pt x="75" y="100"/>
                    </a:cubicBezTo>
                    <a:lnTo>
                      <a:pt x="74" y="100"/>
                    </a:lnTo>
                    <a:lnTo>
                      <a:pt x="74" y="96"/>
                    </a:lnTo>
                    <a:lnTo>
                      <a:pt x="73" y="96"/>
                    </a:lnTo>
                    <a:lnTo>
                      <a:pt x="73" y="94"/>
                    </a:lnTo>
                    <a:lnTo>
                      <a:pt x="70" y="94"/>
                    </a:lnTo>
                    <a:lnTo>
                      <a:pt x="70" y="91"/>
                    </a:lnTo>
                    <a:lnTo>
                      <a:pt x="68" y="91"/>
                    </a:lnTo>
                    <a:lnTo>
                      <a:pt x="68" y="89"/>
                    </a:lnTo>
                    <a:lnTo>
                      <a:pt x="67" y="89"/>
                    </a:lnTo>
                    <a:lnTo>
                      <a:pt x="67" y="87"/>
                    </a:lnTo>
                    <a:lnTo>
                      <a:pt x="61" y="87"/>
                    </a:lnTo>
                    <a:lnTo>
                      <a:pt x="61" y="86"/>
                    </a:lnTo>
                    <a:lnTo>
                      <a:pt x="58" y="86"/>
                    </a:lnTo>
                    <a:lnTo>
                      <a:pt x="58" y="82"/>
                    </a:lnTo>
                    <a:lnTo>
                      <a:pt x="57" y="82"/>
                    </a:lnTo>
                    <a:lnTo>
                      <a:pt x="57" y="78"/>
                    </a:lnTo>
                    <a:lnTo>
                      <a:pt x="56" y="78"/>
                    </a:lnTo>
                    <a:lnTo>
                      <a:pt x="56" y="77"/>
                    </a:lnTo>
                    <a:lnTo>
                      <a:pt x="54" y="77"/>
                    </a:lnTo>
                    <a:lnTo>
                      <a:pt x="54" y="75"/>
                    </a:lnTo>
                    <a:lnTo>
                      <a:pt x="52" y="75"/>
                    </a:lnTo>
                    <a:lnTo>
                      <a:pt x="52" y="71"/>
                    </a:lnTo>
                    <a:lnTo>
                      <a:pt x="49" y="71"/>
                    </a:lnTo>
                    <a:lnTo>
                      <a:pt x="49" y="70"/>
                    </a:lnTo>
                    <a:lnTo>
                      <a:pt x="48" y="70"/>
                    </a:lnTo>
                    <a:lnTo>
                      <a:pt x="48" y="66"/>
                    </a:lnTo>
                    <a:lnTo>
                      <a:pt x="45" y="66"/>
                    </a:lnTo>
                    <a:lnTo>
                      <a:pt x="45" y="62"/>
                    </a:lnTo>
                    <a:lnTo>
                      <a:pt x="44" y="62"/>
                    </a:lnTo>
                    <a:lnTo>
                      <a:pt x="44" y="56"/>
                    </a:lnTo>
                    <a:lnTo>
                      <a:pt x="42" y="56"/>
                    </a:lnTo>
                    <a:lnTo>
                      <a:pt x="42" y="49"/>
                    </a:lnTo>
                    <a:lnTo>
                      <a:pt x="40" y="49"/>
                    </a:lnTo>
                    <a:lnTo>
                      <a:pt x="40" y="45"/>
                    </a:lnTo>
                    <a:lnTo>
                      <a:pt x="39" y="45"/>
                    </a:lnTo>
                    <a:lnTo>
                      <a:pt x="39" y="43"/>
                    </a:lnTo>
                    <a:lnTo>
                      <a:pt x="39" y="42"/>
                    </a:lnTo>
                    <a:lnTo>
                      <a:pt x="36" y="42"/>
                    </a:lnTo>
                    <a:lnTo>
                      <a:pt x="36" y="37"/>
                    </a:lnTo>
                    <a:lnTo>
                      <a:pt x="34" y="37"/>
                    </a:lnTo>
                    <a:lnTo>
                      <a:pt x="34" y="34"/>
                    </a:lnTo>
                    <a:lnTo>
                      <a:pt x="32" y="34"/>
                    </a:lnTo>
                    <a:lnTo>
                      <a:pt x="32" y="30"/>
                    </a:lnTo>
                    <a:lnTo>
                      <a:pt x="30" y="30"/>
                    </a:lnTo>
                    <a:lnTo>
                      <a:pt x="30" y="25"/>
                    </a:lnTo>
                    <a:lnTo>
                      <a:pt x="26" y="25"/>
                    </a:lnTo>
                    <a:lnTo>
                      <a:pt x="26" y="21"/>
                    </a:lnTo>
                    <a:lnTo>
                      <a:pt x="23" y="21"/>
                    </a:lnTo>
                    <a:lnTo>
                      <a:pt x="23" y="20"/>
                    </a:lnTo>
                    <a:lnTo>
                      <a:pt x="22" y="20"/>
                    </a:lnTo>
                    <a:lnTo>
                      <a:pt x="22" y="18"/>
                    </a:lnTo>
                    <a:lnTo>
                      <a:pt x="21" y="18"/>
                    </a:lnTo>
                    <a:lnTo>
                      <a:pt x="21" y="15"/>
                    </a:lnTo>
                    <a:lnTo>
                      <a:pt x="18" y="15"/>
                    </a:lnTo>
                    <a:lnTo>
                      <a:pt x="18" y="13"/>
                    </a:lnTo>
                    <a:lnTo>
                      <a:pt x="16" y="13"/>
                    </a:lnTo>
                    <a:lnTo>
                      <a:pt x="16" y="10"/>
                    </a:lnTo>
                    <a:lnTo>
                      <a:pt x="15" y="10"/>
                    </a:lnTo>
                    <a:lnTo>
                      <a:pt x="15" y="8"/>
                    </a:lnTo>
                    <a:lnTo>
                      <a:pt x="13" y="8"/>
                    </a:lnTo>
                    <a:lnTo>
                      <a:pt x="13" y="5"/>
                    </a:lnTo>
                    <a:lnTo>
                      <a:pt x="10" y="5"/>
                    </a:lnTo>
                    <a:lnTo>
                      <a:pt x="10" y="3"/>
                    </a:lnTo>
                    <a:lnTo>
                      <a:pt x="5" y="3"/>
                    </a:lnTo>
                    <a:lnTo>
                      <a:pt x="5"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2894012" y="2260935"/>
              <a:ext cx="4124012" cy="2052000"/>
              <a:chOff x="3032125" y="2667000"/>
              <a:chExt cx="3076575" cy="1524000"/>
            </a:xfrm>
          </p:grpSpPr>
          <p:sp>
            <p:nvSpPr>
              <p:cNvPr id="17" name="Line 6"/>
              <p:cNvSpPr>
                <a:spLocks noChangeShapeType="1"/>
              </p:cNvSpPr>
              <p:nvPr/>
            </p:nvSpPr>
            <p:spPr bwMode="auto">
              <a:xfrm>
                <a:off x="4756150" y="3467100"/>
                <a:ext cx="0" cy="57150"/>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18" name="Line 7"/>
              <p:cNvSpPr>
                <a:spLocks noChangeShapeType="1"/>
              </p:cNvSpPr>
              <p:nvPr/>
            </p:nvSpPr>
            <p:spPr bwMode="auto">
              <a:xfrm>
                <a:off x="4775200" y="3467100"/>
                <a:ext cx="0" cy="57150"/>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19" name="Line 8"/>
              <p:cNvSpPr>
                <a:spLocks noChangeShapeType="1"/>
              </p:cNvSpPr>
              <p:nvPr/>
            </p:nvSpPr>
            <p:spPr bwMode="auto">
              <a:xfrm>
                <a:off x="6099175" y="4138613"/>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0" name="Line 9"/>
              <p:cNvSpPr>
                <a:spLocks noChangeShapeType="1"/>
              </p:cNvSpPr>
              <p:nvPr/>
            </p:nvSpPr>
            <p:spPr bwMode="auto">
              <a:xfrm>
                <a:off x="4537075"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1" name="Line 10"/>
              <p:cNvSpPr>
                <a:spLocks noChangeShapeType="1"/>
              </p:cNvSpPr>
              <p:nvPr/>
            </p:nvSpPr>
            <p:spPr bwMode="auto">
              <a:xfrm>
                <a:off x="5384800" y="4133850"/>
                <a:ext cx="0" cy="57150"/>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2" name="Line 11"/>
              <p:cNvSpPr>
                <a:spLocks noChangeShapeType="1"/>
              </p:cNvSpPr>
              <p:nvPr/>
            </p:nvSpPr>
            <p:spPr bwMode="auto">
              <a:xfrm>
                <a:off x="4508500"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3" name="Line 12"/>
              <p:cNvSpPr>
                <a:spLocks noChangeShapeType="1"/>
              </p:cNvSpPr>
              <p:nvPr/>
            </p:nvSpPr>
            <p:spPr bwMode="auto">
              <a:xfrm>
                <a:off x="4422775"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4" name="Line 13"/>
              <p:cNvSpPr>
                <a:spLocks noChangeShapeType="1"/>
              </p:cNvSpPr>
              <p:nvPr/>
            </p:nvSpPr>
            <p:spPr bwMode="auto">
              <a:xfrm>
                <a:off x="4432300" y="3374016"/>
                <a:ext cx="0" cy="43296"/>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5" name="Line 14"/>
              <p:cNvSpPr>
                <a:spLocks noChangeShapeType="1"/>
              </p:cNvSpPr>
              <p:nvPr/>
            </p:nvSpPr>
            <p:spPr bwMode="auto">
              <a:xfrm>
                <a:off x="4451350"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6" name="Line 15"/>
              <p:cNvSpPr>
                <a:spLocks noChangeShapeType="1"/>
              </p:cNvSpPr>
              <p:nvPr/>
            </p:nvSpPr>
            <p:spPr bwMode="auto">
              <a:xfrm>
                <a:off x="4460875"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sp>
            <p:nvSpPr>
              <p:cNvPr id="27" name="Freeform 16"/>
              <p:cNvSpPr>
                <a:spLocks/>
              </p:cNvSpPr>
              <p:nvPr/>
            </p:nvSpPr>
            <p:spPr bwMode="auto">
              <a:xfrm>
                <a:off x="3032125" y="2667000"/>
                <a:ext cx="3076575" cy="1495425"/>
              </a:xfrm>
              <a:custGeom>
                <a:avLst/>
                <a:gdLst>
                  <a:gd name="T0" fmla="*/ 323 w 323"/>
                  <a:gd name="T1" fmla="*/ 157 h 157"/>
                  <a:gd name="T2" fmla="*/ 232 w 323"/>
                  <a:gd name="T3" fmla="*/ 157 h 157"/>
                  <a:gd name="T4" fmla="*/ 232 w 323"/>
                  <a:gd name="T5" fmla="*/ 142 h 157"/>
                  <a:gd name="T6" fmla="*/ 217 w 323"/>
                  <a:gd name="T7" fmla="*/ 142 h 157"/>
                  <a:gd name="T8" fmla="*/ 217 w 323"/>
                  <a:gd name="T9" fmla="*/ 132 h 157"/>
                  <a:gd name="T10" fmla="*/ 210 w 323"/>
                  <a:gd name="T11" fmla="*/ 132 h 157"/>
                  <a:gd name="T12" fmla="*/ 210 w 323"/>
                  <a:gd name="T13" fmla="*/ 120 h 157"/>
                  <a:gd name="T14" fmla="*/ 193 w 323"/>
                  <a:gd name="T15" fmla="*/ 120 h 157"/>
                  <a:gd name="T16" fmla="*/ 193 w 323"/>
                  <a:gd name="T17" fmla="*/ 109 h 157"/>
                  <a:gd name="T18" fmla="*/ 189 w 323"/>
                  <a:gd name="T19" fmla="*/ 109 h 157"/>
                  <a:gd name="T20" fmla="*/ 189 w 323"/>
                  <a:gd name="T21" fmla="*/ 98 h 157"/>
                  <a:gd name="T22" fmla="*/ 187 w 323"/>
                  <a:gd name="T23" fmla="*/ 98 h 157"/>
                  <a:gd name="T24" fmla="*/ 187 w 323"/>
                  <a:gd name="T25" fmla="*/ 87 h 157"/>
                  <a:gd name="T26" fmla="*/ 163 w 323"/>
                  <a:gd name="T27" fmla="*/ 87 h 157"/>
                  <a:gd name="T28" fmla="*/ 163 w 323"/>
                  <a:gd name="T29" fmla="*/ 77 h 157"/>
                  <a:gd name="T30" fmla="*/ 138 w 323"/>
                  <a:gd name="T31" fmla="*/ 77 h 157"/>
                  <a:gd name="T32" fmla="*/ 138 w 323"/>
                  <a:gd name="T33" fmla="*/ 72 h 157"/>
                  <a:gd name="T34" fmla="*/ 135 w 323"/>
                  <a:gd name="T35" fmla="*/ 72 h 157"/>
                  <a:gd name="T36" fmla="*/ 135 w 323"/>
                  <a:gd name="T37" fmla="*/ 68 h 157"/>
                  <a:gd name="T38" fmla="*/ 131 w 323"/>
                  <a:gd name="T39" fmla="*/ 68 h 157"/>
                  <a:gd name="T40" fmla="*/ 131 w 323"/>
                  <a:gd name="T41" fmla="*/ 63 h 157"/>
                  <a:gd name="T42" fmla="*/ 128 w 323"/>
                  <a:gd name="T43" fmla="*/ 63 h 157"/>
                  <a:gd name="T44" fmla="*/ 128 w 323"/>
                  <a:gd name="T45" fmla="*/ 60 h 157"/>
                  <a:gd name="T46" fmla="*/ 123 w 323"/>
                  <a:gd name="T47" fmla="*/ 60 h 157"/>
                  <a:gd name="T48" fmla="*/ 123 w 323"/>
                  <a:gd name="T49" fmla="*/ 57 h 157"/>
                  <a:gd name="T50" fmla="*/ 111 w 323"/>
                  <a:gd name="T51" fmla="*/ 57 h 157"/>
                  <a:gd name="T52" fmla="*/ 111 w 323"/>
                  <a:gd name="T53" fmla="*/ 52 h 157"/>
                  <a:gd name="T54" fmla="*/ 105 w 323"/>
                  <a:gd name="T55" fmla="*/ 52 h 157"/>
                  <a:gd name="T56" fmla="*/ 105 w 323"/>
                  <a:gd name="T57" fmla="*/ 40 h 157"/>
                  <a:gd name="T58" fmla="*/ 98 w 323"/>
                  <a:gd name="T59" fmla="*/ 40 h 157"/>
                  <a:gd name="T60" fmla="*/ 98 w 323"/>
                  <a:gd name="T61" fmla="*/ 36 h 157"/>
                  <a:gd name="T62" fmla="*/ 92 w 323"/>
                  <a:gd name="T63" fmla="*/ 36 h 157"/>
                  <a:gd name="T64" fmla="*/ 92 w 323"/>
                  <a:gd name="T65" fmla="*/ 32 h 157"/>
                  <a:gd name="T66" fmla="*/ 87 w 323"/>
                  <a:gd name="T67" fmla="*/ 32 h 157"/>
                  <a:gd name="T68" fmla="*/ 87 w 323"/>
                  <a:gd name="T69" fmla="*/ 25 h 157"/>
                  <a:gd name="T70" fmla="*/ 83 w 323"/>
                  <a:gd name="T71" fmla="*/ 25 h 157"/>
                  <a:gd name="T72" fmla="*/ 83 w 323"/>
                  <a:gd name="T73" fmla="*/ 23 h 157"/>
                  <a:gd name="T74" fmla="*/ 78 w 323"/>
                  <a:gd name="T75" fmla="*/ 23 h 157"/>
                  <a:gd name="T76" fmla="*/ 78 w 323"/>
                  <a:gd name="T77" fmla="*/ 20 h 157"/>
                  <a:gd name="T78" fmla="*/ 74 w 323"/>
                  <a:gd name="T79" fmla="*/ 20 h 157"/>
                  <a:gd name="T80" fmla="*/ 74 w 323"/>
                  <a:gd name="T81" fmla="*/ 16 h 157"/>
                  <a:gd name="T82" fmla="*/ 69 w 323"/>
                  <a:gd name="T83" fmla="*/ 16 h 157"/>
                  <a:gd name="T84" fmla="*/ 69 w 323"/>
                  <a:gd name="T85" fmla="*/ 11 h 157"/>
                  <a:gd name="T86" fmla="*/ 59 w 323"/>
                  <a:gd name="T87" fmla="*/ 11 h 157"/>
                  <a:gd name="T88" fmla="*/ 59 w 323"/>
                  <a:gd name="T89" fmla="*/ 7 h 157"/>
                  <a:gd name="T90" fmla="*/ 50 w 323"/>
                  <a:gd name="T91" fmla="*/ 7 h 157"/>
                  <a:gd name="T92" fmla="*/ 50 w 323"/>
                  <a:gd name="T93" fmla="*/ 0 h 157"/>
                  <a:gd name="T94" fmla="*/ 0 w 323"/>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157">
                    <a:moveTo>
                      <a:pt x="323" y="157"/>
                    </a:moveTo>
                    <a:lnTo>
                      <a:pt x="232" y="157"/>
                    </a:lnTo>
                    <a:lnTo>
                      <a:pt x="232" y="142"/>
                    </a:lnTo>
                    <a:lnTo>
                      <a:pt x="217" y="142"/>
                    </a:lnTo>
                    <a:lnTo>
                      <a:pt x="217" y="132"/>
                    </a:lnTo>
                    <a:lnTo>
                      <a:pt x="210" y="132"/>
                    </a:lnTo>
                    <a:lnTo>
                      <a:pt x="210" y="120"/>
                    </a:lnTo>
                    <a:lnTo>
                      <a:pt x="193" y="120"/>
                    </a:lnTo>
                    <a:lnTo>
                      <a:pt x="193" y="109"/>
                    </a:lnTo>
                    <a:lnTo>
                      <a:pt x="189" y="109"/>
                    </a:lnTo>
                    <a:lnTo>
                      <a:pt x="189" y="98"/>
                    </a:lnTo>
                    <a:lnTo>
                      <a:pt x="187" y="98"/>
                    </a:lnTo>
                    <a:lnTo>
                      <a:pt x="187" y="87"/>
                    </a:lnTo>
                    <a:lnTo>
                      <a:pt x="163" y="87"/>
                    </a:lnTo>
                    <a:lnTo>
                      <a:pt x="163" y="77"/>
                    </a:lnTo>
                    <a:lnTo>
                      <a:pt x="138" y="77"/>
                    </a:lnTo>
                    <a:lnTo>
                      <a:pt x="138" y="72"/>
                    </a:lnTo>
                    <a:lnTo>
                      <a:pt x="135" y="72"/>
                    </a:lnTo>
                    <a:lnTo>
                      <a:pt x="135" y="68"/>
                    </a:lnTo>
                    <a:lnTo>
                      <a:pt x="131" y="68"/>
                    </a:lnTo>
                    <a:lnTo>
                      <a:pt x="131" y="63"/>
                    </a:lnTo>
                    <a:lnTo>
                      <a:pt x="128" y="63"/>
                    </a:lnTo>
                    <a:lnTo>
                      <a:pt x="128" y="60"/>
                    </a:lnTo>
                    <a:lnTo>
                      <a:pt x="123" y="60"/>
                    </a:lnTo>
                    <a:lnTo>
                      <a:pt x="123" y="57"/>
                    </a:lnTo>
                    <a:lnTo>
                      <a:pt x="111" y="57"/>
                    </a:lnTo>
                    <a:lnTo>
                      <a:pt x="111" y="52"/>
                    </a:lnTo>
                    <a:lnTo>
                      <a:pt x="105" y="52"/>
                    </a:lnTo>
                    <a:lnTo>
                      <a:pt x="105" y="40"/>
                    </a:lnTo>
                    <a:lnTo>
                      <a:pt x="98" y="40"/>
                    </a:lnTo>
                    <a:lnTo>
                      <a:pt x="98" y="36"/>
                    </a:lnTo>
                    <a:lnTo>
                      <a:pt x="92" y="36"/>
                    </a:lnTo>
                    <a:lnTo>
                      <a:pt x="92" y="32"/>
                    </a:lnTo>
                    <a:lnTo>
                      <a:pt x="87" y="32"/>
                    </a:lnTo>
                    <a:lnTo>
                      <a:pt x="87" y="25"/>
                    </a:lnTo>
                    <a:lnTo>
                      <a:pt x="83" y="25"/>
                    </a:lnTo>
                    <a:lnTo>
                      <a:pt x="83" y="23"/>
                    </a:lnTo>
                    <a:lnTo>
                      <a:pt x="78" y="23"/>
                    </a:lnTo>
                    <a:lnTo>
                      <a:pt x="78" y="20"/>
                    </a:lnTo>
                    <a:lnTo>
                      <a:pt x="74" y="20"/>
                    </a:lnTo>
                    <a:lnTo>
                      <a:pt x="74" y="16"/>
                    </a:lnTo>
                    <a:lnTo>
                      <a:pt x="69" y="16"/>
                    </a:lnTo>
                    <a:lnTo>
                      <a:pt x="69" y="11"/>
                    </a:lnTo>
                    <a:lnTo>
                      <a:pt x="59" y="11"/>
                    </a:lnTo>
                    <a:lnTo>
                      <a:pt x="59" y="7"/>
                    </a:lnTo>
                    <a:lnTo>
                      <a:pt x="50" y="7"/>
                    </a:lnTo>
                    <a:lnTo>
                      <a:pt x="50" y="0"/>
                    </a:lnTo>
                    <a:lnTo>
                      <a:pt x="0" y="0"/>
                    </a:lnTo>
                  </a:path>
                </a:pathLst>
              </a:cu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200" dirty="0">
                  <a:solidFill>
                    <a:srgbClr val="000000"/>
                  </a:solidFill>
                </a:endParaRPr>
              </a:p>
            </p:txBody>
          </p:sp>
        </p:grpSp>
      </p:grpSp>
    </p:spTree>
    <p:custDataLst>
      <p:tags r:id="rId1"/>
    </p:custDataLst>
    <p:extLst>
      <p:ext uri="{BB962C8B-B14F-4D97-AF65-F5344CB8AC3E}">
        <p14:creationId xmlns:p14="http://schemas.microsoft.com/office/powerpoint/2010/main" xmlns="" val="381479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oncologie médicale ESDO </a:t>
            </a:r>
            <a:r>
              <a:rPr lang="fr-FR" dirty="0" smtClean="0"/>
              <a:t> </a:t>
            </a:r>
            <a:br>
              <a:rPr lang="fr-FR" dirty="0" smtClean="0"/>
            </a:br>
            <a:r>
              <a:rPr lang="fr-FR" b="0" dirty="0" smtClean="0"/>
              <a:t>Contributeurs 2016</a:t>
            </a:r>
            <a:endParaRPr lang="fr-FR" b="0" dirty="0"/>
          </a:p>
        </p:txBody>
      </p:sp>
      <p:grpSp>
        <p:nvGrpSpPr>
          <p:cNvPr id="24" name="Group 23"/>
          <p:cNvGrpSpPr/>
          <p:nvPr/>
        </p:nvGrpSpPr>
        <p:grpSpPr>
          <a:xfrm>
            <a:off x="365124" y="4904299"/>
            <a:ext cx="8595996" cy="953293"/>
            <a:chOff x="365124" y="4904299"/>
            <a:chExt cx="8595996" cy="953293"/>
          </a:xfrm>
        </p:grpSpPr>
        <p:sp>
          <p:nvSpPr>
            <p:cNvPr id="6" name="Content Placeholder 9"/>
            <p:cNvSpPr txBox="1">
              <a:spLocks/>
            </p:cNvSpPr>
            <p:nvPr/>
          </p:nvSpPr>
          <p:spPr bwMode="auto">
            <a:xfrm>
              <a:off x="365124" y="4904299"/>
              <a:ext cx="8595995"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244725" algn="l"/>
                </a:tabLst>
              </a:pPr>
              <a:r>
                <a:rPr lang="fr-FR" sz="1200" b="1" dirty="0" smtClean="0">
                  <a:solidFill>
                    <a:srgbClr val="4D4D4D"/>
                  </a:solidFill>
                </a:rPr>
                <a:t>Prof Eric Van Cutsem	</a:t>
              </a:r>
              <a:r>
                <a:rPr lang="fr-FR" sz="1200" dirty="0" smtClean="0">
                  <a:solidFill>
                    <a:srgbClr val="4D4D4D"/>
                  </a:solidFill>
                </a:rPr>
                <a:t>Oncologie digestive, hôpitaux universitaires de Leuven, Belgique</a:t>
              </a:r>
            </a:p>
            <a:p>
              <a:pPr>
                <a:lnSpc>
                  <a:spcPct val="150000"/>
                </a:lnSpc>
                <a:spcAft>
                  <a:spcPts val="0"/>
                </a:spcAft>
                <a:tabLst>
                  <a:tab pos="2244725" algn="l"/>
                </a:tabLst>
              </a:pPr>
              <a:r>
                <a:rPr lang="fr-FR" sz="1200" b="1" dirty="0" smtClean="0">
                  <a:solidFill>
                    <a:srgbClr val="4D4D4D"/>
                  </a:solidFill>
                </a:rPr>
                <a:t>Prof Thomas Seufferlein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3" name="Group 22"/>
            <p:cNvGrpSpPr/>
            <p:nvPr/>
          </p:nvGrpSpPr>
          <p:grpSpPr>
            <a:xfrm>
              <a:off x="7689829" y="4911130"/>
              <a:ext cx="1271291" cy="728283"/>
              <a:chOff x="7121254" y="5540377"/>
              <a:chExt cx="1021552"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125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817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90625"/>
            <a:ext cx="8595995" cy="981059"/>
            <a:chOff x="365125" y="3819833"/>
            <a:chExt cx="8595995" cy="981059"/>
          </a:xfrm>
        </p:grpSpPr>
        <p:sp>
          <p:nvSpPr>
            <p:cNvPr id="5" name="Content Placeholder 9"/>
            <p:cNvSpPr txBox="1">
              <a:spLocks/>
            </p:cNvSpPr>
            <p:nvPr/>
          </p:nvSpPr>
          <p:spPr bwMode="auto">
            <a:xfrm>
              <a:off x="365125" y="3819833"/>
              <a:ext cx="8595994"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244725"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244725"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21" name="Group 20"/>
            <p:cNvGrpSpPr/>
            <p:nvPr/>
          </p:nvGrpSpPr>
          <p:grpSpPr>
            <a:xfrm>
              <a:off x="7689829" y="3845615"/>
              <a:ext cx="1271291" cy="728283"/>
              <a:chOff x="7121254" y="4453049"/>
              <a:chExt cx="1021552"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21254" y="44530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58174" y="44530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595996" cy="971130"/>
            <a:chOff x="365124" y="2745296"/>
            <a:chExt cx="8595996" cy="971130"/>
          </a:xfrm>
        </p:grpSpPr>
        <p:sp>
          <p:nvSpPr>
            <p:cNvPr id="3" name="Content Placeholder 9"/>
            <p:cNvSpPr txBox="1">
              <a:spLocks/>
            </p:cNvSpPr>
            <p:nvPr/>
          </p:nvSpPr>
          <p:spPr>
            <a:xfrm>
              <a:off x="365124" y="2745296"/>
              <a:ext cx="8595995"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244725" algn="l"/>
                </a:tabLst>
              </a:pPr>
              <a:r>
                <a:rPr lang="fr-FR" sz="1200" b="1" dirty="0" smtClean="0">
                  <a:solidFill>
                    <a:srgbClr val="4D4D4D"/>
                  </a:solidFill>
                </a:rPr>
                <a:t>Prof Jean-Luc Van Laethem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244725" algn="l"/>
                </a:tabLst>
              </a:pPr>
              <a:r>
                <a:rPr lang="fr-FR" sz="1200" b="1" dirty="0" smtClean="0">
                  <a:solidFill>
                    <a:srgbClr val="4D4D4D"/>
                  </a:solidFill>
                </a:rPr>
                <a:t>Prof Thomas Seufferlein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0" name="Group 19"/>
            <p:cNvGrpSpPr/>
            <p:nvPr/>
          </p:nvGrpSpPr>
          <p:grpSpPr>
            <a:xfrm>
              <a:off x="7698142" y="2754401"/>
              <a:ext cx="1262978" cy="728283"/>
              <a:chOff x="7127934" y="3247168"/>
              <a:chExt cx="1014872"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793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817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4" y="1307743"/>
            <a:ext cx="8595995" cy="1230741"/>
            <a:chOff x="365124" y="1307743"/>
            <a:chExt cx="8595995" cy="1230741"/>
          </a:xfrm>
        </p:grpSpPr>
        <p:sp>
          <p:nvSpPr>
            <p:cNvPr id="4" name="Content Placeholder 9"/>
            <p:cNvSpPr txBox="1">
              <a:spLocks/>
            </p:cNvSpPr>
            <p:nvPr/>
          </p:nvSpPr>
          <p:spPr bwMode="auto">
            <a:xfrm>
              <a:off x="365124" y="1307745"/>
              <a:ext cx="8595995"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244725" algn="l"/>
                </a:tabLst>
              </a:pPr>
              <a:r>
                <a:rPr lang="fr-FR" sz="1200" b="1" dirty="0" smtClean="0">
                  <a:solidFill>
                    <a:srgbClr val="4D4D4D"/>
                  </a:solidFill>
                </a:rPr>
                <a:t>Prof Eric Van Cutsem	</a:t>
              </a:r>
              <a:r>
                <a:rPr lang="fr-FR" sz="1200" dirty="0" smtClean="0">
                  <a:solidFill>
                    <a:srgbClr val="4D4D4D"/>
                  </a:solidFill>
                </a:rPr>
                <a:t>Oncologie digestive, hôpitaux universitaires de Leuven, Belgique</a:t>
              </a:r>
            </a:p>
            <a:p>
              <a:pPr>
                <a:lnSpc>
                  <a:spcPct val="150000"/>
                </a:lnSpc>
                <a:spcAft>
                  <a:spcPts val="0"/>
                </a:spcAft>
                <a:tabLst>
                  <a:tab pos="2244725" algn="l"/>
                </a:tabLst>
              </a:pPr>
              <a:r>
                <a:rPr lang="fr-FR" sz="1200" b="1" dirty="0" smtClean="0">
                  <a:solidFill>
                    <a:srgbClr val="4D4D4D"/>
                  </a:solidFill>
                </a:rPr>
                <a:t>Prof Wolff </a:t>
              </a:r>
              <a:r>
                <a:rPr lang="fr-FR" sz="1200" b="1" dirty="0" err="1" smtClean="0">
                  <a:solidFill>
                    <a:srgbClr val="4D4D4D"/>
                  </a:solidFill>
                </a:rPr>
                <a:t>Schmiegel</a:t>
              </a:r>
              <a:r>
                <a:rPr lang="fr-FR" sz="1200" dirty="0">
                  <a:solidFill>
                    <a:srgbClr val="4D4D4D"/>
                  </a:solidFill>
                </a:rPr>
                <a:t>	</a:t>
              </a:r>
              <a:r>
                <a:rPr lang="fr-FR" sz="1200" dirty="0" smtClean="0">
                  <a:solidFill>
                    <a:srgbClr val="4D4D4D"/>
                  </a:solidFill>
                </a:rPr>
                <a:t>Département de médecine, Ruhr University, Bochum, Allemagne</a:t>
              </a:r>
            </a:p>
            <a:p>
              <a:pPr>
                <a:lnSpc>
                  <a:spcPct val="150000"/>
                </a:lnSpc>
                <a:spcAft>
                  <a:spcPts val="0"/>
                </a:spcAft>
                <a:tabLst>
                  <a:tab pos="2244725" algn="l"/>
                </a:tabLst>
              </a:pPr>
              <a:r>
                <a:rPr lang="fr-FR" sz="1200" b="1" dirty="0" smtClean="0">
                  <a:solidFill>
                    <a:srgbClr val="4D4D4D"/>
                  </a:solidFill>
                </a:rPr>
                <a:t>Prof Thomas </a:t>
              </a:r>
              <a:r>
                <a:rPr lang="fr-FR" sz="1200" b="1" dirty="0" err="1" smtClean="0">
                  <a:solidFill>
                    <a:srgbClr val="4D4D4D"/>
                  </a:solidFill>
                </a:rPr>
                <a:t>Gruenberger</a:t>
              </a:r>
              <a:r>
                <a:rPr lang="fr-FR" sz="1200" b="1" dirty="0">
                  <a:solidFill>
                    <a:srgbClr val="4D4D4D"/>
                  </a:solidFill>
                </a:rPr>
                <a:t>	</a:t>
              </a:r>
              <a:r>
                <a:rPr lang="fr-FR" sz="1200" dirty="0" smtClean="0">
                  <a:solidFill>
                    <a:srgbClr val="4D4D4D"/>
                  </a:solidFill>
                </a:rPr>
                <a:t>Département de chirurgie I, Rudolf Foundation Clinic, Vienne, Autriche</a:t>
              </a:r>
              <a:endParaRPr lang="fr-FR" sz="1200" dirty="0">
                <a:solidFill>
                  <a:srgbClr val="4D4D4D"/>
                </a:solidFill>
              </a:endParaRPr>
            </a:p>
          </p:txBody>
        </p:sp>
        <p:grpSp>
          <p:nvGrpSpPr>
            <p:cNvPr id="19" name="Group 18"/>
            <p:cNvGrpSpPr/>
            <p:nvPr/>
          </p:nvGrpSpPr>
          <p:grpSpPr>
            <a:xfrm>
              <a:off x="7093514" y="1307743"/>
              <a:ext cx="1867605" cy="723732"/>
              <a:chOff x="6642083" y="1614299"/>
              <a:chExt cx="1500724" cy="581559"/>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150128" y="1614299"/>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2083" y="1614300"/>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58175" y="1614300"/>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2732442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311960" cy="1362075"/>
          </a:xfrm>
        </p:spPr>
        <p:txBody>
          <a:bodyPr/>
          <a:lstStyle/>
          <a:p>
            <a:r>
              <a:rPr lang="en-GB" dirty="0" smtClean="0"/>
              <a:t>DÉPISTAGE, BIOMARQUEURS ET MARQUEURS PRONOSTIQUES</a:t>
            </a:r>
            <a:endParaRPr lang="en-GB" dirty="0"/>
          </a:p>
        </p:txBody>
      </p:sp>
      <p:sp>
        <p:nvSpPr>
          <p:cNvPr id="4" name="Text Placeholder 3"/>
          <p:cNvSpPr>
            <a:spLocks noGrp="1"/>
          </p:cNvSpPr>
          <p:nvPr>
            <p:ph type="body" idx="1"/>
          </p:nvPr>
        </p:nvSpPr>
        <p:spPr/>
        <p:txBody>
          <a:bodyPr/>
          <a:lstStyle/>
          <a:p>
            <a:r>
              <a:rPr lang="en-GB" dirty="0" smtClean="0"/>
              <a:t>Cancer colorectal</a:t>
            </a:r>
            <a:endParaRPr lang="en-GB" dirty="0"/>
          </a:p>
        </p:txBody>
      </p:sp>
    </p:spTree>
    <p:extLst>
      <p:ext uri="{BB962C8B-B14F-4D97-AF65-F5344CB8AC3E}">
        <p14:creationId xmlns:p14="http://schemas.microsoft.com/office/powerpoint/2010/main" xmlns="" val="28380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O-012: Pronostic des métastases pulmonaires chez les patients avec CCRm: une méta-analyse ARCAD – Henriques J, et al </a:t>
            </a:r>
            <a:endParaRPr lang="fr-FR" dirty="0"/>
          </a:p>
        </p:txBody>
      </p:sp>
      <p:sp>
        <p:nvSpPr>
          <p:cNvPr id="15" name="Text Placeholder 14"/>
          <p:cNvSpPr>
            <a:spLocks noGrp="1"/>
          </p:cNvSpPr>
          <p:nvPr>
            <p:ph type="body" sz="quarter" idx="11"/>
          </p:nvPr>
        </p:nvSpPr>
        <p:spPr/>
        <p:txBody>
          <a:bodyPr/>
          <a:lstStyle/>
          <a:p>
            <a:r>
              <a:rPr lang="fr-FR" b="1" dirty="0" smtClean="0"/>
              <a:t>Note: basé seulement sur les données de l’abstract</a:t>
            </a:r>
          </a:p>
          <a:p>
            <a:r>
              <a:rPr lang="fr-FR" dirty="0" smtClean="0"/>
              <a:t>Henriques et al. Ann Oncol 2016; 27 (suppl 2): abstr O-012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a:t>
            </a:r>
            <a:r>
              <a:rPr lang="fr-FR" dirty="0" smtClean="0"/>
              <a:t> </a:t>
            </a:r>
          </a:p>
          <a:p>
            <a:pPr>
              <a:buClr>
                <a:srgbClr val="043882"/>
              </a:buClr>
            </a:pPr>
            <a:r>
              <a:rPr lang="fr-FR" dirty="0" smtClean="0"/>
              <a:t>Evaluer le pronostic des métastases pulmonaires sur la SG des patients avec CCRm</a:t>
            </a:r>
          </a:p>
          <a:p>
            <a:pPr marL="0" indent="0">
              <a:buClr>
                <a:srgbClr val="043882"/>
              </a:buClr>
              <a:buFontTx/>
              <a:buNone/>
            </a:pPr>
            <a:endParaRPr lang="fr-FR" b="1" dirty="0" smtClean="0"/>
          </a:p>
          <a:p>
            <a:pPr marL="0" indent="0">
              <a:buClr>
                <a:srgbClr val="043882"/>
              </a:buClr>
              <a:buFontTx/>
              <a:buNone/>
            </a:pPr>
            <a:r>
              <a:rPr lang="fr-FR" b="1" dirty="0" smtClean="0"/>
              <a:t>Méthodologie</a:t>
            </a:r>
            <a:endParaRPr lang="fr-FR" dirty="0" smtClean="0"/>
          </a:p>
          <a:p>
            <a:pPr>
              <a:buClr>
                <a:srgbClr val="043882"/>
              </a:buClr>
            </a:pPr>
            <a:r>
              <a:rPr lang="fr-FR" dirty="0" smtClean="0"/>
              <a:t>Les essais cliniques de traitement de 1</a:t>
            </a:r>
            <a:r>
              <a:rPr lang="fr-FR" baseline="30000" dirty="0" smtClean="0"/>
              <a:t>e</a:t>
            </a:r>
            <a:r>
              <a:rPr lang="fr-FR" dirty="0" smtClean="0"/>
              <a:t> ligne impliquant des patients avec métastases pulmonaires ont été sélectionnés à partir de la base de données ARCAD (Aide et Recherche en Cancérologie Digestive) </a:t>
            </a:r>
          </a:p>
          <a:p>
            <a:pPr>
              <a:buClr>
                <a:srgbClr val="043882"/>
              </a:buClr>
            </a:pPr>
            <a:r>
              <a:rPr lang="fr-FR" dirty="0" smtClean="0"/>
              <a:t>La SG a été évaluée entre la date de randomisation et la date de décès toutes causes; l’association entre SG et métastases pulmonaires a été étudiée dans la population globale et dans 2 sous-groupes: ceux avec un site métastatique unique et ceux avec au moins 2 sites métastatiques</a:t>
            </a:r>
          </a:p>
          <a:p>
            <a:pPr>
              <a:buClr>
                <a:srgbClr val="043882"/>
              </a:buClr>
            </a:pPr>
            <a:r>
              <a:rPr lang="fr-FR" dirty="0" smtClean="0"/>
              <a:t>Une approche par score de propension a été utilisée pour évaluer l’hétérogénéité en termes de caractéristiques à l’inclusion entre les patients avec et sans métastases pulmonaires</a:t>
            </a:r>
            <a:endParaRPr lang="fr-FR" dirty="0"/>
          </a:p>
        </p:txBody>
      </p:sp>
    </p:spTree>
    <p:custDataLst>
      <p:tags r:id="rId1"/>
    </p:custDataLst>
    <p:extLst>
      <p:ext uri="{BB962C8B-B14F-4D97-AF65-F5344CB8AC3E}">
        <p14:creationId xmlns:p14="http://schemas.microsoft.com/office/powerpoint/2010/main" xmlns="" val="220679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O-012: Pronostic des métastases pulmonaires chez les patients avec CCRm: une méta-analyse ARCAD – Henriques J, et al </a:t>
            </a:r>
            <a:endParaRPr lang="fr-FR" dirty="0"/>
          </a:p>
        </p:txBody>
      </p:sp>
      <p:sp>
        <p:nvSpPr>
          <p:cNvPr id="4" name="Content Placeholder 3"/>
          <p:cNvSpPr>
            <a:spLocks noGrp="1"/>
          </p:cNvSpPr>
          <p:nvPr>
            <p:ph idx="1"/>
          </p:nvPr>
        </p:nvSpPr>
        <p:spPr/>
        <p:txBody>
          <a:bodyPr/>
          <a:lstStyle/>
          <a:p>
            <a:pPr marL="0" indent="0">
              <a:buClr>
                <a:srgbClr val="043882"/>
              </a:buClr>
              <a:buNone/>
            </a:pPr>
            <a:r>
              <a:rPr lang="fr-FR" b="1" dirty="0"/>
              <a:t>Résultats</a:t>
            </a:r>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endParaRPr lang="fr-FR" b="1" dirty="0"/>
          </a:p>
          <a:p>
            <a:pPr marL="0" indent="0">
              <a:buClr>
                <a:srgbClr val="043882"/>
              </a:buClr>
              <a:buNone/>
            </a:pPr>
            <a:r>
              <a:rPr lang="fr-FR" b="1" dirty="0"/>
              <a:t> </a:t>
            </a:r>
          </a:p>
          <a:p>
            <a:pPr marL="0" indent="0">
              <a:spcAft>
                <a:spcPts val="200"/>
              </a:spcAft>
              <a:buClr>
                <a:srgbClr val="043882"/>
              </a:buClr>
              <a:buNone/>
            </a:pPr>
            <a:r>
              <a:rPr lang="fr-FR" b="1" dirty="0"/>
              <a:t>Conclusions</a:t>
            </a:r>
            <a:endParaRPr lang="fr-FR" dirty="0"/>
          </a:p>
          <a:p>
            <a:pPr>
              <a:spcAft>
                <a:spcPts val="200"/>
              </a:spcAft>
              <a:buClr>
                <a:srgbClr val="043882"/>
              </a:buClr>
            </a:pPr>
            <a:r>
              <a:rPr lang="fr-FR" b="1" dirty="0"/>
              <a:t>Chez ces patients avec </a:t>
            </a:r>
            <a:r>
              <a:rPr lang="fr-FR" b="1" dirty="0" err="1"/>
              <a:t>CCRm</a:t>
            </a:r>
            <a:r>
              <a:rPr lang="fr-FR" b="1" dirty="0"/>
              <a:t>, les métastases pulmonaires étaient associées à une survie globale plus longue</a:t>
            </a:r>
          </a:p>
          <a:p>
            <a:pPr>
              <a:spcAft>
                <a:spcPts val="200"/>
              </a:spcAft>
              <a:buClr>
                <a:srgbClr val="043882"/>
              </a:buClr>
            </a:pPr>
            <a:r>
              <a:rPr lang="fr-FR" b="1" dirty="0"/>
              <a:t>L’effet protecteur semble plus important chez les patients ayant seulement un site métastatique</a:t>
            </a:r>
            <a:endParaRPr lang="fr-FR" dirty="0"/>
          </a:p>
          <a:p>
            <a:endParaRPr lang="en-GB" dirty="0"/>
          </a:p>
        </p:txBody>
      </p:sp>
      <p:sp>
        <p:nvSpPr>
          <p:cNvPr id="15" name="Text Placeholder 14"/>
          <p:cNvSpPr>
            <a:spLocks noGrp="1"/>
          </p:cNvSpPr>
          <p:nvPr>
            <p:ph type="body" sz="quarter" idx="11"/>
          </p:nvPr>
        </p:nvSpPr>
        <p:spPr/>
        <p:txBody>
          <a:bodyPr/>
          <a:lstStyle/>
          <a:p>
            <a:endParaRPr lang="fr-FR" smtClean="0"/>
          </a:p>
          <a:p>
            <a:r>
              <a:rPr lang="fr-FR" smtClean="0"/>
              <a:t>Henriques et al. Ann Oncol 2016; 27 (suppl 2): abstr O-012 </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xmlns="" val="3436609933"/>
              </p:ext>
            </p:extLst>
          </p:nvPr>
        </p:nvGraphicFramePr>
        <p:xfrm>
          <a:off x="239784" y="1563383"/>
          <a:ext cx="8664433" cy="3444082"/>
        </p:xfrm>
        <a:graphic>
          <a:graphicData uri="http://schemas.openxmlformats.org/drawingml/2006/table">
            <a:tbl>
              <a:tblPr firstRow="1" bandRow="1">
                <a:tableStyleId>{69012ECD-51FC-41F1-AA8D-1B2483CD663E}</a:tableStyleId>
              </a:tblPr>
              <a:tblGrid>
                <a:gridCol w="2725718"/>
                <a:gridCol w="1327182"/>
                <a:gridCol w="1313531"/>
                <a:gridCol w="774258"/>
                <a:gridCol w="1411834"/>
                <a:gridCol w="1111910"/>
              </a:tblGrid>
              <a:tr h="579120">
                <a:tc>
                  <a:txBody>
                    <a:bodyPr/>
                    <a:lstStyle/>
                    <a:p>
                      <a:pPr algn="l" fontAlgn="base"/>
                      <a:endParaRPr lang="fr-FR" sz="1600" b="0" noProof="0" dirty="0">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ase" latinLnBrk="0" hangingPunct="1"/>
                      <a:r>
                        <a:rPr lang="fr-FR" sz="1600" b="1" kern="1200" noProof="0" dirty="0" smtClean="0">
                          <a:solidFill>
                            <a:schemeClr val="tx2"/>
                          </a:solidFill>
                          <a:effectLst/>
                          <a:latin typeface="+mj-lt"/>
                          <a:ea typeface="+mn-ea"/>
                          <a:cs typeface="+mn-cs"/>
                        </a:rPr>
                        <a:t>Patients, n</a:t>
                      </a:r>
                      <a:endParaRPr lang="fr-FR" sz="1600" b="1" kern="1200" noProof="0" dirty="0">
                        <a:solidFill>
                          <a:schemeClr val="tx2"/>
                        </a:solidFill>
                        <a:effectLst/>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latin typeface="+mj-lt"/>
                        </a:rPr>
                        <a:t>SGm, mois</a:t>
                      </a:r>
                      <a:endParaRPr lang="fr-FR" sz="1600" b="0" noProof="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latin typeface="+mj-lt"/>
                        </a:rPr>
                        <a:t>HR</a:t>
                      </a:r>
                      <a:endParaRPr lang="fr-FR" sz="1600" b="0" noProof="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latin typeface="+mj-lt"/>
                        </a:rPr>
                        <a:t>IC95</a:t>
                      </a:r>
                      <a:endParaRPr lang="fr-FR" sz="1600" b="0" noProof="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latin typeface="+mj-lt"/>
                        </a:rPr>
                        <a:t>p</a:t>
                      </a:r>
                      <a:endParaRPr lang="fr-FR" sz="1600" b="0" noProof="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602">
                <a:tc>
                  <a:txBody>
                    <a:bodyPr/>
                    <a:lstStyle/>
                    <a:p>
                      <a:pPr algn="l" fontAlgn="base"/>
                      <a:r>
                        <a:rPr lang="fr-FR" sz="1600" noProof="0" dirty="0" smtClean="0">
                          <a:effectLst/>
                          <a:latin typeface="+mj-lt"/>
                        </a:rPr>
                        <a:t>Population globale</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ase"/>
                      <a:r>
                        <a:rPr lang="fr-FR" sz="1400" b="0" noProof="0" dirty="0" smtClean="0">
                          <a:effectLst/>
                          <a:latin typeface="+mj-lt"/>
                        </a:rPr>
                        <a:t>17</a:t>
                      </a:r>
                      <a:r>
                        <a:rPr lang="fr-FR" sz="1400" b="0" baseline="0" noProof="0" dirty="0" smtClean="0">
                          <a:effectLst/>
                          <a:latin typeface="+mj-lt"/>
                        </a:rPr>
                        <a:t> </a:t>
                      </a:r>
                      <a:r>
                        <a:rPr lang="fr-FR" sz="1400" b="0" noProof="0" dirty="0" smtClean="0">
                          <a:effectLst/>
                          <a:latin typeface="+mj-lt"/>
                        </a:rPr>
                        <a:t>102</a:t>
                      </a:r>
                      <a:endParaRPr lang="fr-FR" sz="14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j-lt"/>
                          <a:cs typeface="Arial"/>
                        </a:rPr>
                        <a:t>0,85</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j-lt"/>
                          <a:cs typeface="+mn-cs"/>
                        </a:rPr>
                        <a:t>0,82 –</a:t>
                      </a:r>
                      <a:r>
                        <a:rPr lang="fr-FR" sz="1600" b="0" baseline="0" noProof="0" dirty="0" smtClean="0">
                          <a:effectLst/>
                          <a:latin typeface="+mj-lt"/>
                          <a:cs typeface="+mn-cs"/>
                        </a:rPr>
                        <a:t> 0,88</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j-lt"/>
                          <a:cs typeface="+mn-cs"/>
                        </a:rPr>
                        <a:t>&lt;0,0001</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3850">
                <a:tc rowSpan="2">
                  <a:txBody>
                    <a:bodyPr/>
                    <a:lstStyle/>
                    <a:p>
                      <a:pPr algn="l" fontAlgn="base"/>
                      <a:r>
                        <a:rPr lang="fr-FR" sz="1600" noProof="0" dirty="0" smtClean="0">
                          <a:effectLst/>
                          <a:latin typeface="+mj-lt"/>
                        </a:rPr>
                        <a:t>1 site métastatique avec métastases pulmonaires</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fontAlgn="base"/>
                      <a:r>
                        <a:rPr lang="fr-FR" sz="1400" b="0" noProof="0" dirty="0" smtClean="0">
                          <a:effectLst/>
                          <a:latin typeface="+mj-lt"/>
                        </a:rPr>
                        <a:t>955</a:t>
                      </a:r>
                      <a:endParaRPr lang="fr-FR" sz="14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mj-lt"/>
                        </a:rPr>
                        <a:t>24,9</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mj-lt"/>
                        </a:rPr>
                        <a:t>22,7 – 27,2</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tabLst>
                          <a:tab pos="85725" algn="l"/>
                        </a:tabLst>
                      </a:pP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3850">
                <a:tc vMerge="1">
                  <a:txBody>
                    <a:bodyPr/>
                    <a:lstStyle/>
                    <a:p>
                      <a:pPr algn="l"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fontAlgn="base"/>
                      <a:endParaRPr lang="fr-FR" sz="14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mj-lt"/>
                        </a:rPr>
                        <a:t>0,71</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mj-lt"/>
                        </a:rPr>
                        <a:t>0,67 – 0,75</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tabLst>
                          <a:tab pos="85725" algn="l"/>
                        </a:tabLst>
                      </a:pPr>
                      <a:r>
                        <a:rPr lang="fr-FR" sz="1600" b="0" noProof="0" dirty="0" smtClean="0">
                          <a:effectLst/>
                          <a:latin typeface="+mj-lt"/>
                        </a:rPr>
                        <a:t>&lt;0,0001</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052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600" kern="1200" noProof="0" dirty="0" smtClean="0">
                          <a:solidFill>
                            <a:schemeClr val="tx1"/>
                          </a:solidFill>
                          <a:effectLst/>
                          <a:latin typeface="+mn-lt"/>
                          <a:ea typeface="+mn-ea"/>
                          <a:cs typeface="+mn-cs"/>
                        </a:rPr>
                        <a:t>1 site métastatique sans</a:t>
                      </a:r>
                      <a:r>
                        <a:rPr lang="fr-FR" sz="1600" kern="1200" baseline="0" noProof="0" dirty="0" smtClean="0">
                          <a:solidFill>
                            <a:schemeClr val="tx1"/>
                          </a:solidFill>
                          <a:effectLst/>
                          <a:latin typeface="+mn-lt"/>
                          <a:ea typeface="+mn-ea"/>
                          <a:cs typeface="+mn-cs"/>
                        </a:rPr>
                        <a:t> </a:t>
                      </a:r>
                      <a:r>
                        <a:rPr lang="fr-FR" sz="1600" kern="1200" noProof="0" dirty="0" smtClean="0">
                          <a:solidFill>
                            <a:schemeClr val="tx1"/>
                          </a:solidFill>
                          <a:effectLst/>
                          <a:latin typeface="+mn-lt"/>
                          <a:ea typeface="+mn-ea"/>
                          <a:cs typeface="+mn-cs"/>
                        </a:rPr>
                        <a:t>métastases pulmonaires</a:t>
                      </a:r>
                      <a:endParaRPr lang="fr-FR" sz="1600" b="0" kern="1200" noProof="0" dirty="0" smtClean="0">
                        <a:solidFill>
                          <a:schemeClr val="tx1"/>
                        </a:solidFill>
                        <a:effectLst/>
                        <a:latin typeface="+mn-lt"/>
                        <a:ea typeface="+mn-ea"/>
                        <a:cs typeface="+mn-cs"/>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ase"/>
                      <a:r>
                        <a:rPr lang="fr-FR" sz="1400" b="0" noProof="0" dirty="0" smtClean="0">
                          <a:effectLst/>
                          <a:latin typeface="+mj-lt"/>
                        </a:rPr>
                        <a:t>6399</a:t>
                      </a:r>
                      <a:endParaRPr lang="fr-FR" sz="14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latin typeface="+mj-lt"/>
                        </a:rPr>
                        <a:t>20,0</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latin typeface="+mj-lt"/>
                        </a:rPr>
                        <a:t>18,7</a:t>
                      </a:r>
                      <a:r>
                        <a:rPr lang="fr-FR" sz="1600" baseline="0" noProof="0" dirty="0" smtClean="0">
                          <a:effectLst/>
                          <a:latin typeface="+mj-lt"/>
                        </a:rPr>
                        <a:t> –</a:t>
                      </a:r>
                      <a:r>
                        <a:rPr lang="fr-FR" sz="1600" noProof="0" dirty="0" smtClean="0">
                          <a:effectLst/>
                          <a:latin typeface="+mj-lt"/>
                        </a:rPr>
                        <a:t> 21,6</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3375">
                <a:tc rowSpan="2">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600" kern="1200" noProof="0" dirty="0" smtClean="0">
                          <a:solidFill>
                            <a:schemeClr val="tx1"/>
                          </a:solidFill>
                          <a:effectLst/>
                          <a:latin typeface="+mn-lt"/>
                          <a:ea typeface="+mn-ea"/>
                          <a:cs typeface="+mn-cs"/>
                        </a:rPr>
                        <a:t>≥ 2 sites métastatiques avec métastases pulmonaires</a:t>
                      </a:r>
                      <a:endParaRPr lang="fr-FR" sz="1600" b="0" kern="1200" noProof="0" dirty="0" smtClean="0">
                        <a:solidFill>
                          <a:schemeClr val="tx1"/>
                        </a:solidFill>
                        <a:effectLst/>
                        <a:latin typeface="+mn-lt"/>
                        <a:ea typeface="+mn-ea"/>
                        <a:cs typeface="+mn-cs"/>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fontAlgn="base"/>
                      <a:r>
                        <a:rPr lang="fr-FR" sz="1400" b="0" noProof="0" dirty="0" smtClean="0">
                          <a:effectLst/>
                          <a:latin typeface="+mj-lt"/>
                        </a:rPr>
                        <a:t>5564</a:t>
                      </a:r>
                      <a:endParaRPr lang="fr-FR" sz="14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mj-lt"/>
                        </a:rPr>
                        <a:t>15,3</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mj-lt"/>
                          <a:cs typeface="+mn-cs"/>
                        </a:rPr>
                        <a:t>14,8 –</a:t>
                      </a:r>
                      <a:r>
                        <a:rPr lang="fr-FR" sz="1600" b="0" baseline="0" noProof="0" dirty="0" smtClean="0">
                          <a:effectLst/>
                          <a:latin typeface="+mj-lt"/>
                          <a:cs typeface="+mn-cs"/>
                        </a:rPr>
                        <a:t> 16,0</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3375">
                <a:tc vMerge="1">
                  <a:txBody>
                    <a:bodyPr/>
                    <a:lstStyle/>
                    <a:p>
                      <a:pPr algn="l"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fontAlgn="base"/>
                      <a:endParaRPr lang="fr-FR" sz="14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mj-lt"/>
                        </a:rPr>
                        <a:t>0,94</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mj-lt"/>
                        </a:rPr>
                        <a:t>0,90 – 0,97</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mj-lt"/>
                        </a:rPr>
                        <a:t>0,001</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3375">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600" kern="1200" noProof="0" dirty="0" smtClean="0">
                          <a:solidFill>
                            <a:schemeClr val="tx1"/>
                          </a:solidFill>
                          <a:effectLst/>
                          <a:latin typeface="+mn-lt"/>
                          <a:ea typeface="+mn-ea"/>
                          <a:cs typeface="+mn-cs"/>
                        </a:rPr>
                        <a:t>≥ 2 sites métastatiques sans métastases pulmonaires</a:t>
                      </a:r>
                      <a:endParaRPr lang="fr-FR" sz="1600" b="0" kern="1200" noProof="0" dirty="0" smtClean="0">
                        <a:solidFill>
                          <a:schemeClr val="tx1"/>
                        </a:solidFill>
                        <a:effectLst/>
                        <a:latin typeface="+mn-lt"/>
                        <a:ea typeface="+mn-ea"/>
                        <a:cs typeface="+mn-cs"/>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ase"/>
                      <a:r>
                        <a:rPr lang="fr-FR" sz="1400" b="0" noProof="0" dirty="0" smtClean="0">
                          <a:effectLst/>
                          <a:latin typeface="+mj-lt"/>
                        </a:rPr>
                        <a:t>4184</a:t>
                      </a:r>
                      <a:endParaRPr lang="fr-FR" sz="14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j-lt"/>
                        </a:rPr>
                        <a:t>14,4</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j-lt"/>
                          <a:cs typeface="+mn-cs"/>
                        </a:rPr>
                        <a:t>13,8 –</a:t>
                      </a:r>
                      <a:r>
                        <a:rPr lang="fr-FR" sz="1600" b="0" baseline="0" noProof="0" dirty="0" smtClean="0">
                          <a:effectLst/>
                          <a:latin typeface="+mj-lt"/>
                          <a:cs typeface="+mn-cs"/>
                        </a:rPr>
                        <a:t> 15,0</a:t>
                      </a:r>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600" b="0" noProof="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3236710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O-013: Un nouveau nomogramme pour estimer la survie à 12 semaines des patients avec CCRm réfractaire à la chimiothérapie </a:t>
            </a:r>
            <a:br>
              <a:rPr lang="fr-FR" dirty="0" smtClean="0"/>
            </a:br>
            <a:r>
              <a:rPr lang="fr-FR" dirty="0" smtClean="0"/>
              <a:t>– Pietrantonio F, et al </a:t>
            </a:r>
            <a:endParaRPr lang="fr-FR" dirty="0"/>
          </a:p>
        </p:txBody>
      </p:sp>
      <p:sp>
        <p:nvSpPr>
          <p:cNvPr id="2" name="Content Placeholder 1"/>
          <p:cNvSpPr>
            <a:spLocks noGrp="1"/>
          </p:cNvSpPr>
          <p:nvPr>
            <p:ph idx="1"/>
          </p:nvPr>
        </p:nvSpPr>
        <p:spPr>
          <a:xfrm>
            <a:off x="365123" y="1152813"/>
            <a:ext cx="8603311" cy="5429254"/>
          </a:xfrm>
        </p:spPr>
        <p:txBody>
          <a:bodyPr/>
          <a:lstStyle/>
          <a:p>
            <a:pPr marL="0" indent="0">
              <a:spcAft>
                <a:spcPts val="200"/>
              </a:spcAft>
              <a:buNone/>
            </a:pPr>
            <a:r>
              <a:rPr lang="fr-FR" sz="1500" b="1" dirty="0" smtClean="0"/>
              <a:t>Objectif</a:t>
            </a:r>
          </a:p>
          <a:p>
            <a:pPr>
              <a:spcAft>
                <a:spcPts val="200"/>
              </a:spcAft>
            </a:pPr>
            <a:r>
              <a:rPr lang="fr-FR" sz="1500" dirty="0" smtClean="0"/>
              <a:t>Développer un outil (nomogramme) pour prédire la probabilité de décès au cours des 12 semaines suivant la date d’évaluation par l’investigateur du CCRm réfractaire </a:t>
            </a:r>
          </a:p>
          <a:p>
            <a:pPr marL="0" indent="0">
              <a:spcAft>
                <a:spcPts val="200"/>
              </a:spcAft>
              <a:buNone/>
            </a:pPr>
            <a:endParaRPr lang="fr-FR" sz="1500" b="1" dirty="0" smtClean="0"/>
          </a:p>
          <a:p>
            <a:pPr marL="0" indent="0">
              <a:spcAft>
                <a:spcPts val="200"/>
              </a:spcAft>
              <a:buNone/>
            </a:pPr>
            <a:r>
              <a:rPr lang="fr-FR" sz="1500" b="1" dirty="0" smtClean="0"/>
              <a:t>Méthodologie</a:t>
            </a:r>
          </a:p>
          <a:p>
            <a:pPr>
              <a:spcAft>
                <a:spcPts val="200"/>
              </a:spcAft>
            </a:pPr>
            <a:r>
              <a:rPr lang="fr-FR" sz="1500" dirty="0" smtClean="0"/>
              <a:t>Entre 2001 et 2014, les données de 515 patients avec CCRm et ECOG PS ≤2 ont été collectées dans 8 institutions italiennes</a:t>
            </a:r>
          </a:p>
          <a:p>
            <a:pPr>
              <a:spcAft>
                <a:spcPts val="200"/>
              </a:spcAft>
            </a:pPr>
            <a:r>
              <a:rPr lang="fr-FR" sz="1500" dirty="0" smtClean="0"/>
              <a:t>Le caractère réfractaire était défini par une progression de la maladie pendant ou au cours des 12 semaines suivant la dernière administration d’un traitement standard approuvé, incluant fluoropyrimidines, oxaliplatine, irinotecan, bevacizumab, cetuximab ou panitumumab si (K)RAS WT, ou toxicité inacceptable</a:t>
            </a:r>
          </a:p>
          <a:p>
            <a:pPr>
              <a:spcAft>
                <a:spcPts val="200"/>
              </a:spcAft>
            </a:pPr>
            <a:r>
              <a:rPr lang="fr-FR" sz="1500" dirty="0"/>
              <a:t>Un </a:t>
            </a:r>
            <a:r>
              <a:rPr lang="fr-FR" sz="1500" dirty="0" smtClean="0"/>
              <a:t>nomogramme destiné à prédire </a:t>
            </a:r>
            <a:r>
              <a:rPr lang="fr-FR" sz="1500" dirty="0"/>
              <a:t>la probabilité de décès au cours des 12 </a:t>
            </a:r>
            <a:r>
              <a:rPr lang="fr-FR" sz="1500" dirty="0" smtClean="0"/>
              <a:t>semaines suivantes a été établi en intégrant des variables pronostiques dans un modèle aléatoire de Forest </a:t>
            </a:r>
          </a:p>
          <a:p>
            <a:pPr>
              <a:spcAft>
                <a:spcPts val="200"/>
              </a:spcAft>
            </a:pPr>
            <a:r>
              <a:rPr lang="fr-FR" sz="1500" dirty="0" smtClean="0"/>
              <a:t>Les variables ont été sélectionnées sur la significativité statistique RI, obtenues en permutant la variable réponse, et le nomogramme final a été obtenu par modèle logistique binaire incluant uniquement les variables significatives </a:t>
            </a:r>
          </a:p>
          <a:p>
            <a:pPr>
              <a:spcAft>
                <a:spcPts val="200"/>
              </a:spcAft>
            </a:pPr>
            <a:r>
              <a:rPr lang="fr-FR" sz="1500" dirty="0" smtClean="0"/>
              <a:t>Les variables pronostiques d’intérêt étaient: sexe, âge, site de la tumeur primitive, résection tumorale, métastases synchrones, nombre et sites des métastases, ECOG PS, antigène carcinoembryonnaire, plaquettes, leucocytes, hémoglobine, ratio neutrophiles/lymphocytes, sodium, </a:t>
            </a:r>
            <a:r>
              <a:rPr lang="fr-FR" sz="1500" dirty="0"/>
              <a:t>p</a:t>
            </a:r>
            <a:r>
              <a:rPr lang="fr-FR" sz="1500" dirty="0" smtClean="0"/>
              <a:t>hosphatases alcalines, lactate déshydrogénase, intervalle de temps entre diagnostic des métastases et résistance au traitement, nombre de lignes antérieures, et statut mutationnel RAS et BRAF</a:t>
            </a:r>
          </a:p>
        </p:txBody>
      </p:sp>
      <p:sp>
        <p:nvSpPr>
          <p:cNvPr id="4" name="Text Placeholder 3"/>
          <p:cNvSpPr>
            <a:spLocks noGrp="1"/>
          </p:cNvSpPr>
          <p:nvPr>
            <p:ph type="body" sz="quarter" idx="11"/>
          </p:nvPr>
        </p:nvSpPr>
        <p:spPr/>
        <p:txBody>
          <a:bodyPr/>
          <a:lstStyle/>
          <a:p>
            <a:r>
              <a:rPr lang="fr-FR" dirty="0" err="1"/>
              <a:t>Pietrantonio</a:t>
            </a:r>
            <a:r>
              <a:rPr lang="fr-FR" dirty="0"/>
              <a:t> et al. Ann </a:t>
            </a:r>
            <a:r>
              <a:rPr lang="fr-FR" dirty="0" err="1"/>
              <a:t>Oncol</a:t>
            </a:r>
            <a:r>
              <a:rPr lang="fr-FR" dirty="0"/>
              <a:t> 2016; 27 (</a:t>
            </a:r>
            <a:r>
              <a:rPr lang="fr-FR" dirty="0" err="1"/>
              <a:t>suppl</a:t>
            </a:r>
            <a:r>
              <a:rPr lang="fr-FR" dirty="0"/>
              <a:t> 2): </a:t>
            </a:r>
            <a:r>
              <a:rPr lang="fr-FR" dirty="0" err="1"/>
              <a:t>abstr</a:t>
            </a:r>
            <a:r>
              <a:rPr lang="fr-FR" dirty="0"/>
              <a:t> O-013 </a:t>
            </a:r>
          </a:p>
        </p:txBody>
      </p:sp>
    </p:spTree>
    <p:custDataLst>
      <p:tags r:id="rId1"/>
    </p:custDataLst>
    <p:extLst>
      <p:ext uri="{BB962C8B-B14F-4D97-AF65-F5344CB8AC3E}">
        <p14:creationId xmlns:p14="http://schemas.microsoft.com/office/powerpoint/2010/main" xmlns="" val="1987202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O-013: Un nouveau nomogramme pour estimer la survie à 12 semaines des patients avec CCRm réfractaire à la chimiothérapie </a:t>
            </a:r>
            <a:br>
              <a:rPr lang="fr-FR" dirty="0" smtClean="0"/>
            </a:br>
            <a:r>
              <a:rPr lang="fr-FR" dirty="0" smtClean="0"/>
              <a:t>– Pietrantonio F, et al </a:t>
            </a:r>
            <a:endParaRPr lang="fr-FR" dirty="0"/>
          </a:p>
        </p:txBody>
      </p:sp>
      <p:sp>
        <p:nvSpPr>
          <p:cNvPr id="5" name="Content Placeholder 4"/>
          <p:cNvSpPr>
            <a:spLocks noGrp="1"/>
          </p:cNvSpPr>
          <p:nvPr>
            <p:ph idx="1"/>
          </p:nvPr>
        </p:nvSpPr>
        <p:spPr>
          <a:xfrm>
            <a:off x="365124" y="1254035"/>
            <a:ext cx="8413751" cy="489040"/>
          </a:xfrm>
        </p:spPr>
        <p:txBody>
          <a:bodyPr/>
          <a:lstStyle/>
          <a:p>
            <a:pPr marL="0" indent="0">
              <a:buNone/>
            </a:pPr>
            <a:r>
              <a:rPr lang="fr-FR" b="1" dirty="0" smtClean="0"/>
              <a:t>Résultats</a:t>
            </a:r>
          </a:p>
        </p:txBody>
      </p:sp>
      <p:sp>
        <p:nvSpPr>
          <p:cNvPr id="15" name="Text Placeholder 14"/>
          <p:cNvSpPr>
            <a:spLocks noGrp="1"/>
          </p:cNvSpPr>
          <p:nvPr>
            <p:ph type="body" sz="quarter" idx="11"/>
          </p:nvPr>
        </p:nvSpPr>
        <p:spPr>
          <a:xfrm>
            <a:off x="3822700" y="6096000"/>
            <a:ext cx="4956175" cy="487363"/>
          </a:xfrm>
        </p:spPr>
        <p:txBody>
          <a:bodyPr/>
          <a:lstStyle/>
          <a:p>
            <a:r>
              <a:rPr lang="fr-FR" dirty="0" smtClean="0"/>
              <a:t>Pietrantonio et al. Ann Oncol 2016; 27 (suppl 2): abstr O-013 </a:t>
            </a:r>
            <a:endParaRPr lang="fr-FR" dirty="0"/>
          </a:p>
        </p:txBody>
      </p:sp>
      <p:grpSp>
        <p:nvGrpSpPr>
          <p:cNvPr id="2" name="Group 1"/>
          <p:cNvGrpSpPr/>
          <p:nvPr/>
        </p:nvGrpSpPr>
        <p:grpSpPr>
          <a:xfrm>
            <a:off x="-5415" y="3555492"/>
            <a:ext cx="3349665" cy="3115817"/>
            <a:chOff x="-56620" y="3555492"/>
            <a:chExt cx="3349665" cy="3115817"/>
          </a:xfrm>
        </p:grpSpPr>
        <p:sp>
          <p:nvSpPr>
            <p:cNvPr id="29" name="TextBox 28"/>
            <p:cNvSpPr txBox="1"/>
            <p:nvPr/>
          </p:nvSpPr>
          <p:spPr>
            <a:xfrm>
              <a:off x="1126991" y="6394310"/>
              <a:ext cx="1425090" cy="276999"/>
            </a:xfrm>
            <a:prstGeom prst="rect">
              <a:avLst/>
            </a:prstGeom>
            <a:noFill/>
          </p:spPr>
          <p:txBody>
            <a:bodyPr wrap="none" rtlCol="0">
              <a:spAutoFit/>
            </a:bodyPr>
            <a:lstStyle/>
            <a:p>
              <a:pPr algn="ctr"/>
              <a:r>
                <a:rPr lang="fr-FR" sz="1200" dirty="0" smtClean="0">
                  <a:solidFill>
                    <a:srgbClr val="363636"/>
                  </a:solidFill>
                  <a:latin typeface="Arial"/>
                  <a:cs typeface="Arial"/>
                </a:rPr>
                <a:t>Probabilité prédite</a:t>
              </a:r>
              <a:endParaRPr lang="fr-FR" sz="1200" dirty="0">
                <a:solidFill>
                  <a:srgbClr val="363636"/>
                </a:solidFill>
                <a:latin typeface="Arial"/>
                <a:cs typeface="Arial"/>
              </a:endParaRPr>
            </a:p>
          </p:txBody>
        </p:sp>
        <p:sp>
          <p:nvSpPr>
            <p:cNvPr id="9" name="Freeform 8"/>
            <p:cNvSpPr>
              <a:spLocks/>
            </p:cNvSpPr>
            <p:nvPr/>
          </p:nvSpPr>
          <p:spPr bwMode="auto">
            <a:xfrm>
              <a:off x="561610" y="3686077"/>
              <a:ext cx="2527134" cy="24107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0" name="Line 6"/>
            <p:cNvSpPr>
              <a:spLocks noChangeShapeType="1"/>
            </p:cNvSpPr>
            <p:nvPr/>
          </p:nvSpPr>
          <p:spPr bwMode="auto">
            <a:xfrm>
              <a:off x="502686" y="3686076"/>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1" name="Line 7"/>
            <p:cNvSpPr>
              <a:spLocks noChangeShapeType="1"/>
            </p:cNvSpPr>
            <p:nvPr/>
          </p:nvSpPr>
          <p:spPr bwMode="auto">
            <a:xfrm>
              <a:off x="502686" y="4168307"/>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2" name="Line 8"/>
            <p:cNvSpPr>
              <a:spLocks noChangeShapeType="1"/>
            </p:cNvSpPr>
            <p:nvPr/>
          </p:nvSpPr>
          <p:spPr bwMode="auto">
            <a:xfrm>
              <a:off x="502686" y="4621494"/>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3" name="Line 9"/>
            <p:cNvSpPr>
              <a:spLocks noChangeShapeType="1"/>
            </p:cNvSpPr>
            <p:nvPr/>
          </p:nvSpPr>
          <p:spPr bwMode="auto">
            <a:xfrm>
              <a:off x="502686" y="5093499"/>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4" name="Line 10"/>
            <p:cNvSpPr>
              <a:spLocks noChangeShapeType="1"/>
            </p:cNvSpPr>
            <p:nvPr/>
          </p:nvSpPr>
          <p:spPr bwMode="auto">
            <a:xfrm>
              <a:off x="502686" y="5558900"/>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6" name="Line 11"/>
            <p:cNvSpPr>
              <a:spLocks noChangeShapeType="1"/>
            </p:cNvSpPr>
            <p:nvPr/>
          </p:nvSpPr>
          <p:spPr bwMode="auto">
            <a:xfrm>
              <a:off x="502686" y="6024302"/>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7" name="Line 12"/>
            <p:cNvSpPr>
              <a:spLocks noChangeShapeType="1"/>
            </p:cNvSpPr>
            <p:nvPr/>
          </p:nvSpPr>
          <p:spPr bwMode="auto">
            <a:xfrm>
              <a:off x="2102403"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19" name="Line 14"/>
            <p:cNvSpPr>
              <a:spLocks noChangeShapeType="1"/>
            </p:cNvSpPr>
            <p:nvPr/>
          </p:nvSpPr>
          <p:spPr bwMode="auto">
            <a:xfrm>
              <a:off x="2573141"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21" name="Line 17"/>
            <p:cNvSpPr>
              <a:spLocks noChangeShapeType="1"/>
            </p:cNvSpPr>
            <p:nvPr/>
          </p:nvSpPr>
          <p:spPr bwMode="auto">
            <a:xfrm>
              <a:off x="3092097"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24" name="Line 18"/>
            <p:cNvSpPr>
              <a:spLocks noChangeShapeType="1"/>
            </p:cNvSpPr>
            <p:nvPr/>
          </p:nvSpPr>
          <p:spPr bwMode="auto">
            <a:xfrm>
              <a:off x="1612731"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25" name="Line 19"/>
            <p:cNvSpPr>
              <a:spLocks noChangeShapeType="1"/>
            </p:cNvSpPr>
            <p:nvPr/>
          </p:nvSpPr>
          <p:spPr bwMode="auto">
            <a:xfrm>
              <a:off x="1129821"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27" name="Line 21"/>
            <p:cNvSpPr>
              <a:spLocks noChangeShapeType="1"/>
            </p:cNvSpPr>
            <p:nvPr/>
          </p:nvSpPr>
          <p:spPr bwMode="auto">
            <a:xfrm>
              <a:off x="645759"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28" name="TextBox 27"/>
            <p:cNvSpPr txBox="1"/>
            <p:nvPr/>
          </p:nvSpPr>
          <p:spPr>
            <a:xfrm rot="16200000">
              <a:off x="-741911" y="4760093"/>
              <a:ext cx="1647581" cy="276999"/>
            </a:xfrm>
            <a:prstGeom prst="rect">
              <a:avLst/>
            </a:prstGeom>
            <a:noFill/>
          </p:spPr>
          <p:txBody>
            <a:bodyPr wrap="none" rtlCol="0">
              <a:spAutoFit/>
            </a:bodyPr>
            <a:lstStyle/>
            <a:p>
              <a:pPr algn="ctr"/>
              <a:r>
                <a:rPr lang="fr-FR" sz="1200" dirty="0" smtClean="0">
                  <a:solidFill>
                    <a:srgbClr val="363636"/>
                  </a:solidFill>
                  <a:latin typeface="Arial"/>
                  <a:cs typeface="Arial"/>
                </a:rPr>
                <a:t>Pourcentage observé</a:t>
              </a:r>
              <a:endParaRPr lang="fr-FR" sz="1200" dirty="0">
                <a:solidFill>
                  <a:srgbClr val="363636"/>
                </a:solidFill>
                <a:latin typeface="Arial"/>
                <a:cs typeface="Arial"/>
              </a:endParaRPr>
            </a:p>
          </p:txBody>
        </p:sp>
        <p:sp>
          <p:nvSpPr>
            <p:cNvPr id="30" name="TextBox 29"/>
            <p:cNvSpPr txBox="1"/>
            <p:nvPr/>
          </p:nvSpPr>
          <p:spPr>
            <a:xfrm>
              <a:off x="149728" y="3555492"/>
              <a:ext cx="398592"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1.0</a:t>
              </a:r>
              <a:endParaRPr lang="fr-FR" sz="1200" dirty="0">
                <a:solidFill>
                  <a:srgbClr val="4D4D4D"/>
                </a:solidFill>
                <a:latin typeface="Arial"/>
                <a:cs typeface="Arial"/>
              </a:endParaRPr>
            </a:p>
          </p:txBody>
        </p:sp>
        <p:sp>
          <p:nvSpPr>
            <p:cNvPr id="31" name="TextBox 30"/>
            <p:cNvSpPr txBox="1"/>
            <p:nvPr/>
          </p:nvSpPr>
          <p:spPr>
            <a:xfrm>
              <a:off x="149728" y="4029028"/>
              <a:ext cx="398592"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0.8</a:t>
              </a:r>
              <a:endParaRPr lang="fr-FR" sz="1200" dirty="0">
                <a:solidFill>
                  <a:srgbClr val="4D4D4D"/>
                </a:solidFill>
                <a:latin typeface="Arial"/>
                <a:cs typeface="Arial"/>
              </a:endParaRPr>
            </a:p>
          </p:txBody>
        </p:sp>
        <p:sp>
          <p:nvSpPr>
            <p:cNvPr id="32" name="TextBox 31"/>
            <p:cNvSpPr txBox="1"/>
            <p:nvPr/>
          </p:nvSpPr>
          <p:spPr>
            <a:xfrm>
              <a:off x="149728" y="4482994"/>
              <a:ext cx="398592"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0.6</a:t>
              </a:r>
              <a:endParaRPr lang="fr-FR" sz="1200" dirty="0">
                <a:solidFill>
                  <a:srgbClr val="4D4D4D"/>
                </a:solidFill>
                <a:latin typeface="Arial"/>
                <a:cs typeface="Arial"/>
              </a:endParaRPr>
            </a:p>
          </p:txBody>
        </p:sp>
        <p:sp>
          <p:nvSpPr>
            <p:cNvPr id="33" name="TextBox 32"/>
            <p:cNvSpPr txBox="1"/>
            <p:nvPr/>
          </p:nvSpPr>
          <p:spPr>
            <a:xfrm>
              <a:off x="149728" y="4953791"/>
              <a:ext cx="398592"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0.4</a:t>
              </a:r>
              <a:endParaRPr lang="fr-FR" sz="1200" dirty="0">
                <a:solidFill>
                  <a:srgbClr val="4D4D4D"/>
                </a:solidFill>
                <a:latin typeface="Arial"/>
                <a:cs typeface="Arial"/>
              </a:endParaRPr>
            </a:p>
          </p:txBody>
        </p:sp>
        <p:sp>
          <p:nvSpPr>
            <p:cNvPr id="34" name="TextBox 33"/>
            <p:cNvSpPr txBox="1"/>
            <p:nvPr/>
          </p:nvSpPr>
          <p:spPr>
            <a:xfrm>
              <a:off x="149728" y="5418978"/>
              <a:ext cx="398592"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0.2</a:t>
              </a:r>
              <a:endParaRPr lang="fr-FR" sz="1200" dirty="0">
                <a:solidFill>
                  <a:srgbClr val="4D4D4D"/>
                </a:solidFill>
                <a:latin typeface="Arial"/>
                <a:cs typeface="Arial"/>
              </a:endParaRPr>
            </a:p>
          </p:txBody>
        </p:sp>
        <p:sp>
          <p:nvSpPr>
            <p:cNvPr id="35" name="TextBox 34"/>
            <p:cNvSpPr txBox="1"/>
            <p:nvPr/>
          </p:nvSpPr>
          <p:spPr>
            <a:xfrm>
              <a:off x="278069" y="5884164"/>
              <a:ext cx="270251"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a:t>
              </a:r>
              <a:endParaRPr lang="fr-FR" sz="1200" dirty="0">
                <a:solidFill>
                  <a:srgbClr val="4D4D4D"/>
                </a:solidFill>
                <a:latin typeface="Arial"/>
                <a:cs typeface="Arial"/>
              </a:endParaRPr>
            </a:p>
          </p:txBody>
        </p:sp>
        <p:sp>
          <p:nvSpPr>
            <p:cNvPr id="36" name="TextBox 35"/>
            <p:cNvSpPr txBox="1"/>
            <p:nvPr/>
          </p:nvSpPr>
          <p:spPr>
            <a:xfrm>
              <a:off x="513850" y="6151328"/>
              <a:ext cx="270251" cy="276999"/>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4D4D4D"/>
                  </a:solidFill>
                  <a:latin typeface="Arial"/>
                  <a:cs typeface="Arial"/>
                </a:rPr>
                <a:t>0</a:t>
              </a:r>
              <a:endParaRPr lang="fr-FR" sz="1200" dirty="0">
                <a:solidFill>
                  <a:srgbClr val="4D4D4D"/>
                </a:solidFill>
                <a:latin typeface="Arial"/>
                <a:cs typeface="Arial"/>
              </a:endParaRPr>
            </a:p>
          </p:txBody>
        </p:sp>
        <p:sp>
          <p:nvSpPr>
            <p:cNvPr id="38" name="TextBox 37"/>
            <p:cNvSpPr txBox="1"/>
            <p:nvPr/>
          </p:nvSpPr>
          <p:spPr>
            <a:xfrm>
              <a:off x="932108" y="6151328"/>
              <a:ext cx="397866" cy="276999"/>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4D4D4D"/>
                  </a:solidFill>
                  <a:latin typeface="Arial"/>
                  <a:cs typeface="Arial"/>
                </a:rPr>
                <a:t>0.2</a:t>
              </a:r>
              <a:endParaRPr lang="fr-FR" sz="1200" dirty="0">
                <a:solidFill>
                  <a:srgbClr val="4D4D4D"/>
                </a:solidFill>
                <a:latin typeface="Arial"/>
                <a:cs typeface="Arial"/>
              </a:endParaRPr>
            </a:p>
          </p:txBody>
        </p:sp>
        <p:sp>
          <p:nvSpPr>
            <p:cNvPr id="39" name="TextBox 38"/>
            <p:cNvSpPr txBox="1"/>
            <p:nvPr/>
          </p:nvSpPr>
          <p:spPr>
            <a:xfrm>
              <a:off x="1419598" y="6151328"/>
              <a:ext cx="397866" cy="276999"/>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4D4D4D"/>
                  </a:solidFill>
                  <a:latin typeface="Arial"/>
                  <a:cs typeface="Arial"/>
                </a:rPr>
                <a:t>0.4</a:t>
              </a:r>
              <a:endParaRPr lang="fr-FR" sz="1200" dirty="0">
                <a:solidFill>
                  <a:srgbClr val="4D4D4D"/>
                </a:solidFill>
                <a:latin typeface="Arial"/>
                <a:cs typeface="Arial"/>
              </a:endParaRPr>
            </a:p>
          </p:txBody>
        </p:sp>
        <p:sp>
          <p:nvSpPr>
            <p:cNvPr id="41" name="TextBox 40"/>
            <p:cNvSpPr txBox="1"/>
            <p:nvPr/>
          </p:nvSpPr>
          <p:spPr>
            <a:xfrm>
              <a:off x="1907271" y="6151328"/>
              <a:ext cx="397866" cy="276999"/>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4D4D4D"/>
                  </a:solidFill>
                  <a:latin typeface="Arial"/>
                  <a:cs typeface="Arial"/>
                </a:rPr>
                <a:t>0.6</a:t>
              </a:r>
              <a:endParaRPr lang="fr-FR" sz="1200" dirty="0">
                <a:solidFill>
                  <a:srgbClr val="4D4D4D"/>
                </a:solidFill>
                <a:latin typeface="Arial"/>
                <a:cs typeface="Arial"/>
              </a:endParaRPr>
            </a:p>
          </p:txBody>
        </p:sp>
        <p:sp>
          <p:nvSpPr>
            <p:cNvPr id="43" name="TextBox 42"/>
            <p:cNvSpPr txBox="1"/>
            <p:nvPr/>
          </p:nvSpPr>
          <p:spPr>
            <a:xfrm>
              <a:off x="2373266" y="6151328"/>
              <a:ext cx="397866" cy="276999"/>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4D4D4D"/>
                  </a:solidFill>
                  <a:latin typeface="Arial"/>
                  <a:cs typeface="Arial"/>
                </a:rPr>
                <a:t>0.8</a:t>
              </a:r>
              <a:endParaRPr lang="fr-FR" sz="1200" dirty="0">
                <a:solidFill>
                  <a:srgbClr val="4D4D4D"/>
                </a:solidFill>
                <a:latin typeface="Arial"/>
                <a:cs typeface="Arial"/>
              </a:endParaRPr>
            </a:p>
          </p:txBody>
        </p:sp>
        <p:sp>
          <p:nvSpPr>
            <p:cNvPr id="44" name="TextBox 43"/>
            <p:cNvSpPr txBox="1"/>
            <p:nvPr/>
          </p:nvSpPr>
          <p:spPr>
            <a:xfrm>
              <a:off x="2895179" y="6151328"/>
              <a:ext cx="397866" cy="276999"/>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4D4D4D"/>
                  </a:solidFill>
                  <a:latin typeface="Arial"/>
                  <a:cs typeface="Arial"/>
                </a:rPr>
                <a:t>1.0</a:t>
              </a:r>
              <a:endParaRPr lang="fr-FR" sz="1200" dirty="0">
                <a:solidFill>
                  <a:srgbClr val="4D4D4D"/>
                </a:solidFill>
                <a:latin typeface="Arial"/>
                <a:cs typeface="Arial"/>
              </a:endParaRPr>
            </a:p>
          </p:txBody>
        </p:sp>
        <p:cxnSp>
          <p:nvCxnSpPr>
            <p:cNvPr id="6" name="Straight Connector 5"/>
            <p:cNvCxnSpPr>
              <a:stCxn id="9" idx="1"/>
            </p:cNvCxnSpPr>
            <p:nvPr/>
          </p:nvCxnSpPr>
          <p:spPr>
            <a:xfrm flipV="1">
              <a:off x="561610" y="3618207"/>
              <a:ext cx="2596716" cy="2478627"/>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431484" y="4071635"/>
              <a:ext cx="124047" cy="679594"/>
              <a:chOff x="2759713" y="4255304"/>
              <a:chExt cx="124047" cy="552187"/>
            </a:xfrm>
          </p:grpSpPr>
          <p:cxnSp>
            <p:nvCxnSpPr>
              <p:cNvPr id="45" name="Straight Connector 44"/>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859968" y="4444047"/>
              <a:ext cx="124047" cy="604837"/>
              <a:chOff x="2759713" y="4255304"/>
              <a:chExt cx="124047" cy="552187"/>
            </a:xfrm>
          </p:grpSpPr>
          <p:cxnSp>
            <p:nvCxnSpPr>
              <p:cNvPr id="53" name="Straight Connector 52"/>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412264" y="4819248"/>
              <a:ext cx="124047" cy="602048"/>
              <a:chOff x="2759713" y="4255304"/>
              <a:chExt cx="124047" cy="552187"/>
            </a:xfrm>
          </p:grpSpPr>
          <p:cxnSp>
            <p:nvCxnSpPr>
              <p:cNvPr id="57" name="Straight Connector 56"/>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194396" y="5252870"/>
              <a:ext cx="124047" cy="493721"/>
              <a:chOff x="2759713" y="4255304"/>
              <a:chExt cx="124047" cy="552187"/>
            </a:xfrm>
          </p:grpSpPr>
          <p:cxnSp>
            <p:nvCxnSpPr>
              <p:cNvPr id="61" name="Straight Connector 60"/>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1031503" y="5065179"/>
              <a:ext cx="124047" cy="550444"/>
              <a:chOff x="2759713" y="4255304"/>
              <a:chExt cx="124047" cy="552187"/>
            </a:xfrm>
          </p:grpSpPr>
          <p:cxnSp>
            <p:nvCxnSpPr>
              <p:cNvPr id="65" name="Straight Connector 64"/>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74846" y="5552715"/>
              <a:ext cx="124047" cy="389865"/>
              <a:chOff x="2759713" y="4255304"/>
              <a:chExt cx="124047" cy="552187"/>
            </a:xfrm>
          </p:grpSpPr>
          <p:cxnSp>
            <p:nvCxnSpPr>
              <p:cNvPr id="69" name="Straight Connector 68"/>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812822" y="5761387"/>
              <a:ext cx="124047" cy="242379"/>
              <a:chOff x="2759713" y="4255304"/>
              <a:chExt cx="124047" cy="552187"/>
            </a:xfrm>
          </p:grpSpPr>
          <p:cxnSp>
            <p:nvCxnSpPr>
              <p:cNvPr id="73" name="Straight Connector 72"/>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sp>
          <p:nvSpPr>
            <p:cNvPr id="49" name="Oval 48"/>
            <p:cNvSpPr/>
            <p:nvPr/>
          </p:nvSpPr>
          <p:spPr>
            <a:xfrm>
              <a:off x="851985" y="5916897"/>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77" name="Oval 76"/>
            <p:cNvSpPr/>
            <p:nvPr/>
          </p:nvSpPr>
          <p:spPr>
            <a:xfrm>
              <a:off x="911628" y="5762505"/>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78" name="Oval 77"/>
            <p:cNvSpPr/>
            <p:nvPr/>
          </p:nvSpPr>
          <p:spPr>
            <a:xfrm>
              <a:off x="1070666" y="5349861"/>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79" name="Oval 78"/>
            <p:cNvSpPr/>
            <p:nvPr/>
          </p:nvSpPr>
          <p:spPr>
            <a:xfrm>
              <a:off x="1235940" y="5506223"/>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80" name="Oval 79"/>
            <p:cNvSpPr/>
            <p:nvPr/>
          </p:nvSpPr>
          <p:spPr>
            <a:xfrm>
              <a:off x="1449315" y="5119480"/>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81" name="Oval 80"/>
            <p:cNvSpPr/>
            <p:nvPr/>
          </p:nvSpPr>
          <p:spPr>
            <a:xfrm>
              <a:off x="1899131" y="4723447"/>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82" name="Oval 81"/>
            <p:cNvSpPr/>
            <p:nvPr/>
          </p:nvSpPr>
          <p:spPr>
            <a:xfrm>
              <a:off x="2470647" y="4344607"/>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grpSp>
      <p:sp>
        <p:nvSpPr>
          <p:cNvPr id="76" name="Content Placeholder 4"/>
          <p:cNvSpPr txBox="1">
            <a:spLocks/>
          </p:cNvSpPr>
          <p:nvPr/>
        </p:nvSpPr>
        <p:spPr bwMode="auto">
          <a:xfrm>
            <a:off x="3158326" y="5226744"/>
            <a:ext cx="5839370" cy="912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lvl="1">
              <a:buClr>
                <a:srgbClr val="043882"/>
              </a:buClr>
            </a:pPr>
            <a:r>
              <a:rPr lang="fr-FR" dirty="0" smtClean="0"/>
              <a:t>La calibration interne était optimale avec le test de Hosmer-Lemeshow (p=0,117)</a:t>
            </a:r>
          </a:p>
          <a:p>
            <a:pPr lvl="1">
              <a:buClr>
                <a:srgbClr val="043882"/>
              </a:buClr>
            </a:pPr>
            <a:endParaRPr lang="fr-FR" dirty="0"/>
          </a:p>
        </p:txBody>
      </p:sp>
      <p:grpSp>
        <p:nvGrpSpPr>
          <p:cNvPr id="4" name="Group 3"/>
          <p:cNvGrpSpPr/>
          <p:nvPr/>
        </p:nvGrpSpPr>
        <p:grpSpPr>
          <a:xfrm>
            <a:off x="4102525" y="1365811"/>
            <a:ext cx="4809982" cy="3437681"/>
            <a:chOff x="4102525" y="1365811"/>
            <a:chExt cx="4809982" cy="3437681"/>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274" t="21296" r="53362" b="13731"/>
            <a:stretch/>
          </p:blipFill>
          <p:spPr bwMode="auto">
            <a:xfrm>
              <a:off x="4102525" y="1365811"/>
              <a:ext cx="4809982" cy="3437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257961" y="2072274"/>
              <a:ext cx="105798" cy="76944"/>
            </a:xfrm>
            <a:prstGeom prst="rect">
              <a:avLst/>
            </a:prstGeom>
            <a:solidFill>
              <a:schemeClr val="tx2"/>
            </a:solidFill>
          </p:spPr>
          <p:txBody>
            <a:bodyPr wrap="none" lIns="0" tIns="0" rIns="0" bIns="0" rtlCol="0">
              <a:spAutoFit/>
            </a:bodyPr>
            <a:lstStyle/>
            <a:p>
              <a:r>
                <a:rPr lang="fr-FR" sz="500" b="1" dirty="0" smtClean="0">
                  <a:latin typeface="Arial" panose="020B0604020202020204" pitchFamily="34" charset="0"/>
                  <a:cs typeface="Arial" panose="020B0604020202020204" pitchFamily="34" charset="0"/>
                </a:rPr>
                <a:t>Oui</a:t>
              </a:r>
              <a:endParaRPr lang="fr-FR" sz="500" b="1" dirty="0">
                <a:latin typeface="Arial" panose="020B0604020202020204" pitchFamily="34" charset="0"/>
                <a:cs typeface="Arial" panose="020B0604020202020204" pitchFamily="34" charset="0"/>
              </a:endParaRPr>
            </a:p>
          </p:txBody>
        </p:sp>
        <p:sp>
          <p:nvSpPr>
            <p:cNvPr id="84" name="TextBox 83"/>
            <p:cNvSpPr txBox="1"/>
            <p:nvPr/>
          </p:nvSpPr>
          <p:spPr>
            <a:xfrm>
              <a:off x="4254634" y="3592417"/>
              <a:ext cx="123432" cy="76944"/>
            </a:xfrm>
            <a:prstGeom prst="rect">
              <a:avLst/>
            </a:prstGeom>
            <a:solidFill>
              <a:schemeClr val="tx2"/>
            </a:solidFill>
          </p:spPr>
          <p:txBody>
            <a:bodyPr wrap="none" lIns="0" tIns="0" rIns="0" bIns="0" rtlCol="0">
              <a:spAutoFit/>
            </a:bodyPr>
            <a:lstStyle/>
            <a:p>
              <a:r>
                <a:rPr lang="fr-FR" sz="500" b="1" dirty="0" smtClean="0">
                  <a:latin typeface="Arial" panose="020B0604020202020204" pitchFamily="34" charset="0"/>
                  <a:cs typeface="Arial" panose="020B0604020202020204" pitchFamily="34" charset="0"/>
                </a:rPr>
                <a:t>Non</a:t>
              </a:r>
              <a:endParaRPr lang="fr-FR" sz="500" b="1" dirty="0">
                <a:latin typeface="Arial" panose="020B0604020202020204" pitchFamily="34" charset="0"/>
                <a:cs typeface="Arial" panose="020B0604020202020204" pitchFamily="34" charset="0"/>
              </a:endParaRPr>
            </a:p>
          </p:txBody>
        </p:sp>
        <p:sp>
          <p:nvSpPr>
            <p:cNvPr id="85" name="TextBox 84"/>
            <p:cNvSpPr txBox="1"/>
            <p:nvPr/>
          </p:nvSpPr>
          <p:spPr>
            <a:xfrm>
              <a:off x="4593241" y="3444942"/>
              <a:ext cx="105798" cy="76944"/>
            </a:xfrm>
            <a:prstGeom prst="rect">
              <a:avLst/>
            </a:prstGeom>
            <a:solidFill>
              <a:schemeClr val="tx2"/>
            </a:solidFill>
          </p:spPr>
          <p:txBody>
            <a:bodyPr wrap="none" lIns="0" tIns="0" rIns="0" bIns="0" rtlCol="0">
              <a:spAutoFit/>
            </a:bodyPr>
            <a:lstStyle/>
            <a:p>
              <a:r>
                <a:rPr lang="fr-FR" sz="500" b="1" dirty="0" smtClean="0">
                  <a:latin typeface="Arial" panose="020B0604020202020204" pitchFamily="34" charset="0"/>
                  <a:cs typeface="Arial" panose="020B0604020202020204" pitchFamily="34" charset="0"/>
                </a:rPr>
                <a:t>Oui</a:t>
              </a:r>
              <a:endParaRPr lang="fr-FR" sz="500" b="1" dirty="0">
                <a:latin typeface="Arial" panose="020B0604020202020204" pitchFamily="34" charset="0"/>
                <a:cs typeface="Arial" panose="020B0604020202020204" pitchFamily="34" charset="0"/>
              </a:endParaRPr>
            </a:p>
          </p:txBody>
        </p:sp>
        <p:sp>
          <p:nvSpPr>
            <p:cNvPr id="86" name="TextBox 85"/>
            <p:cNvSpPr txBox="1"/>
            <p:nvPr/>
          </p:nvSpPr>
          <p:spPr>
            <a:xfrm>
              <a:off x="4728793" y="1899394"/>
              <a:ext cx="123432" cy="76944"/>
            </a:xfrm>
            <a:prstGeom prst="rect">
              <a:avLst/>
            </a:prstGeom>
            <a:solidFill>
              <a:schemeClr val="tx2"/>
            </a:solidFill>
          </p:spPr>
          <p:txBody>
            <a:bodyPr wrap="none" lIns="0" tIns="0" rIns="0" bIns="0" rtlCol="0">
              <a:spAutoFit/>
            </a:bodyPr>
            <a:lstStyle/>
            <a:p>
              <a:r>
                <a:rPr lang="fr-FR" sz="500" b="1" dirty="0" smtClean="0">
                  <a:latin typeface="Arial" panose="020B0604020202020204" pitchFamily="34" charset="0"/>
                  <a:cs typeface="Arial" panose="020B0604020202020204" pitchFamily="34" charset="0"/>
                </a:rPr>
                <a:t>Non</a:t>
              </a:r>
              <a:endParaRPr lang="fr-FR" sz="500" b="1" dirty="0">
                <a:latin typeface="Arial" panose="020B0604020202020204" pitchFamily="34" charset="0"/>
                <a:cs typeface="Arial" panose="020B0604020202020204" pitchFamily="34" charset="0"/>
              </a:endParaRPr>
            </a:p>
          </p:txBody>
        </p:sp>
      </p:grpSp>
      <p:sp>
        <p:nvSpPr>
          <p:cNvPr id="83" name="TextBox 82"/>
          <p:cNvSpPr txBox="1"/>
          <p:nvPr/>
        </p:nvSpPr>
        <p:spPr>
          <a:xfrm>
            <a:off x="3422852" y="1420301"/>
            <a:ext cx="352661" cy="138499"/>
          </a:xfrm>
          <a:prstGeom prst="rect">
            <a:avLst/>
          </a:prstGeom>
          <a:solidFill>
            <a:schemeClr val="tx2"/>
          </a:solidFill>
        </p:spPr>
        <p:txBody>
          <a:bodyPr wrap="none" lIns="0" tIns="0" rIns="0" bIns="0" rtlCol="0">
            <a:spAutoFit/>
          </a:bodyPr>
          <a:lstStyle/>
          <a:p>
            <a:r>
              <a:rPr lang="fr-FR" sz="900" b="1" dirty="0" smtClean="0">
                <a:latin typeface="Arial" panose="020B0604020202020204" pitchFamily="34" charset="0"/>
                <a:cs typeface="Arial" panose="020B0604020202020204" pitchFamily="34" charset="0"/>
              </a:rPr>
              <a:t>Points</a:t>
            </a:r>
            <a:endParaRPr lang="fr-FR" sz="900" b="1" dirty="0">
              <a:latin typeface="Arial" panose="020B0604020202020204" pitchFamily="34" charset="0"/>
              <a:cs typeface="Arial" panose="020B0604020202020204" pitchFamily="34" charset="0"/>
            </a:endParaRPr>
          </a:p>
        </p:txBody>
      </p:sp>
      <p:sp>
        <p:nvSpPr>
          <p:cNvPr id="87" name="TextBox 86"/>
          <p:cNvSpPr txBox="1"/>
          <p:nvPr/>
        </p:nvSpPr>
        <p:spPr>
          <a:xfrm>
            <a:off x="3422852" y="1823846"/>
            <a:ext cx="750205" cy="415498"/>
          </a:xfrm>
          <a:prstGeom prst="rect">
            <a:avLst/>
          </a:prstGeom>
          <a:solidFill>
            <a:schemeClr val="tx2"/>
          </a:solidFill>
        </p:spPr>
        <p:txBody>
          <a:bodyPr wrap="none" lIns="0" tIns="0" rIns="0" bIns="0" rtlCol="0">
            <a:spAutoFit/>
          </a:bodyPr>
          <a:lstStyle/>
          <a:p>
            <a:r>
              <a:rPr lang="fr-FR" sz="900" b="1" dirty="0" smtClean="0">
                <a:latin typeface="Arial" panose="020B0604020202020204" pitchFamily="34" charset="0"/>
                <a:cs typeface="Arial" panose="020B0604020202020204" pitchFamily="34" charset="0"/>
              </a:rPr>
              <a:t>Résection de </a:t>
            </a:r>
            <a:br>
              <a:rPr lang="fr-FR" sz="900" b="1" dirty="0" smtClean="0">
                <a:latin typeface="Arial" panose="020B0604020202020204" pitchFamily="34" charset="0"/>
                <a:cs typeface="Arial" panose="020B0604020202020204" pitchFamily="34" charset="0"/>
              </a:rPr>
            </a:br>
            <a:r>
              <a:rPr lang="fr-FR" sz="900" b="1" dirty="0" smtClean="0">
                <a:latin typeface="Arial" panose="020B0604020202020204" pitchFamily="34" charset="0"/>
                <a:cs typeface="Arial" panose="020B0604020202020204" pitchFamily="34" charset="0"/>
              </a:rPr>
              <a:t>la tumeur </a:t>
            </a:r>
            <a:br>
              <a:rPr lang="fr-FR" sz="900" b="1" dirty="0" smtClean="0">
                <a:latin typeface="Arial" panose="020B0604020202020204" pitchFamily="34" charset="0"/>
                <a:cs typeface="Arial" panose="020B0604020202020204" pitchFamily="34" charset="0"/>
              </a:rPr>
            </a:br>
            <a:r>
              <a:rPr lang="fr-FR" sz="900" b="1" dirty="0" smtClean="0">
                <a:latin typeface="Arial" panose="020B0604020202020204" pitchFamily="34" charset="0"/>
                <a:cs typeface="Arial" panose="020B0604020202020204" pitchFamily="34" charset="0"/>
              </a:rPr>
              <a:t>primitive</a:t>
            </a:r>
            <a:endParaRPr lang="fr-FR" sz="900" b="1" dirty="0">
              <a:latin typeface="Arial" panose="020B0604020202020204" pitchFamily="34" charset="0"/>
              <a:cs typeface="Arial" panose="020B0604020202020204" pitchFamily="34" charset="0"/>
            </a:endParaRPr>
          </a:p>
        </p:txBody>
      </p:sp>
      <p:sp>
        <p:nvSpPr>
          <p:cNvPr id="88" name="TextBox 87"/>
          <p:cNvSpPr txBox="1"/>
          <p:nvPr/>
        </p:nvSpPr>
        <p:spPr>
          <a:xfrm>
            <a:off x="3422852" y="2478788"/>
            <a:ext cx="525785" cy="138499"/>
          </a:xfrm>
          <a:prstGeom prst="rect">
            <a:avLst/>
          </a:prstGeom>
          <a:solidFill>
            <a:schemeClr val="tx2"/>
          </a:solidFill>
        </p:spPr>
        <p:txBody>
          <a:bodyPr wrap="none" lIns="0" tIns="0" rIns="0" bIns="0" rtlCol="0">
            <a:spAutoFit/>
          </a:bodyPr>
          <a:lstStyle/>
          <a:p>
            <a:r>
              <a:rPr lang="fr-FR" sz="900" b="1" dirty="0" smtClean="0">
                <a:latin typeface="Arial" panose="020B0604020202020204" pitchFamily="34" charset="0"/>
                <a:cs typeface="Arial" panose="020B0604020202020204" pitchFamily="34" charset="0"/>
              </a:rPr>
              <a:t>ECOG PS</a:t>
            </a:r>
            <a:endParaRPr lang="fr-FR" sz="900" b="1" dirty="0">
              <a:latin typeface="Arial" panose="020B0604020202020204" pitchFamily="34" charset="0"/>
              <a:cs typeface="Arial" panose="020B0604020202020204" pitchFamily="34" charset="0"/>
            </a:endParaRPr>
          </a:p>
        </p:txBody>
      </p:sp>
      <p:sp>
        <p:nvSpPr>
          <p:cNvPr id="89" name="TextBox 88"/>
          <p:cNvSpPr txBox="1"/>
          <p:nvPr/>
        </p:nvSpPr>
        <p:spPr>
          <a:xfrm>
            <a:off x="3422852" y="2979404"/>
            <a:ext cx="532197" cy="138499"/>
          </a:xfrm>
          <a:prstGeom prst="rect">
            <a:avLst/>
          </a:prstGeom>
          <a:solidFill>
            <a:schemeClr val="tx2"/>
          </a:solidFill>
        </p:spPr>
        <p:txBody>
          <a:bodyPr wrap="none" lIns="0" tIns="0" rIns="0" bIns="0" rtlCol="0">
            <a:spAutoFit/>
          </a:bodyPr>
          <a:lstStyle/>
          <a:p>
            <a:r>
              <a:rPr lang="fr-FR" sz="900" b="1" dirty="0" smtClean="0">
                <a:latin typeface="Arial" panose="020B0604020202020204" pitchFamily="34" charset="0"/>
                <a:cs typeface="Arial" panose="020B0604020202020204" pitchFamily="34" charset="0"/>
              </a:rPr>
              <a:t>LDH (U/L)</a:t>
            </a:r>
            <a:endParaRPr lang="fr-FR" sz="900" b="1" dirty="0">
              <a:latin typeface="Arial" panose="020B0604020202020204" pitchFamily="34" charset="0"/>
              <a:cs typeface="Arial" panose="020B0604020202020204" pitchFamily="34" charset="0"/>
            </a:endParaRPr>
          </a:p>
        </p:txBody>
      </p:sp>
      <p:sp>
        <p:nvSpPr>
          <p:cNvPr id="90" name="TextBox 89"/>
          <p:cNvSpPr txBox="1"/>
          <p:nvPr/>
        </p:nvSpPr>
        <p:spPr>
          <a:xfrm>
            <a:off x="3422852" y="3420003"/>
            <a:ext cx="679673" cy="276999"/>
          </a:xfrm>
          <a:prstGeom prst="rect">
            <a:avLst/>
          </a:prstGeom>
          <a:solidFill>
            <a:schemeClr val="tx2"/>
          </a:solidFill>
        </p:spPr>
        <p:txBody>
          <a:bodyPr wrap="none" lIns="0" tIns="0" rIns="0" bIns="0" rtlCol="0">
            <a:spAutoFit/>
          </a:bodyPr>
          <a:lstStyle/>
          <a:p>
            <a:r>
              <a:rPr lang="fr-FR" sz="900" b="1" dirty="0" smtClean="0">
                <a:latin typeface="Arial" panose="020B0604020202020204" pitchFamily="34" charset="0"/>
                <a:cs typeface="Arial" panose="020B0604020202020204" pitchFamily="34" charset="0"/>
              </a:rPr>
              <a:t>Métastases </a:t>
            </a:r>
            <a:br>
              <a:rPr lang="fr-FR" sz="900" b="1" dirty="0" smtClean="0">
                <a:latin typeface="Arial" panose="020B0604020202020204" pitchFamily="34" charset="0"/>
                <a:cs typeface="Arial" panose="020B0604020202020204" pitchFamily="34" charset="0"/>
              </a:rPr>
            </a:br>
            <a:r>
              <a:rPr lang="fr-FR" sz="900" b="1" dirty="0" smtClean="0">
                <a:latin typeface="Arial" panose="020B0604020202020204" pitchFamily="34" charset="0"/>
                <a:cs typeface="Arial" panose="020B0604020202020204" pitchFamily="34" charset="0"/>
              </a:rPr>
              <a:t>péritonéales</a:t>
            </a:r>
            <a:endParaRPr lang="fr-FR" sz="900" b="1" dirty="0">
              <a:latin typeface="Arial" panose="020B0604020202020204" pitchFamily="34" charset="0"/>
              <a:cs typeface="Arial" panose="020B0604020202020204" pitchFamily="34" charset="0"/>
            </a:endParaRPr>
          </a:p>
        </p:txBody>
      </p:sp>
      <p:sp>
        <p:nvSpPr>
          <p:cNvPr id="91" name="TextBox 90"/>
          <p:cNvSpPr txBox="1"/>
          <p:nvPr/>
        </p:nvSpPr>
        <p:spPr>
          <a:xfrm>
            <a:off x="3422852" y="3909900"/>
            <a:ext cx="743793" cy="276999"/>
          </a:xfrm>
          <a:prstGeom prst="rect">
            <a:avLst/>
          </a:prstGeom>
          <a:solidFill>
            <a:schemeClr val="tx2"/>
          </a:solidFill>
        </p:spPr>
        <p:txBody>
          <a:bodyPr wrap="none" lIns="0" tIns="0" rIns="0" bIns="0" rtlCol="0">
            <a:spAutoFit/>
          </a:bodyPr>
          <a:lstStyle/>
          <a:p>
            <a:r>
              <a:rPr lang="fr-FR" sz="900" b="1" dirty="0" smtClean="0">
                <a:latin typeface="Arial" panose="020B0604020202020204" pitchFamily="34" charset="0"/>
                <a:cs typeface="Arial" panose="020B0604020202020204" pitchFamily="34" charset="0"/>
              </a:rPr>
              <a:t>Nombre total </a:t>
            </a:r>
            <a:br>
              <a:rPr lang="fr-FR" sz="900" b="1" dirty="0" smtClean="0">
                <a:latin typeface="Arial" panose="020B0604020202020204" pitchFamily="34" charset="0"/>
                <a:cs typeface="Arial" panose="020B0604020202020204" pitchFamily="34" charset="0"/>
              </a:rPr>
            </a:br>
            <a:r>
              <a:rPr lang="fr-FR" sz="900" b="1" dirty="0" smtClean="0">
                <a:latin typeface="Arial" panose="020B0604020202020204" pitchFamily="34" charset="0"/>
                <a:cs typeface="Arial" panose="020B0604020202020204" pitchFamily="34" charset="0"/>
              </a:rPr>
              <a:t>de points</a:t>
            </a:r>
            <a:endParaRPr lang="fr-FR" sz="900" b="1" dirty="0">
              <a:latin typeface="Arial" panose="020B0604020202020204" pitchFamily="34" charset="0"/>
              <a:cs typeface="Arial" panose="020B0604020202020204" pitchFamily="34" charset="0"/>
            </a:endParaRPr>
          </a:p>
        </p:txBody>
      </p:sp>
      <p:sp>
        <p:nvSpPr>
          <p:cNvPr id="92" name="TextBox 91"/>
          <p:cNvSpPr txBox="1"/>
          <p:nvPr/>
        </p:nvSpPr>
        <p:spPr>
          <a:xfrm>
            <a:off x="3422852" y="4482994"/>
            <a:ext cx="596317" cy="138499"/>
          </a:xfrm>
          <a:prstGeom prst="rect">
            <a:avLst/>
          </a:prstGeom>
          <a:solidFill>
            <a:schemeClr val="tx2"/>
          </a:solidFill>
        </p:spPr>
        <p:txBody>
          <a:bodyPr wrap="none" lIns="0" tIns="0" rIns="0" bIns="0" rtlCol="0">
            <a:spAutoFit/>
          </a:bodyPr>
          <a:lstStyle/>
          <a:p>
            <a:r>
              <a:rPr lang="fr-FR" sz="900" b="1" dirty="0" smtClean="0">
                <a:latin typeface="Arial" panose="020B0604020202020204" pitchFamily="34" charset="0"/>
                <a:cs typeface="Arial" panose="020B0604020202020204" pitchFamily="34" charset="0"/>
              </a:rPr>
              <a:t>Probabilité</a:t>
            </a:r>
            <a:endParaRPr lang="fr-FR" sz="9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2472476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O-013: Un nouveau nomogramme pour estimer la survie à 12 semaines des patients avec CCRm réfractaire à la chimiothérapie </a:t>
            </a:r>
            <a:br>
              <a:rPr lang="fr-FR" dirty="0" smtClean="0"/>
            </a:br>
            <a:r>
              <a:rPr lang="fr-FR" dirty="0" smtClean="0"/>
              <a:t>– Pietrantonio F, et al </a:t>
            </a:r>
            <a:endParaRPr lang="fr-FR" dirty="0"/>
          </a:p>
        </p:txBody>
      </p:sp>
      <p:sp>
        <p:nvSpPr>
          <p:cNvPr id="5" name="Content Placeholder 4"/>
          <p:cNvSpPr>
            <a:spLocks noGrp="1"/>
          </p:cNvSpPr>
          <p:nvPr>
            <p:ph idx="1"/>
          </p:nvPr>
        </p:nvSpPr>
        <p:spPr>
          <a:xfrm>
            <a:off x="365123" y="1254035"/>
            <a:ext cx="8625257" cy="4746172"/>
          </a:xfrm>
        </p:spPr>
        <p:txBody>
          <a:bodyPr/>
          <a:lstStyle/>
          <a:p>
            <a:pPr marL="0" indent="0">
              <a:buNone/>
            </a:pPr>
            <a:r>
              <a:rPr lang="fr-FR" sz="1400" b="1" dirty="0" smtClean="0"/>
              <a:t>Résultats</a:t>
            </a:r>
          </a:p>
          <a:p>
            <a:r>
              <a:rPr lang="fr-FR" sz="1400" dirty="0" smtClean="0"/>
              <a:t>Les résultats obtenus dans la cohorte de développement de l’outil (n=411) ont été reproduits dans la cohorte de validation (n=359) </a:t>
            </a:r>
          </a:p>
          <a:p>
            <a:endParaRPr lang="fr-FR" sz="1400" dirty="0" smtClean="0"/>
          </a:p>
          <a:p>
            <a:pPr marL="0" indent="0">
              <a:buNone/>
            </a:pPr>
            <a:endParaRPr lang="fr-FR" sz="1400" b="1" dirty="0" smtClean="0"/>
          </a:p>
          <a:p>
            <a:pPr marL="0" indent="0">
              <a:buNone/>
            </a:pPr>
            <a:endParaRPr lang="fr-FR" sz="1400" b="1" dirty="0" smtClean="0"/>
          </a:p>
          <a:p>
            <a:pPr marL="0" indent="0">
              <a:buNone/>
            </a:pPr>
            <a:endParaRPr lang="fr-FR" sz="1400" b="1" dirty="0" smtClean="0"/>
          </a:p>
          <a:p>
            <a:pPr marL="0" indent="0">
              <a:buNone/>
            </a:pPr>
            <a:endParaRPr lang="fr-FR" sz="1400" b="1" dirty="0" smtClean="0"/>
          </a:p>
          <a:p>
            <a:pPr marL="0" indent="0">
              <a:buNone/>
            </a:pPr>
            <a:endParaRPr lang="fr-FR" sz="1400" b="1" dirty="0" smtClean="0"/>
          </a:p>
          <a:p>
            <a:endParaRPr lang="fr-FR" sz="100" b="1" dirty="0" smtClean="0"/>
          </a:p>
          <a:p>
            <a:pPr marL="0" indent="0">
              <a:spcBef>
                <a:spcPts val="1200"/>
              </a:spcBef>
              <a:buNone/>
            </a:pPr>
            <a:r>
              <a:rPr lang="fr-FR" sz="1400" b="1" dirty="0" smtClean="0"/>
              <a:t>Conclusions</a:t>
            </a:r>
          </a:p>
          <a:p>
            <a:r>
              <a:rPr lang="fr-FR" sz="1400" b="1" dirty="0" smtClean="0"/>
              <a:t>Quatre variables (ECOG PS, résection, lactate déshydrogénase et métastases péritonéales) peuvent être utilisées pour prédire la probabilité de décès à 12 semaines chez les patients avec CCRm réfractaire </a:t>
            </a:r>
          </a:p>
          <a:p>
            <a:r>
              <a:rPr lang="fr-FR" sz="1400" b="1" dirty="0" smtClean="0"/>
              <a:t>Le modèle développé est fiable et les résultats obtenus dans la cohorte de développement de l’outil ont pu être reproduits de façon adéquate dans la cohorte de validation </a:t>
            </a:r>
          </a:p>
          <a:p>
            <a:r>
              <a:rPr lang="fr-FR" sz="1400" b="1" dirty="0" smtClean="0"/>
              <a:t>Ce nomogramme pourrait améliorer significativement la sélection des lignes tardives de traitement pour les patients avec CCRm dans la pratique clinique </a:t>
            </a:r>
          </a:p>
          <a:p>
            <a:pPr lvl="1"/>
            <a:r>
              <a:rPr lang="fr-FR" sz="1400" b="1" dirty="0" smtClean="0"/>
              <a:t>Il pourrait aussi aider les chercheurs dans la détermination de l’espérance de vie pour assurer la cohérence de recrutement des patients dans les essais cliniques de phase précoce</a:t>
            </a:r>
          </a:p>
        </p:txBody>
      </p:sp>
      <p:sp>
        <p:nvSpPr>
          <p:cNvPr id="15" name="Text Placeholder 14"/>
          <p:cNvSpPr>
            <a:spLocks noGrp="1"/>
          </p:cNvSpPr>
          <p:nvPr>
            <p:ph type="body" sz="quarter" idx="11"/>
          </p:nvPr>
        </p:nvSpPr>
        <p:spPr>
          <a:xfrm>
            <a:off x="3822700" y="6096000"/>
            <a:ext cx="4956175" cy="487363"/>
          </a:xfrm>
        </p:spPr>
        <p:txBody>
          <a:bodyPr/>
          <a:lstStyle/>
          <a:p>
            <a:r>
              <a:rPr lang="fr-FR" dirty="0" smtClean="0"/>
              <a:t>Pietrantonio et al. Ann Oncol 2016; 27 (suppl 2): abstr O-013 </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3059660096"/>
              </p:ext>
            </p:extLst>
          </p:nvPr>
        </p:nvGraphicFramePr>
        <p:xfrm>
          <a:off x="562550" y="2136543"/>
          <a:ext cx="8316881" cy="1591056"/>
        </p:xfrm>
        <a:graphic>
          <a:graphicData uri="http://schemas.openxmlformats.org/drawingml/2006/table">
            <a:tbl>
              <a:tblPr firstRow="1" bandRow="1">
                <a:tableStyleId>{69012ECD-51FC-41F1-AA8D-1B2483CD663E}</a:tableStyleId>
              </a:tblPr>
              <a:tblGrid>
                <a:gridCol w="2851604"/>
                <a:gridCol w="2851604"/>
                <a:gridCol w="2613673"/>
              </a:tblGrid>
              <a:tr h="4873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Cohorte de développement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(n=411)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Cohorte de validation (n=359)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18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600" b="0" dirty="0" smtClean="0">
                          <a:latin typeface="Arial" pitchFamily="34" charset="0"/>
                          <a:cs typeface="Arial" pitchFamily="34" charset="0"/>
                        </a:rPr>
                        <a:t>Test de Hosmer-Lemeshow</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600" b="0" dirty="0" smtClean="0">
                          <a:latin typeface="Arial" pitchFamily="34" charset="0"/>
                          <a:cs typeface="Arial" pitchFamily="34" charset="0"/>
                        </a:rPr>
                        <a:t>p=0,117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pitchFamily="34" charset="0"/>
                          <a:cs typeface="Arial" pitchFamily="34" charset="0"/>
                        </a:rPr>
                        <a:t>p=0,0001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600" b="0" dirty="0" smtClean="0">
                          <a:latin typeface="Arial" pitchFamily="34" charset="0"/>
                          <a:cs typeface="Arial" pitchFamily="34" charset="0"/>
                        </a:rPr>
                        <a:t>Index Harrell C</a:t>
                      </a:r>
                      <a:r>
                        <a:rPr lang="pt-BR" sz="1600" b="0" baseline="0" dirty="0" smtClean="0">
                          <a:latin typeface="Arial" pitchFamily="34" charset="0"/>
                          <a:cs typeface="Arial" pitchFamily="34" charset="0"/>
                        </a:rPr>
                        <a:t> </a:t>
                      </a:r>
                      <a:r>
                        <a:rPr lang="en-NZ" sz="1600" b="0" dirty="0" smtClean="0">
                          <a:latin typeface="Arial" pitchFamily="34" charset="0"/>
                          <a:cs typeface="Arial" pitchFamily="34" charset="0"/>
                        </a:rPr>
                        <a:t>(IC95)</a:t>
                      </a:r>
                      <a:endParaRPr lang="pt-BR"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0,778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(0,730 – 0,824)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0,722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(0,717 – 0,824)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Tree>
    <p:custDataLst>
      <p:tags r:id="rId1"/>
    </p:custDataLst>
    <p:extLst>
      <p:ext uri="{BB962C8B-B14F-4D97-AF65-F5344CB8AC3E}">
        <p14:creationId xmlns:p14="http://schemas.microsoft.com/office/powerpoint/2010/main" xmlns="" val="182717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O-014: Evaluation de la profondeur de la réponse par un modèle volumétrique chez les patients avec CCRm : résultats de l’étude SIRFLOX – Heinemann V, et al </a:t>
            </a:r>
            <a:endParaRPr lang="fr-FR" dirty="0"/>
          </a:p>
        </p:txBody>
      </p:sp>
      <p:sp>
        <p:nvSpPr>
          <p:cNvPr id="14" name="Text Placeholder 13"/>
          <p:cNvSpPr>
            <a:spLocks noGrp="1"/>
          </p:cNvSpPr>
          <p:nvPr>
            <p:ph type="body" sz="quarter" idx="10"/>
          </p:nvPr>
        </p:nvSpPr>
        <p:spPr/>
        <p:txBody>
          <a:bodyPr/>
          <a:lstStyle/>
          <a:p>
            <a:r>
              <a:rPr lang="fr-FR" dirty="0" smtClean="0"/>
              <a:t>SIRT: radiothérapie interne sélective; </a:t>
            </a:r>
            <a:br>
              <a:rPr lang="fr-FR" dirty="0" smtClean="0"/>
            </a:br>
            <a:r>
              <a:rPr lang="fr-FR" dirty="0" smtClean="0"/>
              <a:t>*à la discrétion de l’investigateur</a:t>
            </a:r>
            <a:endParaRPr lang="fr-FR" dirty="0"/>
          </a:p>
        </p:txBody>
      </p:sp>
      <p:sp>
        <p:nvSpPr>
          <p:cNvPr id="15" name="Text Placeholder 14"/>
          <p:cNvSpPr>
            <a:spLocks noGrp="1"/>
          </p:cNvSpPr>
          <p:nvPr>
            <p:ph type="body" sz="quarter" idx="11"/>
          </p:nvPr>
        </p:nvSpPr>
        <p:spPr/>
        <p:txBody>
          <a:bodyPr/>
          <a:lstStyle/>
          <a:p>
            <a:r>
              <a:rPr lang="fr-FR" dirty="0" smtClean="0"/>
              <a:t>Heinemann et al. Ann Oncol 2016; 27 (suppl 2): abstr O-014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a:t>
            </a:r>
            <a:r>
              <a:rPr lang="fr-FR" dirty="0" smtClean="0"/>
              <a:t> </a:t>
            </a:r>
          </a:p>
          <a:p>
            <a:pPr>
              <a:buClr>
                <a:srgbClr val="043882"/>
              </a:buClr>
            </a:pPr>
            <a:r>
              <a:rPr lang="fr-FR" dirty="0" smtClean="0"/>
              <a:t>Evaluer la profondeur de la réponse à une 1</a:t>
            </a:r>
            <a:r>
              <a:rPr lang="fr-FR" baseline="30000" dirty="0" smtClean="0"/>
              <a:t>e</a:t>
            </a:r>
            <a:r>
              <a:rPr lang="fr-FR" dirty="0" smtClean="0"/>
              <a:t> ligne de mFOLFOX6 (+ bevacizumab à la discrétion de l’investigateur) + SIRT à base de microsphères de résines chargées à l’Y-90 comparé à mFOLFOX6 (± bevacizumab) chez des patients avec CCRm </a:t>
            </a:r>
            <a:endParaRPr lang="fr-FR" dirty="0"/>
          </a:p>
        </p:txBody>
      </p:sp>
      <p:sp>
        <p:nvSpPr>
          <p:cNvPr id="8" name="Oval 14"/>
          <p:cNvSpPr>
            <a:spLocks noChangeArrowheads="1"/>
          </p:cNvSpPr>
          <p:nvPr/>
        </p:nvSpPr>
        <p:spPr bwMode="auto">
          <a:xfrm>
            <a:off x="3941537" y="365150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fr-FR" altLang="zh-CN" b="1" dirty="0" smtClean="0">
                <a:solidFill>
                  <a:srgbClr val="043882"/>
                </a:solidFill>
                <a:latin typeface="Arial"/>
                <a:ea typeface="SimSun" pitchFamily="2" charset="-122"/>
                <a:cs typeface="Arial"/>
              </a:rPr>
              <a:t>R</a:t>
            </a:r>
          </a:p>
          <a:p>
            <a:pPr algn="ctr" fontAlgn="auto">
              <a:spcBef>
                <a:spcPts val="0"/>
              </a:spcBef>
              <a:spcAft>
                <a:spcPts val="0"/>
              </a:spcAft>
            </a:pPr>
            <a:r>
              <a:rPr lang="fr-FR" altLang="zh-CN" b="1" dirty="0" smtClean="0">
                <a:solidFill>
                  <a:srgbClr val="043882"/>
                </a:solidFill>
                <a:latin typeface="Arial"/>
                <a:ea typeface="SimSun" pitchFamily="2" charset="-122"/>
                <a:cs typeface="Arial"/>
              </a:rPr>
              <a:t>1:1</a:t>
            </a:r>
            <a:endParaRPr lang="fr-FR" altLang="zh-CN" b="1" dirty="0">
              <a:solidFill>
                <a:srgbClr val="043882"/>
              </a:solidFill>
              <a:latin typeface="Arial"/>
              <a:ea typeface="SimSun" pitchFamily="2" charset="-122"/>
              <a:cs typeface="Arial"/>
            </a:endParaRPr>
          </a:p>
        </p:txBody>
      </p:sp>
      <p:cxnSp>
        <p:nvCxnSpPr>
          <p:cNvPr id="9" name="AutoShape 15"/>
          <p:cNvCxnSpPr>
            <a:cxnSpLocks noChangeShapeType="1"/>
            <a:stCxn id="8" idx="0"/>
            <a:endCxn id="13" idx="1"/>
          </p:cNvCxnSpPr>
          <p:nvPr/>
        </p:nvCxnSpPr>
        <p:spPr bwMode="auto">
          <a:xfrm rot="5400000" flipH="1" flipV="1">
            <a:off x="4065716" y="3056630"/>
            <a:ext cx="762492" cy="42725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830117" y="2511987"/>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Prog/</a:t>
            </a:r>
          </a:p>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décès/</a:t>
            </a:r>
          </a:p>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toxicité </a:t>
            </a:r>
            <a:endParaRPr lang="fr-FR" altLang="zh-CN" sz="1600" b="1" dirty="0">
              <a:solidFill>
                <a:srgbClr val="FFFFFF"/>
              </a:solidFill>
              <a:latin typeface="Arial"/>
              <a:ea typeface="SimSun" pitchFamily="2" charset="-122"/>
              <a:cs typeface="Arial"/>
            </a:endParaRPr>
          </a:p>
        </p:txBody>
      </p:sp>
      <p:cxnSp>
        <p:nvCxnSpPr>
          <p:cNvPr id="11" name="AutoShape 19"/>
          <p:cNvCxnSpPr>
            <a:cxnSpLocks noChangeShapeType="1"/>
          </p:cNvCxnSpPr>
          <p:nvPr/>
        </p:nvCxnSpPr>
        <p:spPr bwMode="auto">
          <a:xfrm>
            <a:off x="3684814" y="3943603"/>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3" idx="3"/>
            <a:endCxn id="10" idx="1"/>
          </p:cNvCxnSpPr>
          <p:nvPr/>
        </p:nvCxnSpPr>
        <p:spPr bwMode="auto">
          <a:xfrm>
            <a:off x="7339080" y="2889011"/>
            <a:ext cx="491037"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60590" y="2421011"/>
            <a:ext cx="2678490" cy="936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dirty="0" smtClean="0">
                <a:solidFill>
                  <a:srgbClr val="FFFFFF"/>
                </a:solidFill>
                <a:latin typeface="Arial"/>
                <a:ea typeface="SimSun" pitchFamily="2" charset="-122"/>
                <a:cs typeface="Arial"/>
              </a:rPr>
              <a:t>SIRT + mFOLFOX6 </a:t>
            </a:r>
            <a:br>
              <a:rPr lang="fr-FR" altLang="zh-CN" sz="1600" dirty="0" smtClean="0">
                <a:solidFill>
                  <a:srgbClr val="FFFFFF"/>
                </a:solidFill>
                <a:latin typeface="Arial"/>
                <a:ea typeface="SimSun" pitchFamily="2" charset="-122"/>
                <a:cs typeface="Arial"/>
              </a:rPr>
            </a:br>
            <a:r>
              <a:rPr lang="fr-FR" altLang="zh-CN" sz="1600" dirty="0" smtClean="0">
                <a:solidFill>
                  <a:srgbClr val="FFFFFF"/>
                </a:solidFill>
                <a:latin typeface="Arial"/>
                <a:ea typeface="SimSun" pitchFamily="2" charset="-122"/>
                <a:cs typeface="Arial"/>
              </a:rPr>
              <a:t>(+ Bevacizumab*) </a:t>
            </a:r>
            <a:br>
              <a:rPr lang="fr-FR" altLang="zh-CN" sz="1600" dirty="0" smtClean="0">
                <a:solidFill>
                  <a:srgbClr val="FFFFFF"/>
                </a:solidFill>
                <a:latin typeface="Arial"/>
                <a:ea typeface="SimSun" pitchFamily="2" charset="-122"/>
                <a:cs typeface="Arial"/>
              </a:rPr>
            </a:br>
            <a:r>
              <a:rPr lang="fr-FR" altLang="zh-CN" sz="1600" dirty="0" smtClean="0">
                <a:solidFill>
                  <a:srgbClr val="FFFFFF"/>
                </a:solidFill>
                <a:latin typeface="Arial"/>
                <a:ea typeface="SimSun" pitchFamily="2" charset="-122"/>
                <a:cs typeface="Arial"/>
              </a:rPr>
              <a:t>(n=267)</a:t>
            </a:r>
            <a:endParaRPr lang="fr-FR" altLang="zh-CN" sz="1600"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219456" y="2764705"/>
            <a:ext cx="3471537"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Critères d’inclusion </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CCRm non </a:t>
            </a:r>
            <a:r>
              <a:rPr lang="fr-FR" altLang="zh-CN" dirty="0" err="1" smtClean="0">
                <a:solidFill>
                  <a:srgbClr val="FFFFFF"/>
                </a:solidFill>
                <a:latin typeface="Arial" panose="020B0604020202020204" pitchFamily="34" charset="0"/>
                <a:cs typeface="Arial" panose="020B0604020202020204" pitchFamily="34" charset="0"/>
              </a:rPr>
              <a:t>résecable</a:t>
            </a:r>
            <a:r>
              <a:rPr lang="fr-FR" altLang="zh-CN" dirty="0" smtClean="0">
                <a:solidFill>
                  <a:srgbClr val="FFFFFF"/>
                </a:solidFill>
                <a:latin typeface="Arial" panose="020B0604020202020204" pitchFamily="34" charset="0"/>
                <a:cs typeface="Arial" panose="020B0604020202020204" pitchFamily="34" charset="0"/>
              </a:rPr>
              <a:t> avec métastases hépatiques exclusives ou prédominantes</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Pas de CT antérieure</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OMS PS 0</a:t>
            </a:r>
            <a:r>
              <a:rPr lang="fr-FR" altLang="zh-CN" dirty="0" smtClean="0">
                <a:solidFill>
                  <a:srgbClr val="FFFFFF"/>
                </a:solidFill>
                <a:latin typeface="Arial"/>
                <a:cs typeface="Arial"/>
              </a:rPr>
              <a:t>–</a:t>
            </a:r>
            <a:r>
              <a:rPr lang="fr-FR" altLang="zh-CN" dirty="0" smtClean="0">
                <a:solidFill>
                  <a:srgbClr val="FFFFFF"/>
                </a:solidFill>
                <a:latin typeface="Arial" panose="020B0604020202020204" pitchFamily="34" charset="0"/>
                <a:cs typeface="Arial" panose="020B0604020202020204" pitchFamily="34" charset="0"/>
              </a:rPr>
              <a:t>1</a:t>
            </a:r>
          </a:p>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(n=530)</a:t>
            </a:r>
            <a:endParaRPr lang="fr-FR" altLang="zh-CN" dirty="0">
              <a:solidFill>
                <a:srgbClr val="FFFFFF"/>
              </a:solidFill>
              <a:latin typeface="Arial" panose="020B0604020202020204" pitchFamily="34" charset="0"/>
              <a:cs typeface="Arial" panose="020B0604020202020204" pitchFamily="34" charset="0"/>
            </a:endParaRPr>
          </a:p>
        </p:txBody>
      </p:sp>
      <p:cxnSp>
        <p:nvCxnSpPr>
          <p:cNvPr id="17" name="AutoShape 16"/>
          <p:cNvCxnSpPr>
            <a:cxnSpLocks noChangeShapeType="1"/>
            <a:stCxn id="8" idx="4"/>
            <a:endCxn id="18" idx="1"/>
          </p:cNvCxnSpPr>
          <p:nvPr/>
        </p:nvCxnSpPr>
        <p:spPr bwMode="auto">
          <a:xfrm rot="16200000" flipH="1">
            <a:off x="4035798" y="4433239"/>
            <a:ext cx="822328" cy="42725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660590" y="4590031"/>
            <a:ext cx="2676910" cy="936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dirty="0" smtClean="0">
                <a:solidFill>
                  <a:srgbClr val="4D4D4D"/>
                </a:solidFill>
                <a:latin typeface="Arial"/>
                <a:ea typeface="SimSun" pitchFamily="2" charset="-122"/>
                <a:cs typeface="Arial"/>
              </a:rPr>
              <a:t>mFOLFOX6 </a:t>
            </a:r>
            <a:br>
              <a:rPr lang="fr-FR" altLang="zh-CN" sz="1600" dirty="0" smtClean="0">
                <a:solidFill>
                  <a:srgbClr val="4D4D4D"/>
                </a:solidFill>
                <a:latin typeface="Arial"/>
                <a:ea typeface="SimSun" pitchFamily="2" charset="-122"/>
                <a:cs typeface="Arial"/>
              </a:rPr>
            </a:br>
            <a:r>
              <a:rPr lang="fr-FR" altLang="zh-CN" sz="1600" dirty="0" smtClean="0">
                <a:solidFill>
                  <a:srgbClr val="4D4D4D"/>
                </a:solidFill>
                <a:latin typeface="Arial"/>
                <a:ea typeface="SimSun" pitchFamily="2" charset="-122"/>
                <a:cs typeface="Arial"/>
              </a:rPr>
              <a:t>(+ Bevacizumab*) </a:t>
            </a:r>
            <a:br>
              <a:rPr lang="fr-FR" altLang="zh-CN" sz="1600" dirty="0" smtClean="0">
                <a:solidFill>
                  <a:srgbClr val="4D4D4D"/>
                </a:solidFill>
                <a:latin typeface="Arial"/>
                <a:ea typeface="SimSun" pitchFamily="2" charset="-122"/>
                <a:cs typeface="Arial"/>
              </a:rPr>
            </a:br>
            <a:r>
              <a:rPr lang="fr-FR" altLang="zh-CN" sz="1600" dirty="0" smtClean="0">
                <a:solidFill>
                  <a:srgbClr val="4D4D4D"/>
                </a:solidFill>
                <a:latin typeface="Arial"/>
                <a:ea typeface="SimSun" pitchFamily="2" charset="-122"/>
                <a:cs typeface="Arial"/>
              </a:rPr>
              <a:t>(n=263)</a:t>
            </a:r>
            <a:endParaRPr lang="fr-FR" altLang="zh-CN" sz="1600" dirty="0">
              <a:solidFill>
                <a:srgbClr val="4D4D4D"/>
              </a:solidFill>
              <a:latin typeface="Arial"/>
              <a:ea typeface="SimSun" pitchFamily="2" charset="-122"/>
              <a:cs typeface="Arial"/>
            </a:endParaRPr>
          </a:p>
        </p:txBody>
      </p:sp>
      <p:cxnSp>
        <p:nvCxnSpPr>
          <p:cNvPr id="19" name="AutoShape 21"/>
          <p:cNvCxnSpPr>
            <a:cxnSpLocks noChangeShapeType="1"/>
            <a:stCxn id="18" idx="3"/>
            <a:endCxn id="20" idx="1"/>
          </p:cNvCxnSpPr>
          <p:nvPr/>
        </p:nvCxnSpPr>
        <p:spPr bwMode="auto">
          <a:xfrm>
            <a:off x="7337500" y="5058031"/>
            <a:ext cx="502142"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39642" y="4681007"/>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b="1" dirty="0">
                <a:solidFill>
                  <a:srgbClr val="FFFFFF"/>
                </a:solidFill>
                <a:latin typeface="Arial"/>
                <a:ea typeface="SimSun" pitchFamily="2" charset="-122"/>
                <a:cs typeface="Arial"/>
              </a:rPr>
              <a:t>Prog/</a:t>
            </a:r>
          </a:p>
          <a:p>
            <a:pPr algn="ctr" defTabSz="892175" eaLnBrk="0" fontAlgn="auto" hangingPunct="0">
              <a:spcBef>
                <a:spcPts val="0"/>
              </a:spcBef>
              <a:spcAft>
                <a:spcPts val="0"/>
              </a:spcAft>
            </a:pPr>
            <a:r>
              <a:rPr lang="fr-FR" altLang="zh-CN" sz="1600" b="1" dirty="0">
                <a:solidFill>
                  <a:srgbClr val="FFFFFF"/>
                </a:solidFill>
                <a:latin typeface="Arial"/>
                <a:ea typeface="SimSun" pitchFamily="2" charset="-122"/>
                <a:cs typeface="Arial"/>
              </a:rPr>
              <a:t>décès/</a:t>
            </a:r>
          </a:p>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Toxicité </a:t>
            </a:r>
            <a:endParaRPr lang="fr-FR" altLang="zh-CN" sz="1600" b="1" dirty="0">
              <a:solidFill>
                <a:srgbClr val="FFFFFF"/>
              </a:solidFill>
              <a:latin typeface="Arial"/>
              <a:ea typeface="SimSun" pitchFamily="2" charset="-122"/>
              <a:cs typeface="Arial"/>
            </a:endParaRPr>
          </a:p>
        </p:txBody>
      </p:sp>
      <p:sp>
        <p:nvSpPr>
          <p:cNvPr id="21" name="Content Placeholder 26"/>
          <p:cNvSpPr txBox="1">
            <a:spLocks/>
          </p:cNvSpPr>
          <p:nvPr/>
        </p:nvSpPr>
        <p:spPr bwMode="auto">
          <a:xfrm>
            <a:off x="4627336" y="3480406"/>
            <a:ext cx="3918177" cy="892175"/>
          </a:xfrm>
          <a:prstGeom prst="rect">
            <a:avLst/>
          </a:prstGeom>
          <a:noFill/>
          <a:ln w="9525">
            <a:noFill/>
            <a:miter lim="800000"/>
            <a:headEnd/>
            <a:tailEnd/>
          </a:ln>
        </p:spPr>
        <p:txBody>
          <a:bodyPr/>
          <a:lstStyle/>
          <a:p>
            <a:pPr marL="190500" indent="-190500" fontAlgn="auto">
              <a:spcBef>
                <a:spcPts val="0"/>
              </a:spcBef>
              <a:spcAft>
                <a:spcPts val="400"/>
              </a:spcAft>
              <a:defRPr/>
            </a:pPr>
            <a:r>
              <a:rPr lang="fr-FR" sz="1400" b="1" dirty="0" smtClean="0">
                <a:solidFill>
                  <a:srgbClr val="043882"/>
                </a:solidFill>
                <a:latin typeface="Arial"/>
                <a:cs typeface="Arial"/>
              </a:rPr>
              <a:t>Stratification</a:t>
            </a:r>
          </a:p>
          <a:p>
            <a:pPr marL="203200" indent="-203200" fontAlgn="auto">
              <a:spcBef>
                <a:spcPts val="0"/>
              </a:spcBef>
              <a:spcAft>
                <a:spcPts val="400"/>
              </a:spcAft>
              <a:buFont typeface="Arial" pitchFamily="34" charset="0"/>
              <a:buChar char="•"/>
              <a:defRPr/>
            </a:pPr>
            <a:r>
              <a:rPr lang="fr-FR" sz="1400" dirty="0" smtClean="0">
                <a:solidFill>
                  <a:srgbClr val="4D4D4D"/>
                </a:solidFill>
                <a:latin typeface="Arial"/>
                <a:cs typeface="Arial"/>
              </a:rPr>
              <a:t>Métastases extra-hépatiques, degré d’envahissement hépatique, intention d’administrer du bevacizumab, centre</a:t>
            </a:r>
            <a:endParaRPr lang="fr-FR" sz="1400" dirty="0">
              <a:solidFill>
                <a:srgbClr val="4D4D4D"/>
              </a:solidFill>
              <a:latin typeface="Arial"/>
              <a:cs typeface="Arial"/>
            </a:endParaRPr>
          </a:p>
        </p:txBody>
      </p:sp>
      <p:sp>
        <p:nvSpPr>
          <p:cNvPr id="22" name="Rectangle 9"/>
          <p:cNvSpPr txBox="1">
            <a:spLocks noChangeArrowheads="1"/>
          </p:cNvSpPr>
          <p:nvPr/>
        </p:nvSpPr>
        <p:spPr bwMode="auto">
          <a:xfrm>
            <a:off x="365124" y="5352586"/>
            <a:ext cx="81010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de jugement</a:t>
            </a:r>
          </a:p>
          <a:p>
            <a:pPr>
              <a:buClr>
                <a:srgbClr val="043882"/>
              </a:buClr>
            </a:pPr>
            <a:r>
              <a:rPr lang="fr-FR" dirty="0" smtClean="0"/>
              <a:t>Profondeur de la réponse utilisant un nouveau modèle volumétrique; association entre réduction tumorale et charge tumorale à l’inclusion</a:t>
            </a:r>
            <a:endParaRPr lang="fr-FR" kern="0" dirty="0" smtClean="0"/>
          </a:p>
        </p:txBody>
      </p:sp>
    </p:spTree>
    <p:custDataLst>
      <p:tags r:id="rId1"/>
    </p:custDataLst>
    <p:extLst>
      <p:ext uri="{BB962C8B-B14F-4D97-AF65-F5344CB8AC3E}">
        <p14:creationId xmlns:p14="http://schemas.microsoft.com/office/powerpoint/2010/main" xmlns="" val="293386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 </a:t>
            </a:r>
            <a:r>
              <a:rPr lang="fr-FR" dirty="0"/>
              <a:t>Evaluation de la profondeur de la réponse par un modèle volumétrique chez les patients avec </a:t>
            </a:r>
            <a:r>
              <a:rPr lang="fr-FR" dirty="0" smtClean="0"/>
              <a:t>CCRm </a:t>
            </a:r>
            <a:r>
              <a:rPr lang="fr-FR" dirty="0"/>
              <a:t>: résultats de l’étude SIRFLOX </a:t>
            </a:r>
            <a:r>
              <a:rPr lang="fr-FR" dirty="0" smtClean="0"/>
              <a:t>– </a:t>
            </a:r>
            <a:r>
              <a:rPr lang="fr-FR" dirty="0"/>
              <a:t>Heinemann V, et al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endParaRPr lang="en-GB" dirty="0" smtClean="0"/>
          </a:p>
        </p:txBody>
      </p:sp>
      <p:graphicFrame>
        <p:nvGraphicFramePr>
          <p:cNvPr id="7" name="Group 88"/>
          <p:cNvGraphicFramePr>
            <a:graphicFrameLocks noGrp="1"/>
          </p:cNvGraphicFramePr>
          <p:nvPr>
            <p:extLst>
              <p:ext uri="{D42A27DB-BD31-4B8C-83A1-F6EECF244321}">
                <p14:modId xmlns:p14="http://schemas.microsoft.com/office/powerpoint/2010/main" xmlns="" val="1496104014"/>
              </p:ext>
            </p:extLst>
          </p:nvPr>
        </p:nvGraphicFramePr>
        <p:xfrm>
          <a:off x="171340" y="1727836"/>
          <a:ext cx="8808879" cy="3992880"/>
        </p:xfrm>
        <a:graphic>
          <a:graphicData uri="http://schemas.openxmlformats.org/drawingml/2006/table">
            <a:tbl>
              <a:tblPr firstRow="1" bandRow="1">
                <a:tableStyleId>{69012ECD-51FC-41F1-AA8D-1B2483CD663E}</a:tableStyleId>
              </a:tblPr>
              <a:tblGrid>
                <a:gridCol w="3890420"/>
                <a:gridCol w="2015762"/>
                <a:gridCol w="1894816"/>
                <a:gridCol w="1007881"/>
              </a:tblGrid>
              <a:tr h="579120">
                <a:tc>
                  <a:txBody>
                    <a:bodyPr/>
                    <a:lstStyle/>
                    <a:p>
                      <a:pPr algn="l" fontAlgn="base"/>
                      <a:endParaRPr lang="fr-FR" sz="14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400" noProof="0" dirty="0" smtClean="0">
                          <a:solidFill>
                            <a:schemeClr val="tx2"/>
                          </a:solidFill>
                          <a:effectLst/>
                          <a:latin typeface="+mn-lt"/>
                        </a:rPr>
                        <a:t>SIRT + mFOLFOX6 </a:t>
                      </a:r>
                      <a:br>
                        <a:rPr lang="fr-FR" sz="1400" noProof="0" dirty="0" smtClean="0">
                          <a:solidFill>
                            <a:schemeClr val="tx2"/>
                          </a:solidFill>
                          <a:effectLst/>
                          <a:latin typeface="+mn-lt"/>
                        </a:rPr>
                      </a:br>
                      <a:r>
                        <a:rPr lang="fr-FR" sz="1400" noProof="0" dirty="0" smtClean="0">
                          <a:solidFill>
                            <a:schemeClr val="tx2"/>
                          </a:solidFill>
                          <a:effectLst/>
                          <a:latin typeface="+mn-lt"/>
                        </a:rPr>
                        <a:t>(± bevacizumab)</a:t>
                      </a:r>
                      <a:br>
                        <a:rPr lang="fr-FR" sz="1400" noProof="0" dirty="0" smtClean="0">
                          <a:solidFill>
                            <a:schemeClr val="tx2"/>
                          </a:solidFill>
                          <a:effectLst/>
                          <a:latin typeface="+mn-lt"/>
                        </a:rPr>
                      </a:br>
                      <a:r>
                        <a:rPr lang="fr-FR" sz="1400" noProof="0" dirty="0" smtClean="0">
                          <a:solidFill>
                            <a:schemeClr val="tx2"/>
                          </a:solidFill>
                          <a:effectLst/>
                          <a:latin typeface="+mn-lt"/>
                        </a:rPr>
                        <a:t>(n=251)</a:t>
                      </a:r>
                      <a:endParaRPr lang="fr-FR" sz="1400" b="0"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400" noProof="0" dirty="0" smtClean="0">
                          <a:solidFill>
                            <a:schemeClr val="tx2"/>
                          </a:solidFill>
                          <a:effectLst/>
                          <a:latin typeface="+mn-lt"/>
                        </a:rPr>
                        <a:t>mFOLFOX6 </a:t>
                      </a:r>
                      <a:br>
                        <a:rPr lang="fr-FR" sz="1400" noProof="0" dirty="0" smtClean="0">
                          <a:solidFill>
                            <a:schemeClr val="tx2"/>
                          </a:solidFill>
                          <a:effectLst/>
                          <a:latin typeface="+mn-lt"/>
                        </a:rPr>
                      </a:br>
                      <a:r>
                        <a:rPr lang="fr-FR" sz="1400" noProof="0" dirty="0" smtClean="0">
                          <a:solidFill>
                            <a:schemeClr val="tx2"/>
                          </a:solidFill>
                          <a:effectLst/>
                          <a:latin typeface="+mn-lt"/>
                        </a:rPr>
                        <a:t>(± bevacizumab)</a:t>
                      </a:r>
                      <a:br>
                        <a:rPr lang="fr-FR" sz="1400" noProof="0" dirty="0" smtClean="0">
                          <a:solidFill>
                            <a:schemeClr val="tx2"/>
                          </a:solidFill>
                          <a:effectLst/>
                          <a:latin typeface="+mn-lt"/>
                        </a:rPr>
                      </a:br>
                      <a:r>
                        <a:rPr lang="fr-FR" sz="1400" noProof="0" dirty="0" smtClean="0">
                          <a:solidFill>
                            <a:schemeClr val="tx2"/>
                          </a:solidFill>
                          <a:effectLst/>
                          <a:latin typeface="+mn-lt"/>
                        </a:rPr>
                        <a:t>(n=235)</a:t>
                      </a:r>
                      <a:endParaRPr lang="fr-FR" sz="1400" b="0"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400" b="1" noProof="0" dirty="0" smtClean="0">
                          <a:solidFill>
                            <a:schemeClr val="tx2"/>
                          </a:solidFill>
                          <a:effectLst/>
                          <a:latin typeface="+mn-lt"/>
                        </a:rPr>
                        <a:t>p</a:t>
                      </a:r>
                      <a:endParaRPr lang="fr-FR" sz="14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23924">
                <a:tc>
                  <a:txBody>
                    <a:bodyPr/>
                    <a:lstStyle/>
                    <a:p>
                      <a:pPr algn="l" fontAlgn="base"/>
                      <a:r>
                        <a:rPr lang="fr-FR" sz="1400" b="1" noProof="0" dirty="0" smtClean="0">
                          <a:effectLst/>
                          <a:latin typeface="+mn-lt"/>
                        </a:rPr>
                        <a:t>Tous patients</a:t>
                      </a:r>
                    </a:p>
                    <a:p>
                      <a:pPr marL="0" indent="182563" algn="l" fontAlgn="base"/>
                      <a:r>
                        <a:rPr lang="fr-FR" sz="1400" b="0" noProof="0" dirty="0" smtClean="0">
                          <a:effectLst/>
                          <a:latin typeface="+mn-lt"/>
                        </a:rPr>
                        <a:t>Volume médian à l’inclusion,</a:t>
                      </a:r>
                      <a:r>
                        <a:rPr lang="fr-FR" sz="1400" b="0" baseline="0" noProof="0" dirty="0" smtClean="0">
                          <a:effectLst/>
                          <a:latin typeface="+mn-lt"/>
                        </a:rPr>
                        <a:t> cm</a:t>
                      </a:r>
                      <a:r>
                        <a:rPr lang="fr-FR" sz="1400" b="0" baseline="30000" noProof="0" dirty="0" smtClean="0">
                          <a:effectLst/>
                          <a:latin typeface="+mn-lt"/>
                        </a:rPr>
                        <a:t>3</a:t>
                      </a:r>
                      <a:r>
                        <a:rPr lang="fr-FR" sz="1400" b="0" baseline="0" noProof="0" dirty="0" smtClean="0">
                          <a:effectLst/>
                          <a:latin typeface="+mn-lt"/>
                        </a:rPr>
                        <a:t> (IQR)</a:t>
                      </a:r>
                      <a:endParaRPr lang="fr-FR" sz="1400" b="0" noProof="0" dirty="0" smtClean="0">
                        <a:effectLst/>
                        <a:latin typeface="+mn-lt"/>
                      </a:endParaRPr>
                    </a:p>
                    <a:p>
                      <a:pPr marL="0" indent="182563" algn="l" fontAlgn="base"/>
                      <a:r>
                        <a:rPr lang="fr-FR" sz="1400" noProof="0" dirty="0" smtClean="0">
                          <a:latin typeface="+mn-lt"/>
                        </a:rPr>
                        <a:t>Profondeur moyenne de réponse</a:t>
                      </a:r>
                      <a:r>
                        <a:rPr lang="fr-FR" sz="1400" baseline="0" noProof="0" dirty="0" smtClean="0">
                          <a:latin typeface="+mn-lt"/>
                        </a:rPr>
                        <a:t>, % (ET)</a:t>
                      </a:r>
                      <a:endParaRPr lang="fr-FR" sz="1400" b="0" noProof="0" dirty="0" smtClean="0">
                        <a:effectLst/>
                        <a:latin typeface="+mn-lt"/>
                      </a:endParaRPr>
                    </a:p>
                    <a:p>
                      <a:pPr marL="0" marR="0" indent="182563" algn="l" defTabSz="914400" rtl="0" eaLnBrk="1" fontAlgn="base" latinLnBrk="0" hangingPunct="1">
                        <a:lnSpc>
                          <a:spcPct val="100000"/>
                        </a:lnSpc>
                        <a:spcBef>
                          <a:spcPts val="0"/>
                        </a:spcBef>
                        <a:spcAft>
                          <a:spcPts val="0"/>
                        </a:spcAft>
                        <a:buClrTx/>
                        <a:buSzTx/>
                        <a:buFontTx/>
                        <a:buNone/>
                        <a:tabLst/>
                        <a:defRPr/>
                      </a:pPr>
                      <a:r>
                        <a:rPr lang="fr-FR" sz="1400" b="0" noProof="0" dirty="0" smtClean="0">
                          <a:effectLst/>
                          <a:latin typeface="+mn-lt"/>
                        </a:rPr>
                        <a:t>Temps médian jusqu’au nadir,</a:t>
                      </a:r>
                      <a:r>
                        <a:rPr lang="fr-FR" sz="1400" b="0" baseline="0" noProof="0" dirty="0" smtClean="0">
                          <a:effectLst/>
                          <a:latin typeface="+mn-lt"/>
                        </a:rPr>
                        <a:t> jours (IQR)</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400" b="0" noProof="0" dirty="0" smtClean="0">
                        <a:effectLst/>
                        <a:latin typeface="+mn-lt"/>
                      </a:endParaRPr>
                    </a:p>
                    <a:p>
                      <a:pPr marL="85725" indent="0" algn="ctr" fontAlgn="base"/>
                      <a:r>
                        <a:rPr lang="fr-FR" sz="1400" b="0" noProof="0" dirty="0" smtClean="0">
                          <a:effectLst/>
                          <a:latin typeface="+mn-lt"/>
                        </a:rPr>
                        <a:t>219,4 (451,7)</a:t>
                      </a:r>
                    </a:p>
                    <a:p>
                      <a:pPr marL="85725" indent="0" algn="ctr" fontAlgn="base"/>
                      <a:r>
                        <a:rPr lang="fr-FR" sz="1400" b="0" noProof="0" dirty="0" smtClean="0">
                          <a:effectLst/>
                          <a:latin typeface="+mn-lt"/>
                        </a:rPr>
                        <a:t>-75,0</a:t>
                      </a:r>
                      <a:r>
                        <a:rPr lang="fr-FR" sz="1400" b="0" baseline="0" noProof="0" dirty="0" smtClean="0">
                          <a:effectLst/>
                          <a:latin typeface="+mn-lt"/>
                        </a:rPr>
                        <a:t> (61,3)</a:t>
                      </a:r>
                      <a:endParaRPr lang="fr-FR" sz="1400" b="0" noProof="0" dirty="0" smtClean="0">
                        <a:effectLst/>
                        <a:latin typeface="+mn-lt"/>
                      </a:endParaRPr>
                    </a:p>
                    <a:p>
                      <a:pPr algn="ctr"/>
                      <a:r>
                        <a:rPr lang="fr-FR" sz="1400" noProof="0" dirty="0" smtClean="0">
                          <a:latin typeface="+mn-lt"/>
                        </a:rPr>
                        <a:t>266</a:t>
                      </a:r>
                      <a:r>
                        <a:rPr lang="fr-FR" sz="1400" baseline="0" noProof="0" dirty="0" smtClean="0">
                          <a:latin typeface="+mn-lt"/>
                        </a:rPr>
                        <a:t> (238)</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400" b="0" noProof="0" dirty="0" smtClean="0">
                        <a:effectLst/>
                        <a:latin typeface="+mn-lt"/>
                      </a:endParaRPr>
                    </a:p>
                    <a:p>
                      <a:pPr marL="85725" indent="0" algn="ctr" fontAlgn="base"/>
                      <a:r>
                        <a:rPr lang="fr-FR" sz="1400" b="0" noProof="0" dirty="0" smtClean="0">
                          <a:effectLst/>
                          <a:latin typeface="+mn-lt"/>
                        </a:rPr>
                        <a:t>166,6 (427,7)</a:t>
                      </a:r>
                    </a:p>
                    <a:p>
                      <a:pPr marL="85725" indent="0" algn="ctr" fontAlgn="base"/>
                      <a:r>
                        <a:rPr lang="fr-FR" sz="1400" b="0" noProof="0" dirty="0" smtClean="0">
                          <a:effectLst/>
                          <a:latin typeface="+mn-lt"/>
                        </a:rPr>
                        <a:t>-67,8 (82,9)</a:t>
                      </a:r>
                    </a:p>
                    <a:p>
                      <a:pPr algn="ctr"/>
                      <a:r>
                        <a:rPr lang="fr-FR" sz="1400" noProof="0" dirty="0" smtClean="0">
                          <a:latin typeface="+mn-lt"/>
                        </a:rPr>
                        <a:t>206 (187)</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400" b="0" noProof="0" dirty="0" smtClean="0">
                        <a:effectLst/>
                        <a:latin typeface="+mn-lt"/>
                      </a:endParaRPr>
                    </a:p>
                    <a:p>
                      <a:pPr marL="85725" indent="0" algn="ctr" fontAlgn="base"/>
                      <a:r>
                        <a:rPr lang="fr-FR" sz="1400" b="0" noProof="0" dirty="0" smtClean="0">
                          <a:effectLst/>
                          <a:latin typeface="+mn-lt"/>
                        </a:rPr>
                        <a:t>0,421</a:t>
                      </a:r>
                    </a:p>
                    <a:p>
                      <a:pPr marL="85725" indent="0" algn="ctr" fontAlgn="base"/>
                      <a:r>
                        <a:rPr lang="fr-FR" sz="1400" b="0" noProof="0" dirty="0" smtClean="0">
                          <a:effectLst/>
                          <a:latin typeface="+mn-lt"/>
                        </a:rPr>
                        <a:t>0,039</a:t>
                      </a:r>
                    </a:p>
                    <a:p>
                      <a:pPr algn="ctr"/>
                      <a:r>
                        <a:rPr lang="fr-FR" sz="1400" noProof="0" dirty="0" smtClean="0">
                          <a:latin typeface="+mn-lt"/>
                        </a:rPr>
                        <a:t>&lt;0,001</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400" b="1" noProof="0" dirty="0" smtClean="0">
                          <a:latin typeface="+mn-lt"/>
                        </a:rPr>
                        <a:t>Charge tumorale ≤12%</a:t>
                      </a:r>
                    </a:p>
                    <a:p>
                      <a:pPr marL="0" indent="182563" algn="l" fontAlgn="base"/>
                      <a:r>
                        <a:rPr lang="fr-FR" sz="1400" b="0" noProof="0" dirty="0" smtClean="0">
                          <a:effectLst/>
                          <a:latin typeface="+mn-lt"/>
                        </a:rPr>
                        <a:t>Volume médian à l’inclusion,</a:t>
                      </a:r>
                      <a:r>
                        <a:rPr lang="fr-FR" sz="1400" b="0" baseline="0" noProof="0" dirty="0" smtClean="0">
                          <a:effectLst/>
                          <a:latin typeface="+mn-lt"/>
                        </a:rPr>
                        <a:t> cm</a:t>
                      </a:r>
                      <a:r>
                        <a:rPr lang="fr-FR" sz="1400" b="0" baseline="30000" noProof="0" dirty="0" smtClean="0">
                          <a:effectLst/>
                          <a:latin typeface="+mn-lt"/>
                        </a:rPr>
                        <a:t>3</a:t>
                      </a:r>
                      <a:r>
                        <a:rPr lang="fr-FR" sz="1400" b="0" baseline="0" noProof="0" dirty="0" smtClean="0">
                          <a:effectLst/>
                          <a:latin typeface="+mn-lt"/>
                        </a:rPr>
                        <a:t> (IQR)</a:t>
                      </a:r>
                      <a:endParaRPr lang="fr-FR" sz="1400" b="0" noProof="0" dirty="0" smtClean="0">
                        <a:effectLst/>
                        <a:latin typeface="+mn-lt"/>
                      </a:endParaRPr>
                    </a:p>
                    <a:p>
                      <a:pPr marL="0" indent="182563" algn="l" fontAlgn="base"/>
                      <a:r>
                        <a:rPr lang="fr-FR" sz="1400" noProof="0" dirty="0" smtClean="0">
                          <a:latin typeface="+mn-lt"/>
                        </a:rPr>
                        <a:t>Profondeur moyenne de réponse</a:t>
                      </a:r>
                      <a:r>
                        <a:rPr lang="fr-FR" sz="1400" baseline="0" noProof="0" dirty="0" smtClean="0">
                          <a:latin typeface="+mn-lt"/>
                        </a:rPr>
                        <a:t>, % (ET)</a:t>
                      </a:r>
                      <a:endParaRPr lang="fr-FR" sz="1400" b="0" noProof="0" dirty="0" smtClean="0">
                        <a:effectLst/>
                        <a:latin typeface="+mn-lt"/>
                      </a:endParaRPr>
                    </a:p>
                    <a:p>
                      <a:pPr marL="0" marR="0" indent="182563" algn="l" defTabSz="914400" rtl="0" eaLnBrk="1" fontAlgn="base" latinLnBrk="0" hangingPunct="1">
                        <a:lnSpc>
                          <a:spcPct val="100000"/>
                        </a:lnSpc>
                        <a:spcBef>
                          <a:spcPts val="0"/>
                        </a:spcBef>
                        <a:spcAft>
                          <a:spcPts val="0"/>
                        </a:spcAft>
                        <a:buClrTx/>
                        <a:buSzTx/>
                        <a:buFontTx/>
                        <a:buNone/>
                        <a:tabLst/>
                        <a:defRPr/>
                      </a:pPr>
                      <a:r>
                        <a:rPr lang="fr-FR" sz="1400" b="0" noProof="0" dirty="0" smtClean="0">
                          <a:effectLst/>
                          <a:latin typeface="+mn-lt"/>
                        </a:rPr>
                        <a:t>Temps médian jusqu’au nadir,</a:t>
                      </a:r>
                      <a:r>
                        <a:rPr lang="fr-FR" sz="1400" b="0" baseline="0" noProof="0" dirty="0" smtClean="0">
                          <a:effectLst/>
                          <a:latin typeface="+mn-lt"/>
                        </a:rPr>
                        <a:t> jours (IQR)</a:t>
                      </a:r>
                    </a:p>
                    <a:p>
                      <a:pPr marL="0" marR="0" indent="182563" algn="l" defTabSz="914400" rtl="0" eaLnBrk="1" fontAlgn="base" latinLnBrk="0" hangingPunct="1">
                        <a:lnSpc>
                          <a:spcPct val="100000"/>
                        </a:lnSpc>
                        <a:spcBef>
                          <a:spcPts val="0"/>
                        </a:spcBef>
                        <a:spcAft>
                          <a:spcPts val="0"/>
                        </a:spcAft>
                        <a:buClrTx/>
                        <a:buSzTx/>
                        <a:buFontTx/>
                        <a:buNone/>
                        <a:tabLst/>
                        <a:defRPr/>
                      </a:pPr>
                      <a:r>
                        <a:rPr lang="fr-FR" sz="1400" b="0" baseline="0" noProof="0" dirty="0" smtClean="0">
                          <a:effectLst/>
                          <a:latin typeface="+mn-lt"/>
                        </a:rPr>
                        <a:t>SSP hépatique médiane, mois</a:t>
                      </a:r>
                      <a:endParaRPr lang="fr-FR" sz="1400" b="0" noProof="0" dirty="0" smtClean="0">
                        <a:effectLst/>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dirty="0" smtClean="0">
                        <a:latin typeface="+mn-lt"/>
                      </a:endParaRPr>
                    </a:p>
                    <a:p>
                      <a:pPr algn="ctr"/>
                      <a:r>
                        <a:rPr lang="fr-FR" sz="1400" noProof="0" dirty="0" smtClean="0">
                          <a:latin typeface="+mn-lt"/>
                        </a:rPr>
                        <a:t>61,3</a:t>
                      </a:r>
                    </a:p>
                    <a:p>
                      <a:pPr algn="ctr"/>
                      <a:r>
                        <a:rPr lang="fr-FR" sz="1400" noProof="0" dirty="0" smtClean="0">
                          <a:latin typeface="+mn-lt"/>
                        </a:rPr>
                        <a:t>-72,5 (82,3)</a:t>
                      </a:r>
                    </a:p>
                    <a:p>
                      <a:pPr algn="ctr"/>
                      <a:r>
                        <a:rPr lang="fr-FR" sz="1400" noProof="0" dirty="0" smtClean="0">
                          <a:latin typeface="+mn-lt"/>
                        </a:rPr>
                        <a:t>243,5</a:t>
                      </a:r>
                      <a:r>
                        <a:rPr lang="fr-FR" sz="1400" baseline="0" noProof="0" dirty="0" smtClean="0">
                          <a:latin typeface="+mn-lt"/>
                        </a:rPr>
                        <a:t> (211)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aseline="0" noProof="0" dirty="0" smtClean="0">
                          <a:latin typeface="+mn-lt"/>
                        </a:rPr>
                        <a:t>15,1</a:t>
                      </a:r>
                      <a:endParaRPr lang="fr-FR" sz="1400" noProof="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dirty="0" smtClean="0">
                        <a:latin typeface="+mn-lt"/>
                      </a:endParaRPr>
                    </a:p>
                    <a:p>
                      <a:pPr algn="ctr"/>
                      <a:r>
                        <a:rPr lang="fr-FR" sz="1400" noProof="0" dirty="0" smtClean="0">
                          <a:latin typeface="+mn-lt"/>
                        </a:rPr>
                        <a:t>68,4 (87,6)</a:t>
                      </a:r>
                    </a:p>
                    <a:p>
                      <a:pPr algn="ctr"/>
                      <a:r>
                        <a:rPr lang="fr-FR" sz="1400" noProof="0" dirty="0" smtClean="0">
                          <a:latin typeface="+mn-lt"/>
                        </a:rPr>
                        <a:t>-80,6 (34,0)</a:t>
                      </a:r>
                    </a:p>
                    <a:p>
                      <a:pPr algn="ctr"/>
                      <a:r>
                        <a:rPr lang="fr-FR" sz="1400" noProof="0" dirty="0" smtClean="0">
                          <a:latin typeface="+mn-lt"/>
                        </a:rPr>
                        <a:t>220 (193)</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12,2</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endParaRPr lang="fr-FR" sz="1400" b="0" noProof="0" dirty="0" smtClean="0">
                        <a:effectLst/>
                        <a:latin typeface="+mn-lt"/>
                      </a:endParaRPr>
                    </a:p>
                    <a:p>
                      <a:pPr marL="85725" indent="0" algn="ctr" fontAlgn="base"/>
                      <a:r>
                        <a:rPr lang="fr-FR" sz="1400" b="0" noProof="0" dirty="0" smtClean="0">
                          <a:effectLst/>
                          <a:latin typeface="+mn-lt"/>
                        </a:rPr>
                        <a:t>0,912</a:t>
                      </a:r>
                    </a:p>
                    <a:p>
                      <a:pPr marL="85725" indent="0" algn="ctr" fontAlgn="base"/>
                      <a:r>
                        <a:rPr lang="fr-FR" sz="1400" b="0" noProof="0" dirty="0" smtClean="0">
                          <a:effectLst/>
                          <a:latin typeface="+mn-lt"/>
                        </a:rPr>
                        <a:t>0,763</a:t>
                      </a:r>
                    </a:p>
                    <a:p>
                      <a:pPr marL="85725" indent="0" algn="ctr" fontAlgn="base"/>
                      <a:r>
                        <a:rPr lang="fr-FR" sz="1400" b="0" noProof="0" dirty="0" smtClean="0">
                          <a:effectLst/>
                          <a:latin typeface="+mn-lt"/>
                        </a:rPr>
                        <a:t>0,152</a:t>
                      </a:r>
                    </a:p>
                    <a:p>
                      <a:pPr marL="85725" marR="0" indent="0" algn="ctr" defTabSz="914400" rtl="0" eaLnBrk="1" fontAlgn="base" latinLnBrk="0" hangingPunct="1">
                        <a:lnSpc>
                          <a:spcPct val="100000"/>
                        </a:lnSpc>
                        <a:spcBef>
                          <a:spcPts val="0"/>
                        </a:spcBef>
                        <a:spcAft>
                          <a:spcPts val="0"/>
                        </a:spcAft>
                        <a:buClrTx/>
                        <a:buSzTx/>
                        <a:buFontTx/>
                        <a:buNone/>
                        <a:tabLst/>
                        <a:defRPr/>
                      </a:pPr>
                      <a:r>
                        <a:rPr lang="fr-FR" sz="1400" noProof="0" dirty="0" smtClean="0">
                          <a:latin typeface="+mn-lt"/>
                        </a:rPr>
                        <a:t>0,112</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pPr marL="0" indent="0" algn="l" fontAlgn="base"/>
                      <a:r>
                        <a:rPr lang="fr-FR" sz="1400" b="1" noProof="0" dirty="0" smtClean="0">
                          <a:latin typeface="+mn-lt"/>
                        </a:rPr>
                        <a:t>Charge tumorale &gt;12%</a:t>
                      </a:r>
                    </a:p>
                    <a:p>
                      <a:pPr marL="0" indent="182563" algn="l" fontAlgn="base"/>
                      <a:r>
                        <a:rPr lang="fr-FR" sz="1400" b="0" noProof="0" dirty="0" smtClean="0">
                          <a:effectLst/>
                          <a:latin typeface="+mn-lt"/>
                        </a:rPr>
                        <a:t>Volume médian à l’inclusion,</a:t>
                      </a:r>
                      <a:r>
                        <a:rPr lang="fr-FR" sz="1400" b="0" baseline="0" noProof="0" dirty="0" smtClean="0">
                          <a:effectLst/>
                          <a:latin typeface="+mn-lt"/>
                        </a:rPr>
                        <a:t> cm</a:t>
                      </a:r>
                      <a:r>
                        <a:rPr lang="fr-FR" sz="1400" b="0" baseline="30000" noProof="0" dirty="0" smtClean="0">
                          <a:effectLst/>
                          <a:latin typeface="+mn-lt"/>
                        </a:rPr>
                        <a:t>3</a:t>
                      </a:r>
                      <a:r>
                        <a:rPr lang="fr-FR" sz="1400" b="0" baseline="0" noProof="0" dirty="0" smtClean="0">
                          <a:effectLst/>
                          <a:latin typeface="+mn-lt"/>
                        </a:rPr>
                        <a:t> (IQR)</a:t>
                      </a:r>
                      <a:endParaRPr lang="fr-FR" sz="1400" b="0" noProof="0" dirty="0" smtClean="0">
                        <a:effectLst/>
                        <a:latin typeface="+mn-lt"/>
                      </a:endParaRPr>
                    </a:p>
                    <a:p>
                      <a:pPr marL="0" indent="182563" algn="l" fontAlgn="base"/>
                      <a:r>
                        <a:rPr lang="fr-FR" sz="1400" noProof="0" dirty="0" smtClean="0">
                          <a:latin typeface="+mn-lt"/>
                        </a:rPr>
                        <a:t>Profondeur moyenne de réponse</a:t>
                      </a:r>
                      <a:r>
                        <a:rPr lang="fr-FR" sz="1400" baseline="0" noProof="0" dirty="0" smtClean="0">
                          <a:latin typeface="+mn-lt"/>
                        </a:rPr>
                        <a:t>, % (ET)</a:t>
                      </a:r>
                      <a:endParaRPr lang="fr-FR" sz="1400" b="0" noProof="0" dirty="0" smtClean="0">
                        <a:effectLst/>
                        <a:latin typeface="+mn-lt"/>
                      </a:endParaRPr>
                    </a:p>
                    <a:p>
                      <a:pPr marL="0" marR="0" indent="182563" algn="l" defTabSz="914400" rtl="0" eaLnBrk="1" fontAlgn="base" latinLnBrk="0" hangingPunct="1">
                        <a:lnSpc>
                          <a:spcPct val="100000"/>
                        </a:lnSpc>
                        <a:spcBef>
                          <a:spcPts val="0"/>
                        </a:spcBef>
                        <a:spcAft>
                          <a:spcPts val="0"/>
                        </a:spcAft>
                        <a:buClrTx/>
                        <a:buSzTx/>
                        <a:buFontTx/>
                        <a:buNone/>
                        <a:tabLst/>
                        <a:defRPr/>
                      </a:pPr>
                      <a:r>
                        <a:rPr lang="fr-FR" sz="1400" b="0" noProof="0" dirty="0" smtClean="0">
                          <a:effectLst/>
                          <a:latin typeface="+mn-lt"/>
                        </a:rPr>
                        <a:t>Temps médian jusqu’au nadir,</a:t>
                      </a:r>
                      <a:r>
                        <a:rPr lang="fr-FR" sz="1400" b="0" baseline="0" noProof="0" dirty="0" smtClean="0">
                          <a:effectLst/>
                          <a:latin typeface="+mn-lt"/>
                        </a:rPr>
                        <a:t> jours (IQR)</a:t>
                      </a:r>
                    </a:p>
                    <a:p>
                      <a:pPr marL="0" marR="0" indent="182563" algn="l" defTabSz="914400" rtl="0" eaLnBrk="1" fontAlgn="base" latinLnBrk="0" hangingPunct="1">
                        <a:lnSpc>
                          <a:spcPct val="100000"/>
                        </a:lnSpc>
                        <a:spcBef>
                          <a:spcPts val="0"/>
                        </a:spcBef>
                        <a:spcAft>
                          <a:spcPts val="0"/>
                        </a:spcAft>
                        <a:buClrTx/>
                        <a:buSzTx/>
                        <a:buFontTx/>
                        <a:buNone/>
                        <a:tabLst/>
                        <a:defRPr/>
                      </a:pPr>
                      <a:r>
                        <a:rPr lang="fr-FR" sz="1400" b="0" baseline="0" noProof="0" dirty="0" smtClean="0">
                          <a:effectLst/>
                          <a:latin typeface="+mn-lt"/>
                        </a:rPr>
                        <a:t>SSP hépatique médiane, mois</a:t>
                      </a:r>
                      <a:endParaRPr lang="fr-FR" sz="1400" b="0" noProof="0" dirty="0" smtClean="0">
                        <a:effectLst/>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dirty="0" smtClean="0">
                        <a:latin typeface="+mn-lt"/>
                      </a:endParaRPr>
                    </a:p>
                    <a:p>
                      <a:pPr algn="ctr"/>
                      <a:r>
                        <a:rPr lang="fr-FR" sz="1400" noProof="0" dirty="0" smtClean="0">
                          <a:latin typeface="+mn-lt"/>
                        </a:rPr>
                        <a:t>512,0 (713,7)</a:t>
                      </a:r>
                    </a:p>
                    <a:p>
                      <a:pPr algn="ctr"/>
                      <a:r>
                        <a:rPr lang="fr-FR" sz="1400" noProof="0" dirty="0" smtClean="0">
                          <a:latin typeface="+mn-lt"/>
                        </a:rPr>
                        <a:t>-77,5 (29,2)</a:t>
                      </a:r>
                    </a:p>
                    <a:p>
                      <a:pPr algn="ctr"/>
                      <a:r>
                        <a:rPr lang="fr-FR" sz="1400" noProof="0" dirty="0" smtClean="0">
                          <a:latin typeface="+mn-lt"/>
                        </a:rPr>
                        <a:t>298</a:t>
                      </a:r>
                      <a:r>
                        <a:rPr lang="fr-FR" sz="1400" baseline="0" noProof="0" dirty="0" smtClean="0">
                          <a:latin typeface="+mn-lt"/>
                        </a:rPr>
                        <a:t> (246)</a:t>
                      </a:r>
                    </a:p>
                    <a:p>
                      <a:pPr algn="ctr"/>
                      <a:r>
                        <a:rPr lang="fr-FR" sz="1400" baseline="0" noProof="0" dirty="0" smtClean="0">
                          <a:latin typeface="+mn-lt"/>
                        </a:rPr>
                        <a:t>27,2</a:t>
                      </a:r>
                      <a:endParaRPr lang="fr-FR" sz="1400" noProof="0" dirty="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dirty="0" smtClean="0">
                        <a:latin typeface="+mn-lt"/>
                      </a:endParaRPr>
                    </a:p>
                    <a:p>
                      <a:pPr algn="ctr"/>
                      <a:r>
                        <a:rPr lang="fr-FR" sz="1400" noProof="0" dirty="0" smtClean="0">
                          <a:latin typeface="+mn-lt"/>
                        </a:rPr>
                        <a:t>439,9 (590,1)</a:t>
                      </a:r>
                    </a:p>
                    <a:p>
                      <a:pPr algn="ctr"/>
                      <a:r>
                        <a:rPr lang="fr-FR" sz="1400" noProof="0" dirty="0" smtClean="0">
                          <a:latin typeface="+mn-lt"/>
                        </a:rPr>
                        <a:t>-57,2 (109,2)</a:t>
                      </a:r>
                    </a:p>
                    <a:p>
                      <a:pPr algn="ctr"/>
                      <a:r>
                        <a:rPr lang="fr-FR" sz="1400" noProof="0" dirty="0" smtClean="0">
                          <a:latin typeface="+mn-lt"/>
                        </a:rPr>
                        <a:t>196 (176)</a:t>
                      </a:r>
                    </a:p>
                    <a:p>
                      <a:pPr algn="ctr"/>
                      <a:r>
                        <a:rPr lang="fr-FR" sz="1400" noProof="0" dirty="0" smtClean="0">
                          <a:latin typeface="+mn-lt"/>
                        </a:rPr>
                        <a:t>13,1</a:t>
                      </a:r>
                      <a:endParaRPr lang="fr-FR" sz="1400" noProof="0" dirty="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fr-FR" sz="1400" b="0" noProof="0" dirty="0" smtClean="0">
                        <a:effectLst/>
                        <a:latin typeface="+mn-lt"/>
                      </a:endParaRPr>
                    </a:p>
                    <a:p>
                      <a:pPr marL="85725" indent="0" algn="ctr" fontAlgn="base"/>
                      <a:r>
                        <a:rPr lang="fr-FR" sz="1400" b="0" noProof="0" dirty="0" smtClean="0">
                          <a:effectLst/>
                          <a:latin typeface="+mn-lt"/>
                        </a:rPr>
                        <a:t>0,188</a:t>
                      </a:r>
                    </a:p>
                    <a:p>
                      <a:pPr marL="85725" indent="0" algn="ctr" fontAlgn="base"/>
                      <a:r>
                        <a:rPr lang="fr-FR" sz="1400" b="0" noProof="0" dirty="0" smtClean="0">
                          <a:effectLst/>
                          <a:latin typeface="+mn-lt"/>
                        </a:rPr>
                        <a:t>0,003</a:t>
                      </a:r>
                    </a:p>
                    <a:p>
                      <a:pPr marL="85725" indent="0" algn="ctr" fontAlgn="base"/>
                      <a:r>
                        <a:rPr lang="fr-FR" sz="1400" b="0" noProof="0" dirty="0" smtClean="0">
                          <a:effectLst/>
                          <a:latin typeface="+mn-lt"/>
                        </a:rPr>
                        <a:t>&lt;0,001</a:t>
                      </a:r>
                    </a:p>
                    <a:p>
                      <a:pPr marL="85725" indent="0" algn="ctr" fontAlgn="base"/>
                      <a:r>
                        <a:rPr lang="fr-FR" sz="1400" b="0" noProof="0" dirty="0" smtClean="0">
                          <a:effectLst/>
                          <a:latin typeface="+mn-lt"/>
                        </a:rPr>
                        <a:t>0,003</a:t>
                      </a:r>
                      <a:endParaRPr lang="fr-FR" sz="1400" b="0" noProof="0" dirty="0">
                        <a:effectLst/>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13"/>
          <p:cNvSpPr>
            <a:spLocks noGrp="1"/>
          </p:cNvSpPr>
          <p:nvPr>
            <p:ph type="body" sz="quarter" idx="10"/>
          </p:nvPr>
        </p:nvSpPr>
        <p:spPr>
          <a:xfrm>
            <a:off x="365125" y="6096000"/>
            <a:ext cx="4130675" cy="487363"/>
          </a:xfrm>
        </p:spPr>
        <p:txBody>
          <a:bodyPr/>
          <a:lstStyle/>
          <a:p>
            <a:r>
              <a:rPr lang="en-GB" dirty="0" smtClean="0"/>
              <a:t>IQR: écart interquartile; ET: écart-type</a:t>
            </a:r>
            <a:endParaRPr lang="en-GB" dirty="0"/>
          </a:p>
        </p:txBody>
      </p:sp>
      <p:sp>
        <p:nvSpPr>
          <p:cNvPr id="9" name="Text Placeholder 14"/>
          <p:cNvSpPr>
            <a:spLocks noGrp="1"/>
          </p:cNvSpPr>
          <p:nvPr>
            <p:ph type="body" sz="quarter" idx="11"/>
          </p:nvPr>
        </p:nvSpPr>
        <p:spPr>
          <a:xfrm>
            <a:off x="4648200" y="6096000"/>
            <a:ext cx="4130675" cy="487363"/>
          </a:xfrm>
        </p:spPr>
        <p:txBody>
          <a:bodyPr/>
          <a:lstStyle/>
          <a:p>
            <a:r>
              <a:rPr lang="fr-FR" dirty="0" smtClean="0"/>
              <a:t>Heinemann et al. Ann Oncol 2016; 27 (suppl 2): abstr O-014 </a:t>
            </a:r>
            <a:endParaRPr lang="fr-FR" dirty="0"/>
          </a:p>
        </p:txBody>
      </p:sp>
    </p:spTree>
    <p:custDataLst>
      <p:tags r:id="rId1"/>
    </p:custDataLst>
    <p:extLst>
      <p:ext uri="{BB962C8B-B14F-4D97-AF65-F5344CB8AC3E}">
        <p14:creationId xmlns:p14="http://schemas.microsoft.com/office/powerpoint/2010/main" xmlns="" val="519454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O-014: Evaluation de la profondeur de la réponse par un modèle volumétrique chez les patients avec CCRm : résultats de l’étude SIRFLOX – Heinemann V, et al </a:t>
            </a:r>
            <a:endParaRPr lang="fr-FR" dirty="0"/>
          </a:p>
        </p:txBody>
      </p:sp>
      <p:sp>
        <p:nvSpPr>
          <p:cNvPr id="15" name="Text Placeholder 14"/>
          <p:cNvSpPr>
            <a:spLocks noGrp="1"/>
          </p:cNvSpPr>
          <p:nvPr>
            <p:ph type="body" sz="quarter" idx="11"/>
          </p:nvPr>
        </p:nvSpPr>
        <p:spPr/>
        <p:txBody>
          <a:bodyPr/>
          <a:lstStyle/>
          <a:p>
            <a:r>
              <a:rPr lang="fr-FR" dirty="0" smtClean="0"/>
              <a:t>Heinemann et al. Ann Oncol 2016; 27 (suppl 2): abstr O-014 </a:t>
            </a:r>
            <a:endParaRPr lang="fr-FR" dirty="0"/>
          </a:p>
        </p:txBody>
      </p:sp>
      <p:sp>
        <p:nvSpPr>
          <p:cNvPr id="7"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Conclusions</a:t>
            </a:r>
            <a:endParaRPr lang="fr-FR" dirty="0" smtClean="0"/>
          </a:p>
          <a:p>
            <a:pPr>
              <a:buClr>
                <a:srgbClr val="043882"/>
              </a:buClr>
            </a:pPr>
            <a:r>
              <a:rPr lang="fr-FR" b="1" dirty="0" smtClean="0"/>
              <a:t>La profondeur de la réponse hépatique était significativement plus élevée chez les patients recevant une SIRT avec microsphères chargées à l’Y-90, par rapport à la chimiothérapie seule</a:t>
            </a:r>
          </a:p>
          <a:p>
            <a:pPr>
              <a:buClr>
                <a:srgbClr val="043882"/>
              </a:buClr>
            </a:pPr>
            <a:r>
              <a:rPr lang="fr-FR" b="1" dirty="0" smtClean="0"/>
              <a:t>Les patients avec charge tumorale à l’inclusion &gt;12% avaient une SSP hépatique (progression hépatique comme 1</a:t>
            </a:r>
            <a:r>
              <a:rPr lang="fr-FR" b="1" baseline="30000" dirty="0" smtClean="0"/>
              <a:t>e</a:t>
            </a:r>
            <a:r>
              <a:rPr lang="fr-FR" b="1" dirty="0" smtClean="0"/>
              <a:t> événement) significativement plus longue avec la SIRT, alors que ceux qui avaient une charge tumorale ≤12% bénéficiaient d’un impact plus important sur le taux de RC</a:t>
            </a:r>
          </a:p>
          <a:p>
            <a:pPr>
              <a:buClr>
                <a:srgbClr val="043882"/>
              </a:buClr>
            </a:pPr>
            <a:r>
              <a:rPr lang="fr-FR" b="1" dirty="0" smtClean="0"/>
              <a:t>Ceci pourrait fournir un outil prédictif utile de la SSP hépatique</a:t>
            </a:r>
          </a:p>
        </p:txBody>
      </p:sp>
    </p:spTree>
    <p:custDataLst>
      <p:tags r:id="rId1"/>
    </p:custDataLst>
    <p:extLst>
      <p:ext uri="{BB962C8B-B14F-4D97-AF65-F5344CB8AC3E}">
        <p14:creationId xmlns:p14="http://schemas.microsoft.com/office/powerpoint/2010/main" xmlns="" val="3120824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fr-FR" dirty="0" smtClean="0"/>
              <a:t>O-015: Association entre profondeur de la réponse et survie chez les patients avec CCRm RAS-wild-type (wt) recevant en 1</a:t>
            </a:r>
            <a:r>
              <a:rPr lang="fr-FR" baseline="30000" dirty="0" smtClean="0"/>
              <a:t>e</a:t>
            </a:r>
            <a:r>
              <a:rPr lang="fr-FR" dirty="0" smtClean="0"/>
              <a:t> ligne FOLFOX ou FOLFIRI plus cetuximab toutes les 2 semaines dans l’étude APEC – Cheng A-L, et al </a:t>
            </a:r>
            <a:endParaRPr lang="fr-FR" altLang="zh-CN" dirty="0" smtClean="0"/>
          </a:p>
        </p:txBody>
      </p:sp>
      <p:sp>
        <p:nvSpPr>
          <p:cNvPr id="60419" name="Rectangle 9"/>
          <p:cNvSpPr>
            <a:spLocks noGrp="1" noChangeArrowheads="1"/>
          </p:cNvSpPr>
          <p:nvPr>
            <p:ph sz="half" idx="1"/>
          </p:nvPr>
        </p:nvSpPr>
        <p:spPr>
          <a:xfrm>
            <a:off x="365124" y="5351129"/>
            <a:ext cx="4130676" cy="1648760"/>
          </a:xfrm>
        </p:spPr>
        <p:txBody>
          <a:bodyPr/>
          <a:lstStyle/>
          <a:p>
            <a:pPr marL="0" indent="0">
              <a:buNone/>
            </a:pPr>
            <a:r>
              <a:rPr lang="fr-FR" b="1" dirty="0" smtClean="0">
                <a:solidFill>
                  <a:schemeClr val="bg2"/>
                </a:solidFill>
              </a:rPr>
              <a:t>Critère principal</a:t>
            </a:r>
          </a:p>
          <a:p>
            <a:r>
              <a:rPr lang="fr-FR" dirty="0" smtClean="0"/>
              <a:t>Profondeur de la réponse (définie comme le degré de réduction tumorale maximale)</a:t>
            </a:r>
          </a:p>
        </p:txBody>
      </p:sp>
      <p:sp>
        <p:nvSpPr>
          <p:cNvPr id="23556" name="Content Placeholder 26"/>
          <p:cNvSpPr>
            <a:spLocks noGrp="1"/>
          </p:cNvSpPr>
          <p:nvPr>
            <p:ph sz="half" idx="2"/>
          </p:nvPr>
        </p:nvSpPr>
        <p:spPr>
          <a:xfrm>
            <a:off x="4643438" y="5351129"/>
            <a:ext cx="4130675" cy="1648760"/>
          </a:xfrm>
        </p:spPr>
        <p:txBody>
          <a:bodyPr/>
          <a:lstStyle/>
          <a:p>
            <a:pPr marL="0" indent="0">
              <a:buNone/>
            </a:pPr>
            <a:r>
              <a:rPr lang="fr-FR" b="1" dirty="0" smtClean="0">
                <a:solidFill>
                  <a:schemeClr val="bg2"/>
                </a:solidFill>
              </a:rPr>
              <a:t>Critères secondaires</a:t>
            </a:r>
          </a:p>
          <a:p>
            <a:r>
              <a:rPr lang="fr-FR" dirty="0" smtClean="0"/>
              <a:t>SSP, SG, TRG, tolérance</a:t>
            </a:r>
          </a:p>
        </p:txBody>
      </p:sp>
      <p:sp>
        <p:nvSpPr>
          <p:cNvPr id="23571" name="Text Placeholder 23570"/>
          <p:cNvSpPr>
            <a:spLocks noGrp="1"/>
          </p:cNvSpPr>
          <p:nvPr>
            <p:ph type="body" sz="quarter" idx="11"/>
          </p:nvPr>
        </p:nvSpPr>
        <p:spPr>
          <a:xfrm>
            <a:off x="4152900" y="6096000"/>
            <a:ext cx="4625975" cy="487363"/>
          </a:xfrm>
        </p:spPr>
        <p:txBody>
          <a:bodyPr/>
          <a:lstStyle/>
          <a:p>
            <a:r>
              <a:rPr lang="fr-FR" dirty="0" smtClean="0"/>
              <a:t>Cheng et al. Ann Oncol 2016; 27 (suppl 2): abstr O-015 </a:t>
            </a:r>
            <a:endParaRPr lang="fr-FR" dirty="0"/>
          </a:p>
        </p:txBody>
      </p:sp>
      <p:sp>
        <p:nvSpPr>
          <p:cNvPr id="26" name="AutoShape 12"/>
          <p:cNvSpPr>
            <a:spLocks noChangeArrowheads="1"/>
          </p:cNvSpPr>
          <p:nvPr/>
        </p:nvSpPr>
        <p:spPr bwMode="auto">
          <a:xfrm>
            <a:off x="4449996" y="238237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Cetuximab 500 mg/m</a:t>
            </a:r>
            <a:r>
              <a:rPr lang="fr-FR" altLang="zh-CN" baseline="30000" dirty="0" smtClean="0">
                <a:solidFill>
                  <a:srgbClr val="FFFFFF"/>
                </a:solidFill>
                <a:ea typeface="SimSun" pitchFamily="2" charset="-122"/>
              </a:rPr>
              <a:t>2</a:t>
            </a:r>
            <a:r>
              <a:rPr lang="fr-FR" altLang="zh-CN" dirty="0" smtClean="0">
                <a:solidFill>
                  <a:srgbClr val="FFFFFF"/>
                </a:solidFill>
                <a:ea typeface="SimSun" pitchFamily="2" charset="-122"/>
              </a:rPr>
              <a:t> J1 /2S suivi de FOLFOX</a:t>
            </a:r>
          </a:p>
          <a:p>
            <a:pPr algn="ctr" defTabSz="892175" eaLnBrk="0" hangingPunct="0"/>
            <a:r>
              <a:rPr lang="fr-FR" altLang="zh-CN" dirty="0" smtClean="0">
                <a:solidFill>
                  <a:srgbClr val="FFFFFF"/>
                </a:solidFill>
                <a:ea typeface="SimSun" pitchFamily="2" charset="-122"/>
              </a:rPr>
              <a:t>(n=188)</a:t>
            </a:r>
            <a:endParaRPr lang="fr-FR" altLang="zh-CN" dirty="0">
              <a:solidFill>
                <a:srgbClr val="FFFFFF"/>
              </a:solidFill>
              <a:ea typeface="SimSun" pitchFamily="2" charset="-122"/>
            </a:endParaRPr>
          </a:p>
        </p:txBody>
      </p:sp>
      <p:cxnSp>
        <p:nvCxnSpPr>
          <p:cNvPr id="28" name="AutoShape 21"/>
          <p:cNvCxnSpPr>
            <a:cxnSpLocks noChangeShapeType="1"/>
            <a:stCxn id="26" idx="3"/>
            <a:endCxn id="29" idx="1"/>
          </p:cNvCxnSpPr>
          <p:nvPr/>
        </p:nvCxnSpPr>
        <p:spPr bwMode="auto">
          <a:xfrm>
            <a:off x="7011163" y="2966574"/>
            <a:ext cx="933426" cy="1"/>
          </a:xfrm>
          <a:prstGeom prst="straightConnector1">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7944589" y="2702256"/>
            <a:ext cx="854247"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54" name="TextBox 53"/>
          <p:cNvSpPr txBox="1"/>
          <p:nvPr/>
        </p:nvSpPr>
        <p:spPr>
          <a:xfrm>
            <a:off x="369888" y="1295400"/>
            <a:ext cx="8404225" cy="923330"/>
          </a:xfrm>
          <a:prstGeom prst="rect">
            <a:avLst/>
          </a:prstGeom>
          <a:noFill/>
        </p:spPr>
        <p:txBody>
          <a:bodyPr wrap="square" lIns="0" rtlCol="0">
            <a:spAutoFit/>
          </a:bodyPr>
          <a:lstStyle/>
          <a:p>
            <a:r>
              <a:rPr lang="fr-FR" b="1" dirty="0" smtClean="0">
                <a:solidFill>
                  <a:srgbClr val="4D4D4D"/>
                </a:solidFill>
              </a:rPr>
              <a:t>Objectif</a:t>
            </a:r>
          </a:p>
          <a:p>
            <a:pPr marL="285750" indent="-285750">
              <a:buFont typeface="Arial" panose="020B0604020202020204" pitchFamily="34" charset="0"/>
              <a:buChar char="•"/>
            </a:pPr>
            <a:r>
              <a:rPr lang="fr-FR" dirty="0" smtClean="0">
                <a:solidFill>
                  <a:srgbClr val="4D4D4D"/>
                </a:solidFill>
              </a:rPr>
              <a:t>Evaluer l’association entre profondeur de la réponse, SSP et SG chez des patients avec CCRm </a:t>
            </a:r>
            <a:r>
              <a:rPr lang="fr-FR" i="1" dirty="0" smtClean="0">
                <a:solidFill>
                  <a:srgbClr val="4D4D4D"/>
                </a:solidFill>
              </a:rPr>
              <a:t>RAS</a:t>
            </a:r>
            <a:r>
              <a:rPr lang="fr-FR" dirty="0" smtClean="0">
                <a:solidFill>
                  <a:srgbClr val="4D4D4D"/>
                </a:solidFill>
              </a:rPr>
              <a:t>-WT de l’étude APEC</a:t>
            </a:r>
            <a:endParaRPr lang="fr-FR" b="1" dirty="0">
              <a:solidFill>
                <a:srgbClr val="4D4D4D"/>
              </a:solidFill>
            </a:endParaRPr>
          </a:p>
        </p:txBody>
      </p:sp>
      <p:sp>
        <p:nvSpPr>
          <p:cNvPr id="55" name="AutoShape 9"/>
          <p:cNvSpPr>
            <a:spLocks noChangeArrowheads="1"/>
          </p:cNvSpPr>
          <p:nvPr/>
        </p:nvSpPr>
        <p:spPr bwMode="auto">
          <a:xfrm>
            <a:off x="488676" y="2953889"/>
            <a:ext cx="331969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CCRm</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KRAS-WT </a:t>
            </a:r>
          </a:p>
          <a:p>
            <a:pPr defTabSz="892175" eaLnBrk="0" hangingPunct="0">
              <a:spcAft>
                <a:spcPct val="30000"/>
              </a:spcAft>
            </a:pPr>
            <a:r>
              <a:rPr lang="fr-FR" altLang="zh-CN" dirty="0" smtClean="0">
                <a:solidFill>
                  <a:srgbClr val="FFFFFF"/>
                </a:solidFill>
                <a:ea typeface="SimSun" pitchFamily="2" charset="-122"/>
              </a:rPr>
              <a:t>(n=289)</a:t>
            </a:r>
            <a:endParaRPr lang="fr-FR" altLang="zh-CN" dirty="0">
              <a:solidFill>
                <a:srgbClr val="FFFFFF"/>
              </a:solidFill>
              <a:ea typeface="SimSun" pitchFamily="2" charset="-122"/>
            </a:endParaRPr>
          </a:p>
        </p:txBody>
      </p:sp>
      <p:sp>
        <p:nvSpPr>
          <p:cNvPr id="14" name="AutoShape 12"/>
          <p:cNvSpPr>
            <a:spLocks noChangeArrowheads="1"/>
          </p:cNvSpPr>
          <p:nvPr/>
        </p:nvSpPr>
        <p:spPr bwMode="auto">
          <a:xfrm>
            <a:off x="4449996" y="3858759"/>
            <a:ext cx="2561167" cy="11684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Cetuximab 500 mg/m</a:t>
            </a:r>
            <a:r>
              <a:rPr lang="fr-FR" altLang="zh-CN" baseline="30000" dirty="0" smtClean="0">
                <a:solidFill>
                  <a:srgbClr val="4D4D4D"/>
                </a:solidFill>
                <a:ea typeface="SimSun" pitchFamily="2" charset="-122"/>
              </a:rPr>
              <a:t>2</a:t>
            </a:r>
            <a:r>
              <a:rPr lang="fr-FR" altLang="zh-CN" dirty="0" smtClean="0">
                <a:solidFill>
                  <a:srgbClr val="4D4D4D"/>
                </a:solidFill>
                <a:ea typeface="SimSun" pitchFamily="2" charset="-122"/>
              </a:rPr>
              <a:t> J1 /2S suivi de FOLFIRI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(n=101)</a:t>
            </a:r>
            <a:endParaRPr lang="fr-FR" altLang="zh-CN" dirty="0">
              <a:solidFill>
                <a:srgbClr val="4D4D4D"/>
              </a:solidFill>
              <a:ea typeface="SimSun" pitchFamily="2" charset="-122"/>
            </a:endParaRPr>
          </a:p>
        </p:txBody>
      </p:sp>
      <p:cxnSp>
        <p:nvCxnSpPr>
          <p:cNvPr id="15" name="AutoShape 21"/>
          <p:cNvCxnSpPr>
            <a:cxnSpLocks noChangeShapeType="1"/>
            <a:stCxn id="14" idx="3"/>
            <a:endCxn id="16" idx="1"/>
          </p:cNvCxnSpPr>
          <p:nvPr/>
        </p:nvCxnSpPr>
        <p:spPr bwMode="auto">
          <a:xfrm>
            <a:off x="7011163" y="4442959"/>
            <a:ext cx="933426"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7944589" y="4178641"/>
            <a:ext cx="85424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15"/>
          <p:cNvCxnSpPr>
            <a:cxnSpLocks noChangeShapeType="1"/>
            <a:endCxn id="26" idx="1"/>
          </p:cNvCxnSpPr>
          <p:nvPr/>
        </p:nvCxnSpPr>
        <p:spPr bwMode="auto">
          <a:xfrm rot="5400000" flipH="1" flipV="1">
            <a:off x="3769026" y="3262638"/>
            <a:ext cx="977033" cy="384907"/>
          </a:xfrm>
          <a:prstGeom prst="bentConnector2">
            <a:avLst/>
          </a:prstGeom>
          <a:noFill/>
          <a:ln w="57150">
            <a:solidFill>
              <a:schemeClr val="bg2">
                <a:lumMod val="60000"/>
                <a:lumOff val="40000"/>
              </a:schemeClr>
            </a:solidFill>
            <a:round/>
            <a:headEnd/>
            <a:tailEnd type="triangle" w="med" len="med"/>
          </a:ln>
        </p:spPr>
      </p:cxnSp>
      <p:cxnSp>
        <p:nvCxnSpPr>
          <p:cNvPr id="19" name="AutoShape 19"/>
          <p:cNvCxnSpPr>
            <a:cxnSpLocks noChangeShapeType="1"/>
          </p:cNvCxnSpPr>
          <p:nvPr/>
        </p:nvCxnSpPr>
        <p:spPr bwMode="auto">
          <a:xfrm>
            <a:off x="3808366" y="3677421"/>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0" name="AutoShape 16"/>
          <p:cNvCxnSpPr>
            <a:cxnSpLocks noChangeShapeType="1"/>
            <a:endCxn id="14" idx="1"/>
          </p:cNvCxnSpPr>
          <p:nvPr/>
        </p:nvCxnSpPr>
        <p:spPr bwMode="auto">
          <a:xfrm rot="16200000" flipH="1">
            <a:off x="4007865" y="4000828"/>
            <a:ext cx="499356" cy="384906"/>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204870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Abréviations</a:t>
            </a:r>
            <a:endParaRPr lang="fr-FR" dirty="0"/>
          </a:p>
        </p:txBody>
      </p:sp>
      <p:sp>
        <p:nvSpPr>
          <p:cNvPr id="5" name="Content Placeholder 4"/>
          <p:cNvSpPr>
            <a:spLocks noGrp="1"/>
          </p:cNvSpPr>
          <p:nvPr>
            <p:ph idx="1"/>
          </p:nvPr>
        </p:nvSpPr>
        <p:spPr>
          <a:xfrm>
            <a:off x="365124" y="1254034"/>
            <a:ext cx="8413751" cy="5323938"/>
          </a:xfrm>
        </p:spPr>
        <p:txBody>
          <a:bodyPr numCol="2"/>
          <a:lstStyle/>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/xS	toutes les x semaines</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5FU	5-fluorouracile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ARCAD	</a:t>
            </a:r>
            <a:r>
              <a:rPr lang="fr-FR" sz="1100" dirty="0" smtClean="0"/>
              <a:t>Aide et Recherche en Cancérologie Digestive</a:t>
            </a:r>
            <a:endParaRPr lang="fr-FR" sz="1100" kern="1200" dirty="0" smtClean="0">
              <a:cs typeface="Arial" charset="0"/>
            </a:endParaRP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Cap	capécitabine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CECA	carcinome épidermoïde du canal anal</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cfDNA	ADN acellulaire</a:t>
            </a:r>
          </a:p>
          <a:p>
            <a:pPr marL="0" indent="0">
              <a:lnSpc>
                <a:spcPts val="500"/>
              </a:lnSpc>
              <a:spcBef>
                <a:spcPts val="600"/>
              </a:spcBef>
              <a:spcAft>
                <a:spcPts val="0"/>
              </a:spcAft>
              <a:buClr>
                <a:srgbClr val="043882"/>
              </a:buClr>
              <a:buNone/>
              <a:tabLst>
                <a:tab pos="1163638" algn="l"/>
              </a:tabLst>
            </a:pPr>
            <a:r>
              <a:rPr lang="fr-FR" sz="1100" dirty="0" smtClean="0"/>
              <a:t>CCRm	cancer colorectal métastatique</a:t>
            </a:r>
          </a:p>
          <a:p>
            <a:pPr marL="0" lvl="0" indent="0">
              <a:lnSpc>
                <a:spcPts val="500"/>
              </a:lnSpc>
              <a:spcBef>
                <a:spcPts val="600"/>
              </a:spcBef>
              <a:spcAft>
                <a:spcPts val="0"/>
              </a:spcAft>
              <a:buClr>
                <a:srgbClr val="043882"/>
              </a:buClr>
              <a:buNone/>
              <a:tabLst>
                <a:tab pos="1163638" algn="l"/>
              </a:tabLst>
            </a:pPr>
            <a:r>
              <a:rPr lang="fr-FR" sz="1100" kern="1200" dirty="0">
                <a:cs typeface="Arial" charset="0"/>
              </a:rPr>
              <a:t>CRM	</a:t>
            </a:r>
            <a:r>
              <a:rPr lang="fr-FR" sz="1100" kern="1200" dirty="0" smtClean="0">
                <a:cs typeface="Arial" charset="0"/>
              </a:rPr>
              <a:t>marge </a:t>
            </a:r>
            <a:r>
              <a:rPr lang="fr-FR" sz="1100" kern="1200" dirty="0">
                <a:cs typeface="Arial" charset="0"/>
              </a:rPr>
              <a:t>de résection circonférentielle</a:t>
            </a:r>
          </a:p>
          <a:p>
            <a:pPr marL="0" indent="0">
              <a:lnSpc>
                <a:spcPts val="500"/>
              </a:lnSpc>
              <a:spcBef>
                <a:spcPts val="600"/>
              </a:spcBef>
              <a:spcAft>
                <a:spcPts val="0"/>
              </a:spcAft>
              <a:buClr>
                <a:srgbClr val="043882"/>
              </a:buClr>
              <a:buNone/>
              <a:tabLst>
                <a:tab pos="1163638" algn="l"/>
              </a:tabLst>
            </a:pPr>
            <a:r>
              <a:rPr lang="fr-FR" sz="1100" dirty="0" smtClean="0"/>
              <a:t>CT	chimiothérapie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ctDNA</a:t>
            </a:r>
            <a:r>
              <a:rPr lang="fr-FR" sz="1100" kern="1200" dirty="0">
                <a:cs typeface="Arial" charset="0"/>
              </a:rPr>
              <a:t>	</a:t>
            </a:r>
            <a:r>
              <a:rPr lang="fr-FR" sz="1100" kern="1200" dirty="0" smtClean="0">
                <a:cs typeface="Arial" charset="0"/>
              </a:rPr>
              <a:t>ADN tumoral </a:t>
            </a:r>
            <a:r>
              <a:rPr lang="fr-FR" sz="1100" kern="1200" dirty="0">
                <a:cs typeface="Arial" charset="0"/>
              </a:rPr>
              <a:t>circulant</a:t>
            </a:r>
          </a:p>
          <a:p>
            <a:pPr marL="0" indent="0">
              <a:lnSpc>
                <a:spcPts val="500"/>
              </a:lnSpc>
              <a:spcBef>
                <a:spcPts val="600"/>
              </a:spcBef>
              <a:spcAft>
                <a:spcPts val="0"/>
              </a:spcAft>
              <a:buClr>
                <a:srgbClr val="043882"/>
              </a:buClr>
              <a:buNone/>
              <a:tabLst>
                <a:tab pos="1163638" algn="l"/>
              </a:tabLst>
            </a:pPr>
            <a:r>
              <a:rPr lang="fr-FR" sz="1100" dirty="0" smtClean="0"/>
              <a:t>DDR	durée de réponse </a:t>
            </a:r>
          </a:p>
          <a:p>
            <a:pPr marL="0" indent="0">
              <a:lnSpc>
                <a:spcPts val="500"/>
              </a:lnSpc>
              <a:spcBef>
                <a:spcPts val="600"/>
              </a:spcBef>
              <a:spcAft>
                <a:spcPts val="0"/>
              </a:spcAft>
              <a:buClr>
                <a:srgbClr val="043882"/>
              </a:buClr>
              <a:buNone/>
              <a:tabLst>
                <a:tab pos="1163638" algn="l"/>
              </a:tabLst>
            </a:pPr>
            <a:r>
              <a:rPr lang="fr-FR" sz="1100" dirty="0" smtClean="0"/>
              <a:t>ECOG</a:t>
            </a:r>
            <a:r>
              <a:rPr lang="fr-FR" sz="1100" b="1" dirty="0" smtClean="0"/>
              <a:t>	</a:t>
            </a:r>
            <a:r>
              <a:rPr lang="fr-FR" sz="1100" dirty="0" err="1" smtClean="0"/>
              <a:t>Eastern</a:t>
            </a:r>
            <a:r>
              <a:rPr lang="fr-FR" sz="1100" dirty="0" smtClean="0"/>
              <a:t> Cooperative Oncology Group</a:t>
            </a:r>
          </a:p>
          <a:p>
            <a:pPr marL="0" indent="0">
              <a:lnSpc>
                <a:spcPts val="500"/>
              </a:lnSpc>
              <a:spcBef>
                <a:spcPts val="600"/>
              </a:spcBef>
              <a:spcAft>
                <a:spcPts val="0"/>
              </a:spcAft>
              <a:buClr>
                <a:srgbClr val="043882"/>
              </a:buClr>
              <a:buNone/>
              <a:tabLst>
                <a:tab pos="1163638" algn="l"/>
              </a:tabLst>
            </a:pPr>
            <a:r>
              <a:rPr lang="fr-FR" sz="1100" dirty="0" smtClean="0"/>
              <a:t>EI	évènement indésirable</a:t>
            </a:r>
          </a:p>
          <a:p>
            <a:pPr marL="0" indent="0">
              <a:lnSpc>
                <a:spcPts val="500"/>
              </a:lnSpc>
              <a:spcBef>
                <a:spcPts val="600"/>
              </a:spcBef>
              <a:spcAft>
                <a:spcPts val="0"/>
              </a:spcAft>
              <a:buClr>
                <a:srgbClr val="043882"/>
              </a:buClr>
              <a:buNone/>
              <a:tabLst>
                <a:tab pos="1163638" algn="l"/>
              </a:tabLst>
            </a:pPr>
            <a:r>
              <a:rPr lang="fr-FR" sz="1100" dirty="0" smtClean="0"/>
              <a:t>EIG	évènement indésirable grave</a:t>
            </a:r>
          </a:p>
          <a:p>
            <a:pPr marL="0" indent="0">
              <a:lnSpc>
                <a:spcPts val="500"/>
              </a:lnSpc>
              <a:spcBef>
                <a:spcPts val="600"/>
              </a:spcBef>
              <a:spcAft>
                <a:spcPts val="0"/>
              </a:spcAft>
              <a:buClr>
                <a:srgbClr val="043882"/>
              </a:buClr>
              <a:buNone/>
              <a:tabLst>
                <a:tab pos="1163638" algn="l"/>
              </a:tabLst>
            </a:pPr>
            <a:r>
              <a:rPr lang="fr-FR" sz="1100" dirty="0" smtClean="0"/>
              <a:t>EGFR	</a:t>
            </a:r>
            <a:r>
              <a:rPr lang="fr-FR" sz="1100" dirty="0" err="1" smtClean="0"/>
              <a:t>endothelial</a:t>
            </a:r>
            <a:r>
              <a:rPr lang="fr-FR" sz="1100" dirty="0" smtClean="0"/>
              <a:t> growth factor receptor</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EORTC-QLQC30	</a:t>
            </a:r>
            <a:r>
              <a:rPr lang="fr-FR" sz="1100" kern="1200" dirty="0" err="1" smtClean="0">
                <a:cs typeface="Arial" charset="0"/>
              </a:rPr>
              <a:t>European</a:t>
            </a:r>
            <a:r>
              <a:rPr lang="fr-FR" sz="1100" kern="1200" dirty="0" smtClean="0">
                <a:cs typeface="Arial" charset="0"/>
              </a:rPr>
              <a:t> Organization for Research</a:t>
            </a:r>
          </a:p>
          <a:p>
            <a:pPr marL="0" lvl="0" indent="0">
              <a:lnSpc>
                <a:spcPts val="500"/>
              </a:lnSpc>
              <a:spcBef>
                <a:spcPts val="600"/>
              </a:spcBef>
              <a:spcAft>
                <a:spcPts val="0"/>
              </a:spcAft>
              <a:buClr>
                <a:srgbClr val="043882"/>
              </a:buClr>
              <a:buSzTx/>
              <a:buNone/>
              <a:tabLst>
                <a:tab pos="1163638" algn="l"/>
              </a:tabLst>
            </a:pPr>
            <a:r>
              <a:rPr lang="fr-FR" sz="1100" kern="1200" dirty="0">
                <a:cs typeface="Arial" charset="0"/>
              </a:rPr>
              <a:t>	</a:t>
            </a:r>
            <a:r>
              <a:rPr lang="fr-FR" sz="1100" kern="1200" dirty="0" smtClean="0">
                <a:cs typeface="Arial" charset="0"/>
              </a:rPr>
              <a:t>and Treatment of Cancer core quality of life </a:t>
            </a:r>
          </a:p>
          <a:p>
            <a:pPr marL="0" lvl="0" indent="0">
              <a:lnSpc>
                <a:spcPts val="500"/>
              </a:lnSpc>
              <a:spcBef>
                <a:spcPts val="600"/>
              </a:spcBef>
              <a:spcAft>
                <a:spcPts val="0"/>
              </a:spcAft>
              <a:buClr>
                <a:srgbClr val="043882"/>
              </a:buClr>
              <a:buSzTx/>
              <a:buNone/>
              <a:tabLst>
                <a:tab pos="1163638" algn="l"/>
              </a:tabLst>
            </a:pPr>
            <a:r>
              <a:rPr lang="fr-FR" sz="1100" kern="1200" dirty="0">
                <a:cs typeface="Arial" charset="0"/>
              </a:rPr>
              <a:t>	</a:t>
            </a:r>
            <a:r>
              <a:rPr lang="fr-FR" sz="1100" kern="1200" dirty="0" smtClean="0">
                <a:cs typeface="Arial" charset="0"/>
              </a:rPr>
              <a:t>questionnaire </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FFPE	</a:t>
            </a:r>
            <a:r>
              <a:rPr lang="fr-FR" sz="1100" dirty="0" smtClean="0"/>
              <a:t>fixation formaldéhyde enrobage paraffine</a:t>
            </a:r>
            <a:endParaRPr lang="fr-FR" sz="1100" kern="1200" dirty="0" smtClean="0">
              <a:cs typeface="Arial" charset="0"/>
            </a:endParaRP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FOLFIRI	leucovorine, fluorouracile, irinotecan</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FOLFIRINOX/	leucovorine, fluorouracile, irinotecan, oxaliplatine</a:t>
            </a:r>
          </a:p>
          <a:p>
            <a:pPr marL="0" lvl="0" indent="0">
              <a:lnSpc>
                <a:spcPts val="500"/>
              </a:lnSpc>
              <a:spcBef>
                <a:spcPts val="600"/>
              </a:spcBef>
              <a:spcAft>
                <a:spcPts val="0"/>
              </a:spcAft>
              <a:buClr>
                <a:srgbClr val="043882"/>
              </a:buClr>
              <a:buSzTx/>
              <a:buNone/>
              <a:tabLst>
                <a:tab pos="1073150" algn="l"/>
              </a:tabLst>
            </a:pPr>
            <a:r>
              <a:rPr lang="fr-FR" sz="1100" kern="1200" dirty="0" smtClean="0">
                <a:cs typeface="Arial" charset="0"/>
              </a:rPr>
              <a:t>FOLFOXIRI</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FOLFOX	leucovorine, fluorouracile, oxaliplatine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GemCap	gemcitabine, capécitabine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H&amp;E	hématoxyline et éosine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HR	hazard ratio</a:t>
            </a:r>
          </a:p>
          <a:p>
            <a:pPr marL="0" indent="0">
              <a:lnSpc>
                <a:spcPts val="500"/>
              </a:lnSpc>
              <a:spcBef>
                <a:spcPts val="600"/>
              </a:spcBef>
              <a:spcAft>
                <a:spcPts val="0"/>
              </a:spcAft>
              <a:buClr>
                <a:srgbClr val="043882"/>
              </a:buClr>
              <a:buSzTx/>
              <a:buNone/>
              <a:tabLst>
                <a:tab pos="1163638" algn="l"/>
              </a:tabLst>
            </a:pPr>
            <a:r>
              <a:rPr lang="fr-FR" sz="1100" kern="1200" dirty="0">
                <a:cs typeface="Arial" charset="0"/>
              </a:rPr>
              <a:t>IC	intervalle de confiance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IHC	immunohistochimie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IL	interleukine</a:t>
            </a:r>
          </a:p>
          <a:p>
            <a:pPr marL="0" indent="0">
              <a:lnSpc>
                <a:spcPts val="500"/>
              </a:lnSpc>
              <a:spcBef>
                <a:spcPts val="600"/>
              </a:spcBef>
              <a:spcAft>
                <a:spcPts val="0"/>
              </a:spcAft>
              <a:buClr>
                <a:srgbClr val="043882"/>
              </a:buClr>
              <a:buSzTx/>
              <a:buNone/>
              <a:tabLst>
                <a:tab pos="1163638" algn="l"/>
              </a:tabLst>
            </a:pPr>
            <a:r>
              <a:rPr lang="fr-FR" sz="1100" kern="1200" dirty="0">
                <a:cs typeface="Arial" charset="0"/>
              </a:rPr>
              <a:t>IMC	</a:t>
            </a:r>
            <a:r>
              <a:rPr lang="fr-FR" sz="1100" kern="1200" dirty="0" smtClean="0">
                <a:cs typeface="Arial" charset="0"/>
              </a:rPr>
              <a:t>indice </a:t>
            </a:r>
            <a:r>
              <a:rPr lang="fr-FR" sz="1100" kern="1200" dirty="0">
                <a:cs typeface="Arial" charset="0"/>
              </a:rPr>
              <a:t>de masse corporelle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IQR	écart interquartile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ITT	intention de traiter</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IV	intraveineux</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KRASmt	KRAS muté</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LDH	lactate déshydrogénase</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LP-LA	postérieur gauche-antérieur droit</a:t>
            </a:r>
          </a:p>
          <a:p>
            <a:pPr marL="0" lvl="0" indent="0">
              <a:lnSpc>
                <a:spcPts val="500"/>
              </a:lnSpc>
              <a:spcBef>
                <a:spcPts val="600"/>
              </a:spcBef>
              <a:spcAft>
                <a:spcPts val="0"/>
              </a:spcAft>
              <a:buClr>
                <a:srgbClr val="043882"/>
              </a:buClr>
              <a:buSzTx/>
              <a:buNone/>
              <a:tabLst>
                <a:tab pos="1163638" algn="l"/>
              </a:tabLst>
            </a:pPr>
            <a:r>
              <a:rPr lang="fr-FR" sz="1100" kern="1200" dirty="0" smtClean="0">
                <a:cs typeface="Arial" charset="0"/>
              </a:rPr>
              <a:t>MS	maladie stable</a:t>
            </a:r>
          </a:p>
          <a:p>
            <a:pPr marL="0" lvl="0" indent="0">
              <a:lnSpc>
                <a:spcPts val="500"/>
              </a:lnSpc>
              <a:spcBef>
                <a:spcPts val="600"/>
              </a:spcBef>
              <a:spcAft>
                <a:spcPts val="0"/>
              </a:spcAft>
              <a:buClr>
                <a:srgbClr val="043882"/>
              </a:buClr>
              <a:buSzTx/>
              <a:buNone/>
              <a:tabLst>
                <a:tab pos="1163638" algn="l"/>
              </a:tabLst>
            </a:pPr>
            <a:endParaRPr lang="fr-FR" sz="1100" kern="1200" dirty="0" smtClean="0">
              <a:cs typeface="Arial" charset="0"/>
            </a:endParaRP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MSI	instabilité microsatellitaire</a:t>
            </a:r>
          </a:p>
          <a:p>
            <a:pPr marL="269875" indent="0">
              <a:lnSpc>
                <a:spcPts val="500"/>
              </a:lnSpc>
              <a:spcBef>
                <a:spcPts val="600"/>
              </a:spcBef>
              <a:spcAft>
                <a:spcPts val="0"/>
              </a:spcAft>
              <a:buClr>
                <a:srgbClr val="043882"/>
              </a:buClr>
              <a:buNone/>
              <a:tabLst>
                <a:tab pos="1163638" algn="l"/>
              </a:tabLst>
            </a:pPr>
            <a:r>
              <a:rPr lang="fr-FR" sz="1100" dirty="0" smtClean="0"/>
              <a:t>MSI-H	instabilité microsatellitaire élevée </a:t>
            </a:r>
          </a:p>
          <a:p>
            <a:pPr marL="269875" indent="0">
              <a:lnSpc>
                <a:spcPts val="500"/>
              </a:lnSpc>
              <a:spcBef>
                <a:spcPts val="600"/>
              </a:spcBef>
              <a:spcAft>
                <a:spcPts val="0"/>
              </a:spcAft>
              <a:buClr>
                <a:srgbClr val="043882"/>
              </a:buClr>
              <a:buNone/>
              <a:tabLst>
                <a:tab pos="1163638" algn="l"/>
              </a:tabLst>
            </a:pPr>
            <a:r>
              <a:rPr lang="fr-FR" sz="1100" dirty="0" smtClean="0"/>
              <a:t>MSS	microsatellite stable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MUT	muté</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NA	non atteinte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NE	non estimable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NGS	séquençage de nouvelle génération</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OMS	organisation mondiale de la santé</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OR	</a:t>
            </a:r>
            <a:r>
              <a:rPr lang="fr-FR" sz="1100" kern="1200" dirty="0" err="1" smtClean="0">
                <a:cs typeface="Arial" charset="0"/>
              </a:rPr>
              <a:t>odds</a:t>
            </a:r>
            <a:r>
              <a:rPr lang="fr-FR" sz="1100" kern="1200" dirty="0" smtClean="0">
                <a:cs typeface="Arial" charset="0"/>
              </a:rPr>
              <a:t> ratio</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OXA	</a:t>
            </a:r>
            <a:r>
              <a:rPr lang="fr-FR" sz="1100" kern="1200" dirty="0" err="1" smtClean="0">
                <a:cs typeface="Arial" charset="0"/>
              </a:rPr>
              <a:t>oxaliplatine</a:t>
            </a:r>
            <a:endParaRPr lang="fr-FR" sz="1100" kern="1200" dirty="0" smtClean="0">
              <a:cs typeface="Arial" charset="0"/>
            </a:endParaRP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(q)PCR	(quantitative) polymerase chain reaction</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PD-L1	programmed death-ligand 1</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PD	pharmacodynamique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PK	pharmacocinétique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PO	per os</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Prog	progression de la maladie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PS	statut de performance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QoL	qualité de vie</a:t>
            </a:r>
          </a:p>
          <a:p>
            <a:pPr marL="269875" indent="0">
              <a:lnSpc>
                <a:spcPts val="500"/>
              </a:lnSpc>
              <a:spcBef>
                <a:spcPts val="600"/>
              </a:spcBef>
              <a:spcAft>
                <a:spcPts val="0"/>
              </a:spcAft>
              <a:buClr>
                <a:srgbClr val="043882"/>
              </a:buClr>
              <a:buNone/>
              <a:tabLst>
                <a:tab pos="1163638" algn="l"/>
              </a:tabLst>
            </a:pPr>
            <a:r>
              <a:rPr lang="fr-FR" sz="1100" dirty="0" smtClean="0"/>
              <a:t>RC	réponse complète</a:t>
            </a:r>
          </a:p>
          <a:p>
            <a:pPr marL="269875" indent="0">
              <a:lnSpc>
                <a:spcPts val="500"/>
              </a:lnSpc>
              <a:spcBef>
                <a:spcPts val="600"/>
              </a:spcBef>
              <a:spcAft>
                <a:spcPts val="0"/>
              </a:spcAft>
              <a:buClr>
                <a:srgbClr val="043882"/>
              </a:buClr>
              <a:buNone/>
              <a:tabLst>
                <a:tab pos="1163638" algn="l"/>
              </a:tabLst>
            </a:pPr>
            <a:r>
              <a:rPr lang="fr-FR" sz="1100" dirty="0" smtClean="0"/>
              <a:t>RCT	</a:t>
            </a:r>
            <a:r>
              <a:rPr lang="fr-FR" sz="1100" dirty="0" err="1" smtClean="0"/>
              <a:t>radiochimiothérapie</a:t>
            </a:r>
            <a:endParaRPr lang="fr-FR" sz="1100" dirty="0" smtClean="0"/>
          </a:p>
          <a:p>
            <a:pPr marL="269875" lvl="0" indent="0">
              <a:lnSpc>
                <a:spcPts val="500"/>
              </a:lnSpc>
              <a:spcBef>
                <a:spcPts val="600"/>
              </a:spcBef>
              <a:spcAft>
                <a:spcPts val="0"/>
              </a:spcAft>
              <a:buClr>
                <a:srgbClr val="043882"/>
              </a:buClr>
              <a:buNone/>
              <a:tabLst>
                <a:tab pos="1163638" algn="l"/>
              </a:tabLst>
            </a:pPr>
            <a:r>
              <a:rPr lang="fr-FR" sz="1100" kern="1200" dirty="0">
                <a:cs typeface="Arial" charset="0"/>
              </a:rPr>
              <a:t>RECIST    	Response Evaluation Criteria In Solid Tumors</a:t>
            </a:r>
          </a:p>
          <a:p>
            <a:pPr marL="269875" indent="0">
              <a:lnSpc>
                <a:spcPts val="500"/>
              </a:lnSpc>
              <a:spcBef>
                <a:spcPts val="600"/>
              </a:spcBef>
              <a:spcAft>
                <a:spcPts val="0"/>
              </a:spcAft>
              <a:buClr>
                <a:srgbClr val="043882"/>
              </a:buClr>
              <a:buNone/>
              <a:tabLst>
                <a:tab pos="1163638" algn="l"/>
              </a:tabLst>
            </a:pPr>
            <a:r>
              <a:rPr lang="fr-FR" sz="1100" dirty="0" smtClean="0"/>
              <a:t>RMN	résonance magnétique nucléaire</a:t>
            </a:r>
          </a:p>
          <a:p>
            <a:pPr marL="269875" lvl="0" indent="0">
              <a:lnSpc>
                <a:spcPts val="500"/>
              </a:lnSpc>
              <a:spcBef>
                <a:spcPts val="600"/>
              </a:spcBef>
              <a:spcAft>
                <a:spcPts val="0"/>
              </a:spcAft>
              <a:buClr>
                <a:srgbClr val="043882"/>
              </a:buClr>
              <a:buNone/>
              <a:tabLst>
                <a:tab pos="1163638" algn="l"/>
              </a:tabLst>
            </a:pPr>
            <a:r>
              <a:rPr lang="fr-FR" sz="1100" kern="1200" dirty="0">
                <a:cs typeface="Arial" charset="0"/>
              </a:rPr>
              <a:t>ROC	</a:t>
            </a:r>
            <a:r>
              <a:rPr lang="fr-FR" sz="1100" kern="1200" dirty="0" err="1" smtClean="0">
                <a:cs typeface="Arial" charset="0"/>
              </a:rPr>
              <a:t>receiver</a:t>
            </a:r>
            <a:r>
              <a:rPr lang="fr-FR" sz="1100" kern="1200" dirty="0" smtClean="0">
                <a:cs typeface="Arial" charset="0"/>
              </a:rPr>
              <a:t> </a:t>
            </a:r>
            <a:r>
              <a:rPr lang="fr-FR" sz="1100" kern="1200" dirty="0">
                <a:cs typeface="Arial" charset="0"/>
              </a:rPr>
              <a:t>operating characteristic</a:t>
            </a:r>
          </a:p>
          <a:p>
            <a:pPr marL="269875" indent="0">
              <a:lnSpc>
                <a:spcPts val="500"/>
              </a:lnSpc>
              <a:spcBef>
                <a:spcPts val="600"/>
              </a:spcBef>
              <a:spcAft>
                <a:spcPts val="0"/>
              </a:spcAft>
              <a:buClr>
                <a:srgbClr val="043882"/>
              </a:buClr>
              <a:buNone/>
              <a:tabLst>
                <a:tab pos="1163638" algn="l"/>
              </a:tabLst>
            </a:pPr>
            <a:r>
              <a:rPr lang="fr-FR" sz="1100" dirty="0" smtClean="0"/>
              <a:t>RP	réponse partielle</a:t>
            </a:r>
          </a:p>
          <a:p>
            <a:pPr marL="269875" indent="0">
              <a:lnSpc>
                <a:spcPts val="500"/>
              </a:lnSpc>
              <a:spcBef>
                <a:spcPts val="600"/>
              </a:spcBef>
              <a:spcAft>
                <a:spcPts val="0"/>
              </a:spcAft>
              <a:buClr>
                <a:srgbClr val="043882"/>
              </a:buClr>
              <a:buNone/>
              <a:tabLst>
                <a:tab pos="1163638" algn="l"/>
              </a:tabLst>
            </a:pPr>
            <a:r>
              <a:rPr lang="fr-FR" sz="1100" dirty="0" smtClean="0"/>
              <a:t>RT	radiothérapie</a:t>
            </a:r>
            <a:endParaRPr lang="fr-FR" sz="1100" kern="1200" dirty="0" smtClean="0">
              <a:cs typeface="Arial" charset="0"/>
            </a:endParaRPr>
          </a:p>
          <a:p>
            <a:pPr marL="269875" indent="0">
              <a:lnSpc>
                <a:spcPts val="500"/>
              </a:lnSpc>
              <a:spcBef>
                <a:spcPts val="600"/>
              </a:spcBef>
              <a:spcAft>
                <a:spcPts val="0"/>
              </a:spcAft>
              <a:buClr>
                <a:srgbClr val="043882"/>
              </a:buClr>
              <a:buNone/>
              <a:tabLst>
                <a:tab pos="1163638" algn="l"/>
              </a:tabLst>
            </a:pPr>
            <a:r>
              <a:rPr lang="fr-FR" sz="1100" dirty="0" smtClean="0"/>
              <a:t>SGm	survie globale médiane </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SIRT	radiothérapie interne sélective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SLD	somme des plus longs diamètres</a:t>
            </a:r>
          </a:p>
          <a:p>
            <a:pPr marL="269875" indent="0">
              <a:lnSpc>
                <a:spcPts val="500"/>
              </a:lnSpc>
              <a:spcBef>
                <a:spcPts val="600"/>
              </a:spcBef>
              <a:spcAft>
                <a:spcPts val="0"/>
              </a:spcAft>
              <a:buClr>
                <a:srgbClr val="043882"/>
              </a:buClr>
              <a:buSzTx/>
              <a:buNone/>
              <a:tabLst>
                <a:tab pos="1163638" algn="l"/>
              </a:tabLst>
            </a:pPr>
            <a:r>
              <a:rPr lang="fr-FR" sz="1100" kern="1200" dirty="0">
                <a:cs typeface="Arial" charset="0"/>
              </a:rPr>
              <a:t>SNP	</a:t>
            </a:r>
            <a:r>
              <a:rPr lang="fr-FR" sz="1100" kern="1200" dirty="0" smtClean="0">
                <a:cs typeface="Arial" charset="0"/>
              </a:rPr>
              <a:t>polymorphisme </a:t>
            </a:r>
            <a:r>
              <a:rPr lang="fr-FR" sz="1100" kern="1200" dirty="0">
                <a:cs typeface="Arial" charset="0"/>
              </a:rPr>
              <a:t>nucléotidique simple </a:t>
            </a:r>
          </a:p>
          <a:p>
            <a:pPr marL="269875" indent="0">
              <a:lnSpc>
                <a:spcPts val="500"/>
              </a:lnSpc>
              <a:spcBef>
                <a:spcPts val="600"/>
              </a:spcBef>
              <a:spcAft>
                <a:spcPts val="0"/>
              </a:spcAft>
              <a:buClr>
                <a:srgbClr val="043882"/>
              </a:buClr>
              <a:buNone/>
              <a:tabLst>
                <a:tab pos="1163638" algn="l"/>
              </a:tabLst>
            </a:pPr>
            <a:r>
              <a:rPr lang="fr-FR" sz="1100" dirty="0" smtClean="0"/>
              <a:t>SSE	survie </a:t>
            </a:r>
            <a:r>
              <a:rPr lang="fr-FR" sz="1100" dirty="0"/>
              <a:t>sans événement</a:t>
            </a:r>
          </a:p>
          <a:p>
            <a:pPr marL="269875" indent="0">
              <a:lnSpc>
                <a:spcPts val="500"/>
              </a:lnSpc>
              <a:spcBef>
                <a:spcPts val="600"/>
              </a:spcBef>
              <a:spcAft>
                <a:spcPts val="0"/>
              </a:spcAft>
              <a:buClr>
                <a:srgbClr val="043882"/>
              </a:buClr>
              <a:buNone/>
              <a:tabLst>
                <a:tab pos="1163638" algn="l"/>
              </a:tabLst>
            </a:pPr>
            <a:r>
              <a:rPr lang="fr-FR" sz="1100" dirty="0" smtClean="0"/>
              <a:t>SSM	survie sans maladie</a:t>
            </a:r>
          </a:p>
          <a:p>
            <a:pPr marL="269875" indent="0">
              <a:lnSpc>
                <a:spcPts val="500"/>
              </a:lnSpc>
              <a:spcBef>
                <a:spcPts val="600"/>
              </a:spcBef>
              <a:spcAft>
                <a:spcPts val="0"/>
              </a:spcAft>
              <a:buClr>
                <a:srgbClr val="043882"/>
              </a:buClr>
              <a:buNone/>
              <a:tabLst>
                <a:tab pos="1163638" algn="l"/>
              </a:tabLst>
            </a:pPr>
            <a:r>
              <a:rPr lang="fr-FR" sz="1100" dirty="0" smtClean="0"/>
              <a:t>SSPm	survie sans progression médiane </a:t>
            </a:r>
          </a:p>
          <a:p>
            <a:pPr marL="269875" indent="0">
              <a:lnSpc>
                <a:spcPts val="500"/>
              </a:lnSpc>
              <a:spcBef>
                <a:spcPts val="600"/>
              </a:spcBef>
              <a:spcAft>
                <a:spcPts val="0"/>
              </a:spcAft>
              <a:buClr>
                <a:srgbClr val="043882"/>
              </a:buClr>
              <a:buNone/>
              <a:tabLst>
                <a:tab pos="1163638" algn="l"/>
              </a:tabLst>
            </a:pPr>
            <a:r>
              <a:rPr lang="fr-FR" sz="1100" dirty="0" smtClean="0"/>
              <a:t>SSR	survie sans récidive</a:t>
            </a:r>
          </a:p>
          <a:p>
            <a:pPr marL="269875" indent="0">
              <a:lnSpc>
                <a:spcPts val="500"/>
              </a:lnSpc>
              <a:spcBef>
                <a:spcPts val="600"/>
              </a:spcBef>
              <a:spcAft>
                <a:spcPts val="0"/>
              </a:spcAft>
              <a:buClr>
                <a:srgbClr val="043882"/>
              </a:buClr>
              <a:buNone/>
              <a:tabLst>
                <a:tab pos="1163638" algn="l"/>
              </a:tabLst>
            </a:pPr>
            <a:r>
              <a:rPr lang="fr-FR" sz="1100" dirty="0" smtClean="0"/>
              <a:t>TCM	taux de contrôle de la maladie</a:t>
            </a:r>
          </a:p>
          <a:p>
            <a:pPr marL="269875" indent="0">
              <a:lnSpc>
                <a:spcPts val="500"/>
              </a:lnSpc>
              <a:spcBef>
                <a:spcPts val="600"/>
              </a:spcBef>
              <a:spcAft>
                <a:spcPts val="0"/>
              </a:spcAft>
              <a:buClr>
                <a:srgbClr val="043882"/>
              </a:buClr>
              <a:buNone/>
              <a:tabLst>
                <a:tab pos="1163638" algn="l"/>
              </a:tabLst>
            </a:pPr>
            <a:r>
              <a:rPr lang="fr-FR" sz="1100" dirty="0" smtClean="0"/>
              <a:t>TRG	taux de réponse global</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WT	</a:t>
            </a:r>
            <a:r>
              <a:rPr lang="fr-FR" sz="1100" kern="1200" dirty="0" err="1" smtClean="0">
                <a:cs typeface="Arial" charset="0"/>
              </a:rPr>
              <a:t>wild</a:t>
            </a:r>
            <a:r>
              <a:rPr lang="fr-FR" sz="1100" kern="1200" dirty="0" smtClean="0">
                <a:cs typeface="Arial" charset="0"/>
              </a:rPr>
              <a:t> type (sauvage)</a:t>
            </a:r>
          </a:p>
          <a:p>
            <a:pPr marL="269875" lvl="0" indent="0">
              <a:lnSpc>
                <a:spcPts val="500"/>
              </a:lnSpc>
              <a:spcBef>
                <a:spcPts val="600"/>
              </a:spcBef>
              <a:spcAft>
                <a:spcPts val="0"/>
              </a:spcAft>
              <a:buClr>
                <a:srgbClr val="043882"/>
              </a:buClr>
              <a:buSzTx/>
              <a:buNone/>
              <a:tabLst>
                <a:tab pos="1163638" algn="l"/>
              </a:tabLst>
            </a:pPr>
            <a:r>
              <a:rPr lang="fr-FR" sz="1100" kern="1200" dirty="0" smtClean="0">
                <a:cs typeface="Arial" charset="0"/>
              </a:rPr>
              <a:t>XELOX     	oxaliplatine, capécitabine</a:t>
            </a:r>
            <a:endParaRPr lang="fr-FR" sz="2000" dirty="0"/>
          </a:p>
        </p:txBody>
      </p:sp>
    </p:spTree>
    <p:extLst>
      <p:ext uri="{BB962C8B-B14F-4D97-AF65-F5344CB8AC3E}">
        <p14:creationId xmlns:p14="http://schemas.microsoft.com/office/powerpoint/2010/main" xmlns="" val="2706305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O-015: </a:t>
            </a:r>
            <a:r>
              <a:rPr lang="fr-FR" dirty="0"/>
              <a:t>Association entre profondeur de la réponse et survie chez les patients avec </a:t>
            </a:r>
            <a:r>
              <a:rPr lang="fr-FR" dirty="0" smtClean="0"/>
              <a:t>CCRm </a:t>
            </a:r>
            <a:r>
              <a:rPr lang="fr-FR" dirty="0"/>
              <a:t>RAS-wild-type (wt) recevant en 1</a:t>
            </a:r>
            <a:r>
              <a:rPr lang="fr-FR" baseline="30000" dirty="0"/>
              <a:t>e</a:t>
            </a:r>
            <a:r>
              <a:rPr lang="fr-FR" dirty="0"/>
              <a:t> ligne FOLFOX ou FOLFIRI plus cetuximab toutes les 2 semaines dans l’étude APEC – Cheng A-L, et 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Résultats</a:t>
            </a:r>
            <a:endParaRPr lang="en-GB" b="1" dirty="0"/>
          </a:p>
        </p:txBody>
      </p:sp>
      <p:sp>
        <p:nvSpPr>
          <p:cNvPr id="15" name="Text Placeholder 14"/>
          <p:cNvSpPr>
            <a:spLocks noGrp="1"/>
          </p:cNvSpPr>
          <p:nvPr>
            <p:ph type="body" sz="quarter" idx="11"/>
          </p:nvPr>
        </p:nvSpPr>
        <p:spPr>
          <a:xfrm>
            <a:off x="4089400" y="6096000"/>
            <a:ext cx="4689475" cy="487363"/>
          </a:xfrm>
        </p:spPr>
        <p:txBody>
          <a:bodyPr/>
          <a:lstStyle/>
          <a:p>
            <a:r>
              <a:rPr lang="en-GB" dirty="0"/>
              <a:t>Cheng et al. </a:t>
            </a:r>
            <a:r>
              <a:rPr lang="it-IT" dirty="0"/>
              <a:t>Ann Oncol 2016; 27 (suppl 2): </a:t>
            </a:r>
            <a:r>
              <a:rPr lang="en-GB" dirty="0"/>
              <a:t>abstr O-015 </a:t>
            </a:r>
          </a:p>
        </p:txBody>
      </p:sp>
      <p:graphicFrame>
        <p:nvGraphicFramePr>
          <p:cNvPr id="6" name="Group 88"/>
          <p:cNvGraphicFramePr>
            <a:graphicFrameLocks noGrp="1"/>
          </p:cNvGraphicFramePr>
          <p:nvPr>
            <p:extLst>
              <p:ext uri="{D42A27DB-BD31-4B8C-83A1-F6EECF244321}">
                <p14:modId xmlns:p14="http://schemas.microsoft.com/office/powerpoint/2010/main" xmlns="" val="2094121688"/>
              </p:ext>
            </p:extLst>
          </p:nvPr>
        </p:nvGraphicFramePr>
        <p:xfrm>
          <a:off x="135717" y="1727836"/>
          <a:ext cx="8654268" cy="2891790"/>
        </p:xfrm>
        <a:graphic>
          <a:graphicData uri="http://schemas.openxmlformats.org/drawingml/2006/table">
            <a:tbl>
              <a:tblPr firstRow="1" bandRow="1">
                <a:tableStyleId>{69012ECD-51FC-41F1-AA8D-1B2483CD663E}</a:tableStyleId>
              </a:tblPr>
              <a:tblGrid>
                <a:gridCol w="3043962"/>
                <a:gridCol w="1977605"/>
                <a:gridCol w="1783722"/>
                <a:gridCol w="1848979"/>
              </a:tblGrid>
              <a:tr h="579120">
                <a:tc>
                  <a:txBody>
                    <a:bodyPr/>
                    <a:lstStyle/>
                    <a:p>
                      <a:pPr algn="l" fontAlgn="base"/>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Total</a:t>
                      </a:r>
                      <a:endParaRPr lang="fr-FR" sz="1600" b="0"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latin typeface="+mn-lt"/>
                        </a:rPr>
                        <a:t>Cetuximab + FOLFOX </a:t>
                      </a:r>
                      <a:endParaRPr lang="fr-FR" sz="1600" b="0"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Cetuximab + FOLFIRI </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fr-FR" sz="1600" b="0" baseline="0" noProof="0" dirty="0" smtClean="0">
                          <a:effectLst/>
                          <a:latin typeface="+mn-lt"/>
                        </a:rPr>
                        <a:t>TRG,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64,7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62,7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68,4</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b="0" noProof="0" dirty="0" smtClean="0">
                          <a:latin typeface="+mn-lt"/>
                        </a:rPr>
                        <a:t>SSPm, mois</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t>13,0</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t>13,3</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t>12,8</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fr-FR" sz="1600" b="0" noProof="0" dirty="0" smtClean="0">
                          <a:latin typeface="+mn-lt"/>
                        </a:rPr>
                        <a:t>SGm, mois</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28,4</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27,8</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28,7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b="0" noProof="0" dirty="0" smtClean="0">
                          <a:latin typeface="+mn-lt"/>
                        </a:rPr>
                        <a:t>Profondeur de réponse</a:t>
                      </a:r>
                      <a:r>
                        <a:rPr lang="fr-FR" sz="1600" b="0" baseline="0" noProof="0" dirty="0" smtClean="0">
                          <a:latin typeface="+mn-lt"/>
                        </a:rPr>
                        <a:t> médiane</a:t>
                      </a:r>
                      <a:r>
                        <a:rPr lang="fr-FR" sz="1600" b="0" noProof="0" dirty="0" smtClean="0">
                          <a:latin typeface="+mn-lt"/>
                        </a:rPr>
                        <a:t>, % (IQR)</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fr-FR" sz="1600" noProof="0" dirty="0" smtClean="0"/>
                        <a:t>62,2</a:t>
                      </a:r>
                      <a:r>
                        <a:rPr lang="fr-FR" sz="1600" baseline="0" noProof="0" dirty="0" smtClean="0"/>
                        <a:t> (39,1 – 80,0)</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fr-FR" sz="1600" noProof="0" dirty="0" smtClean="0"/>
                        <a:t>62,2 (40,0 </a:t>
                      </a:r>
                      <a:r>
                        <a:rPr lang="fr-FR" sz="1600" baseline="0" noProof="0" dirty="0" smtClean="0"/>
                        <a:t>– 80,7)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fr-FR" sz="1600" noProof="0" dirty="0" smtClean="0"/>
                        <a:t>62,5 (38,1 – 79,0) </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r h="409575">
                <a:tc>
                  <a:txBody>
                    <a:bodyPr/>
                    <a:lstStyle/>
                    <a:p>
                      <a:r>
                        <a:rPr lang="fr-FR" sz="1600" b="0" noProof="0" dirty="0" smtClean="0">
                          <a:latin typeface="+mn-lt"/>
                        </a:rPr>
                        <a:t>Délai médian jusqu’au nadir de taille tumorale, </a:t>
                      </a:r>
                      <a:r>
                        <a:rPr lang="fr-FR" sz="1600" b="0" baseline="0" noProof="0" dirty="0" smtClean="0">
                          <a:latin typeface="+mn-lt"/>
                        </a:rPr>
                        <a:t>mois (IC95)</a:t>
                      </a:r>
                      <a:endParaRPr lang="fr-FR" sz="1600" b="0" noProof="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5,9 (5,6 – 7,6)</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5,9 (5,6</a:t>
                      </a:r>
                      <a:r>
                        <a:rPr lang="fr-FR" sz="1600" baseline="0" noProof="0" dirty="0" smtClean="0"/>
                        <a:t> –</a:t>
                      </a:r>
                      <a:r>
                        <a:rPr lang="fr-FR" sz="1600" noProof="0" dirty="0" smtClean="0"/>
                        <a:t> 7,6)</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7,4 (5,1</a:t>
                      </a:r>
                      <a:r>
                        <a:rPr lang="fr-FR" sz="1600" baseline="0" noProof="0" dirty="0" smtClean="0"/>
                        <a:t> –</a:t>
                      </a:r>
                      <a:r>
                        <a:rPr lang="fr-FR" sz="1600" noProof="0" dirty="0" smtClean="0"/>
                        <a:t> 9,2)</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2497621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O-015: Association entre profondeur de la réponse et survie chez les patients avec CCRm RAS-wild-type (wt) recevant en 1</a:t>
            </a:r>
            <a:r>
              <a:rPr lang="fr-FR" baseline="30000" dirty="0" smtClean="0"/>
              <a:t>e</a:t>
            </a:r>
            <a:r>
              <a:rPr lang="fr-FR" dirty="0" smtClean="0"/>
              <a:t> ligne FOLFOX ou FOLFIRI plus cetuximab toutes les 2 semaines dans l’étude APEC – Cheng A-L,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Ces résultats sont cohérents </a:t>
            </a:r>
            <a:r>
              <a:rPr lang="fr-FR" b="1" dirty="0"/>
              <a:t>a</a:t>
            </a:r>
            <a:r>
              <a:rPr lang="fr-FR" b="1" dirty="0" smtClean="0"/>
              <a:t>vec ceux d’analyses de sous-groupes antérieures, à partir d’études pivotales analogues évaluant CT + cetuximab hebdomadaire</a:t>
            </a:r>
          </a:p>
          <a:p>
            <a:r>
              <a:rPr lang="fr-FR" b="1" dirty="0" smtClean="0"/>
              <a:t>La profondeur de réponse semble être un indicateur de réponse sensible et elle est probablement associée à la SSP et à la SG </a:t>
            </a:r>
          </a:p>
          <a:p>
            <a:r>
              <a:rPr lang="fr-FR" b="1" dirty="0" smtClean="0"/>
              <a:t>L’étude de phase 2 APEC suggère que les patients avec CCRm </a:t>
            </a:r>
            <a:r>
              <a:rPr lang="fr-FR" b="1" i="1" dirty="0" smtClean="0"/>
              <a:t>RAS</a:t>
            </a:r>
            <a:r>
              <a:rPr lang="fr-FR" b="1" dirty="0" smtClean="0"/>
              <a:t>-WT pourraient bénéficier de la poursuite du traitement par FOLFOX ou FOLFIRI + cetuximab plutôt que de subir des interruptions de traitement, pour obtenir une réduction tumorale maximale</a:t>
            </a:r>
            <a:endParaRPr lang="fr-FR" b="1" dirty="0"/>
          </a:p>
        </p:txBody>
      </p:sp>
      <p:sp>
        <p:nvSpPr>
          <p:cNvPr id="15" name="Text Placeholder 14"/>
          <p:cNvSpPr>
            <a:spLocks noGrp="1"/>
          </p:cNvSpPr>
          <p:nvPr>
            <p:ph type="body" sz="quarter" idx="11"/>
          </p:nvPr>
        </p:nvSpPr>
        <p:spPr>
          <a:xfrm>
            <a:off x="4089400" y="6096000"/>
            <a:ext cx="4689475" cy="487363"/>
          </a:xfrm>
        </p:spPr>
        <p:txBody>
          <a:bodyPr/>
          <a:lstStyle/>
          <a:p>
            <a:r>
              <a:rPr lang="fr-FR" dirty="0" smtClean="0"/>
              <a:t>Cheng et al. Ann Oncol 2016; 27 (suppl 2): abstr O-015 </a:t>
            </a:r>
            <a:endParaRPr lang="fr-FR" dirty="0"/>
          </a:p>
        </p:txBody>
      </p:sp>
    </p:spTree>
    <p:custDataLst>
      <p:tags r:id="rId1"/>
    </p:custDataLst>
    <p:extLst>
      <p:ext uri="{BB962C8B-B14F-4D97-AF65-F5344CB8AC3E}">
        <p14:creationId xmlns:p14="http://schemas.microsoft.com/office/powerpoint/2010/main" xmlns="" val="2106817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O-016: Un marqueur pronostique du cancer colorectal: analyses combinées de la ploïdie et du stroma – Fotheringham S, et al </a:t>
            </a:r>
            <a:endParaRPr lang="fr-FR" dirty="0"/>
          </a:p>
        </p:txBody>
      </p:sp>
      <p:sp>
        <p:nvSpPr>
          <p:cNvPr id="14" name="Text Placeholder 13"/>
          <p:cNvSpPr>
            <a:spLocks noGrp="1"/>
          </p:cNvSpPr>
          <p:nvPr>
            <p:ph type="body" sz="quarter" idx="10"/>
          </p:nvPr>
        </p:nvSpPr>
        <p:spPr/>
        <p:txBody>
          <a:bodyPr/>
          <a:lstStyle/>
          <a:p>
            <a:r>
              <a:rPr lang="fr-FR" dirty="0" smtClean="0"/>
              <a:t>*Etude de capécitabine + bevacizumab en adjuvant</a:t>
            </a:r>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dirty="0" smtClean="0"/>
              <a:t>Fotheringham et al. Ann Oncol 2016; 27 (suppl 2): abstr O-016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Objectif</a:t>
            </a:r>
            <a:r>
              <a:rPr lang="fr-FR" dirty="0" smtClean="0"/>
              <a:t> </a:t>
            </a:r>
          </a:p>
          <a:p>
            <a:pPr>
              <a:buClr>
                <a:srgbClr val="043882"/>
              </a:buClr>
            </a:pPr>
            <a:r>
              <a:rPr lang="fr-FR" dirty="0" smtClean="0"/>
              <a:t>Evaluer la valeur pronostique de la ploïdie de l’ADN et du stroma tumoral chez les patients avec CCR au stade précoce</a:t>
            </a:r>
          </a:p>
          <a:p>
            <a:pPr marL="0" indent="0">
              <a:spcBef>
                <a:spcPts val="1400"/>
              </a:spcBef>
              <a:buNone/>
            </a:pPr>
            <a:r>
              <a:rPr lang="fr-FR" b="1" dirty="0" smtClean="0"/>
              <a:t>Méthodologie</a:t>
            </a:r>
            <a:endParaRPr lang="fr-FR" dirty="0" smtClean="0"/>
          </a:p>
          <a:p>
            <a:pPr>
              <a:buClr>
                <a:srgbClr val="043882"/>
              </a:buClr>
            </a:pPr>
            <a:r>
              <a:rPr lang="fr-FR" dirty="0" smtClean="0"/>
              <a:t>Analyse du contenu de l’ADN (ploïdie) et de la fraction de stroma tumoral par méthodes d’imagerie digitale automatisée sur échantillons de tissu FFPE de 1074 patients enrôlés dans l’étude QUASAR2*</a:t>
            </a:r>
          </a:p>
          <a:p>
            <a:pPr>
              <a:buClr>
                <a:srgbClr val="043882"/>
              </a:buClr>
            </a:pPr>
            <a:r>
              <a:rPr lang="fr-FR" dirty="0" smtClean="0"/>
              <a:t>Critères d’inclusion:</a:t>
            </a:r>
          </a:p>
          <a:p>
            <a:pPr lvl="1">
              <a:buClr>
                <a:srgbClr val="043882"/>
              </a:buClr>
            </a:pPr>
            <a:r>
              <a:rPr lang="fr-FR" dirty="0" smtClean="0"/>
              <a:t>CCR de stade III ou stade II à haut risque</a:t>
            </a:r>
          </a:p>
          <a:p>
            <a:pPr lvl="1">
              <a:buClr>
                <a:srgbClr val="043882"/>
              </a:buClr>
            </a:pPr>
            <a:r>
              <a:rPr lang="fr-FR" dirty="0" smtClean="0"/>
              <a:t>Résection complète sans maladie résiduelle</a:t>
            </a:r>
          </a:p>
          <a:p>
            <a:pPr>
              <a:buClr>
                <a:srgbClr val="043882"/>
              </a:buClr>
            </a:pPr>
            <a:r>
              <a:rPr lang="fr-FR" i="1" dirty="0" smtClean="0"/>
              <a:t>Analyses de la ploïdie</a:t>
            </a:r>
          </a:p>
          <a:p>
            <a:pPr lvl="1">
              <a:buClr>
                <a:srgbClr val="043882"/>
              </a:buClr>
            </a:pPr>
            <a:r>
              <a:rPr lang="fr-FR" dirty="0" smtClean="0"/>
              <a:t>Echantillons classés comme diploïdes (faible risque) si l’ADN contenait 2N</a:t>
            </a:r>
          </a:p>
          <a:p>
            <a:pPr lvl="1">
              <a:buClr>
                <a:srgbClr val="043882"/>
              </a:buClr>
            </a:pPr>
            <a:r>
              <a:rPr lang="fr-FR" dirty="0" smtClean="0"/>
              <a:t>Echantillons classés comme tétraploïdes (risque élevé) si l’ADN contenait ≥ 4N </a:t>
            </a:r>
          </a:p>
          <a:p>
            <a:pPr>
              <a:buClr>
                <a:srgbClr val="043882"/>
              </a:buClr>
            </a:pPr>
            <a:r>
              <a:rPr lang="fr-FR" i="1" dirty="0" smtClean="0"/>
              <a:t>Analyses du stroma</a:t>
            </a:r>
          </a:p>
          <a:p>
            <a:pPr lvl="1">
              <a:buClr>
                <a:srgbClr val="043882"/>
              </a:buClr>
            </a:pPr>
            <a:r>
              <a:rPr lang="fr-FR" dirty="0" smtClean="0"/>
              <a:t>Le pourcentage de stroma était déterminé par coloration H&amp;E </a:t>
            </a:r>
          </a:p>
          <a:p>
            <a:pPr lvl="2">
              <a:buClr>
                <a:srgbClr val="043882"/>
              </a:buClr>
            </a:pPr>
            <a:r>
              <a:rPr lang="fr-FR" dirty="0" smtClean="0"/>
              <a:t>Stroma élevé: ≥50% (risque élevé)</a:t>
            </a:r>
          </a:p>
          <a:p>
            <a:pPr lvl="2">
              <a:buClr>
                <a:srgbClr val="043882"/>
              </a:buClr>
            </a:pPr>
            <a:r>
              <a:rPr lang="fr-FR" dirty="0" smtClean="0"/>
              <a:t>Stroma faible: &lt;50% (risque faible)</a:t>
            </a:r>
            <a:endParaRPr lang="fr-FR" dirty="0"/>
          </a:p>
        </p:txBody>
      </p:sp>
    </p:spTree>
    <p:custDataLst>
      <p:tags r:id="rId1"/>
    </p:custDataLst>
    <p:extLst>
      <p:ext uri="{BB962C8B-B14F-4D97-AF65-F5344CB8AC3E}">
        <p14:creationId xmlns:p14="http://schemas.microsoft.com/office/powerpoint/2010/main" xmlns="" val="125061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O-016: Un marqueur pronostique du cancer colorectal: analyses combinées de la ploïdie et du stroma – Fotheringham S, et al </a:t>
            </a:r>
            <a:endParaRPr lang="fr-FR" dirty="0"/>
          </a:p>
        </p:txBody>
      </p:sp>
      <p:sp>
        <p:nvSpPr>
          <p:cNvPr id="15" name="Text Placeholder 14"/>
          <p:cNvSpPr>
            <a:spLocks noGrp="1"/>
          </p:cNvSpPr>
          <p:nvPr>
            <p:ph type="body" sz="quarter" idx="11"/>
          </p:nvPr>
        </p:nvSpPr>
        <p:spPr>
          <a:xfrm>
            <a:off x="4267200" y="6096000"/>
            <a:ext cx="4511675" cy="487363"/>
          </a:xfrm>
        </p:spPr>
        <p:txBody>
          <a:bodyPr/>
          <a:lstStyle/>
          <a:p>
            <a:r>
              <a:rPr lang="fr-FR" dirty="0" smtClean="0"/>
              <a:t>Fotheringham et al. Ann Oncol 2016; 27 (suppl 2): abstr O-016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Résultats</a:t>
            </a:r>
            <a:endParaRPr lang="fr-FR" dirty="0"/>
          </a:p>
        </p:txBody>
      </p:sp>
      <p:sp>
        <p:nvSpPr>
          <p:cNvPr id="11" name="TextBox 10"/>
          <p:cNvSpPr txBox="1"/>
          <p:nvPr/>
        </p:nvSpPr>
        <p:spPr>
          <a:xfrm>
            <a:off x="1621972" y="1621968"/>
            <a:ext cx="4767943" cy="369332"/>
          </a:xfrm>
          <a:prstGeom prst="rect">
            <a:avLst/>
          </a:prstGeom>
          <a:noFill/>
        </p:spPr>
        <p:txBody>
          <a:bodyPr wrap="square" rtlCol="0">
            <a:spAutoFit/>
          </a:bodyPr>
          <a:lstStyle/>
          <a:p>
            <a:pPr algn="ctr" fontAlgn="base">
              <a:spcBef>
                <a:spcPct val="0"/>
              </a:spcBef>
              <a:spcAft>
                <a:spcPct val="0"/>
              </a:spcAft>
            </a:pPr>
            <a:r>
              <a:rPr lang="fr-FR" b="1" dirty="0" smtClean="0">
                <a:solidFill>
                  <a:srgbClr val="4D4D4D"/>
                </a:solidFill>
              </a:rPr>
              <a:t>SSR – patients stade II</a:t>
            </a:r>
            <a:endParaRPr lang="fr-FR" b="1" dirty="0">
              <a:solidFill>
                <a:srgbClr val="4D4D4D"/>
              </a:solidFill>
            </a:endParaRPr>
          </a:p>
        </p:txBody>
      </p:sp>
      <p:sp>
        <p:nvSpPr>
          <p:cNvPr id="12" name="Freeform 11"/>
          <p:cNvSpPr>
            <a:spLocks/>
          </p:cNvSpPr>
          <p:nvPr/>
        </p:nvSpPr>
        <p:spPr bwMode="auto">
          <a:xfrm>
            <a:off x="1608065" y="2136453"/>
            <a:ext cx="4340726" cy="33317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3" name="Line 6"/>
          <p:cNvSpPr>
            <a:spLocks noChangeShapeType="1"/>
          </p:cNvSpPr>
          <p:nvPr/>
        </p:nvSpPr>
        <p:spPr bwMode="auto">
          <a:xfrm>
            <a:off x="1506854" y="2136451"/>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6" name="Line 7"/>
          <p:cNvSpPr>
            <a:spLocks noChangeShapeType="1"/>
          </p:cNvSpPr>
          <p:nvPr/>
        </p:nvSpPr>
        <p:spPr bwMode="auto">
          <a:xfrm>
            <a:off x="1506854" y="2802905"/>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7" name="Line 8"/>
          <p:cNvSpPr>
            <a:spLocks noChangeShapeType="1"/>
          </p:cNvSpPr>
          <p:nvPr/>
        </p:nvSpPr>
        <p:spPr bwMode="auto">
          <a:xfrm>
            <a:off x="1506854" y="3440332"/>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8" name="Line 9"/>
          <p:cNvSpPr>
            <a:spLocks noChangeShapeType="1"/>
          </p:cNvSpPr>
          <p:nvPr/>
        </p:nvSpPr>
        <p:spPr bwMode="auto">
          <a:xfrm>
            <a:off x="1506854" y="4077758"/>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9" name="Line 10"/>
          <p:cNvSpPr>
            <a:spLocks noChangeShapeType="1"/>
          </p:cNvSpPr>
          <p:nvPr/>
        </p:nvSpPr>
        <p:spPr bwMode="auto">
          <a:xfrm>
            <a:off x="1506854" y="4729699"/>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0" name="Line 11"/>
          <p:cNvSpPr>
            <a:spLocks noChangeShapeType="1"/>
          </p:cNvSpPr>
          <p:nvPr/>
        </p:nvSpPr>
        <p:spPr bwMode="auto">
          <a:xfrm>
            <a:off x="1506854" y="5367125"/>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1" name="Line 13"/>
          <p:cNvSpPr>
            <a:spLocks noChangeShapeType="1"/>
          </p:cNvSpPr>
          <p:nvPr/>
        </p:nvSpPr>
        <p:spPr bwMode="auto">
          <a:xfrm>
            <a:off x="3785882"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2" name="Line 15"/>
          <p:cNvSpPr>
            <a:spLocks noChangeShapeType="1"/>
          </p:cNvSpPr>
          <p:nvPr/>
        </p:nvSpPr>
        <p:spPr bwMode="auto">
          <a:xfrm>
            <a:off x="4873887"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3" name="Line 17"/>
          <p:cNvSpPr>
            <a:spLocks noChangeShapeType="1"/>
          </p:cNvSpPr>
          <p:nvPr/>
        </p:nvSpPr>
        <p:spPr bwMode="auto">
          <a:xfrm>
            <a:off x="5954549"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4" name="Line 19"/>
          <p:cNvSpPr>
            <a:spLocks noChangeShapeType="1"/>
          </p:cNvSpPr>
          <p:nvPr/>
        </p:nvSpPr>
        <p:spPr bwMode="auto">
          <a:xfrm>
            <a:off x="2699684"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5" name="Line 21"/>
          <p:cNvSpPr>
            <a:spLocks noChangeShapeType="1"/>
          </p:cNvSpPr>
          <p:nvPr/>
        </p:nvSpPr>
        <p:spPr bwMode="auto">
          <a:xfrm>
            <a:off x="1608064"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26" name="TextBox 25"/>
          <p:cNvSpPr txBox="1"/>
          <p:nvPr/>
        </p:nvSpPr>
        <p:spPr>
          <a:xfrm rot="16200000">
            <a:off x="697857" y="3658287"/>
            <a:ext cx="540670"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rPr>
              <a:t>SSP</a:t>
            </a:r>
            <a:endParaRPr lang="fr-FR" sz="1400" dirty="0">
              <a:solidFill>
                <a:srgbClr val="363636"/>
              </a:solidFill>
            </a:endParaRPr>
          </a:p>
        </p:txBody>
      </p:sp>
      <p:sp>
        <p:nvSpPr>
          <p:cNvPr id="27" name="TextBox 26"/>
          <p:cNvSpPr txBox="1"/>
          <p:nvPr/>
        </p:nvSpPr>
        <p:spPr>
          <a:xfrm>
            <a:off x="2765896" y="5909621"/>
            <a:ext cx="2030962"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rPr>
              <a:t>Années après chirurgie</a:t>
            </a:r>
            <a:endParaRPr lang="fr-FR" sz="1400" dirty="0">
              <a:solidFill>
                <a:srgbClr val="363636"/>
              </a:solidFill>
            </a:endParaRPr>
          </a:p>
        </p:txBody>
      </p:sp>
      <p:sp>
        <p:nvSpPr>
          <p:cNvPr id="28" name="TextBox 27"/>
          <p:cNvSpPr txBox="1"/>
          <p:nvPr/>
        </p:nvSpPr>
        <p:spPr>
          <a:xfrm>
            <a:off x="1107135" y="1993503"/>
            <a:ext cx="433132" cy="307776"/>
          </a:xfrm>
          <a:prstGeom prst="rect">
            <a:avLst/>
          </a:prstGeom>
          <a:noFill/>
        </p:spPr>
        <p:txBody>
          <a:bodyPr wrap="none" rtlCol="0" anchor="ctr" anchorCtr="0">
            <a:spAutoFit/>
          </a:bodyPr>
          <a:lstStyle/>
          <a:p>
            <a:pPr algn="r"/>
            <a:r>
              <a:rPr lang="fr-FR" sz="1400" dirty="0" smtClean="0"/>
              <a:t>1.0</a:t>
            </a:r>
            <a:endParaRPr lang="fr-FR" sz="1400" dirty="0"/>
          </a:p>
        </p:txBody>
      </p:sp>
      <p:sp>
        <p:nvSpPr>
          <p:cNvPr id="29" name="TextBox 28"/>
          <p:cNvSpPr txBox="1"/>
          <p:nvPr/>
        </p:nvSpPr>
        <p:spPr>
          <a:xfrm>
            <a:off x="1107135" y="2647940"/>
            <a:ext cx="433132" cy="307776"/>
          </a:xfrm>
          <a:prstGeom prst="rect">
            <a:avLst/>
          </a:prstGeom>
          <a:noFill/>
        </p:spPr>
        <p:txBody>
          <a:bodyPr wrap="none" rtlCol="0" anchor="ctr" anchorCtr="0">
            <a:spAutoFit/>
          </a:bodyPr>
          <a:lstStyle/>
          <a:p>
            <a:pPr algn="r"/>
            <a:r>
              <a:rPr lang="fr-FR" sz="1400" dirty="0" smtClean="0"/>
              <a:t>0.8</a:t>
            </a:r>
            <a:endParaRPr lang="fr-FR" sz="1400" dirty="0"/>
          </a:p>
        </p:txBody>
      </p:sp>
      <p:sp>
        <p:nvSpPr>
          <p:cNvPr id="30" name="TextBox 29"/>
          <p:cNvSpPr txBox="1"/>
          <p:nvPr/>
        </p:nvSpPr>
        <p:spPr>
          <a:xfrm>
            <a:off x="1107135" y="3285070"/>
            <a:ext cx="433132" cy="307776"/>
          </a:xfrm>
          <a:prstGeom prst="rect">
            <a:avLst/>
          </a:prstGeom>
          <a:noFill/>
        </p:spPr>
        <p:txBody>
          <a:bodyPr wrap="none" rtlCol="0" anchor="ctr" anchorCtr="0">
            <a:spAutoFit/>
          </a:bodyPr>
          <a:lstStyle/>
          <a:p>
            <a:pPr algn="r"/>
            <a:r>
              <a:rPr lang="fr-FR" sz="1400" dirty="0" smtClean="0"/>
              <a:t>0.6</a:t>
            </a:r>
            <a:endParaRPr lang="fr-FR" sz="1400" dirty="0"/>
          </a:p>
        </p:txBody>
      </p:sp>
      <p:sp>
        <p:nvSpPr>
          <p:cNvPr id="31" name="TextBox 30"/>
          <p:cNvSpPr txBox="1"/>
          <p:nvPr/>
        </p:nvSpPr>
        <p:spPr>
          <a:xfrm>
            <a:off x="1107135" y="3922200"/>
            <a:ext cx="433132" cy="307776"/>
          </a:xfrm>
          <a:prstGeom prst="rect">
            <a:avLst/>
          </a:prstGeom>
          <a:noFill/>
        </p:spPr>
        <p:txBody>
          <a:bodyPr wrap="none" rtlCol="0" anchor="ctr" anchorCtr="0">
            <a:spAutoFit/>
          </a:bodyPr>
          <a:lstStyle/>
          <a:p>
            <a:pPr algn="r"/>
            <a:r>
              <a:rPr lang="fr-FR" sz="1400" dirty="0" smtClean="0"/>
              <a:t>0.4</a:t>
            </a:r>
            <a:endParaRPr lang="fr-FR" sz="1400" dirty="0"/>
          </a:p>
        </p:txBody>
      </p:sp>
      <p:sp>
        <p:nvSpPr>
          <p:cNvPr id="32" name="TextBox 31"/>
          <p:cNvSpPr txBox="1"/>
          <p:nvPr/>
        </p:nvSpPr>
        <p:spPr>
          <a:xfrm>
            <a:off x="1107135" y="4573844"/>
            <a:ext cx="433132" cy="307776"/>
          </a:xfrm>
          <a:prstGeom prst="rect">
            <a:avLst/>
          </a:prstGeom>
          <a:noFill/>
        </p:spPr>
        <p:txBody>
          <a:bodyPr wrap="none" rtlCol="0" anchor="ctr" anchorCtr="0">
            <a:spAutoFit/>
          </a:bodyPr>
          <a:lstStyle/>
          <a:p>
            <a:pPr algn="r"/>
            <a:r>
              <a:rPr lang="fr-FR" sz="1400" dirty="0" smtClean="0"/>
              <a:t>0.2</a:t>
            </a:r>
            <a:endParaRPr lang="fr-FR" sz="1400" dirty="0"/>
          </a:p>
        </p:txBody>
      </p:sp>
      <p:sp>
        <p:nvSpPr>
          <p:cNvPr id="33" name="TextBox 32"/>
          <p:cNvSpPr txBox="1"/>
          <p:nvPr/>
        </p:nvSpPr>
        <p:spPr>
          <a:xfrm>
            <a:off x="1256216" y="5210974"/>
            <a:ext cx="284052" cy="307776"/>
          </a:xfrm>
          <a:prstGeom prst="rect">
            <a:avLst/>
          </a:prstGeom>
          <a:noFill/>
        </p:spPr>
        <p:txBody>
          <a:bodyPr wrap="none" rtlCol="0" anchor="ctr" anchorCtr="0">
            <a:spAutoFit/>
          </a:bodyPr>
          <a:lstStyle/>
          <a:p>
            <a:pPr algn="r"/>
            <a:r>
              <a:rPr lang="fr-FR" sz="1400" dirty="0" smtClean="0"/>
              <a:t>0</a:t>
            </a:r>
            <a:endParaRPr lang="fr-FR" sz="1400" dirty="0"/>
          </a:p>
        </p:txBody>
      </p:sp>
      <p:sp>
        <p:nvSpPr>
          <p:cNvPr id="34" name="TextBox 33"/>
          <p:cNvSpPr txBox="1"/>
          <p:nvPr/>
        </p:nvSpPr>
        <p:spPr>
          <a:xfrm>
            <a:off x="1471560" y="5543485"/>
            <a:ext cx="284052" cy="307776"/>
          </a:xfrm>
          <a:prstGeom prst="rect">
            <a:avLst/>
          </a:prstGeom>
          <a:noFill/>
        </p:spPr>
        <p:txBody>
          <a:bodyPr wrap="none" rtlCol="0" anchor="t" anchorCtr="0">
            <a:spAutoFit/>
          </a:bodyPr>
          <a:lstStyle/>
          <a:p>
            <a:pPr algn="ctr"/>
            <a:r>
              <a:rPr lang="fr-FR" sz="1400" dirty="0" smtClean="0"/>
              <a:t>0</a:t>
            </a:r>
            <a:endParaRPr lang="fr-FR" sz="1400" dirty="0"/>
          </a:p>
        </p:txBody>
      </p:sp>
      <p:sp>
        <p:nvSpPr>
          <p:cNvPr id="35" name="TextBox 34"/>
          <p:cNvSpPr txBox="1"/>
          <p:nvPr/>
        </p:nvSpPr>
        <p:spPr>
          <a:xfrm>
            <a:off x="2559748" y="5543485"/>
            <a:ext cx="284052" cy="307776"/>
          </a:xfrm>
          <a:prstGeom prst="rect">
            <a:avLst/>
          </a:prstGeom>
          <a:noFill/>
        </p:spPr>
        <p:txBody>
          <a:bodyPr wrap="none" rtlCol="0" anchor="t" anchorCtr="0">
            <a:spAutoFit/>
          </a:bodyPr>
          <a:lstStyle/>
          <a:p>
            <a:pPr algn="ctr"/>
            <a:r>
              <a:rPr lang="fr-FR" sz="1400" dirty="0" smtClean="0"/>
              <a:t>2</a:t>
            </a:r>
            <a:endParaRPr lang="fr-FR" sz="1400" dirty="0"/>
          </a:p>
        </p:txBody>
      </p:sp>
      <p:sp>
        <p:nvSpPr>
          <p:cNvPr id="36" name="TextBox 35"/>
          <p:cNvSpPr txBox="1"/>
          <p:nvPr/>
        </p:nvSpPr>
        <p:spPr>
          <a:xfrm>
            <a:off x="3639607" y="5543485"/>
            <a:ext cx="284052" cy="307776"/>
          </a:xfrm>
          <a:prstGeom prst="rect">
            <a:avLst/>
          </a:prstGeom>
          <a:noFill/>
        </p:spPr>
        <p:txBody>
          <a:bodyPr wrap="none" rtlCol="0" anchor="t" anchorCtr="0">
            <a:spAutoFit/>
          </a:bodyPr>
          <a:lstStyle/>
          <a:p>
            <a:pPr algn="ctr"/>
            <a:r>
              <a:rPr lang="fr-FR" sz="1400" dirty="0" smtClean="0"/>
              <a:t>4</a:t>
            </a:r>
            <a:endParaRPr lang="fr-FR" sz="1400" dirty="0"/>
          </a:p>
        </p:txBody>
      </p:sp>
      <p:sp>
        <p:nvSpPr>
          <p:cNvPr id="37" name="TextBox 36"/>
          <p:cNvSpPr txBox="1"/>
          <p:nvPr/>
        </p:nvSpPr>
        <p:spPr>
          <a:xfrm>
            <a:off x="4736123" y="5543485"/>
            <a:ext cx="284052" cy="307776"/>
          </a:xfrm>
          <a:prstGeom prst="rect">
            <a:avLst/>
          </a:prstGeom>
          <a:noFill/>
        </p:spPr>
        <p:txBody>
          <a:bodyPr wrap="none" rtlCol="0" anchor="t" anchorCtr="0">
            <a:spAutoFit/>
          </a:bodyPr>
          <a:lstStyle/>
          <a:p>
            <a:pPr algn="ctr"/>
            <a:r>
              <a:rPr lang="fr-FR" sz="1400" dirty="0" smtClean="0"/>
              <a:t>6</a:t>
            </a:r>
            <a:endParaRPr lang="fr-FR" sz="1400" dirty="0"/>
          </a:p>
        </p:txBody>
      </p:sp>
      <p:sp>
        <p:nvSpPr>
          <p:cNvPr id="38" name="TextBox 37"/>
          <p:cNvSpPr txBox="1"/>
          <p:nvPr/>
        </p:nvSpPr>
        <p:spPr>
          <a:xfrm>
            <a:off x="5815982" y="5543485"/>
            <a:ext cx="284052" cy="307776"/>
          </a:xfrm>
          <a:prstGeom prst="rect">
            <a:avLst/>
          </a:prstGeom>
          <a:noFill/>
        </p:spPr>
        <p:txBody>
          <a:bodyPr wrap="none" rtlCol="0" anchor="t" anchorCtr="0">
            <a:spAutoFit/>
          </a:bodyPr>
          <a:lstStyle/>
          <a:p>
            <a:pPr algn="ctr"/>
            <a:r>
              <a:rPr lang="fr-FR" sz="1400" dirty="0" smtClean="0"/>
              <a:t>8</a:t>
            </a:r>
            <a:endParaRPr lang="fr-FR" sz="1400" dirty="0"/>
          </a:p>
        </p:txBody>
      </p:sp>
      <p:sp>
        <p:nvSpPr>
          <p:cNvPr id="39" name="TextBox 38"/>
          <p:cNvSpPr txBox="1"/>
          <p:nvPr/>
        </p:nvSpPr>
        <p:spPr>
          <a:xfrm>
            <a:off x="1755612" y="4048639"/>
            <a:ext cx="733795" cy="276999"/>
          </a:xfrm>
          <a:prstGeom prst="rect">
            <a:avLst/>
          </a:prstGeom>
          <a:noFill/>
        </p:spPr>
        <p:txBody>
          <a:bodyPr wrap="none" rtlCol="0">
            <a:spAutoFit/>
          </a:bodyPr>
          <a:lstStyle/>
          <a:p>
            <a:r>
              <a:rPr lang="fr-FR" sz="1200" dirty="0" smtClean="0"/>
              <a:t>p=0,011</a:t>
            </a:r>
            <a:endParaRPr lang="fr-FR" sz="1200" dirty="0"/>
          </a:p>
        </p:txBody>
      </p:sp>
      <p:sp>
        <p:nvSpPr>
          <p:cNvPr id="40" name="TextBox 39"/>
          <p:cNvSpPr txBox="1"/>
          <p:nvPr/>
        </p:nvSpPr>
        <p:spPr>
          <a:xfrm>
            <a:off x="1621972" y="4586438"/>
            <a:ext cx="2802270" cy="830997"/>
          </a:xfrm>
          <a:prstGeom prst="rect">
            <a:avLst/>
          </a:prstGeom>
          <a:noFill/>
        </p:spPr>
        <p:txBody>
          <a:bodyPr wrap="none" rtlCol="0">
            <a:spAutoFit/>
          </a:bodyPr>
          <a:lstStyle/>
          <a:p>
            <a:r>
              <a:rPr lang="fr-FR" sz="1200" dirty="0" smtClean="0"/>
              <a:t>HR dip stroma faible = 1,0 (n=120)</a:t>
            </a:r>
          </a:p>
          <a:p>
            <a:r>
              <a:rPr lang="fr-FR" sz="1200" dirty="0" smtClean="0"/>
              <a:t>HR dip stroma élevé= 0,0 (n=6)</a:t>
            </a:r>
          </a:p>
          <a:p>
            <a:r>
              <a:rPr lang="fr-FR" sz="1200" dirty="0" smtClean="0"/>
              <a:t>HR non dip stroma faible= 1,8 (n=219)</a:t>
            </a:r>
          </a:p>
          <a:p>
            <a:r>
              <a:rPr lang="fr-FR" sz="1200" dirty="0" smtClean="0"/>
              <a:t>HR non dip stroma élevé= 3,5 (n=33)</a:t>
            </a:r>
            <a:endParaRPr lang="fr-FR" sz="1200" dirty="0"/>
          </a:p>
        </p:txBody>
      </p:sp>
      <p:sp>
        <p:nvSpPr>
          <p:cNvPr id="41" name="TextBox 40"/>
          <p:cNvSpPr txBox="1"/>
          <p:nvPr/>
        </p:nvSpPr>
        <p:spPr>
          <a:xfrm>
            <a:off x="4652090" y="4586438"/>
            <a:ext cx="2023811" cy="830997"/>
          </a:xfrm>
          <a:prstGeom prst="rect">
            <a:avLst/>
          </a:prstGeom>
          <a:noFill/>
        </p:spPr>
        <p:txBody>
          <a:bodyPr wrap="none" rtlCol="0">
            <a:spAutoFit/>
          </a:bodyPr>
          <a:lstStyle/>
          <a:p>
            <a:r>
              <a:rPr lang="fr-FR" sz="1200" dirty="0" smtClean="0"/>
              <a:t>Diploïde stroma faible</a:t>
            </a:r>
          </a:p>
          <a:p>
            <a:r>
              <a:rPr lang="fr-FR" sz="1200" dirty="0" smtClean="0"/>
              <a:t>Diploïde stroma élevé</a:t>
            </a:r>
          </a:p>
          <a:p>
            <a:r>
              <a:rPr lang="fr-FR" sz="1200" dirty="0" smtClean="0"/>
              <a:t>Non-diploïde stroma faible</a:t>
            </a:r>
          </a:p>
          <a:p>
            <a:r>
              <a:rPr lang="fr-FR" sz="1200" dirty="0" smtClean="0"/>
              <a:t>Non-diploïde stroma élevé</a:t>
            </a:r>
            <a:endParaRPr lang="fr-FR" sz="1200" dirty="0"/>
          </a:p>
        </p:txBody>
      </p:sp>
      <p:sp>
        <p:nvSpPr>
          <p:cNvPr id="42" name="Line 11"/>
          <p:cNvSpPr>
            <a:spLocks noChangeShapeType="1"/>
          </p:cNvSpPr>
          <p:nvPr/>
        </p:nvSpPr>
        <p:spPr bwMode="auto">
          <a:xfrm>
            <a:off x="2616503"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43" name="Line 12"/>
          <p:cNvSpPr>
            <a:spLocks noChangeShapeType="1"/>
          </p:cNvSpPr>
          <p:nvPr/>
        </p:nvSpPr>
        <p:spPr bwMode="auto">
          <a:xfrm>
            <a:off x="3975118"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44" name="Line 13"/>
          <p:cNvSpPr>
            <a:spLocks noChangeShapeType="1"/>
          </p:cNvSpPr>
          <p:nvPr/>
        </p:nvSpPr>
        <p:spPr bwMode="auto">
          <a:xfrm>
            <a:off x="3276925"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45" name="Line 14"/>
          <p:cNvSpPr>
            <a:spLocks noChangeShapeType="1"/>
          </p:cNvSpPr>
          <p:nvPr/>
        </p:nvSpPr>
        <p:spPr bwMode="auto">
          <a:xfrm>
            <a:off x="1585238" y="2156548"/>
            <a:ext cx="3314700" cy="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46" name="Line 15"/>
          <p:cNvSpPr>
            <a:spLocks noChangeShapeType="1"/>
          </p:cNvSpPr>
          <p:nvPr/>
        </p:nvSpPr>
        <p:spPr bwMode="auto">
          <a:xfrm>
            <a:off x="4499335"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47" name="Line 16"/>
          <p:cNvSpPr>
            <a:spLocks noChangeShapeType="1"/>
          </p:cNvSpPr>
          <p:nvPr/>
        </p:nvSpPr>
        <p:spPr bwMode="auto">
          <a:xfrm>
            <a:off x="4873613"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sp>
        <p:nvSpPr>
          <p:cNvPr id="48" name="Line 15"/>
          <p:cNvSpPr>
            <a:spLocks noChangeShapeType="1"/>
          </p:cNvSpPr>
          <p:nvPr/>
        </p:nvSpPr>
        <p:spPr bwMode="auto">
          <a:xfrm>
            <a:off x="4371143"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p>
        </p:txBody>
      </p:sp>
      <p:cxnSp>
        <p:nvCxnSpPr>
          <p:cNvPr id="49" name="Straight Connector 48"/>
          <p:cNvCxnSpPr/>
          <p:nvPr/>
        </p:nvCxnSpPr>
        <p:spPr>
          <a:xfrm>
            <a:off x="4357891" y="4922770"/>
            <a:ext cx="294199" cy="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cxnSp>
      <p:sp>
        <p:nvSpPr>
          <p:cNvPr id="50" name="Line 20"/>
          <p:cNvSpPr>
            <a:spLocks noChangeShapeType="1"/>
          </p:cNvSpPr>
          <p:nvPr/>
        </p:nvSpPr>
        <p:spPr bwMode="auto">
          <a:xfrm>
            <a:off x="3315792" y="237634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1" name="Line 21"/>
          <p:cNvSpPr>
            <a:spLocks noChangeShapeType="1"/>
          </p:cNvSpPr>
          <p:nvPr/>
        </p:nvSpPr>
        <p:spPr bwMode="auto">
          <a:xfrm>
            <a:off x="3341362" y="237634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2" name="Line 30"/>
          <p:cNvSpPr>
            <a:spLocks noChangeShapeType="1"/>
          </p:cNvSpPr>
          <p:nvPr/>
        </p:nvSpPr>
        <p:spPr bwMode="auto">
          <a:xfrm>
            <a:off x="3239083" y="237634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3" name="Line 31"/>
          <p:cNvSpPr>
            <a:spLocks noChangeShapeType="1"/>
          </p:cNvSpPr>
          <p:nvPr/>
        </p:nvSpPr>
        <p:spPr bwMode="auto">
          <a:xfrm>
            <a:off x="3264653" y="237634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4" name="Line 38"/>
          <p:cNvSpPr>
            <a:spLocks noChangeShapeType="1"/>
          </p:cNvSpPr>
          <p:nvPr/>
        </p:nvSpPr>
        <p:spPr bwMode="auto">
          <a:xfrm>
            <a:off x="2625411" y="2296932"/>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5" name="Line 39"/>
          <p:cNvSpPr>
            <a:spLocks noChangeShapeType="1"/>
          </p:cNvSpPr>
          <p:nvPr/>
        </p:nvSpPr>
        <p:spPr bwMode="auto">
          <a:xfrm>
            <a:off x="2075664" y="2217515"/>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6" name="Line 42"/>
          <p:cNvSpPr>
            <a:spLocks noChangeShapeType="1"/>
          </p:cNvSpPr>
          <p:nvPr/>
        </p:nvSpPr>
        <p:spPr bwMode="auto">
          <a:xfrm>
            <a:off x="1640979" y="2124863"/>
            <a:ext cx="0" cy="6618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7" name="Line 43"/>
          <p:cNvSpPr>
            <a:spLocks noChangeShapeType="1"/>
          </p:cNvSpPr>
          <p:nvPr/>
        </p:nvSpPr>
        <p:spPr bwMode="auto">
          <a:xfrm>
            <a:off x="1679334" y="2124863"/>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8" name="Line 44"/>
          <p:cNvSpPr>
            <a:spLocks noChangeShapeType="1"/>
          </p:cNvSpPr>
          <p:nvPr/>
        </p:nvSpPr>
        <p:spPr bwMode="auto">
          <a:xfrm>
            <a:off x="1704903" y="2124863"/>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9" name="Line 45"/>
          <p:cNvSpPr>
            <a:spLocks noChangeShapeType="1"/>
          </p:cNvSpPr>
          <p:nvPr/>
        </p:nvSpPr>
        <p:spPr bwMode="auto">
          <a:xfrm>
            <a:off x="1743258" y="2124863"/>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0" name="Line 71"/>
          <p:cNvSpPr>
            <a:spLocks noChangeShapeType="1"/>
          </p:cNvSpPr>
          <p:nvPr/>
        </p:nvSpPr>
        <p:spPr bwMode="auto">
          <a:xfrm>
            <a:off x="2024524" y="2191043"/>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1" name="Line 73"/>
          <p:cNvSpPr>
            <a:spLocks noChangeShapeType="1"/>
          </p:cNvSpPr>
          <p:nvPr/>
        </p:nvSpPr>
        <p:spPr bwMode="auto">
          <a:xfrm>
            <a:off x="1922246" y="2164571"/>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grpSp>
        <p:nvGrpSpPr>
          <p:cNvPr id="62" name="Group 61"/>
          <p:cNvGrpSpPr/>
          <p:nvPr/>
        </p:nvGrpSpPr>
        <p:grpSpPr>
          <a:xfrm>
            <a:off x="3481995" y="2387830"/>
            <a:ext cx="2032788" cy="189170"/>
            <a:chOff x="3481995" y="2387830"/>
            <a:chExt cx="2032788" cy="189170"/>
          </a:xfrm>
        </p:grpSpPr>
        <p:sp>
          <p:nvSpPr>
            <p:cNvPr id="63" name="Line 18"/>
            <p:cNvSpPr>
              <a:spLocks noChangeShapeType="1"/>
            </p:cNvSpPr>
            <p:nvPr/>
          </p:nvSpPr>
          <p:spPr bwMode="auto">
            <a:xfrm>
              <a:off x="3533134" y="2401066"/>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4" name="Line 19"/>
            <p:cNvSpPr>
              <a:spLocks noChangeShapeType="1"/>
            </p:cNvSpPr>
            <p:nvPr/>
          </p:nvSpPr>
          <p:spPr bwMode="auto">
            <a:xfrm>
              <a:off x="3558704" y="2401066"/>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5" name="Line 35"/>
            <p:cNvSpPr>
              <a:spLocks noChangeShapeType="1"/>
            </p:cNvSpPr>
            <p:nvPr/>
          </p:nvSpPr>
          <p:spPr bwMode="auto">
            <a:xfrm>
              <a:off x="3763261" y="242753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6" name="Line 36"/>
            <p:cNvSpPr>
              <a:spLocks noChangeShapeType="1"/>
            </p:cNvSpPr>
            <p:nvPr/>
          </p:nvSpPr>
          <p:spPr bwMode="auto">
            <a:xfrm>
              <a:off x="3481995" y="238783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7" name="Line 50"/>
            <p:cNvSpPr>
              <a:spLocks noChangeShapeType="1"/>
            </p:cNvSpPr>
            <p:nvPr/>
          </p:nvSpPr>
          <p:spPr bwMode="auto">
            <a:xfrm>
              <a:off x="3737691" y="2414302"/>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8" name="Line 51"/>
            <p:cNvSpPr>
              <a:spLocks noChangeShapeType="1"/>
            </p:cNvSpPr>
            <p:nvPr/>
          </p:nvSpPr>
          <p:spPr bwMode="auto">
            <a:xfrm>
              <a:off x="3801615" y="242753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9" name="Line 52"/>
            <p:cNvSpPr>
              <a:spLocks noChangeShapeType="1"/>
            </p:cNvSpPr>
            <p:nvPr/>
          </p:nvSpPr>
          <p:spPr bwMode="auto">
            <a:xfrm>
              <a:off x="3814400" y="242753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0" name="Line 53"/>
            <p:cNvSpPr>
              <a:spLocks noChangeShapeType="1"/>
            </p:cNvSpPr>
            <p:nvPr/>
          </p:nvSpPr>
          <p:spPr bwMode="auto">
            <a:xfrm>
              <a:off x="3827185" y="2427538"/>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1" name="Line 22"/>
            <p:cNvSpPr>
              <a:spLocks noChangeShapeType="1"/>
            </p:cNvSpPr>
            <p:nvPr/>
          </p:nvSpPr>
          <p:spPr bwMode="auto">
            <a:xfrm>
              <a:off x="4479211"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2" name="Line 23"/>
            <p:cNvSpPr>
              <a:spLocks noChangeShapeType="1"/>
            </p:cNvSpPr>
            <p:nvPr/>
          </p:nvSpPr>
          <p:spPr bwMode="auto">
            <a:xfrm>
              <a:off x="4504781"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3" name="Line 24"/>
            <p:cNvSpPr>
              <a:spLocks noChangeShapeType="1"/>
            </p:cNvSpPr>
            <p:nvPr/>
          </p:nvSpPr>
          <p:spPr bwMode="auto">
            <a:xfrm>
              <a:off x="5489213"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4" name="Line 25"/>
            <p:cNvSpPr>
              <a:spLocks noChangeShapeType="1"/>
            </p:cNvSpPr>
            <p:nvPr/>
          </p:nvSpPr>
          <p:spPr bwMode="auto">
            <a:xfrm>
              <a:off x="5514783"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5" name="Line 26"/>
            <p:cNvSpPr>
              <a:spLocks noChangeShapeType="1"/>
            </p:cNvSpPr>
            <p:nvPr/>
          </p:nvSpPr>
          <p:spPr bwMode="auto">
            <a:xfrm>
              <a:off x="4249084"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6" name="Line 27"/>
            <p:cNvSpPr>
              <a:spLocks noChangeShapeType="1"/>
            </p:cNvSpPr>
            <p:nvPr/>
          </p:nvSpPr>
          <p:spPr bwMode="auto">
            <a:xfrm>
              <a:off x="4274654"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7" name="Line 28"/>
            <p:cNvSpPr>
              <a:spLocks noChangeShapeType="1"/>
            </p:cNvSpPr>
            <p:nvPr/>
          </p:nvSpPr>
          <p:spPr bwMode="auto">
            <a:xfrm>
              <a:off x="4862756"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8" name="Line 29"/>
            <p:cNvSpPr>
              <a:spLocks noChangeShapeType="1"/>
            </p:cNvSpPr>
            <p:nvPr/>
          </p:nvSpPr>
          <p:spPr bwMode="auto">
            <a:xfrm>
              <a:off x="4888326"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9" name="Line 32"/>
            <p:cNvSpPr>
              <a:spLocks noChangeShapeType="1"/>
            </p:cNvSpPr>
            <p:nvPr/>
          </p:nvSpPr>
          <p:spPr bwMode="auto">
            <a:xfrm>
              <a:off x="4172375"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0" name="Line 33"/>
            <p:cNvSpPr>
              <a:spLocks noChangeShapeType="1"/>
            </p:cNvSpPr>
            <p:nvPr/>
          </p:nvSpPr>
          <p:spPr bwMode="auto">
            <a:xfrm>
              <a:off x="4197945"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1" name="Line 34"/>
            <p:cNvSpPr>
              <a:spLocks noChangeShapeType="1"/>
            </p:cNvSpPr>
            <p:nvPr/>
          </p:nvSpPr>
          <p:spPr bwMode="auto">
            <a:xfrm>
              <a:off x="4108451"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2" name="Line 37"/>
            <p:cNvSpPr>
              <a:spLocks noChangeShapeType="1"/>
            </p:cNvSpPr>
            <p:nvPr/>
          </p:nvSpPr>
          <p:spPr bwMode="auto">
            <a:xfrm>
              <a:off x="4747693"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3" name="Line 40"/>
            <p:cNvSpPr>
              <a:spLocks noChangeShapeType="1"/>
            </p:cNvSpPr>
            <p:nvPr/>
          </p:nvSpPr>
          <p:spPr bwMode="auto">
            <a:xfrm>
              <a:off x="4632629"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4" name="Line 41"/>
            <p:cNvSpPr>
              <a:spLocks noChangeShapeType="1"/>
            </p:cNvSpPr>
            <p:nvPr/>
          </p:nvSpPr>
          <p:spPr bwMode="auto">
            <a:xfrm>
              <a:off x="5450858"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5" name="Line 46"/>
            <p:cNvSpPr>
              <a:spLocks noChangeShapeType="1"/>
            </p:cNvSpPr>
            <p:nvPr/>
          </p:nvSpPr>
          <p:spPr bwMode="auto">
            <a:xfrm>
              <a:off x="4389718"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6" name="Line 47"/>
            <p:cNvSpPr>
              <a:spLocks noChangeShapeType="1"/>
            </p:cNvSpPr>
            <p:nvPr/>
          </p:nvSpPr>
          <p:spPr bwMode="auto">
            <a:xfrm>
              <a:off x="4415287"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7" name="Line 48"/>
            <p:cNvSpPr>
              <a:spLocks noChangeShapeType="1"/>
            </p:cNvSpPr>
            <p:nvPr/>
          </p:nvSpPr>
          <p:spPr bwMode="auto">
            <a:xfrm>
              <a:off x="4440857"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8" name="Line 49"/>
            <p:cNvSpPr>
              <a:spLocks noChangeShapeType="1"/>
            </p:cNvSpPr>
            <p:nvPr/>
          </p:nvSpPr>
          <p:spPr bwMode="auto">
            <a:xfrm>
              <a:off x="4466427"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9" name="Line 54"/>
            <p:cNvSpPr>
              <a:spLocks noChangeShapeType="1"/>
            </p:cNvSpPr>
            <p:nvPr/>
          </p:nvSpPr>
          <p:spPr bwMode="auto">
            <a:xfrm>
              <a:off x="3852755" y="2430805"/>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0" name="Line 55"/>
            <p:cNvSpPr>
              <a:spLocks noChangeShapeType="1"/>
            </p:cNvSpPr>
            <p:nvPr/>
          </p:nvSpPr>
          <p:spPr bwMode="auto">
            <a:xfrm>
              <a:off x="3916679" y="243369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1" name="Line 56"/>
            <p:cNvSpPr>
              <a:spLocks noChangeShapeType="1"/>
            </p:cNvSpPr>
            <p:nvPr/>
          </p:nvSpPr>
          <p:spPr bwMode="auto">
            <a:xfrm>
              <a:off x="3942249" y="243946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2" name="Line 57"/>
            <p:cNvSpPr>
              <a:spLocks noChangeShapeType="1"/>
            </p:cNvSpPr>
            <p:nvPr/>
          </p:nvSpPr>
          <p:spPr bwMode="auto">
            <a:xfrm>
              <a:off x="3967818" y="2436575"/>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3" name="Line 58"/>
            <p:cNvSpPr>
              <a:spLocks noChangeShapeType="1"/>
            </p:cNvSpPr>
            <p:nvPr/>
          </p:nvSpPr>
          <p:spPr bwMode="auto">
            <a:xfrm>
              <a:off x="3993388" y="243369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4" name="Line 59"/>
            <p:cNvSpPr>
              <a:spLocks noChangeShapeType="1"/>
            </p:cNvSpPr>
            <p:nvPr/>
          </p:nvSpPr>
          <p:spPr bwMode="auto">
            <a:xfrm>
              <a:off x="4913896"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5" name="Line 60"/>
            <p:cNvSpPr>
              <a:spLocks noChangeShapeType="1"/>
            </p:cNvSpPr>
            <p:nvPr/>
          </p:nvSpPr>
          <p:spPr bwMode="auto">
            <a:xfrm>
              <a:off x="4926680"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6" name="Line 61"/>
            <p:cNvSpPr>
              <a:spLocks noChangeShapeType="1"/>
            </p:cNvSpPr>
            <p:nvPr/>
          </p:nvSpPr>
          <p:spPr bwMode="auto">
            <a:xfrm>
              <a:off x="4952250"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7" name="Line 62"/>
            <p:cNvSpPr>
              <a:spLocks noChangeShapeType="1"/>
            </p:cNvSpPr>
            <p:nvPr/>
          </p:nvSpPr>
          <p:spPr bwMode="auto">
            <a:xfrm>
              <a:off x="4965035"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8" name="Line 63"/>
            <p:cNvSpPr>
              <a:spLocks noChangeShapeType="1"/>
            </p:cNvSpPr>
            <p:nvPr/>
          </p:nvSpPr>
          <p:spPr bwMode="auto">
            <a:xfrm>
              <a:off x="4325793"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9" name="Line 64"/>
            <p:cNvSpPr>
              <a:spLocks noChangeShapeType="1"/>
            </p:cNvSpPr>
            <p:nvPr/>
          </p:nvSpPr>
          <p:spPr bwMode="auto">
            <a:xfrm>
              <a:off x="4338578"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0" name="Line 65"/>
            <p:cNvSpPr>
              <a:spLocks noChangeShapeType="1"/>
            </p:cNvSpPr>
            <p:nvPr/>
          </p:nvSpPr>
          <p:spPr bwMode="auto">
            <a:xfrm>
              <a:off x="4364148"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1" name="Line 66"/>
            <p:cNvSpPr>
              <a:spLocks noChangeShapeType="1"/>
            </p:cNvSpPr>
            <p:nvPr/>
          </p:nvSpPr>
          <p:spPr bwMode="auto">
            <a:xfrm>
              <a:off x="4376933"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2" name="Line 67"/>
            <p:cNvSpPr>
              <a:spLocks noChangeShapeType="1"/>
            </p:cNvSpPr>
            <p:nvPr/>
          </p:nvSpPr>
          <p:spPr bwMode="auto">
            <a:xfrm>
              <a:off x="4990605"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3" name="Line 68"/>
            <p:cNvSpPr>
              <a:spLocks noChangeShapeType="1"/>
            </p:cNvSpPr>
            <p:nvPr/>
          </p:nvSpPr>
          <p:spPr bwMode="auto">
            <a:xfrm>
              <a:off x="5003389"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4" name="Line 69"/>
            <p:cNvSpPr>
              <a:spLocks noChangeShapeType="1"/>
            </p:cNvSpPr>
            <p:nvPr/>
          </p:nvSpPr>
          <p:spPr bwMode="auto">
            <a:xfrm>
              <a:off x="5016174"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5" name="Line 70"/>
            <p:cNvSpPr>
              <a:spLocks noChangeShapeType="1"/>
            </p:cNvSpPr>
            <p:nvPr/>
          </p:nvSpPr>
          <p:spPr bwMode="auto">
            <a:xfrm>
              <a:off x="5041744"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6" name="Line 72"/>
            <p:cNvSpPr>
              <a:spLocks noChangeShapeType="1"/>
            </p:cNvSpPr>
            <p:nvPr/>
          </p:nvSpPr>
          <p:spPr bwMode="auto">
            <a:xfrm>
              <a:off x="4543136" y="2469000"/>
              <a:ext cx="0" cy="108000"/>
            </a:xfrm>
            <a:prstGeom prst="line">
              <a:avLst/>
            </a:prstGeom>
            <a:noFill/>
            <a:ln w="25400">
              <a:solidFill>
                <a:srgbClr val="B2C0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107" name="Freeform 74"/>
          <p:cNvSpPr>
            <a:spLocks/>
          </p:cNvSpPr>
          <p:nvPr/>
        </p:nvSpPr>
        <p:spPr bwMode="auto">
          <a:xfrm>
            <a:off x="1589840" y="2151335"/>
            <a:ext cx="3963297" cy="370610"/>
          </a:xfrm>
          <a:custGeom>
            <a:avLst/>
            <a:gdLst>
              <a:gd name="T0" fmla="*/ 310 w 310"/>
              <a:gd name="T1" fmla="*/ 28 h 28"/>
              <a:gd name="T2" fmla="*/ 192 w 310"/>
              <a:gd name="T3" fmla="*/ 28 h 28"/>
              <a:gd name="T4" fmla="*/ 192 w 310"/>
              <a:gd name="T5" fmla="*/ 25 h 28"/>
              <a:gd name="T6" fmla="*/ 165 w 310"/>
              <a:gd name="T7" fmla="*/ 25 h 28"/>
              <a:gd name="T8" fmla="*/ 165 w 310"/>
              <a:gd name="T9" fmla="*/ 22 h 28"/>
              <a:gd name="T10" fmla="*/ 141 w 310"/>
              <a:gd name="T11" fmla="*/ 22 h 28"/>
              <a:gd name="T12" fmla="*/ 141 w 310"/>
              <a:gd name="T13" fmla="*/ 20 h 28"/>
              <a:gd name="T14" fmla="*/ 123 w 310"/>
              <a:gd name="T15" fmla="*/ 20 h 28"/>
              <a:gd name="T16" fmla="*/ 123 w 310"/>
              <a:gd name="T17" fmla="*/ 18 h 28"/>
              <a:gd name="T18" fmla="*/ 83 w 310"/>
              <a:gd name="T19" fmla="*/ 18 h 28"/>
              <a:gd name="T20" fmla="*/ 83 w 310"/>
              <a:gd name="T21" fmla="*/ 14 h 28"/>
              <a:gd name="T22" fmla="*/ 77 w 310"/>
              <a:gd name="T23" fmla="*/ 14 h 28"/>
              <a:gd name="T24" fmla="*/ 77 w 310"/>
              <a:gd name="T25" fmla="*/ 11 h 28"/>
              <a:gd name="T26" fmla="*/ 54 w 310"/>
              <a:gd name="T27" fmla="*/ 11 h 28"/>
              <a:gd name="T28" fmla="*/ 54 w 310"/>
              <a:gd name="T29" fmla="*/ 8 h 28"/>
              <a:gd name="T30" fmla="*/ 38 w 310"/>
              <a:gd name="T31" fmla="*/ 8 h 28"/>
              <a:gd name="T32" fmla="*/ 35 w 310"/>
              <a:gd name="T33" fmla="*/ 8 h 28"/>
              <a:gd name="T34" fmla="*/ 35 w 310"/>
              <a:gd name="T35" fmla="*/ 5 h 28"/>
              <a:gd name="T36" fmla="*/ 32 w 310"/>
              <a:gd name="T37" fmla="*/ 5 h 28"/>
              <a:gd name="T38" fmla="*/ 32 w 310"/>
              <a:gd name="T39" fmla="*/ 3 h 28"/>
              <a:gd name="T40" fmla="*/ 22 w 310"/>
              <a:gd name="T41" fmla="*/ 3 h 28"/>
              <a:gd name="T42" fmla="*/ 22 w 310"/>
              <a:gd name="T43" fmla="*/ 0 h 28"/>
              <a:gd name="T44" fmla="*/ 0 w 31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0" h="28">
                <a:moveTo>
                  <a:pt x="310" y="28"/>
                </a:moveTo>
                <a:lnTo>
                  <a:pt x="192" y="28"/>
                </a:lnTo>
                <a:lnTo>
                  <a:pt x="192" y="25"/>
                </a:lnTo>
                <a:lnTo>
                  <a:pt x="165" y="25"/>
                </a:lnTo>
                <a:lnTo>
                  <a:pt x="165" y="22"/>
                </a:lnTo>
                <a:lnTo>
                  <a:pt x="141" y="22"/>
                </a:lnTo>
                <a:lnTo>
                  <a:pt x="141" y="20"/>
                </a:lnTo>
                <a:lnTo>
                  <a:pt x="123" y="20"/>
                </a:lnTo>
                <a:lnTo>
                  <a:pt x="123" y="18"/>
                </a:lnTo>
                <a:lnTo>
                  <a:pt x="83" y="18"/>
                </a:lnTo>
                <a:lnTo>
                  <a:pt x="83" y="14"/>
                </a:lnTo>
                <a:lnTo>
                  <a:pt x="77" y="14"/>
                </a:lnTo>
                <a:lnTo>
                  <a:pt x="77" y="11"/>
                </a:lnTo>
                <a:lnTo>
                  <a:pt x="54" y="11"/>
                </a:lnTo>
                <a:lnTo>
                  <a:pt x="54" y="8"/>
                </a:lnTo>
                <a:lnTo>
                  <a:pt x="38" y="8"/>
                </a:lnTo>
                <a:lnTo>
                  <a:pt x="35" y="8"/>
                </a:lnTo>
                <a:lnTo>
                  <a:pt x="35" y="5"/>
                </a:lnTo>
                <a:lnTo>
                  <a:pt x="32" y="5"/>
                </a:lnTo>
                <a:lnTo>
                  <a:pt x="32" y="3"/>
                </a:lnTo>
                <a:lnTo>
                  <a:pt x="22" y="3"/>
                </a:lnTo>
                <a:lnTo>
                  <a:pt x="22" y="0"/>
                </a:lnTo>
                <a:lnTo>
                  <a:pt x="0" y="0"/>
                </a:lnTo>
              </a:path>
            </a:pathLst>
          </a:custGeom>
          <a:noFill/>
          <a:ln w="25400">
            <a:solidFill>
              <a:srgbClr val="B2C0E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cxnSp>
        <p:nvCxnSpPr>
          <p:cNvPr id="108" name="Straight Connector 107"/>
          <p:cNvCxnSpPr/>
          <p:nvPr/>
        </p:nvCxnSpPr>
        <p:spPr>
          <a:xfrm>
            <a:off x="4357891" y="4746513"/>
            <a:ext cx="294199" cy="0"/>
          </a:xfrm>
          <a:prstGeom prst="line">
            <a:avLst/>
          </a:prstGeom>
          <a:noFill/>
          <a:ln w="25400">
            <a:solidFill>
              <a:srgbClr val="B2C0EC"/>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9" name="Line 91"/>
          <p:cNvSpPr>
            <a:spLocks noChangeShapeType="1"/>
          </p:cNvSpPr>
          <p:nvPr/>
        </p:nvSpPr>
        <p:spPr bwMode="auto">
          <a:xfrm>
            <a:off x="1732850" y="2142601"/>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0" name="Line 105"/>
          <p:cNvSpPr>
            <a:spLocks noChangeShapeType="1"/>
          </p:cNvSpPr>
          <p:nvPr/>
        </p:nvSpPr>
        <p:spPr bwMode="auto">
          <a:xfrm>
            <a:off x="1783371" y="213644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1" name="Line 126"/>
          <p:cNvSpPr>
            <a:spLocks noChangeShapeType="1"/>
          </p:cNvSpPr>
          <p:nvPr/>
        </p:nvSpPr>
        <p:spPr bwMode="auto">
          <a:xfrm>
            <a:off x="2263312" y="242763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2" name="Line 127"/>
          <p:cNvSpPr>
            <a:spLocks noChangeShapeType="1"/>
          </p:cNvSpPr>
          <p:nvPr/>
        </p:nvSpPr>
        <p:spPr bwMode="auto">
          <a:xfrm>
            <a:off x="2313832" y="242763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3" name="Line 128"/>
          <p:cNvSpPr>
            <a:spLocks noChangeShapeType="1"/>
          </p:cNvSpPr>
          <p:nvPr/>
        </p:nvSpPr>
        <p:spPr bwMode="auto">
          <a:xfrm>
            <a:off x="2376982" y="245224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4" name="Line 129"/>
          <p:cNvSpPr>
            <a:spLocks noChangeShapeType="1"/>
          </p:cNvSpPr>
          <p:nvPr/>
        </p:nvSpPr>
        <p:spPr bwMode="auto">
          <a:xfrm>
            <a:off x="2452763" y="2439943"/>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5" name="Line 130"/>
          <p:cNvSpPr>
            <a:spLocks noChangeShapeType="1"/>
          </p:cNvSpPr>
          <p:nvPr/>
        </p:nvSpPr>
        <p:spPr bwMode="auto">
          <a:xfrm>
            <a:off x="2528543" y="2464550"/>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6" name="Line 131"/>
          <p:cNvSpPr>
            <a:spLocks noChangeShapeType="1"/>
          </p:cNvSpPr>
          <p:nvPr/>
        </p:nvSpPr>
        <p:spPr bwMode="auto">
          <a:xfrm>
            <a:off x="2629583" y="248915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7" name="Line 132"/>
          <p:cNvSpPr>
            <a:spLocks noChangeShapeType="1"/>
          </p:cNvSpPr>
          <p:nvPr/>
        </p:nvSpPr>
        <p:spPr bwMode="auto">
          <a:xfrm>
            <a:off x="2692733" y="2550677"/>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8" name="Line 133"/>
          <p:cNvSpPr>
            <a:spLocks noChangeShapeType="1"/>
          </p:cNvSpPr>
          <p:nvPr/>
        </p:nvSpPr>
        <p:spPr bwMode="auto">
          <a:xfrm>
            <a:off x="2793774" y="2562981"/>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grpSp>
        <p:nvGrpSpPr>
          <p:cNvPr id="119" name="Group 118"/>
          <p:cNvGrpSpPr/>
          <p:nvPr/>
        </p:nvGrpSpPr>
        <p:grpSpPr>
          <a:xfrm>
            <a:off x="3046374" y="2587588"/>
            <a:ext cx="3157510" cy="222200"/>
            <a:chOff x="3046374" y="2587588"/>
            <a:chExt cx="3157510" cy="222200"/>
          </a:xfrm>
        </p:grpSpPr>
        <p:sp>
          <p:nvSpPr>
            <p:cNvPr id="120" name="Line 76"/>
            <p:cNvSpPr>
              <a:spLocks noChangeShapeType="1"/>
            </p:cNvSpPr>
            <p:nvPr/>
          </p:nvSpPr>
          <p:spPr bwMode="auto">
            <a:xfrm>
              <a:off x="3639986"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1" name="Line 77"/>
            <p:cNvSpPr>
              <a:spLocks noChangeShapeType="1"/>
            </p:cNvSpPr>
            <p:nvPr/>
          </p:nvSpPr>
          <p:spPr bwMode="auto">
            <a:xfrm>
              <a:off x="3665246"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2" name="Line 78"/>
            <p:cNvSpPr>
              <a:spLocks noChangeShapeType="1"/>
            </p:cNvSpPr>
            <p:nvPr/>
          </p:nvSpPr>
          <p:spPr bwMode="auto">
            <a:xfrm>
              <a:off x="461249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3" name="Line 79"/>
            <p:cNvSpPr>
              <a:spLocks noChangeShapeType="1"/>
            </p:cNvSpPr>
            <p:nvPr/>
          </p:nvSpPr>
          <p:spPr bwMode="auto">
            <a:xfrm>
              <a:off x="466301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4" name="Line 80"/>
            <p:cNvSpPr>
              <a:spLocks noChangeShapeType="1"/>
            </p:cNvSpPr>
            <p:nvPr/>
          </p:nvSpPr>
          <p:spPr bwMode="auto">
            <a:xfrm>
              <a:off x="5458712"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5" name="Line 81"/>
            <p:cNvSpPr>
              <a:spLocks noChangeShapeType="1"/>
            </p:cNvSpPr>
            <p:nvPr/>
          </p:nvSpPr>
          <p:spPr bwMode="auto">
            <a:xfrm>
              <a:off x="5483972"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6" name="Line 82"/>
            <p:cNvSpPr>
              <a:spLocks noChangeShapeType="1"/>
            </p:cNvSpPr>
            <p:nvPr/>
          </p:nvSpPr>
          <p:spPr bwMode="auto">
            <a:xfrm>
              <a:off x="3046374" y="25875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7" name="Line 83"/>
            <p:cNvSpPr>
              <a:spLocks noChangeShapeType="1"/>
            </p:cNvSpPr>
            <p:nvPr/>
          </p:nvSpPr>
          <p:spPr bwMode="auto">
            <a:xfrm>
              <a:off x="3122155" y="25875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8" name="Line 84"/>
            <p:cNvSpPr>
              <a:spLocks noChangeShapeType="1"/>
            </p:cNvSpPr>
            <p:nvPr/>
          </p:nvSpPr>
          <p:spPr bwMode="auto">
            <a:xfrm>
              <a:off x="438515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9" name="Line 85"/>
            <p:cNvSpPr>
              <a:spLocks noChangeShapeType="1"/>
            </p:cNvSpPr>
            <p:nvPr/>
          </p:nvSpPr>
          <p:spPr bwMode="auto">
            <a:xfrm>
              <a:off x="441041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0" name="Line 86"/>
            <p:cNvSpPr>
              <a:spLocks noChangeShapeType="1"/>
            </p:cNvSpPr>
            <p:nvPr/>
          </p:nvSpPr>
          <p:spPr bwMode="auto">
            <a:xfrm>
              <a:off x="3475796"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1" name="Line 87"/>
            <p:cNvSpPr>
              <a:spLocks noChangeShapeType="1"/>
            </p:cNvSpPr>
            <p:nvPr/>
          </p:nvSpPr>
          <p:spPr bwMode="auto">
            <a:xfrm>
              <a:off x="3501056"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2" name="Line 88"/>
            <p:cNvSpPr>
              <a:spLocks noChangeShapeType="1"/>
            </p:cNvSpPr>
            <p:nvPr/>
          </p:nvSpPr>
          <p:spPr bwMode="auto">
            <a:xfrm>
              <a:off x="4195708"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3" name="Line 89"/>
            <p:cNvSpPr>
              <a:spLocks noChangeShapeType="1"/>
            </p:cNvSpPr>
            <p:nvPr/>
          </p:nvSpPr>
          <p:spPr bwMode="auto">
            <a:xfrm>
              <a:off x="4208338"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4" name="Line 90"/>
            <p:cNvSpPr>
              <a:spLocks noChangeShapeType="1"/>
            </p:cNvSpPr>
            <p:nvPr/>
          </p:nvSpPr>
          <p:spPr bwMode="auto">
            <a:xfrm>
              <a:off x="5559752"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5" name="Line 92"/>
            <p:cNvSpPr>
              <a:spLocks noChangeShapeType="1"/>
            </p:cNvSpPr>
            <p:nvPr/>
          </p:nvSpPr>
          <p:spPr bwMode="auto">
            <a:xfrm>
              <a:off x="5723942"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6" name="Line 93"/>
            <p:cNvSpPr>
              <a:spLocks noChangeShapeType="1"/>
            </p:cNvSpPr>
            <p:nvPr/>
          </p:nvSpPr>
          <p:spPr bwMode="auto">
            <a:xfrm>
              <a:off x="5824983"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7" name="Line 94"/>
            <p:cNvSpPr>
              <a:spLocks noChangeShapeType="1"/>
            </p:cNvSpPr>
            <p:nvPr/>
          </p:nvSpPr>
          <p:spPr bwMode="auto">
            <a:xfrm>
              <a:off x="5951283"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8" name="Line 95"/>
            <p:cNvSpPr>
              <a:spLocks noChangeShapeType="1"/>
            </p:cNvSpPr>
            <p:nvPr/>
          </p:nvSpPr>
          <p:spPr bwMode="auto">
            <a:xfrm>
              <a:off x="6203884"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9" name="Line 96"/>
            <p:cNvSpPr>
              <a:spLocks noChangeShapeType="1"/>
            </p:cNvSpPr>
            <p:nvPr/>
          </p:nvSpPr>
          <p:spPr bwMode="auto">
            <a:xfrm>
              <a:off x="3589466"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0" name="Line 97"/>
            <p:cNvSpPr>
              <a:spLocks noChangeShapeType="1"/>
            </p:cNvSpPr>
            <p:nvPr/>
          </p:nvSpPr>
          <p:spPr bwMode="auto">
            <a:xfrm>
              <a:off x="443567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1" name="Line 98"/>
            <p:cNvSpPr>
              <a:spLocks noChangeShapeType="1"/>
            </p:cNvSpPr>
            <p:nvPr/>
          </p:nvSpPr>
          <p:spPr bwMode="auto">
            <a:xfrm>
              <a:off x="428411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2" name="Line 99"/>
            <p:cNvSpPr>
              <a:spLocks noChangeShapeType="1"/>
            </p:cNvSpPr>
            <p:nvPr/>
          </p:nvSpPr>
          <p:spPr bwMode="auto">
            <a:xfrm>
              <a:off x="5142961"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3" name="Line 100"/>
            <p:cNvSpPr>
              <a:spLocks noChangeShapeType="1"/>
            </p:cNvSpPr>
            <p:nvPr/>
          </p:nvSpPr>
          <p:spPr bwMode="auto">
            <a:xfrm>
              <a:off x="4549349"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4" name="Line 101"/>
            <p:cNvSpPr>
              <a:spLocks noChangeShapeType="1"/>
            </p:cNvSpPr>
            <p:nvPr/>
          </p:nvSpPr>
          <p:spPr bwMode="auto">
            <a:xfrm>
              <a:off x="428411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5" name="Line 102"/>
            <p:cNvSpPr>
              <a:spLocks noChangeShapeType="1"/>
            </p:cNvSpPr>
            <p:nvPr/>
          </p:nvSpPr>
          <p:spPr bwMode="auto">
            <a:xfrm>
              <a:off x="429674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6" name="Line 103"/>
            <p:cNvSpPr>
              <a:spLocks noChangeShapeType="1"/>
            </p:cNvSpPr>
            <p:nvPr/>
          </p:nvSpPr>
          <p:spPr bwMode="auto">
            <a:xfrm>
              <a:off x="430937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7" name="Line 104"/>
            <p:cNvSpPr>
              <a:spLocks noChangeShapeType="1"/>
            </p:cNvSpPr>
            <p:nvPr/>
          </p:nvSpPr>
          <p:spPr bwMode="auto">
            <a:xfrm>
              <a:off x="433463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8" name="Line 106"/>
            <p:cNvSpPr>
              <a:spLocks noChangeShapeType="1"/>
            </p:cNvSpPr>
            <p:nvPr/>
          </p:nvSpPr>
          <p:spPr bwMode="auto">
            <a:xfrm>
              <a:off x="3741026"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9" name="Line 107"/>
            <p:cNvSpPr>
              <a:spLocks noChangeShapeType="1"/>
            </p:cNvSpPr>
            <p:nvPr/>
          </p:nvSpPr>
          <p:spPr bwMode="auto">
            <a:xfrm>
              <a:off x="3753656"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0" name="Line 108"/>
            <p:cNvSpPr>
              <a:spLocks noChangeShapeType="1"/>
            </p:cNvSpPr>
            <p:nvPr/>
          </p:nvSpPr>
          <p:spPr bwMode="auto">
            <a:xfrm>
              <a:off x="3766287"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1" name="Line 109"/>
            <p:cNvSpPr>
              <a:spLocks noChangeShapeType="1"/>
            </p:cNvSpPr>
            <p:nvPr/>
          </p:nvSpPr>
          <p:spPr bwMode="auto">
            <a:xfrm>
              <a:off x="3791547"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2" name="Line 110"/>
            <p:cNvSpPr>
              <a:spLocks noChangeShapeType="1"/>
            </p:cNvSpPr>
            <p:nvPr/>
          </p:nvSpPr>
          <p:spPr bwMode="auto">
            <a:xfrm>
              <a:off x="492825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3" name="Line 111"/>
            <p:cNvSpPr>
              <a:spLocks noChangeShapeType="1"/>
            </p:cNvSpPr>
            <p:nvPr/>
          </p:nvSpPr>
          <p:spPr bwMode="auto">
            <a:xfrm>
              <a:off x="494088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4" name="Line 112"/>
            <p:cNvSpPr>
              <a:spLocks noChangeShapeType="1"/>
            </p:cNvSpPr>
            <p:nvPr/>
          </p:nvSpPr>
          <p:spPr bwMode="auto">
            <a:xfrm>
              <a:off x="495351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5" name="Line 113"/>
            <p:cNvSpPr>
              <a:spLocks noChangeShapeType="1"/>
            </p:cNvSpPr>
            <p:nvPr/>
          </p:nvSpPr>
          <p:spPr bwMode="auto">
            <a:xfrm>
              <a:off x="497877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6" name="Line 114"/>
            <p:cNvSpPr>
              <a:spLocks noChangeShapeType="1"/>
            </p:cNvSpPr>
            <p:nvPr/>
          </p:nvSpPr>
          <p:spPr bwMode="auto">
            <a:xfrm>
              <a:off x="4031517"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7" name="Line 115"/>
            <p:cNvSpPr>
              <a:spLocks noChangeShapeType="1"/>
            </p:cNvSpPr>
            <p:nvPr/>
          </p:nvSpPr>
          <p:spPr bwMode="auto">
            <a:xfrm>
              <a:off x="4069407"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8" name="Line 116"/>
            <p:cNvSpPr>
              <a:spLocks noChangeShapeType="1"/>
            </p:cNvSpPr>
            <p:nvPr/>
          </p:nvSpPr>
          <p:spPr bwMode="auto">
            <a:xfrm>
              <a:off x="409466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9" name="Line 117"/>
            <p:cNvSpPr>
              <a:spLocks noChangeShapeType="1"/>
            </p:cNvSpPr>
            <p:nvPr/>
          </p:nvSpPr>
          <p:spPr bwMode="auto">
            <a:xfrm>
              <a:off x="413255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0" name="Line 118"/>
            <p:cNvSpPr>
              <a:spLocks noChangeShapeType="1"/>
            </p:cNvSpPr>
            <p:nvPr/>
          </p:nvSpPr>
          <p:spPr bwMode="auto">
            <a:xfrm>
              <a:off x="433463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1" name="Line 119"/>
            <p:cNvSpPr>
              <a:spLocks noChangeShapeType="1"/>
            </p:cNvSpPr>
            <p:nvPr/>
          </p:nvSpPr>
          <p:spPr bwMode="auto">
            <a:xfrm>
              <a:off x="435989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2" name="Line 120"/>
            <p:cNvSpPr>
              <a:spLocks noChangeShapeType="1"/>
            </p:cNvSpPr>
            <p:nvPr/>
          </p:nvSpPr>
          <p:spPr bwMode="auto">
            <a:xfrm>
              <a:off x="437252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3" name="Line 121"/>
            <p:cNvSpPr>
              <a:spLocks noChangeShapeType="1"/>
            </p:cNvSpPr>
            <p:nvPr/>
          </p:nvSpPr>
          <p:spPr bwMode="auto">
            <a:xfrm>
              <a:off x="438515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4" name="Line 122"/>
            <p:cNvSpPr>
              <a:spLocks noChangeShapeType="1"/>
            </p:cNvSpPr>
            <p:nvPr/>
          </p:nvSpPr>
          <p:spPr bwMode="auto">
            <a:xfrm>
              <a:off x="443567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5" name="Line 123"/>
            <p:cNvSpPr>
              <a:spLocks noChangeShapeType="1"/>
            </p:cNvSpPr>
            <p:nvPr/>
          </p:nvSpPr>
          <p:spPr bwMode="auto">
            <a:xfrm>
              <a:off x="446093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6" name="Line 124"/>
            <p:cNvSpPr>
              <a:spLocks noChangeShapeType="1"/>
            </p:cNvSpPr>
            <p:nvPr/>
          </p:nvSpPr>
          <p:spPr bwMode="auto">
            <a:xfrm>
              <a:off x="447356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7" name="Line 125"/>
            <p:cNvSpPr>
              <a:spLocks noChangeShapeType="1"/>
            </p:cNvSpPr>
            <p:nvPr/>
          </p:nvSpPr>
          <p:spPr bwMode="auto">
            <a:xfrm>
              <a:off x="448619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8" name="Line 134"/>
            <p:cNvSpPr>
              <a:spLocks noChangeShapeType="1"/>
            </p:cNvSpPr>
            <p:nvPr/>
          </p:nvSpPr>
          <p:spPr bwMode="auto">
            <a:xfrm>
              <a:off x="485247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9" name="Line 135"/>
            <p:cNvSpPr>
              <a:spLocks noChangeShapeType="1"/>
            </p:cNvSpPr>
            <p:nvPr/>
          </p:nvSpPr>
          <p:spPr bwMode="auto">
            <a:xfrm>
              <a:off x="486510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0" name="Line 136"/>
            <p:cNvSpPr>
              <a:spLocks noChangeShapeType="1"/>
            </p:cNvSpPr>
            <p:nvPr/>
          </p:nvSpPr>
          <p:spPr bwMode="auto">
            <a:xfrm>
              <a:off x="487773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1" name="Line 137"/>
            <p:cNvSpPr>
              <a:spLocks noChangeShapeType="1"/>
            </p:cNvSpPr>
            <p:nvPr/>
          </p:nvSpPr>
          <p:spPr bwMode="auto">
            <a:xfrm>
              <a:off x="490299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2" name="Line 138"/>
            <p:cNvSpPr>
              <a:spLocks noChangeShapeType="1"/>
            </p:cNvSpPr>
            <p:nvPr/>
          </p:nvSpPr>
          <p:spPr bwMode="auto">
            <a:xfrm>
              <a:off x="476406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3" name="Line 139"/>
            <p:cNvSpPr>
              <a:spLocks noChangeShapeType="1"/>
            </p:cNvSpPr>
            <p:nvPr/>
          </p:nvSpPr>
          <p:spPr bwMode="auto">
            <a:xfrm>
              <a:off x="477669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4" name="Line 140"/>
            <p:cNvSpPr>
              <a:spLocks noChangeShapeType="1"/>
            </p:cNvSpPr>
            <p:nvPr/>
          </p:nvSpPr>
          <p:spPr bwMode="auto">
            <a:xfrm>
              <a:off x="480195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5" name="Line 141"/>
            <p:cNvSpPr>
              <a:spLocks noChangeShapeType="1"/>
            </p:cNvSpPr>
            <p:nvPr/>
          </p:nvSpPr>
          <p:spPr bwMode="auto">
            <a:xfrm>
              <a:off x="4814580" y="270178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6" name="Line 142"/>
            <p:cNvSpPr>
              <a:spLocks noChangeShapeType="1"/>
            </p:cNvSpPr>
            <p:nvPr/>
          </p:nvSpPr>
          <p:spPr bwMode="auto">
            <a:xfrm>
              <a:off x="444830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7" name="Line 143"/>
            <p:cNvSpPr>
              <a:spLocks noChangeShapeType="1"/>
            </p:cNvSpPr>
            <p:nvPr/>
          </p:nvSpPr>
          <p:spPr bwMode="auto">
            <a:xfrm>
              <a:off x="446093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8" name="Line 144"/>
            <p:cNvSpPr>
              <a:spLocks noChangeShapeType="1"/>
            </p:cNvSpPr>
            <p:nvPr/>
          </p:nvSpPr>
          <p:spPr bwMode="auto">
            <a:xfrm>
              <a:off x="447356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9" name="Line 145"/>
            <p:cNvSpPr>
              <a:spLocks noChangeShapeType="1"/>
            </p:cNvSpPr>
            <p:nvPr/>
          </p:nvSpPr>
          <p:spPr bwMode="auto">
            <a:xfrm>
              <a:off x="4498829"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0" name="Line 146"/>
            <p:cNvSpPr>
              <a:spLocks noChangeShapeType="1"/>
            </p:cNvSpPr>
            <p:nvPr/>
          </p:nvSpPr>
          <p:spPr bwMode="auto">
            <a:xfrm>
              <a:off x="3185305" y="261834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1" name="Line 147"/>
            <p:cNvSpPr>
              <a:spLocks noChangeShapeType="1"/>
            </p:cNvSpPr>
            <p:nvPr/>
          </p:nvSpPr>
          <p:spPr bwMode="auto">
            <a:xfrm>
              <a:off x="3223195" y="261834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2" name="Line 148"/>
            <p:cNvSpPr>
              <a:spLocks noChangeShapeType="1"/>
            </p:cNvSpPr>
            <p:nvPr/>
          </p:nvSpPr>
          <p:spPr bwMode="auto">
            <a:xfrm>
              <a:off x="3248455" y="260335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3" name="Line 149"/>
            <p:cNvSpPr>
              <a:spLocks noChangeShapeType="1"/>
            </p:cNvSpPr>
            <p:nvPr/>
          </p:nvSpPr>
          <p:spPr bwMode="auto">
            <a:xfrm>
              <a:off x="3273715" y="260335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4" name="Line 150"/>
            <p:cNvSpPr>
              <a:spLocks noChangeShapeType="1"/>
            </p:cNvSpPr>
            <p:nvPr/>
          </p:nvSpPr>
          <p:spPr bwMode="auto">
            <a:xfrm>
              <a:off x="3816807"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5" name="Line 151"/>
            <p:cNvSpPr>
              <a:spLocks noChangeShapeType="1"/>
            </p:cNvSpPr>
            <p:nvPr/>
          </p:nvSpPr>
          <p:spPr bwMode="auto">
            <a:xfrm>
              <a:off x="3829437"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6" name="Line 152"/>
            <p:cNvSpPr>
              <a:spLocks noChangeShapeType="1"/>
            </p:cNvSpPr>
            <p:nvPr/>
          </p:nvSpPr>
          <p:spPr bwMode="auto">
            <a:xfrm>
              <a:off x="3842067"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7" name="Line 153"/>
            <p:cNvSpPr>
              <a:spLocks noChangeShapeType="1"/>
            </p:cNvSpPr>
            <p:nvPr/>
          </p:nvSpPr>
          <p:spPr bwMode="auto">
            <a:xfrm>
              <a:off x="3867327" y="2671029"/>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8" name="Line 154"/>
            <p:cNvSpPr>
              <a:spLocks noChangeShapeType="1"/>
            </p:cNvSpPr>
            <p:nvPr/>
          </p:nvSpPr>
          <p:spPr bwMode="auto">
            <a:xfrm>
              <a:off x="3298975" y="2603358"/>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9" name="Line 155"/>
            <p:cNvSpPr>
              <a:spLocks noChangeShapeType="1"/>
            </p:cNvSpPr>
            <p:nvPr/>
          </p:nvSpPr>
          <p:spPr bwMode="auto">
            <a:xfrm>
              <a:off x="3412645" y="2658725"/>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90" name="Line 156"/>
            <p:cNvSpPr>
              <a:spLocks noChangeShapeType="1"/>
            </p:cNvSpPr>
            <p:nvPr/>
          </p:nvSpPr>
          <p:spPr bwMode="auto">
            <a:xfrm>
              <a:off x="4246228" y="2695636"/>
              <a:ext cx="0" cy="108000"/>
            </a:xfrm>
            <a:prstGeom prst="line">
              <a:avLst/>
            </a:prstGeom>
            <a:noFill/>
            <a:ln w="25400">
              <a:solidFill>
                <a:srgbClr val="E75C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191" name="Freeform 157"/>
          <p:cNvSpPr>
            <a:spLocks/>
          </p:cNvSpPr>
          <p:nvPr/>
        </p:nvSpPr>
        <p:spPr bwMode="auto">
          <a:xfrm>
            <a:off x="1606550" y="2169259"/>
            <a:ext cx="4635224" cy="578278"/>
          </a:xfrm>
          <a:custGeom>
            <a:avLst/>
            <a:gdLst>
              <a:gd name="T0" fmla="*/ 367 w 367"/>
              <a:gd name="T1" fmla="*/ 47 h 47"/>
              <a:gd name="T2" fmla="*/ 180 w 367"/>
              <a:gd name="T3" fmla="*/ 47 h 47"/>
              <a:gd name="T4" fmla="*/ 180 w 367"/>
              <a:gd name="T5" fmla="*/ 45 h 47"/>
              <a:gd name="T6" fmla="*/ 139 w 367"/>
              <a:gd name="T7" fmla="*/ 45 h 47"/>
              <a:gd name="T8" fmla="*/ 139 w 367"/>
              <a:gd name="T9" fmla="*/ 39 h 47"/>
              <a:gd name="T10" fmla="*/ 124 w 367"/>
              <a:gd name="T11" fmla="*/ 39 h 47"/>
              <a:gd name="T12" fmla="*/ 124 w 367"/>
              <a:gd name="T13" fmla="*/ 37 h 47"/>
              <a:gd name="T14" fmla="*/ 117 w 367"/>
              <a:gd name="T15" fmla="*/ 37 h 47"/>
              <a:gd name="T16" fmla="*/ 109 w 367"/>
              <a:gd name="T17" fmla="*/ 37 h 47"/>
              <a:gd name="T18" fmla="*/ 109 w 367"/>
              <a:gd name="T19" fmla="*/ 35 h 47"/>
              <a:gd name="T20" fmla="*/ 90 w 367"/>
              <a:gd name="T21" fmla="*/ 35 h 47"/>
              <a:gd name="T22" fmla="*/ 90 w 367"/>
              <a:gd name="T23" fmla="*/ 33 h 47"/>
              <a:gd name="T24" fmla="*/ 84 w 367"/>
              <a:gd name="T25" fmla="*/ 33 h 47"/>
              <a:gd name="T26" fmla="*/ 84 w 367"/>
              <a:gd name="T27" fmla="*/ 29 h 47"/>
              <a:gd name="T28" fmla="*/ 77 w 367"/>
              <a:gd name="T29" fmla="*/ 29 h 47"/>
              <a:gd name="T30" fmla="*/ 77 w 367"/>
              <a:gd name="T31" fmla="*/ 27 h 47"/>
              <a:gd name="T32" fmla="*/ 70 w 367"/>
              <a:gd name="T33" fmla="*/ 27 h 47"/>
              <a:gd name="T34" fmla="*/ 70 w 367"/>
              <a:gd name="T35" fmla="*/ 24 h 47"/>
              <a:gd name="T36" fmla="*/ 51 w 367"/>
              <a:gd name="T37" fmla="*/ 24 h 47"/>
              <a:gd name="T38" fmla="*/ 51 w 367"/>
              <a:gd name="T39" fmla="*/ 20 h 47"/>
              <a:gd name="T40" fmla="*/ 46 w 367"/>
              <a:gd name="T41" fmla="*/ 20 h 47"/>
              <a:gd name="T42" fmla="*/ 46 w 367"/>
              <a:gd name="T43" fmla="*/ 18 h 47"/>
              <a:gd name="T44" fmla="*/ 43 w 367"/>
              <a:gd name="T45" fmla="*/ 18 h 47"/>
              <a:gd name="T46" fmla="*/ 43 w 367"/>
              <a:gd name="T47" fmla="*/ 15 h 47"/>
              <a:gd name="T48" fmla="*/ 40 w 367"/>
              <a:gd name="T49" fmla="*/ 15 h 47"/>
              <a:gd name="T50" fmla="*/ 40 w 367"/>
              <a:gd name="T51" fmla="*/ 13 h 47"/>
              <a:gd name="T52" fmla="*/ 38 w 367"/>
              <a:gd name="T53" fmla="*/ 13 h 47"/>
              <a:gd name="T54" fmla="*/ 38 w 367"/>
              <a:gd name="T55" fmla="*/ 8 h 47"/>
              <a:gd name="T56" fmla="*/ 32 w 367"/>
              <a:gd name="T57" fmla="*/ 8 h 47"/>
              <a:gd name="T58" fmla="*/ 32 w 367"/>
              <a:gd name="T59" fmla="*/ 6 h 47"/>
              <a:gd name="T60" fmla="*/ 24 w 367"/>
              <a:gd name="T61" fmla="*/ 6 h 47"/>
              <a:gd name="T62" fmla="*/ 24 w 367"/>
              <a:gd name="T63" fmla="*/ 0 h 47"/>
              <a:gd name="T64" fmla="*/ 0 w 36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7" h="47">
                <a:moveTo>
                  <a:pt x="367" y="47"/>
                </a:moveTo>
                <a:lnTo>
                  <a:pt x="180" y="47"/>
                </a:lnTo>
                <a:lnTo>
                  <a:pt x="180" y="45"/>
                </a:lnTo>
                <a:lnTo>
                  <a:pt x="139" y="45"/>
                </a:lnTo>
                <a:lnTo>
                  <a:pt x="139" y="39"/>
                </a:lnTo>
                <a:lnTo>
                  <a:pt x="124" y="39"/>
                </a:lnTo>
                <a:lnTo>
                  <a:pt x="124" y="37"/>
                </a:lnTo>
                <a:lnTo>
                  <a:pt x="117" y="37"/>
                </a:lnTo>
                <a:lnTo>
                  <a:pt x="109" y="37"/>
                </a:lnTo>
                <a:lnTo>
                  <a:pt x="109" y="35"/>
                </a:lnTo>
                <a:lnTo>
                  <a:pt x="90" y="35"/>
                </a:lnTo>
                <a:lnTo>
                  <a:pt x="90" y="33"/>
                </a:lnTo>
                <a:lnTo>
                  <a:pt x="84" y="33"/>
                </a:lnTo>
                <a:lnTo>
                  <a:pt x="84" y="29"/>
                </a:lnTo>
                <a:lnTo>
                  <a:pt x="77" y="29"/>
                </a:lnTo>
                <a:lnTo>
                  <a:pt x="77" y="27"/>
                </a:lnTo>
                <a:lnTo>
                  <a:pt x="70" y="27"/>
                </a:lnTo>
                <a:lnTo>
                  <a:pt x="70" y="24"/>
                </a:lnTo>
                <a:lnTo>
                  <a:pt x="51" y="24"/>
                </a:lnTo>
                <a:lnTo>
                  <a:pt x="51" y="20"/>
                </a:lnTo>
                <a:lnTo>
                  <a:pt x="46" y="20"/>
                </a:lnTo>
                <a:lnTo>
                  <a:pt x="46" y="18"/>
                </a:lnTo>
                <a:lnTo>
                  <a:pt x="43" y="18"/>
                </a:lnTo>
                <a:lnTo>
                  <a:pt x="43" y="15"/>
                </a:lnTo>
                <a:lnTo>
                  <a:pt x="40" y="15"/>
                </a:lnTo>
                <a:lnTo>
                  <a:pt x="40" y="13"/>
                </a:lnTo>
                <a:lnTo>
                  <a:pt x="38" y="13"/>
                </a:lnTo>
                <a:lnTo>
                  <a:pt x="38" y="8"/>
                </a:lnTo>
                <a:lnTo>
                  <a:pt x="32" y="8"/>
                </a:lnTo>
                <a:lnTo>
                  <a:pt x="32" y="6"/>
                </a:lnTo>
                <a:lnTo>
                  <a:pt x="24" y="6"/>
                </a:lnTo>
                <a:lnTo>
                  <a:pt x="24" y="0"/>
                </a:lnTo>
                <a:lnTo>
                  <a:pt x="0" y="0"/>
                </a:lnTo>
              </a:path>
            </a:pathLst>
          </a:custGeom>
          <a:noFill/>
          <a:ln w="25400">
            <a:solidFill>
              <a:srgbClr val="E75C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cxnSp>
        <p:nvCxnSpPr>
          <p:cNvPr id="192" name="Straight Connector 191"/>
          <p:cNvCxnSpPr/>
          <p:nvPr/>
        </p:nvCxnSpPr>
        <p:spPr>
          <a:xfrm>
            <a:off x="4357891" y="5102396"/>
            <a:ext cx="294199" cy="0"/>
          </a:xfrm>
          <a:prstGeom prst="line">
            <a:avLst/>
          </a:prstGeom>
          <a:noFill/>
          <a:ln w="25400">
            <a:solidFill>
              <a:srgbClr val="E75C00"/>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193" name="Group 192"/>
          <p:cNvGrpSpPr/>
          <p:nvPr/>
        </p:nvGrpSpPr>
        <p:grpSpPr>
          <a:xfrm>
            <a:off x="3245395" y="3088941"/>
            <a:ext cx="1827942" cy="215289"/>
            <a:chOff x="3245395" y="3088941"/>
            <a:chExt cx="1827942" cy="215289"/>
          </a:xfrm>
        </p:grpSpPr>
        <p:sp>
          <p:nvSpPr>
            <p:cNvPr id="194" name="Line 159"/>
            <p:cNvSpPr>
              <a:spLocks noChangeShapeType="1"/>
            </p:cNvSpPr>
            <p:nvPr/>
          </p:nvSpPr>
          <p:spPr bwMode="auto">
            <a:xfrm>
              <a:off x="3963965"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95" name="Line 160"/>
            <p:cNvSpPr>
              <a:spLocks noChangeShapeType="1"/>
            </p:cNvSpPr>
            <p:nvPr/>
          </p:nvSpPr>
          <p:spPr bwMode="auto">
            <a:xfrm>
              <a:off x="4153063"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96" name="Line 161"/>
            <p:cNvSpPr>
              <a:spLocks noChangeShapeType="1"/>
            </p:cNvSpPr>
            <p:nvPr/>
          </p:nvSpPr>
          <p:spPr bwMode="auto">
            <a:xfrm>
              <a:off x="3825294"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97" name="Line 162"/>
            <p:cNvSpPr>
              <a:spLocks noChangeShapeType="1"/>
            </p:cNvSpPr>
            <p:nvPr/>
          </p:nvSpPr>
          <p:spPr bwMode="auto">
            <a:xfrm>
              <a:off x="3900933"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98" name="Line 163"/>
            <p:cNvSpPr>
              <a:spLocks noChangeShapeType="1"/>
            </p:cNvSpPr>
            <p:nvPr/>
          </p:nvSpPr>
          <p:spPr bwMode="auto">
            <a:xfrm>
              <a:off x="3573164" y="3095376"/>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99" name="Line 164"/>
            <p:cNvSpPr>
              <a:spLocks noChangeShapeType="1"/>
            </p:cNvSpPr>
            <p:nvPr/>
          </p:nvSpPr>
          <p:spPr bwMode="auto">
            <a:xfrm>
              <a:off x="3774868"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0" name="Line 165"/>
            <p:cNvSpPr>
              <a:spLocks noChangeShapeType="1"/>
            </p:cNvSpPr>
            <p:nvPr/>
          </p:nvSpPr>
          <p:spPr bwMode="auto">
            <a:xfrm>
              <a:off x="3295821" y="3095376"/>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1" name="Line 166"/>
            <p:cNvSpPr>
              <a:spLocks noChangeShapeType="1"/>
            </p:cNvSpPr>
            <p:nvPr/>
          </p:nvSpPr>
          <p:spPr bwMode="auto">
            <a:xfrm>
              <a:off x="4720355"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2" name="Line 167"/>
            <p:cNvSpPr>
              <a:spLocks noChangeShapeType="1"/>
            </p:cNvSpPr>
            <p:nvPr/>
          </p:nvSpPr>
          <p:spPr bwMode="auto">
            <a:xfrm>
              <a:off x="3585770" y="3088941"/>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3" name="Line 168"/>
            <p:cNvSpPr>
              <a:spLocks noChangeShapeType="1"/>
            </p:cNvSpPr>
            <p:nvPr/>
          </p:nvSpPr>
          <p:spPr bwMode="auto">
            <a:xfrm>
              <a:off x="3245395" y="3095376"/>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4" name="Line 169"/>
            <p:cNvSpPr>
              <a:spLocks noChangeShapeType="1"/>
            </p:cNvSpPr>
            <p:nvPr/>
          </p:nvSpPr>
          <p:spPr bwMode="auto">
            <a:xfrm>
              <a:off x="4632110"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5" name="Line 170"/>
            <p:cNvSpPr>
              <a:spLocks noChangeShapeType="1"/>
            </p:cNvSpPr>
            <p:nvPr/>
          </p:nvSpPr>
          <p:spPr bwMode="auto">
            <a:xfrm>
              <a:off x="4329554"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6" name="Line 171"/>
            <p:cNvSpPr>
              <a:spLocks noChangeShapeType="1"/>
            </p:cNvSpPr>
            <p:nvPr/>
          </p:nvSpPr>
          <p:spPr bwMode="auto">
            <a:xfrm>
              <a:off x="4443012"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7" name="Line 172"/>
            <p:cNvSpPr>
              <a:spLocks noChangeShapeType="1"/>
            </p:cNvSpPr>
            <p:nvPr/>
          </p:nvSpPr>
          <p:spPr bwMode="auto">
            <a:xfrm>
              <a:off x="4468225"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8" name="Line 173"/>
            <p:cNvSpPr>
              <a:spLocks noChangeShapeType="1"/>
            </p:cNvSpPr>
            <p:nvPr/>
          </p:nvSpPr>
          <p:spPr bwMode="auto">
            <a:xfrm>
              <a:off x="4909453"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9" name="Line 174"/>
            <p:cNvSpPr>
              <a:spLocks noChangeShapeType="1"/>
            </p:cNvSpPr>
            <p:nvPr/>
          </p:nvSpPr>
          <p:spPr bwMode="auto">
            <a:xfrm>
              <a:off x="5022911"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0" name="Line 175"/>
            <p:cNvSpPr>
              <a:spLocks noChangeShapeType="1"/>
            </p:cNvSpPr>
            <p:nvPr/>
          </p:nvSpPr>
          <p:spPr bwMode="auto">
            <a:xfrm>
              <a:off x="5073337" y="3196230"/>
              <a:ext cx="0" cy="108000"/>
            </a:xfrm>
            <a:prstGeom prst="line">
              <a:avLst/>
            </a:prstGeom>
            <a:noFill/>
            <a:ln w="25400">
              <a:solidFill>
                <a:srgbClr val="E7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211" name="Freeform 176"/>
          <p:cNvSpPr>
            <a:spLocks/>
          </p:cNvSpPr>
          <p:nvPr/>
        </p:nvSpPr>
        <p:spPr bwMode="auto">
          <a:xfrm>
            <a:off x="1606550" y="2151439"/>
            <a:ext cx="3492000" cy="1106950"/>
          </a:xfrm>
          <a:custGeom>
            <a:avLst/>
            <a:gdLst>
              <a:gd name="T0" fmla="*/ 277 w 277"/>
              <a:gd name="T1" fmla="*/ 86 h 86"/>
              <a:gd name="T2" fmla="*/ 171 w 277"/>
              <a:gd name="T3" fmla="*/ 86 h 86"/>
              <a:gd name="T4" fmla="*/ 171 w 277"/>
              <a:gd name="T5" fmla="*/ 77 h 86"/>
              <a:gd name="T6" fmla="*/ 113 w 277"/>
              <a:gd name="T7" fmla="*/ 77 h 86"/>
              <a:gd name="T8" fmla="*/ 113 w 277"/>
              <a:gd name="T9" fmla="*/ 69 h 86"/>
              <a:gd name="T10" fmla="*/ 110 w 277"/>
              <a:gd name="T11" fmla="*/ 69 h 86"/>
              <a:gd name="T12" fmla="*/ 110 w 277"/>
              <a:gd name="T13" fmla="*/ 62 h 86"/>
              <a:gd name="T14" fmla="*/ 89 w 277"/>
              <a:gd name="T15" fmla="*/ 62 h 86"/>
              <a:gd name="T16" fmla="*/ 89 w 277"/>
              <a:gd name="T17" fmla="*/ 54 h 86"/>
              <a:gd name="T18" fmla="*/ 87 w 277"/>
              <a:gd name="T19" fmla="*/ 54 h 86"/>
              <a:gd name="T20" fmla="*/ 87 w 277"/>
              <a:gd name="T21" fmla="*/ 46 h 86"/>
              <a:gd name="T22" fmla="*/ 76 w 277"/>
              <a:gd name="T23" fmla="*/ 46 h 86"/>
              <a:gd name="T24" fmla="*/ 76 w 277"/>
              <a:gd name="T25" fmla="*/ 38 h 86"/>
              <a:gd name="T26" fmla="*/ 69 w 277"/>
              <a:gd name="T27" fmla="*/ 38 h 86"/>
              <a:gd name="T28" fmla="*/ 69 w 277"/>
              <a:gd name="T29" fmla="*/ 31 h 86"/>
              <a:gd name="T30" fmla="*/ 61 w 277"/>
              <a:gd name="T31" fmla="*/ 31 h 86"/>
              <a:gd name="T32" fmla="*/ 61 w 277"/>
              <a:gd name="T33" fmla="*/ 24 h 86"/>
              <a:gd name="T34" fmla="*/ 55 w 277"/>
              <a:gd name="T35" fmla="*/ 24 h 86"/>
              <a:gd name="T36" fmla="*/ 55 w 277"/>
              <a:gd name="T37" fmla="*/ 8 h 86"/>
              <a:gd name="T38" fmla="*/ 26 w 277"/>
              <a:gd name="T39" fmla="*/ 8 h 86"/>
              <a:gd name="T40" fmla="*/ 26 w 277"/>
              <a:gd name="T41" fmla="*/ 0 h 86"/>
              <a:gd name="T42" fmla="*/ 0 w 277"/>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86">
                <a:moveTo>
                  <a:pt x="277" y="86"/>
                </a:moveTo>
                <a:lnTo>
                  <a:pt x="171" y="86"/>
                </a:lnTo>
                <a:lnTo>
                  <a:pt x="171" y="77"/>
                </a:lnTo>
                <a:lnTo>
                  <a:pt x="113" y="77"/>
                </a:lnTo>
                <a:lnTo>
                  <a:pt x="113" y="69"/>
                </a:lnTo>
                <a:lnTo>
                  <a:pt x="110" y="69"/>
                </a:lnTo>
                <a:lnTo>
                  <a:pt x="110" y="62"/>
                </a:lnTo>
                <a:lnTo>
                  <a:pt x="89" y="62"/>
                </a:lnTo>
                <a:lnTo>
                  <a:pt x="89" y="54"/>
                </a:lnTo>
                <a:lnTo>
                  <a:pt x="87" y="54"/>
                </a:lnTo>
                <a:lnTo>
                  <a:pt x="87" y="46"/>
                </a:lnTo>
                <a:lnTo>
                  <a:pt x="76" y="46"/>
                </a:lnTo>
                <a:lnTo>
                  <a:pt x="76" y="38"/>
                </a:lnTo>
                <a:lnTo>
                  <a:pt x="69" y="38"/>
                </a:lnTo>
                <a:lnTo>
                  <a:pt x="69" y="31"/>
                </a:lnTo>
                <a:lnTo>
                  <a:pt x="61" y="31"/>
                </a:lnTo>
                <a:lnTo>
                  <a:pt x="61" y="24"/>
                </a:lnTo>
                <a:lnTo>
                  <a:pt x="55" y="24"/>
                </a:lnTo>
                <a:lnTo>
                  <a:pt x="55" y="8"/>
                </a:lnTo>
                <a:lnTo>
                  <a:pt x="26" y="8"/>
                </a:lnTo>
                <a:lnTo>
                  <a:pt x="26" y="0"/>
                </a:lnTo>
                <a:lnTo>
                  <a:pt x="0" y="0"/>
                </a:lnTo>
              </a:path>
            </a:pathLst>
          </a:custGeom>
          <a:noFill/>
          <a:ln w="25400">
            <a:solidFill>
              <a:srgbClr val="E7C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cxnSp>
        <p:nvCxnSpPr>
          <p:cNvPr id="212" name="Straight Connector 211"/>
          <p:cNvCxnSpPr/>
          <p:nvPr/>
        </p:nvCxnSpPr>
        <p:spPr>
          <a:xfrm>
            <a:off x="4357891" y="5269786"/>
            <a:ext cx="294199" cy="0"/>
          </a:xfrm>
          <a:prstGeom prst="line">
            <a:avLst/>
          </a:prstGeom>
          <a:noFill/>
          <a:ln w="25400">
            <a:solidFill>
              <a:srgbClr val="E7C000"/>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13" name="TextBox 212"/>
          <p:cNvSpPr txBox="1"/>
          <p:nvPr/>
        </p:nvSpPr>
        <p:spPr>
          <a:xfrm>
            <a:off x="6790543" y="2432869"/>
            <a:ext cx="2057775" cy="3231653"/>
          </a:xfrm>
          <a:prstGeom prst="rect">
            <a:avLst/>
          </a:prstGeom>
          <a:noFill/>
        </p:spPr>
        <p:txBody>
          <a:bodyPr wrap="none" rtlCol="0">
            <a:spAutoFit/>
          </a:bodyPr>
          <a:lstStyle/>
          <a:p>
            <a:r>
              <a:rPr lang="fr-FR" sz="1200" dirty="0" smtClean="0"/>
              <a:t>Risque faible:</a:t>
            </a:r>
          </a:p>
          <a:p>
            <a:r>
              <a:rPr lang="fr-FR" sz="1200" dirty="0" smtClean="0"/>
              <a:t>Diploïde, stroma faible</a:t>
            </a:r>
          </a:p>
          <a:p>
            <a:r>
              <a:rPr lang="fr-FR" sz="1200" dirty="0" smtClean="0"/>
              <a:t>SSR 5 ans 90%</a:t>
            </a:r>
          </a:p>
          <a:p>
            <a:endParaRPr lang="fr-FR" sz="1200" dirty="0" smtClean="0"/>
          </a:p>
          <a:p>
            <a:r>
              <a:rPr lang="fr-FR" sz="1200" dirty="0" smtClean="0"/>
              <a:t>Risque intermédiaire:</a:t>
            </a:r>
          </a:p>
          <a:p>
            <a:r>
              <a:rPr lang="fr-FR" sz="1200" dirty="0" smtClean="0"/>
              <a:t>Non diploïde stroma faible</a:t>
            </a:r>
          </a:p>
          <a:p>
            <a:r>
              <a:rPr lang="fr-FR" sz="1200" dirty="0" smtClean="0"/>
              <a:t>SSR 5 ans 80%</a:t>
            </a:r>
          </a:p>
          <a:p>
            <a:endParaRPr lang="fr-FR" sz="1200" dirty="0" smtClean="0"/>
          </a:p>
          <a:p>
            <a:r>
              <a:rPr lang="fr-FR" sz="1200" dirty="0" smtClean="0"/>
              <a:t>Risque élevé:</a:t>
            </a:r>
          </a:p>
          <a:p>
            <a:r>
              <a:rPr lang="fr-FR" sz="1200" dirty="0" smtClean="0"/>
              <a:t>Non-diploïde stroma élevé</a:t>
            </a:r>
          </a:p>
          <a:p>
            <a:r>
              <a:rPr lang="fr-FR" sz="1200" dirty="0" smtClean="0"/>
              <a:t>SSR 5 ans 65%</a:t>
            </a:r>
          </a:p>
          <a:p>
            <a:endParaRPr lang="fr-FR" sz="1200" dirty="0" smtClean="0"/>
          </a:p>
          <a:p>
            <a:r>
              <a:rPr lang="fr-FR" sz="1200" dirty="0" smtClean="0"/>
              <a:t>Risque faible vs élevé</a:t>
            </a:r>
          </a:p>
          <a:p>
            <a:r>
              <a:rPr lang="fr-FR" sz="1200" dirty="0" smtClean="0"/>
              <a:t>HR 3,5 (IC95 1,6 – 8,0)</a:t>
            </a:r>
          </a:p>
          <a:p>
            <a:r>
              <a:rPr lang="fr-FR" sz="1200" dirty="0" smtClean="0"/>
              <a:t>p=0,011</a:t>
            </a:r>
          </a:p>
          <a:p>
            <a:endParaRPr lang="fr-FR" sz="1200" dirty="0" smtClean="0"/>
          </a:p>
          <a:p>
            <a:r>
              <a:rPr lang="fr-FR" sz="1200" dirty="0" smtClean="0"/>
              <a:t>378 patients</a:t>
            </a:r>
            <a:endParaRPr lang="fr-FR" sz="1200" dirty="0"/>
          </a:p>
        </p:txBody>
      </p:sp>
      <p:cxnSp>
        <p:nvCxnSpPr>
          <p:cNvPr id="214" name="Straight Connector 213"/>
          <p:cNvCxnSpPr/>
          <p:nvPr/>
        </p:nvCxnSpPr>
        <p:spPr>
          <a:xfrm>
            <a:off x="7918440" y="2577000"/>
            <a:ext cx="294199" cy="0"/>
          </a:xfrm>
          <a:prstGeom prst="line">
            <a:avLst/>
          </a:prstGeom>
          <a:noFill/>
          <a:ln w="25400">
            <a:solidFill>
              <a:srgbClr val="B2C0EC"/>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15" name="Straight Connector 214"/>
          <p:cNvCxnSpPr/>
          <p:nvPr/>
        </p:nvCxnSpPr>
        <p:spPr>
          <a:xfrm>
            <a:off x="8427527" y="3324012"/>
            <a:ext cx="294199" cy="0"/>
          </a:xfrm>
          <a:prstGeom prst="line">
            <a:avLst/>
          </a:prstGeom>
          <a:noFill/>
          <a:ln w="25400">
            <a:solidFill>
              <a:srgbClr val="E75C00"/>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16" name="Straight Connector 215"/>
          <p:cNvCxnSpPr/>
          <p:nvPr/>
        </p:nvCxnSpPr>
        <p:spPr>
          <a:xfrm>
            <a:off x="7901104" y="4047250"/>
            <a:ext cx="294199" cy="0"/>
          </a:xfrm>
          <a:prstGeom prst="line">
            <a:avLst/>
          </a:prstGeom>
          <a:noFill/>
          <a:ln w="25400">
            <a:solidFill>
              <a:srgbClr val="E7C000"/>
            </a:solidFill>
            <a:prstDash val="solid"/>
            <a:round/>
            <a:headEnd/>
            <a:tailEnd/>
          </a:ln>
          <a:extLst>
            <a:ext uri="{909E8E84-426E-40DD-AFC4-6F175D3DCCD1}">
              <a14:hiddenFill xmlns:a14="http://schemas.microsoft.com/office/drawing/2010/main" xmlns="">
                <a:solidFill>
                  <a:srgbClr val="FFFFFF"/>
                </a:solidFill>
              </a14:hiddenFill>
            </a:ext>
          </a:extLst>
        </p:spPr>
      </p:cxnSp>
    </p:spTree>
    <p:custDataLst>
      <p:tags r:id="rId1"/>
    </p:custDataLst>
    <p:extLst>
      <p:ext uri="{BB962C8B-B14F-4D97-AF65-F5344CB8AC3E}">
        <p14:creationId xmlns:p14="http://schemas.microsoft.com/office/powerpoint/2010/main" xmlns="" val="3305222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O-016: Un marqueur pronostique du cancer colorectal: analyses combinées de la ploïdie et du stroma – Fotheringham S, et al </a:t>
            </a:r>
            <a:endParaRPr lang="fr-FR" dirty="0"/>
          </a:p>
        </p:txBody>
      </p:sp>
      <p:sp>
        <p:nvSpPr>
          <p:cNvPr id="15" name="Text Placeholder 14"/>
          <p:cNvSpPr>
            <a:spLocks noGrp="1"/>
          </p:cNvSpPr>
          <p:nvPr>
            <p:ph type="body" sz="quarter" idx="11"/>
          </p:nvPr>
        </p:nvSpPr>
        <p:spPr>
          <a:xfrm>
            <a:off x="4376058" y="6096000"/>
            <a:ext cx="4402818" cy="487363"/>
          </a:xfrm>
        </p:spPr>
        <p:txBody>
          <a:bodyPr/>
          <a:lstStyle/>
          <a:p>
            <a:r>
              <a:rPr lang="fr-FR" dirty="0" smtClean="0"/>
              <a:t>Fotheringham et al. Ann Oncol 2016; 27 (suppl 2): abstr O-016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Conclusions</a:t>
            </a:r>
            <a:endParaRPr lang="fr-FR" dirty="0" smtClean="0"/>
          </a:p>
          <a:p>
            <a:r>
              <a:rPr lang="fr-FR" b="1" dirty="0" smtClean="0"/>
              <a:t>Les patients avec CCR de stade II à haut risque peuvent être divisés en groupes de risque, basés sur une combinaison de la mesure de la ploïdie de l’ADN et du stroma</a:t>
            </a:r>
            <a:endParaRPr lang="fr-FR" dirty="0" smtClean="0"/>
          </a:p>
          <a:p>
            <a:r>
              <a:rPr lang="fr-FR" b="1" dirty="0" smtClean="0"/>
              <a:t>Les études pathologiques digitales automatisées pourraient faciliter l’adoption des analyses de biomarqueurs dans les stratégies de prise en charge</a:t>
            </a:r>
            <a:endParaRPr lang="fr-FR" dirty="0" smtClean="0"/>
          </a:p>
          <a:p>
            <a:r>
              <a:rPr lang="fr-FR" b="1" dirty="0" smtClean="0"/>
              <a:t>L’étude d’échantillons supplémentaires (n=2 500) pourront confirmer ces résultats dans une population plus large</a:t>
            </a:r>
            <a:endParaRPr lang="fr-FR" dirty="0" smtClean="0"/>
          </a:p>
          <a:p>
            <a:r>
              <a:rPr lang="fr-FR" b="1" dirty="0" smtClean="0"/>
              <a:t>Le but ultime est de développer un test pronostique qui pourrait être proposé aux patients pour faciliter l’information sur l’utilisation de traitements adjuvants après la chirurgie</a:t>
            </a:r>
            <a:endParaRPr lang="fr-FR" dirty="0" smtClean="0"/>
          </a:p>
        </p:txBody>
      </p:sp>
    </p:spTree>
    <p:custDataLst>
      <p:tags r:id="rId1"/>
    </p:custDataLst>
    <p:extLst>
      <p:ext uri="{BB962C8B-B14F-4D97-AF65-F5344CB8AC3E}">
        <p14:creationId xmlns:p14="http://schemas.microsoft.com/office/powerpoint/2010/main" xmlns="" val="471080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dirty="0" smtClean="0"/>
              <a:t>O-017: Les variants des polymorphismes nucléotidiques simples pour TGFBR1 et SMAD7 peuvent-ils modifier les recommandations de dépistage du cancer colorectal? – Mahon GAT, et al </a:t>
            </a:r>
            <a:endParaRPr lang="fr-FR" altLang="zh-CN" dirty="0" smtClean="0"/>
          </a:p>
        </p:txBody>
      </p:sp>
      <p:sp>
        <p:nvSpPr>
          <p:cNvPr id="30" name="TextBox 29"/>
          <p:cNvSpPr txBox="1"/>
          <p:nvPr/>
        </p:nvSpPr>
        <p:spPr>
          <a:xfrm>
            <a:off x="369888" y="1295400"/>
            <a:ext cx="8774112" cy="3693319"/>
          </a:xfrm>
          <a:prstGeom prst="rect">
            <a:avLst/>
          </a:prstGeom>
          <a:noFill/>
        </p:spPr>
        <p:txBody>
          <a:bodyPr wrap="square" lIns="0" rtlCol="0">
            <a:spAutoFit/>
          </a:bodyPr>
          <a:lstStyle/>
          <a:p>
            <a:r>
              <a:rPr lang="fr-FR" b="1" dirty="0" smtClean="0">
                <a:solidFill>
                  <a:srgbClr val="4D4D4D"/>
                </a:solidFill>
              </a:rPr>
              <a:t>Objectif</a:t>
            </a:r>
          </a:p>
          <a:p>
            <a:pPr marL="285750" indent="-285750">
              <a:buFont typeface="Arial" panose="020B0604020202020204" pitchFamily="34" charset="0"/>
              <a:buChar char="•"/>
            </a:pPr>
            <a:r>
              <a:rPr lang="fr-FR" dirty="0" smtClean="0">
                <a:solidFill>
                  <a:srgbClr val="4D4D4D"/>
                </a:solidFill>
              </a:rPr>
              <a:t>Evaluer le rôle de marqueurs génétiques sanguins en amont du dépistage du CCR</a:t>
            </a:r>
          </a:p>
          <a:p>
            <a:pPr marL="285750" indent="-285750">
              <a:buFont typeface="Arial" panose="020B0604020202020204" pitchFamily="34" charset="0"/>
              <a:buChar char="•"/>
            </a:pPr>
            <a:endParaRPr lang="fr-FR" b="1" dirty="0">
              <a:solidFill>
                <a:srgbClr val="4D4D4D"/>
              </a:solidFill>
            </a:endParaRPr>
          </a:p>
          <a:p>
            <a:r>
              <a:rPr lang="fr-FR" b="1" dirty="0" smtClean="0">
                <a:solidFill>
                  <a:srgbClr val="4D4D4D"/>
                </a:solidFill>
              </a:rPr>
              <a:t>Méthodologie</a:t>
            </a:r>
          </a:p>
          <a:p>
            <a:pPr marL="285750" indent="-285750">
              <a:buFont typeface="Arial" panose="020B0604020202020204" pitchFamily="34" charset="0"/>
              <a:buChar char="•"/>
            </a:pPr>
            <a:r>
              <a:rPr lang="fr-FR" dirty="0" smtClean="0">
                <a:solidFill>
                  <a:srgbClr val="4D4D4D"/>
                </a:solidFill>
              </a:rPr>
              <a:t>Des échantillons sanguins ont été prélevés chez 187 patients </a:t>
            </a:r>
            <a:r>
              <a:rPr lang="fr-FR" dirty="0">
                <a:solidFill>
                  <a:srgbClr val="4D4D4D"/>
                </a:solidFill>
              </a:rPr>
              <a:t>a</a:t>
            </a:r>
            <a:r>
              <a:rPr lang="fr-FR" dirty="0" smtClean="0">
                <a:solidFill>
                  <a:srgbClr val="4D4D4D"/>
                </a:solidFill>
              </a:rPr>
              <a:t>vec CCR et 94 sujets contrôles sains dans une population caucasienne européenne </a:t>
            </a:r>
          </a:p>
          <a:p>
            <a:pPr marL="285750" indent="-285750">
              <a:buFont typeface="Arial" panose="020B0604020202020204" pitchFamily="34" charset="0"/>
              <a:buChar char="•"/>
            </a:pPr>
            <a:r>
              <a:rPr lang="fr-FR" dirty="0" smtClean="0">
                <a:solidFill>
                  <a:srgbClr val="4D4D4D"/>
                </a:solidFill>
              </a:rPr>
              <a:t>Après extraction du gDNA, des séquences sélectionnées ont été amplifiées par PCR suivie de l’analyse de la courbe de fusion</a:t>
            </a:r>
          </a:p>
          <a:p>
            <a:pPr marL="285750" indent="-285750">
              <a:buFont typeface="Arial" panose="020B0604020202020204" pitchFamily="34" charset="0"/>
              <a:buChar char="•"/>
            </a:pPr>
            <a:r>
              <a:rPr lang="fr-FR" dirty="0" smtClean="0">
                <a:solidFill>
                  <a:srgbClr val="4D4D4D"/>
                </a:solidFill>
              </a:rPr>
              <a:t>Le statut du </a:t>
            </a:r>
            <a:r>
              <a:rPr lang="fr-FR" dirty="0" smtClean="0"/>
              <a:t>polymorphisme nucléotidique simple (</a:t>
            </a:r>
            <a:r>
              <a:rPr lang="fr-FR" dirty="0" smtClean="0">
                <a:solidFill>
                  <a:srgbClr val="4D4D4D"/>
                </a:solidFill>
              </a:rPr>
              <a:t>SNP) pour TGFBR1 (rs334348) et SMAD7 (rs4939827) a été déterminé pour chaque sujet</a:t>
            </a:r>
          </a:p>
          <a:p>
            <a:pPr marL="285750" indent="-285750">
              <a:buFont typeface="Arial" panose="020B0604020202020204" pitchFamily="34" charset="0"/>
              <a:buChar char="•"/>
            </a:pPr>
            <a:r>
              <a:rPr lang="fr-FR" dirty="0" smtClean="0">
                <a:solidFill>
                  <a:srgbClr val="4D4D4D"/>
                </a:solidFill>
              </a:rPr>
              <a:t>L’association entre la fréquence allélique pour les différents SNP et le statut CCR </a:t>
            </a:r>
            <a:br>
              <a:rPr lang="fr-FR" dirty="0" smtClean="0">
                <a:solidFill>
                  <a:srgbClr val="4D4D4D"/>
                </a:solidFill>
              </a:rPr>
            </a:br>
            <a:r>
              <a:rPr lang="fr-FR" dirty="0" smtClean="0">
                <a:solidFill>
                  <a:srgbClr val="4D4D4D"/>
                </a:solidFill>
              </a:rPr>
              <a:t>a été évaluée par régression logistique</a:t>
            </a:r>
          </a:p>
          <a:p>
            <a:endParaRPr lang="fr-FR" dirty="0">
              <a:solidFill>
                <a:srgbClr val="4D4D4D"/>
              </a:solidFill>
            </a:endParaRPr>
          </a:p>
        </p:txBody>
      </p:sp>
      <p:sp>
        <p:nvSpPr>
          <p:cNvPr id="42" name="Rectangle 9"/>
          <p:cNvSpPr>
            <a:spLocks noGrp="1" noChangeArrowheads="1"/>
          </p:cNvSpPr>
          <p:nvPr>
            <p:ph sz="half" idx="1"/>
          </p:nvPr>
        </p:nvSpPr>
        <p:spPr>
          <a:xfrm>
            <a:off x="200324" y="4751611"/>
            <a:ext cx="4130676" cy="1648760"/>
          </a:xfrm>
        </p:spPr>
        <p:txBody>
          <a:bodyPr/>
          <a:lstStyle/>
          <a:p>
            <a:pPr marL="0" indent="0">
              <a:buNone/>
            </a:pPr>
            <a:r>
              <a:rPr lang="fr-FR" b="1" dirty="0" smtClean="0">
                <a:solidFill>
                  <a:schemeClr val="bg2"/>
                </a:solidFill>
              </a:rPr>
              <a:t>Critère principal</a:t>
            </a:r>
          </a:p>
          <a:p>
            <a:r>
              <a:rPr lang="fr-FR" dirty="0" smtClean="0"/>
              <a:t>Développement d’un index pour distinguer les sujets à haut risque des sujets à bas risque</a:t>
            </a:r>
          </a:p>
        </p:txBody>
      </p:sp>
      <p:sp>
        <p:nvSpPr>
          <p:cNvPr id="44" name="Content Placeholder 26"/>
          <p:cNvSpPr>
            <a:spLocks noGrp="1"/>
          </p:cNvSpPr>
          <p:nvPr>
            <p:ph sz="half" idx="2"/>
          </p:nvPr>
        </p:nvSpPr>
        <p:spPr>
          <a:xfrm>
            <a:off x="4619117" y="4741916"/>
            <a:ext cx="4130675" cy="1648760"/>
          </a:xfrm>
        </p:spPr>
        <p:txBody>
          <a:bodyPr/>
          <a:lstStyle/>
          <a:p>
            <a:pPr marL="0" indent="0">
              <a:buNone/>
            </a:pPr>
            <a:r>
              <a:rPr lang="fr-FR" b="1" dirty="0" smtClean="0">
                <a:solidFill>
                  <a:schemeClr val="bg2"/>
                </a:solidFill>
              </a:rPr>
              <a:t>Critères secondaires</a:t>
            </a:r>
          </a:p>
          <a:p>
            <a:r>
              <a:rPr lang="fr-FR" dirty="0" smtClean="0"/>
              <a:t>Différents seuils de l’index ont été étudiés pour optimiser la performance économique du test pour différents coûts relatifs des faux positifs et faux négatifs</a:t>
            </a:r>
            <a:endParaRPr lang="fr-FR" dirty="0"/>
          </a:p>
        </p:txBody>
      </p:sp>
      <p:sp>
        <p:nvSpPr>
          <p:cNvPr id="2" name="Text Placeholder 1"/>
          <p:cNvSpPr>
            <a:spLocks noGrp="1"/>
          </p:cNvSpPr>
          <p:nvPr>
            <p:ph type="body" sz="quarter" idx="11"/>
          </p:nvPr>
        </p:nvSpPr>
        <p:spPr/>
        <p:txBody>
          <a:bodyPr/>
          <a:lstStyle/>
          <a:p>
            <a:r>
              <a:rPr lang="fr-FR" b="1" dirty="0"/>
              <a:t>Basé sur les données d’abstract uniquement</a:t>
            </a:r>
          </a:p>
          <a:p>
            <a:r>
              <a:rPr lang="fr-FR" dirty="0"/>
              <a:t>Mahon et al. Ann </a:t>
            </a:r>
            <a:r>
              <a:rPr lang="fr-FR" dirty="0" err="1"/>
              <a:t>Oncol</a:t>
            </a:r>
            <a:r>
              <a:rPr lang="fr-FR" dirty="0"/>
              <a:t> 2016; 27 (</a:t>
            </a:r>
            <a:r>
              <a:rPr lang="fr-FR" dirty="0" err="1"/>
              <a:t>suppl</a:t>
            </a:r>
            <a:r>
              <a:rPr lang="fr-FR" dirty="0"/>
              <a:t> 2): </a:t>
            </a:r>
            <a:r>
              <a:rPr lang="fr-FR" dirty="0" err="1"/>
              <a:t>abstr</a:t>
            </a:r>
            <a:r>
              <a:rPr lang="fr-FR" dirty="0"/>
              <a:t> O-017 </a:t>
            </a:r>
          </a:p>
        </p:txBody>
      </p:sp>
    </p:spTree>
    <p:extLst>
      <p:ext uri="{BB962C8B-B14F-4D97-AF65-F5344CB8AC3E}">
        <p14:creationId xmlns:p14="http://schemas.microsoft.com/office/powerpoint/2010/main" xmlns="" val="253970728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O-017: Les variants des polymorphismes nucléotidiques simples pour TGFBR1 et SMAD7 peuvent-ils modifier les recommandations de dépistage du cancer colorectal? – Mahon GAT,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r>
              <a:rPr lang="fr-FR" dirty="0" smtClean="0"/>
              <a:t>Une association additive hautement significative entre l’allèle G et le CCR a été observée pour TGFBR1 </a:t>
            </a:r>
          </a:p>
          <a:p>
            <a:pPr lvl="1"/>
            <a:r>
              <a:rPr lang="fr-FR" dirty="0" smtClean="0"/>
              <a:t>Les 2 génotypes AG (hétérozygotie) et GG (homozygotie) étaient associés avec un risque relatif progressivement accru de CCR par rapport au génotype AA (OR 3.43; p&lt;0,00005)</a:t>
            </a:r>
          </a:p>
          <a:p>
            <a:pPr lvl="1"/>
            <a:r>
              <a:rPr lang="fr-FR" dirty="0" smtClean="0"/>
              <a:t>Il n’y avait pas d’effet significatif supplémentaire de la dominance (OR 0,70; p=0,216)</a:t>
            </a:r>
          </a:p>
          <a:p>
            <a:r>
              <a:rPr lang="fr-FR" dirty="0" smtClean="0"/>
              <a:t>Bien qu’il n’y ait pas d’effet additif significatif, i.e. les risques associés aux génotypes CC et TT étaient similaires (OR 1,00; p=0,987) pour SMAD7, il y avait un effet significatif de la dominance et l’hétérozygotie CT était associée à un risque plus faible (OR 0,50; p=0,014)</a:t>
            </a:r>
          </a:p>
          <a:p>
            <a:r>
              <a:rPr lang="fr-FR" dirty="0" smtClean="0"/>
              <a:t>La sensibilité a été calculée comme le ratio des tests positifs parmi les cas sur le nombre total de cas et la spécificité comme le ratio des tests négatifs des contrôles sur le nombre total de contrôle</a:t>
            </a:r>
          </a:p>
          <a:p>
            <a:r>
              <a:rPr lang="fr-FR" dirty="0" smtClean="0"/>
              <a:t>Le compromis entre spécificité et sensibilité a été analysé par courbe ROC </a:t>
            </a:r>
          </a:p>
          <a:p>
            <a:pPr lvl="1"/>
            <a:r>
              <a:rPr lang="fr-FR" dirty="0" smtClean="0"/>
              <a:t>Quand la sensibilité était de 0,33, la spécificité était de 0,96</a:t>
            </a:r>
            <a:r>
              <a:rPr lang="fr-FR" dirty="0"/>
              <a:t>; </a:t>
            </a:r>
            <a:r>
              <a:rPr lang="fr-FR" dirty="0" smtClean="0"/>
              <a:t>quand </a:t>
            </a:r>
            <a:r>
              <a:rPr lang="fr-FR" dirty="0"/>
              <a:t>la sensibilité était de </a:t>
            </a:r>
            <a:r>
              <a:rPr lang="fr-FR" dirty="0" smtClean="0"/>
              <a:t>0,65, </a:t>
            </a:r>
            <a:r>
              <a:rPr lang="fr-FR" dirty="0"/>
              <a:t>la spécificité était </a:t>
            </a:r>
            <a:r>
              <a:rPr lang="fr-FR" dirty="0" smtClean="0"/>
              <a:t>de 0,65</a:t>
            </a:r>
            <a:r>
              <a:rPr lang="fr-FR" dirty="0"/>
              <a:t>; </a:t>
            </a:r>
            <a:r>
              <a:rPr lang="fr-FR" dirty="0" smtClean="0"/>
              <a:t>et quand </a:t>
            </a:r>
            <a:r>
              <a:rPr lang="fr-FR" dirty="0"/>
              <a:t>la sensibilité était de </a:t>
            </a:r>
            <a:r>
              <a:rPr lang="fr-FR" dirty="0" smtClean="0"/>
              <a:t>0,87, </a:t>
            </a:r>
            <a:r>
              <a:rPr lang="fr-FR" dirty="0"/>
              <a:t>la spécificité était de </a:t>
            </a:r>
            <a:r>
              <a:rPr lang="fr-FR" dirty="0" smtClean="0"/>
              <a:t>0,33</a:t>
            </a:r>
            <a:endParaRPr lang="fr-FR" dirty="0"/>
          </a:p>
        </p:txBody>
      </p:sp>
      <p:sp>
        <p:nvSpPr>
          <p:cNvPr id="15" name="Text Placeholder 14"/>
          <p:cNvSpPr>
            <a:spLocks noGrp="1"/>
          </p:cNvSpPr>
          <p:nvPr>
            <p:ph type="body" sz="quarter" idx="11"/>
          </p:nvPr>
        </p:nvSpPr>
        <p:spPr>
          <a:xfrm>
            <a:off x="4470400" y="6096000"/>
            <a:ext cx="4308475" cy="487363"/>
          </a:xfrm>
        </p:spPr>
        <p:txBody>
          <a:bodyPr/>
          <a:lstStyle/>
          <a:p>
            <a:r>
              <a:rPr lang="fr-FR" dirty="0" smtClean="0"/>
              <a:t>Mahon et al. Ann Oncol 2016; 27 (suppl 2): abstr O-017 </a:t>
            </a:r>
            <a:endParaRPr lang="fr-FR" dirty="0"/>
          </a:p>
        </p:txBody>
      </p:sp>
      <p:sp>
        <p:nvSpPr>
          <p:cNvPr id="7" name="Text Placeholder 13"/>
          <p:cNvSpPr>
            <a:spLocks noGrp="1"/>
          </p:cNvSpPr>
          <p:nvPr>
            <p:ph type="body" sz="quarter" idx="10"/>
          </p:nvPr>
        </p:nvSpPr>
        <p:spPr>
          <a:xfrm>
            <a:off x="365125" y="6096000"/>
            <a:ext cx="4130675" cy="487363"/>
          </a:xfrm>
        </p:spPr>
        <p:txBody>
          <a:bodyPr/>
          <a:lstStyle/>
          <a:p>
            <a:r>
              <a:rPr lang="fr-FR" dirty="0" smtClean="0"/>
              <a:t>ROC: receiver operating </a:t>
            </a:r>
            <a:r>
              <a:rPr lang="fr-FR" dirty="0" err="1" smtClean="0"/>
              <a:t>characteristic</a:t>
            </a:r>
            <a:endParaRPr lang="fr-FR" dirty="0"/>
          </a:p>
        </p:txBody>
      </p:sp>
    </p:spTree>
    <p:custDataLst>
      <p:tags r:id="rId1"/>
    </p:custDataLst>
    <p:extLst>
      <p:ext uri="{BB962C8B-B14F-4D97-AF65-F5344CB8AC3E}">
        <p14:creationId xmlns:p14="http://schemas.microsoft.com/office/powerpoint/2010/main" xmlns="" val="3203009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O-017: Les variants des polymorphismes nucléotidiques simples pour TGFBR1 et SMAD7 peuvent-ils modifier les recommandations de dépistage du cancer colorectal? – Mahon GAT,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Ces résultats suggèrent que si l’on est était capable de définir un groupe à risque nettement plus élevé, des coloscopies répétées pourraient être réalisées plus précocement que ce qui est préconisé par les recommandations </a:t>
            </a:r>
          </a:p>
          <a:p>
            <a:r>
              <a:rPr lang="fr-FR" b="1" dirty="0" smtClean="0"/>
              <a:t>Ces tests peu onéreux, qui n’ont besoin d’être réalisés qu’une fois, peuvent être faits à tout âge, et beaucoup plus tôt que ce qui est préconisé dans les recommandations</a:t>
            </a:r>
            <a:endParaRPr lang="fr-FR" b="1" dirty="0"/>
          </a:p>
        </p:txBody>
      </p:sp>
      <p:sp>
        <p:nvSpPr>
          <p:cNvPr id="15" name="Text Placeholder 14"/>
          <p:cNvSpPr>
            <a:spLocks noGrp="1"/>
          </p:cNvSpPr>
          <p:nvPr>
            <p:ph type="body" sz="quarter" idx="11"/>
          </p:nvPr>
        </p:nvSpPr>
        <p:spPr>
          <a:xfrm>
            <a:off x="4470400" y="6096000"/>
            <a:ext cx="4308475" cy="487363"/>
          </a:xfrm>
        </p:spPr>
        <p:txBody>
          <a:bodyPr/>
          <a:lstStyle/>
          <a:p>
            <a:r>
              <a:rPr lang="fr-FR" dirty="0" smtClean="0"/>
              <a:t>Mahon et al. Ann Oncol 2016; 27 (suppl 2): abstr O-017 </a:t>
            </a:r>
            <a:endParaRPr lang="fr-FR" dirty="0"/>
          </a:p>
        </p:txBody>
      </p:sp>
    </p:spTree>
    <p:custDataLst>
      <p:tags r:id="rId1"/>
    </p:custDataLst>
    <p:extLst>
      <p:ext uri="{BB962C8B-B14F-4D97-AF65-F5344CB8AC3E}">
        <p14:creationId xmlns:p14="http://schemas.microsoft.com/office/powerpoint/2010/main" xmlns="" val="1667983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O-018: Application clinique du séquençage de nouvelle génération ciblé pour les patients avec cancer colorectal: une expérience multicentrique belge – Fontanges Q, et al </a:t>
            </a:r>
            <a:endParaRPr lang="fr-FR" dirty="0"/>
          </a:p>
        </p:txBody>
      </p:sp>
      <p:sp>
        <p:nvSpPr>
          <p:cNvPr id="15" name="Text Placeholder 14"/>
          <p:cNvSpPr>
            <a:spLocks noGrp="1"/>
          </p:cNvSpPr>
          <p:nvPr>
            <p:ph type="body" sz="quarter" idx="11"/>
          </p:nvPr>
        </p:nvSpPr>
        <p:spPr/>
        <p:txBody>
          <a:bodyPr/>
          <a:lstStyle/>
          <a:p>
            <a:r>
              <a:rPr lang="fr-FR" dirty="0" smtClean="0"/>
              <a:t>Fontanges et al. Ann Oncol 2016; 27 (suppl 2): abstr O-018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Objectif</a:t>
            </a:r>
            <a:r>
              <a:rPr lang="fr-FR" dirty="0" smtClean="0"/>
              <a:t> </a:t>
            </a:r>
          </a:p>
          <a:p>
            <a:r>
              <a:rPr lang="fr-FR" dirty="0" smtClean="0"/>
              <a:t>Faire le bilan d’une expérience clinique de 3 ans utilisant le séquençage de nouvelle génération (NGS) pour l’évaluation des altérations moléculaires associées au CCR</a:t>
            </a:r>
          </a:p>
          <a:p>
            <a:pPr marL="0" indent="0">
              <a:buNone/>
            </a:pPr>
            <a:endParaRPr lang="fr-FR" b="1" dirty="0" smtClean="0"/>
          </a:p>
          <a:p>
            <a:pPr marL="0" indent="0">
              <a:buNone/>
            </a:pPr>
            <a:r>
              <a:rPr lang="fr-FR" b="1" dirty="0" smtClean="0"/>
              <a:t>Méthodologie</a:t>
            </a:r>
          </a:p>
          <a:p>
            <a:r>
              <a:rPr lang="fr-FR" dirty="0"/>
              <a:t>L</a:t>
            </a:r>
            <a:r>
              <a:rPr lang="fr-FR" dirty="0" smtClean="0"/>
              <a:t>es mutations de 22 gènes liés au cancer peuvent être détectées par Ion Torrent AmpliSeq panel cancer colon/poumon; cet outil a été utilisé prospectivement en pratique clinique via la méthode accréditée BELAC ISO 15189</a:t>
            </a:r>
          </a:p>
          <a:p>
            <a:r>
              <a:rPr lang="fr-FR" dirty="0" smtClean="0"/>
              <a:t>De l’ADN issu de matériel FFPE de 741 tumeurs colorectales, incluant des tumeurs primitives et des métastases, a été collecté dans 14 institutions différentes et soumis au NGS ciblé en utilisant la machine Ion Torrent Personal Genome</a:t>
            </a:r>
            <a:endParaRPr lang="fr-FR" dirty="0"/>
          </a:p>
        </p:txBody>
      </p:sp>
    </p:spTree>
    <p:custDataLst>
      <p:tags r:id="rId1"/>
    </p:custDataLst>
    <p:extLst>
      <p:ext uri="{BB962C8B-B14F-4D97-AF65-F5344CB8AC3E}">
        <p14:creationId xmlns:p14="http://schemas.microsoft.com/office/powerpoint/2010/main" xmlns="" val="1487718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O-018: Application clinique du séquençage de nouvelle génération ciblé pour les patients avec cancer colorectal: une expérience multicentrique belge – Fontanges Q, et al </a:t>
            </a:r>
            <a:endParaRPr lang="fr-FR" dirty="0"/>
          </a:p>
        </p:txBody>
      </p:sp>
      <p:sp>
        <p:nvSpPr>
          <p:cNvPr id="15" name="Text Placeholder 14"/>
          <p:cNvSpPr>
            <a:spLocks noGrp="1"/>
          </p:cNvSpPr>
          <p:nvPr>
            <p:ph type="body" sz="quarter" idx="11"/>
          </p:nvPr>
        </p:nvSpPr>
        <p:spPr/>
        <p:txBody>
          <a:bodyPr/>
          <a:lstStyle/>
          <a:p>
            <a:r>
              <a:rPr lang="fr-FR" dirty="0" smtClean="0"/>
              <a:t>Fontanges et al. Ann Oncol 2016; 27 (suppl 2): abstr O-018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Résultats</a:t>
            </a:r>
          </a:p>
          <a:p>
            <a:r>
              <a:rPr lang="fr-FR" dirty="0" smtClean="0"/>
              <a:t>Le nombre moyen (range) de mutations par tumeur était de 1,6 (0 – 5)</a:t>
            </a:r>
          </a:p>
          <a:p>
            <a:r>
              <a:rPr lang="fr-FR" dirty="0" smtClean="0"/>
              <a:t>Au moins une mutation a été observée dans 650 (89,4%) échantillons</a:t>
            </a:r>
          </a:p>
          <a:p>
            <a:pPr lvl="1"/>
            <a:r>
              <a:rPr lang="fr-FR" dirty="0" smtClean="0"/>
              <a:t>Les plus fréquentes étaient TP53 (61,8%) et KRAS (46,1%)</a:t>
            </a:r>
          </a:p>
          <a:p>
            <a:pPr marL="252412" lvl="1" indent="0">
              <a:buClr>
                <a:srgbClr val="043882"/>
              </a:buClr>
              <a:buNone/>
            </a:pPr>
            <a:r>
              <a:rPr lang="fr-FR" dirty="0" smtClean="0"/>
              <a:t> </a:t>
            </a:r>
          </a:p>
          <a:p>
            <a:pPr marL="0" indent="0">
              <a:buFontTx/>
              <a:buNone/>
            </a:pP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3064999221"/>
              </p:ext>
            </p:extLst>
          </p:nvPr>
        </p:nvGraphicFramePr>
        <p:xfrm>
          <a:off x="365124" y="2640372"/>
          <a:ext cx="8413752" cy="3467100"/>
        </p:xfrm>
        <a:graphic>
          <a:graphicData uri="http://schemas.openxmlformats.org/drawingml/2006/table">
            <a:tbl>
              <a:tblPr firstRow="1" bandRow="1">
                <a:tableStyleId>{69012ECD-51FC-41F1-AA8D-1B2483CD663E}</a:tableStyleId>
              </a:tblPr>
              <a:tblGrid>
                <a:gridCol w="2656372"/>
                <a:gridCol w="2476810"/>
                <a:gridCol w="3280570"/>
              </a:tblGrid>
              <a:tr h="283844">
                <a:tc rowSpan="2">
                  <a:txBody>
                    <a:bodyPr/>
                    <a:lstStyle/>
                    <a:p>
                      <a:pPr algn="l" fontAlgn="base"/>
                      <a:r>
                        <a:rPr lang="fr-FR" sz="1600" b="1" noProof="0" dirty="0" smtClean="0">
                          <a:solidFill>
                            <a:schemeClr val="tx2"/>
                          </a:solidFill>
                          <a:effectLst/>
                          <a:latin typeface="+mn-lt"/>
                        </a:rPr>
                        <a:t>Gènes</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fontAlgn="base"/>
                      <a:r>
                        <a:rPr lang="fr-FR" sz="1600" b="1" noProof="0" dirty="0" smtClean="0">
                          <a:solidFill>
                            <a:schemeClr val="tx2"/>
                          </a:solidFill>
                          <a:effectLst/>
                          <a:latin typeface="+mn-lt"/>
                        </a:rPr>
                        <a:t>Echantillons avec </a:t>
                      </a:r>
                      <a:r>
                        <a:rPr lang="fr-FR" sz="1600" b="1" baseline="0" noProof="0" dirty="0" smtClean="0">
                          <a:solidFill>
                            <a:schemeClr val="tx2"/>
                          </a:solidFill>
                          <a:effectLst/>
                          <a:latin typeface="+mn-lt"/>
                        </a:rPr>
                        <a:t>mutations, %</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3844">
                <a:tc vMerge="1">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Dans cette étude</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Base de données cBioPortal</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fr-FR" sz="1600" b="0" baseline="0" noProof="0" dirty="0" smtClean="0">
                          <a:effectLst/>
                          <a:latin typeface="+mn-lt"/>
                        </a:rPr>
                        <a:t>KRAS</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46,1</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42 – 55 </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noProof="0" dirty="0" smtClean="0"/>
                        <a:t>NRAS</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t>4,4</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t>2,8 – 9 </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fr-FR" sz="1600" noProof="0" dirty="0" smtClean="0"/>
                        <a:t>BRAF</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10,7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4,3 – 9,9 </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noProof="0" dirty="0" smtClean="0"/>
                        <a:t>PIK3CA</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fr-FR" sz="1600" noProof="0" dirty="0" smtClean="0"/>
                        <a:t>13,8</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fr-FR" sz="1600" noProof="0" dirty="0" smtClean="0"/>
                        <a:t>14,8 – 30,6 </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r h="409575">
                <a:tc>
                  <a:txBody>
                    <a:bodyPr/>
                    <a:lstStyle/>
                    <a:p>
                      <a:r>
                        <a:rPr lang="fr-FR" sz="1600" noProof="0" dirty="0" smtClean="0"/>
                        <a:t>ERBB2</a:t>
                      </a:r>
                    </a:p>
                    <a:p>
                      <a:pPr marL="0" indent="179388"/>
                      <a:r>
                        <a:rPr lang="fr-FR" sz="1600" noProof="0" dirty="0" smtClean="0"/>
                        <a:t>Mutation</a:t>
                      </a:r>
                    </a:p>
                    <a:p>
                      <a:pPr marL="0" indent="179388"/>
                      <a:r>
                        <a:rPr lang="fr-FR" sz="1600" noProof="0" dirty="0" smtClean="0"/>
                        <a:t>Amplification</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600" noProof="0" dirty="0" smtClean="0"/>
                    </a:p>
                    <a:p>
                      <a:pPr algn="ctr"/>
                      <a:r>
                        <a:rPr lang="fr-FR" sz="1600" noProof="0" dirty="0" smtClean="0"/>
                        <a:t>0,4</a:t>
                      </a:r>
                    </a:p>
                    <a:p>
                      <a:pPr algn="ctr"/>
                      <a:r>
                        <a:rPr lang="fr-FR" sz="1600" noProof="0" dirty="0" smtClean="0"/>
                        <a:t>0,3</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600" noProof="0" dirty="0" smtClean="0"/>
                    </a:p>
                    <a:p>
                      <a:pPr algn="ctr"/>
                      <a:r>
                        <a:rPr lang="fr-FR" sz="1600" noProof="0" dirty="0" smtClean="0"/>
                        <a:t>2,8 – 4</a:t>
                      </a:r>
                    </a:p>
                    <a:p>
                      <a:pPr algn="ctr"/>
                      <a:r>
                        <a:rPr lang="fr-FR" sz="1600" noProof="0" dirty="0" smtClean="0"/>
                        <a:t>3,1 </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noProof="0" dirty="0" smtClean="0"/>
                        <a:t>AKT1</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fr-FR" sz="1600" noProof="0" dirty="0" smtClean="0"/>
                        <a:t>0,1</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fr-FR" sz="1600" noProof="0" dirty="0" smtClean="0"/>
                        <a:t>0,9 – 1,4 </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bl>
          </a:graphicData>
        </a:graphic>
      </p:graphicFrame>
    </p:spTree>
    <p:custDataLst>
      <p:tags r:id="rId1"/>
    </p:custDataLst>
    <p:extLst>
      <p:ext uri="{BB962C8B-B14F-4D97-AF65-F5344CB8AC3E}">
        <p14:creationId xmlns:p14="http://schemas.microsoft.com/office/powerpoint/2010/main" xmlns="" val="27394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Sommaire</a:t>
            </a:r>
            <a:endParaRPr lang="fr-FR" dirty="0"/>
          </a:p>
        </p:txBody>
      </p:sp>
      <p:sp>
        <p:nvSpPr>
          <p:cNvPr id="5" name="Content Placeholder 4"/>
          <p:cNvSpPr>
            <a:spLocks noGrp="1"/>
          </p:cNvSpPr>
          <p:nvPr>
            <p:ph idx="1"/>
          </p:nvPr>
        </p:nvSpPr>
        <p:spPr/>
        <p:txBody>
          <a:bodyPr/>
          <a:lstStyle/>
          <a:p>
            <a:pPr marL="250825" lvl="1" indent="-250825">
              <a:spcAft>
                <a:spcPts val="1200"/>
              </a:spcAft>
              <a:buSzPct val="110000"/>
              <a:buFontTx/>
              <a:buChar char="•"/>
              <a:tabLst>
                <a:tab pos="8256588" algn="r"/>
              </a:tabLst>
            </a:pPr>
            <a:r>
              <a:rPr lang="fr-FR" sz="2000" dirty="0" smtClean="0">
                <a:solidFill>
                  <a:schemeClr val="accent1"/>
                </a:solidFill>
                <a:uFill>
                  <a:solidFill>
                    <a:schemeClr val="accent1"/>
                  </a:solidFill>
                </a:uFill>
              </a:rPr>
              <a:t>Cancer colorectal</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2" action="ppaction://hlinksldjump"/>
              </a:rPr>
              <a:t>6</a:t>
            </a:r>
            <a:endParaRPr lang="fr-FR" sz="2000" u="dotted" dirty="0" smtClean="0">
              <a:solidFill>
                <a:schemeClr val="accent1"/>
              </a:solidFill>
              <a:uFill>
                <a:solidFill>
                  <a:schemeClr val="accent1"/>
                </a:solidFill>
              </a:uFill>
            </a:endParaRPr>
          </a:p>
          <a:p>
            <a:pPr marL="501650" lvl="2" indent="-250825">
              <a:spcAft>
                <a:spcPts val="1200"/>
              </a:spcAft>
              <a:buSzPct val="110000"/>
              <a:tabLst>
                <a:tab pos="8256588" algn="r"/>
              </a:tabLst>
            </a:pPr>
            <a:r>
              <a:rPr lang="fr-FR" sz="2000" dirty="0" smtClean="0">
                <a:solidFill>
                  <a:schemeClr val="accent1"/>
                </a:solidFill>
              </a:rPr>
              <a:t>Dépistage, biomarqueurs et marqueurs pronostiques</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3" action="ppaction://hlinksldjump"/>
              </a:rPr>
              <a:t>30</a:t>
            </a:r>
            <a:endParaRPr lang="fr-FR" sz="2000" u="dotted" dirty="0" smtClean="0">
              <a:solidFill>
                <a:schemeClr val="accent1"/>
              </a:solidFill>
              <a:uFill>
                <a:solidFill>
                  <a:schemeClr val="accent1"/>
                </a:solidFill>
              </a:uFill>
            </a:endParaRPr>
          </a:p>
          <a:p>
            <a:pPr marL="501650" lvl="2" indent="-250825">
              <a:spcAft>
                <a:spcPts val="1200"/>
              </a:spcAft>
              <a:buSzPct val="110000"/>
              <a:tabLst>
                <a:tab pos="8256588" algn="r"/>
              </a:tabLst>
            </a:pPr>
            <a:r>
              <a:rPr lang="fr-FR" sz="2000" dirty="0" smtClean="0">
                <a:solidFill>
                  <a:schemeClr val="accent1"/>
                </a:solidFill>
              </a:rPr>
              <a:t>Cancer du colon</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4" action="ppaction://hlinksldjump"/>
              </a:rPr>
              <a:t>55</a:t>
            </a:r>
            <a:endParaRPr lang="fr-FR" sz="2000" dirty="0" smtClean="0">
              <a:solidFill>
                <a:schemeClr val="accent1"/>
              </a:solidFill>
            </a:endParaRPr>
          </a:p>
          <a:p>
            <a:pPr marL="501650" lvl="2" indent="-250825">
              <a:spcAft>
                <a:spcPts val="1200"/>
              </a:spcAft>
              <a:buSzPct val="110000"/>
              <a:tabLst>
                <a:tab pos="8256588" algn="r"/>
              </a:tabLst>
            </a:pPr>
            <a:r>
              <a:rPr lang="fr-FR" sz="2000" dirty="0" smtClean="0">
                <a:solidFill>
                  <a:schemeClr val="accent1"/>
                </a:solidFill>
              </a:rPr>
              <a:t>Cancer du rectum</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5" action="ppaction://hlinksldjump"/>
              </a:rPr>
              <a:t>59</a:t>
            </a:r>
            <a:endParaRPr lang="fr-FR" sz="2000" dirty="0">
              <a:solidFill>
                <a:schemeClr val="accent1"/>
              </a:solidFill>
            </a:endParaRPr>
          </a:p>
          <a:p>
            <a:pPr marL="269875" lvl="1" indent="-269875">
              <a:spcAft>
                <a:spcPts val="1200"/>
              </a:spcAft>
              <a:buSzPct val="110000"/>
              <a:buFont typeface="Arial" panose="020B0604020202020204" pitchFamily="34" charset="0"/>
              <a:buChar char="•"/>
              <a:tabLst>
                <a:tab pos="8256588" algn="r"/>
              </a:tabLst>
            </a:pPr>
            <a:r>
              <a:rPr lang="fr-FR" sz="2000" dirty="0">
                <a:solidFill>
                  <a:schemeClr val="accent1"/>
                </a:solidFill>
                <a:uFill>
                  <a:solidFill>
                    <a:schemeClr val="accent1"/>
                  </a:solidFill>
                </a:uFill>
              </a:rPr>
              <a:t>Cancer de l’anus</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6" action="ppaction://hlinksldjump"/>
              </a:rPr>
              <a:t>71</a:t>
            </a:r>
            <a:endParaRPr lang="fr-FR" sz="2000" dirty="0">
              <a:solidFill>
                <a:schemeClr val="accent1"/>
              </a:solidFill>
            </a:endParaRPr>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1200"/>
              </a:spcAft>
              <a:buClr>
                <a:srgbClr val="043882"/>
              </a:buClr>
              <a:buNone/>
              <a:tabLst>
                <a:tab pos="8256588" algn="r"/>
              </a:tabLst>
            </a:pPr>
            <a:endParaRPr lang="fr-FR" sz="2000" kern="0" dirty="0" smtClean="0">
              <a:solidFill>
                <a:srgbClr val="043882"/>
              </a:solidFill>
            </a:endParaRPr>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smtClean="0">
                <a:solidFill>
                  <a:srgbClr val="363636"/>
                </a:solidFill>
              </a:rPr>
              <a:t>Note: pour aller à une section, faire un clic droit sur le chiffre correspondant puis cliquer sur « lien hypertexte »</a:t>
            </a:r>
            <a:endParaRPr lang="fr-FR" sz="1100" dirty="0">
              <a:solidFill>
                <a:srgbClr val="363636"/>
              </a:solidFill>
            </a:endParaRPr>
          </a:p>
        </p:txBody>
      </p:sp>
    </p:spTree>
    <p:extLst>
      <p:ext uri="{BB962C8B-B14F-4D97-AF65-F5344CB8AC3E}">
        <p14:creationId xmlns:p14="http://schemas.microsoft.com/office/powerpoint/2010/main" xmlns="" val="2461114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O-018: Application clinique du séquençage de nouvelle génération ciblé pour les patients avec cancer colorectal: une expérience multicentrique belge – Fontanges Q, et al </a:t>
            </a:r>
            <a:endParaRPr lang="fr-FR" dirty="0"/>
          </a:p>
        </p:txBody>
      </p:sp>
      <p:sp>
        <p:nvSpPr>
          <p:cNvPr id="15" name="Text Placeholder 14"/>
          <p:cNvSpPr>
            <a:spLocks noGrp="1"/>
          </p:cNvSpPr>
          <p:nvPr>
            <p:ph type="body" sz="quarter" idx="11"/>
          </p:nvPr>
        </p:nvSpPr>
        <p:spPr/>
        <p:txBody>
          <a:bodyPr/>
          <a:lstStyle/>
          <a:p>
            <a:r>
              <a:rPr lang="fr-FR" dirty="0" smtClean="0"/>
              <a:t>Fontanges et al. Ann Oncol 2016; 27 (suppl 2): abstr O-018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Conclusions</a:t>
            </a:r>
            <a:r>
              <a:rPr lang="fr-FR" dirty="0" smtClean="0"/>
              <a:t> </a:t>
            </a:r>
          </a:p>
          <a:p>
            <a:r>
              <a:rPr lang="fr-FR" b="1" dirty="0" smtClean="0"/>
              <a:t>Ces résultats démontrent que le test AmpliSeq </a:t>
            </a:r>
            <a:r>
              <a:rPr lang="fr-FR" b="1" dirty="0"/>
              <a:t>panel cancer colon/</a:t>
            </a:r>
            <a:r>
              <a:rPr lang="fr-FR" b="1" dirty="0" smtClean="0"/>
              <a:t>poumon peut être utilisé en routine pour fournir des informations cliniques pertinentes chez les patients avec CCR, ces informations pouvant être utilisées pour faciliter les décisions thérapeutiques</a:t>
            </a:r>
            <a:endParaRPr lang="fr-FR" dirty="0"/>
          </a:p>
        </p:txBody>
      </p:sp>
    </p:spTree>
    <p:custDataLst>
      <p:tags r:id="rId1"/>
    </p:custDataLst>
    <p:extLst>
      <p:ext uri="{BB962C8B-B14F-4D97-AF65-F5344CB8AC3E}">
        <p14:creationId xmlns:p14="http://schemas.microsoft.com/office/powerpoint/2010/main" xmlns="" val="26499441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O-024: Analyse du statut RAS à partir de l’ADN tumoral circulant comme marqueur de substitution du statut mutationnel des échantillons tumoraux dans le </a:t>
            </a:r>
            <a:r>
              <a:rPr lang="fr-FR" dirty="0" err="1" smtClean="0"/>
              <a:t>CCRm</a:t>
            </a:r>
            <a:r>
              <a:rPr lang="fr-FR" dirty="0" smtClean="0"/>
              <a:t> et son impact sur la sélection des patients pour le traitement anti-EGFR – </a:t>
            </a:r>
            <a:r>
              <a:rPr lang="fr-FR" dirty="0" err="1" smtClean="0"/>
              <a:t>Grasselli</a:t>
            </a:r>
            <a:r>
              <a:rPr lang="fr-FR" dirty="0" smtClean="0"/>
              <a:t> J, et al </a:t>
            </a:r>
            <a:endParaRPr lang="fr-FR" dirty="0"/>
          </a:p>
        </p:txBody>
      </p:sp>
      <p:sp>
        <p:nvSpPr>
          <p:cNvPr id="5" name="Content Placeholder 4"/>
          <p:cNvSpPr>
            <a:spLocks noGrp="1"/>
          </p:cNvSpPr>
          <p:nvPr>
            <p:ph idx="1"/>
          </p:nvPr>
        </p:nvSpPr>
        <p:spPr/>
        <p:txBody>
          <a:bodyPr/>
          <a:lstStyle/>
          <a:p>
            <a:pPr marL="0" indent="0">
              <a:buNone/>
            </a:pPr>
            <a:r>
              <a:rPr lang="fr-FR" b="1" dirty="0" smtClean="0"/>
              <a:t>Objectif </a:t>
            </a:r>
          </a:p>
          <a:p>
            <a:r>
              <a:rPr lang="fr-FR" dirty="0" smtClean="0"/>
              <a:t>Evaluer l’efficience de l’évaluation du statut RAS par utilisation de l’ADN tumoral circulant (</a:t>
            </a:r>
            <a:r>
              <a:rPr lang="fr-FR" dirty="0" err="1" smtClean="0"/>
              <a:t>ctDNA</a:t>
            </a:r>
            <a:r>
              <a:rPr lang="fr-FR" dirty="0" smtClean="0"/>
              <a:t>) vs étude standard pour établir l’éligibilité au traitement anti-EGFR chez les patients avec </a:t>
            </a:r>
            <a:r>
              <a:rPr lang="fr-FR" dirty="0" err="1" smtClean="0"/>
              <a:t>CCRm</a:t>
            </a:r>
            <a:endParaRPr lang="fr-FR" dirty="0" smtClean="0"/>
          </a:p>
          <a:p>
            <a:pPr lvl="1"/>
            <a:endParaRPr lang="fr-FR" dirty="0" smtClean="0"/>
          </a:p>
          <a:p>
            <a:pPr marL="0" indent="0">
              <a:buNone/>
            </a:pPr>
            <a:r>
              <a:rPr lang="fr-FR" b="1" dirty="0" smtClean="0"/>
              <a:t>Méthodologie</a:t>
            </a:r>
          </a:p>
          <a:p>
            <a:r>
              <a:rPr lang="fr-FR" dirty="0" smtClean="0"/>
              <a:t>Le statut RAS a été évalué en utilisant la technologie </a:t>
            </a:r>
            <a:r>
              <a:rPr lang="fr-FR" dirty="0" err="1" smtClean="0"/>
              <a:t>BEAMing</a:t>
            </a:r>
            <a:r>
              <a:rPr lang="fr-FR" dirty="0" smtClean="0"/>
              <a:t> sur plasma et tissu tumoral FFPE ou test de RAS standard par </a:t>
            </a:r>
            <a:r>
              <a:rPr lang="fr-FR" dirty="0" err="1" smtClean="0"/>
              <a:t>qPCR</a:t>
            </a:r>
            <a:r>
              <a:rPr lang="fr-FR" dirty="0" smtClean="0"/>
              <a:t> or </a:t>
            </a:r>
            <a:r>
              <a:rPr lang="fr-FR" dirty="0" err="1" smtClean="0"/>
              <a:t>pyroséquençage</a:t>
            </a:r>
            <a:r>
              <a:rPr lang="fr-FR" dirty="0" smtClean="0"/>
              <a:t> sur tissu tumoral FFPE chez 147 patients avec </a:t>
            </a:r>
            <a:r>
              <a:rPr lang="fr-FR" dirty="0" err="1" smtClean="0"/>
              <a:t>CCRm</a:t>
            </a:r>
            <a:endParaRPr lang="fr-FR" dirty="0" smtClean="0"/>
          </a:p>
          <a:p>
            <a:pPr lvl="1"/>
            <a:endParaRPr lang="fr-FR" dirty="0" smtClean="0"/>
          </a:p>
          <a:p>
            <a:pPr lvl="1"/>
            <a:endParaRPr lang="fr-FR" dirty="0" smtClean="0"/>
          </a:p>
          <a:p>
            <a:pPr lvl="1"/>
            <a:endParaRPr lang="fr-FR" dirty="0" smtClean="0"/>
          </a:p>
          <a:p>
            <a:pPr lvl="1"/>
            <a:endParaRPr lang="fr-FR" dirty="0" smtClean="0"/>
          </a:p>
          <a:p>
            <a:endParaRPr lang="fr-FR" dirty="0" smtClean="0"/>
          </a:p>
          <a:p>
            <a:pPr marL="0" indent="0">
              <a:buNone/>
            </a:pPr>
            <a:r>
              <a:rPr lang="fr-FR" b="1" dirty="0" smtClean="0">
                <a:solidFill>
                  <a:schemeClr val="bg2"/>
                </a:solidFill>
              </a:rPr>
              <a:t>CRITÈRE PRINCIPAL</a:t>
            </a:r>
          </a:p>
          <a:p>
            <a:r>
              <a:rPr lang="fr-FR" dirty="0" smtClean="0"/>
              <a:t>Taux de concordance pour l’évaluation de RAS </a:t>
            </a:r>
          </a:p>
          <a:p>
            <a:pPr marL="0" indent="0">
              <a:buNone/>
            </a:pPr>
            <a:r>
              <a:rPr lang="fr-FR" b="1" dirty="0" smtClean="0">
                <a:solidFill>
                  <a:schemeClr val="bg2"/>
                </a:solidFill>
              </a:rPr>
              <a:t>CRITÈRES SECONDAIRES</a:t>
            </a:r>
          </a:p>
          <a:p>
            <a:r>
              <a:rPr lang="fr-FR" dirty="0" smtClean="0"/>
              <a:t>SSP, SG</a:t>
            </a:r>
            <a:endParaRPr lang="fr-FR" dirty="0"/>
          </a:p>
        </p:txBody>
      </p:sp>
      <p:sp>
        <p:nvSpPr>
          <p:cNvPr id="15" name="Text Placeholder 14"/>
          <p:cNvSpPr>
            <a:spLocks noGrp="1"/>
          </p:cNvSpPr>
          <p:nvPr>
            <p:ph type="body" sz="quarter" idx="11"/>
          </p:nvPr>
        </p:nvSpPr>
        <p:spPr/>
        <p:txBody>
          <a:bodyPr/>
          <a:lstStyle/>
          <a:p>
            <a:r>
              <a:rPr lang="fr-FR" smtClean="0"/>
              <a:t>Grasselli et al. Ann Oncol 2016; 27 (suppl 2): abstr O-024 </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4065269958"/>
              </p:ext>
            </p:extLst>
          </p:nvPr>
        </p:nvGraphicFramePr>
        <p:xfrm>
          <a:off x="348117" y="3943844"/>
          <a:ext cx="8295141" cy="1007392"/>
        </p:xfrm>
        <a:graphic>
          <a:graphicData uri="http://schemas.openxmlformats.org/drawingml/2006/table">
            <a:tbl>
              <a:tblPr firstRow="1" bandRow="1">
                <a:tableStyleId>{69012ECD-51FC-41F1-AA8D-1B2483CD663E}</a:tableStyleId>
              </a:tblPr>
              <a:tblGrid>
                <a:gridCol w="2264457"/>
                <a:gridCol w="2010228"/>
                <a:gridCol w="2010228"/>
                <a:gridCol w="2010228"/>
              </a:tblGrid>
              <a:tr h="5036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Standard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BEAMing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BEAMing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36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Sensibilité du test RAS,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 –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0,02 – 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2066585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60469" cy="807720"/>
          </a:xfrm>
        </p:spPr>
        <p:txBody>
          <a:bodyPr/>
          <a:lstStyle/>
          <a:p>
            <a:pPr>
              <a:lnSpc>
                <a:spcPct val="90000"/>
              </a:lnSpc>
            </a:pPr>
            <a:r>
              <a:rPr lang="fr-FR" dirty="0" smtClean="0"/>
              <a:t>O-024: Analyse du statut RAS à partir de l’ADN tumoral circulant comme marqueur de substitution du statut mutationnel des échantillons tumoraux dans le CCRm et son impact sur la sélection des patients pour le traitement anti-EGFR – Grasselli J, et al </a:t>
            </a:r>
            <a:endParaRPr lang="fr-FR" dirty="0"/>
          </a:p>
        </p:txBody>
      </p:sp>
      <p:sp>
        <p:nvSpPr>
          <p:cNvPr id="14" name="Text Placeholder 13"/>
          <p:cNvSpPr>
            <a:spLocks noGrp="1"/>
          </p:cNvSpPr>
          <p:nvPr>
            <p:ph type="body" sz="quarter" idx="10"/>
          </p:nvPr>
        </p:nvSpPr>
        <p:spPr>
          <a:xfrm>
            <a:off x="365125" y="6096000"/>
            <a:ext cx="3526561" cy="487363"/>
          </a:xfrm>
        </p:spPr>
        <p:txBody>
          <a:bodyPr/>
          <a:lstStyle/>
          <a:p>
            <a:r>
              <a:rPr lang="fr-FR" dirty="0" smtClean="0"/>
              <a:t>*Peu de métastases hépatiques &lt;1 cm, 3 petits implants péritonéaux</a:t>
            </a:r>
            <a:endParaRPr lang="fr-FR" dirty="0"/>
          </a:p>
        </p:txBody>
      </p:sp>
      <p:sp>
        <p:nvSpPr>
          <p:cNvPr id="15" name="Text Placeholder 14"/>
          <p:cNvSpPr>
            <a:spLocks noGrp="1"/>
          </p:cNvSpPr>
          <p:nvPr>
            <p:ph type="body" sz="quarter" idx="11"/>
          </p:nvPr>
        </p:nvSpPr>
        <p:spPr>
          <a:xfrm>
            <a:off x="4648200" y="6096000"/>
            <a:ext cx="4241738" cy="487363"/>
          </a:xfrm>
        </p:spPr>
        <p:txBody>
          <a:bodyPr/>
          <a:lstStyle/>
          <a:p>
            <a:r>
              <a:rPr lang="fr-FR" dirty="0" smtClean="0"/>
              <a:t>Grasselli et al. Ann Oncol 2016; 27 (suppl 2): abstr O-024 </a:t>
            </a:r>
            <a:endParaRPr lang="fr-FR" dirty="0"/>
          </a:p>
        </p:txBody>
      </p:sp>
      <p:sp>
        <p:nvSpPr>
          <p:cNvPr id="6" name="Rectangle 3"/>
          <p:cNvSpPr txBox="1">
            <a:spLocks noChangeArrowheads="1"/>
          </p:cNvSpPr>
          <p:nvPr/>
        </p:nvSpPr>
        <p:spPr bwMode="auto">
          <a:xfrm>
            <a:off x="365124" y="1254035"/>
            <a:ext cx="8639975"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spcBef>
                <a:spcPts val="1200"/>
              </a:spcBef>
              <a:buClr>
                <a:srgbClr val="043882"/>
              </a:buClr>
            </a:pPr>
            <a:r>
              <a:rPr lang="fr-FR" dirty="0" smtClean="0"/>
              <a:t>Concordance globale: 89,8%; index Kappa 0,81 (IC95 0,71 – 0,90)</a:t>
            </a:r>
          </a:p>
          <a:p>
            <a:pPr lvl="1">
              <a:buClr>
                <a:srgbClr val="043882"/>
              </a:buClr>
            </a:pPr>
            <a:r>
              <a:rPr lang="fr-FR" dirty="0" smtClean="0"/>
              <a:t>RAS mutant: 40,1% avec BEAMing sur plasma vs 36,7% avec standard sur tumeur</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xmlns="" val="2349126199"/>
              </p:ext>
            </p:extLst>
          </p:nvPr>
        </p:nvGraphicFramePr>
        <p:xfrm>
          <a:off x="369888" y="1616061"/>
          <a:ext cx="8635084" cy="1524000"/>
        </p:xfrm>
        <a:graphic>
          <a:graphicData uri="http://schemas.openxmlformats.org/drawingml/2006/table">
            <a:tbl>
              <a:tblPr firstRow="1" bandRow="1">
                <a:tableStyleId>{69012ECD-51FC-41F1-AA8D-1B2483CD663E}</a:tableStyleId>
              </a:tblPr>
              <a:tblGrid>
                <a:gridCol w="1666420"/>
                <a:gridCol w="2322888"/>
                <a:gridCol w="2322888"/>
                <a:gridCol w="2322888"/>
              </a:tblGrid>
              <a:tr h="175353">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Analyse de concordance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BEAMing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175353">
                <a:tc gridSpan="2"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RAS MUTÉ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5353">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Standard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RAS MUTÉ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35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35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xmlns="" val="1180418749"/>
              </p:ext>
            </p:extLst>
          </p:nvPr>
        </p:nvGraphicFramePr>
        <p:xfrm>
          <a:off x="173175" y="3827343"/>
          <a:ext cx="8875087" cy="2346960"/>
        </p:xfrm>
        <a:graphic>
          <a:graphicData uri="http://schemas.openxmlformats.org/drawingml/2006/table">
            <a:tbl>
              <a:tblPr firstRow="1" bandRow="1">
                <a:tableStyleId>{69012ECD-51FC-41F1-AA8D-1B2483CD663E}</a:tableStyleId>
              </a:tblPr>
              <a:tblGrid>
                <a:gridCol w="1111205"/>
                <a:gridCol w="1125639"/>
                <a:gridCol w="1197793"/>
                <a:gridCol w="1313244"/>
                <a:gridCol w="1356537"/>
                <a:gridCol w="2770669"/>
              </a:tblGrid>
              <a:tr h="216299">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Analyse de discordance: mutations détectées uniquement sur la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77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Standard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BEAMing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BEAMing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Codon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Lignes CT antérieures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Explication possible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Peu de tissu*</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Perte de ctDNA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NRAS G13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KRAS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Hétérogénéité moléculaire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3502784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O-024: </a:t>
            </a:r>
            <a:r>
              <a:rPr lang="fr-FR" dirty="0"/>
              <a:t>Analyse du statut RAS à partir de l’ADN tumoral circulant comme marqueur de substitution du statut mutationnel des échantillons tumoraux dans le </a:t>
            </a:r>
            <a:r>
              <a:rPr lang="fr-FR" dirty="0" smtClean="0"/>
              <a:t>CCRm </a:t>
            </a:r>
            <a:r>
              <a:rPr lang="fr-FR" dirty="0"/>
              <a:t>et son impact sur la sélection des patients pour le traitement anti-EGFR – Grasselli J, et </a:t>
            </a:r>
            <a:r>
              <a:rPr lang="fr-FR" dirty="0" smtClean="0"/>
              <a:t>al</a:t>
            </a:r>
            <a:endParaRPr lang="en-GB" dirty="0"/>
          </a:p>
        </p:txBody>
      </p:sp>
      <p:sp>
        <p:nvSpPr>
          <p:cNvPr id="15" name="Text Placeholder 14"/>
          <p:cNvSpPr>
            <a:spLocks noGrp="1"/>
          </p:cNvSpPr>
          <p:nvPr>
            <p:ph type="body" sz="quarter" idx="11"/>
          </p:nvPr>
        </p:nvSpPr>
        <p:spPr/>
        <p:txBody>
          <a:bodyPr/>
          <a:lstStyle/>
          <a:p>
            <a:r>
              <a:rPr lang="en-GB" dirty="0" smtClean="0"/>
              <a:t>Grasselli et al. Ann Oncol </a:t>
            </a:r>
            <a:r>
              <a:rPr lang="fr-FR" dirty="0" smtClean="0"/>
              <a:t>2016; 27 (suppl 2): abstr</a:t>
            </a:r>
            <a:r>
              <a:rPr lang="en-GB" dirty="0" smtClean="0"/>
              <a:t> O-024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endParaRPr lang="en-GB" b="1" dirty="0"/>
          </a:p>
          <a:p>
            <a:pPr>
              <a:buClr>
                <a:srgbClr val="043882"/>
              </a:buClr>
            </a:pPr>
            <a:endParaRPr lang="en-GB" dirty="0" smtClean="0"/>
          </a:p>
          <a:p>
            <a:pPr marL="0" indent="0">
              <a:buClr>
                <a:srgbClr val="043882"/>
              </a:buClr>
              <a:buFontTx/>
              <a:buNone/>
            </a:pP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xmlns="" val="3351072801"/>
              </p:ext>
            </p:extLst>
          </p:nvPr>
        </p:nvGraphicFramePr>
        <p:xfrm>
          <a:off x="369889" y="1605176"/>
          <a:ext cx="8408985" cy="3870960"/>
        </p:xfrm>
        <a:graphic>
          <a:graphicData uri="http://schemas.openxmlformats.org/drawingml/2006/table">
            <a:tbl>
              <a:tblPr firstRow="1" bandRow="1">
                <a:tableStyleId>{69012ECD-51FC-41F1-AA8D-1B2483CD663E}</a:tableStyleId>
              </a:tblPr>
              <a:tblGrid>
                <a:gridCol w="1055120"/>
                <a:gridCol w="1470773"/>
                <a:gridCol w="1470773"/>
                <a:gridCol w="1470773"/>
                <a:gridCol w="1470773"/>
                <a:gridCol w="1470773"/>
              </a:tblGrid>
              <a:tr h="158179">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Analyse de discordance: mutations détectées uniquement dans le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89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Standard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BEAMing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BEAMing tumeur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Codon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Lignes de CT antérieures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Explication possible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Sensibilité du standard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KRAS A146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KRAS A146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NRAS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NRAS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row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Hétérogénéité moléculaire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KRAS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KRAS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NRAS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xmlns="" val="2566791187"/>
              </p:ext>
            </p:extLst>
          </p:nvPr>
        </p:nvGraphicFramePr>
        <p:xfrm>
          <a:off x="365124" y="5665563"/>
          <a:ext cx="8413750" cy="609600"/>
        </p:xfrm>
        <a:graphic>
          <a:graphicData uri="http://schemas.openxmlformats.org/drawingml/2006/table">
            <a:tbl>
              <a:tblPr firstRow="1" bandRow="1">
                <a:tableStyleId>{69012ECD-51FC-41F1-AA8D-1B2483CD663E}</a:tableStyleId>
              </a:tblPr>
              <a:tblGrid>
                <a:gridCol w="2221230"/>
                <a:gridCol w="3096260"/>
                <a:gridCol w="309626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RAS WT 2e et 3e ligne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Standard tumeur (n=51)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BEAMing plasma (n=47)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SSPm,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8,7 (6,43 – 10,23)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8,7 (6,77 – 11,27)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876921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O-024: Analyse du statut RAS à partir de l’ADN tumoral circulant comme marqueur de substitution du statut mutationnel des échantillons tumoraux dans le CCRm et son impact sur la sélection des patients pour le traitement anti-EGFR – Grasselli J, et al</a:t>
            </a:r>
            <a:endParaRPr lang="fr-FR" dirty="0"/>
          </a:p>
        </p:txBody>
      </p:sp>
      <p:sp>
        <p:nvSpPr>
          <p:cNvPr id="15" name="Text Placeholder 14"/>
          <p:cNvSpPr>
            <a:spLocks noGrp="1"/>
          </p:cNvSpPr>
          <p:nvPr>
            <p:ph type="body" sz="quarter" idx="11"/>
          </p:nvPr>
        </p:nvSpPr>
        <p:spPr/>
        <p:txBody>
          <a:bodyPr/>
          <a:lstStyle/>
          <a:p>
            <a:r>
              <a:rPr lang="fr-FR" dirty="0" smtClean="0"/>
              <a:t>Grasselli et al. Ann Oncol 2016; 27 (suppl 2): abstr O-024 </a:t>
            </a:r>
            <a:endParaRPr lang="fr-FR" dirty="0"/>
          </a:p>
        </p:txBody>
      </p:sp>
      <p:sp>
        <p:nvSpPr>
          <p:cNvPr id="7"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marL="0" indent="0">
              <a:spcBef>
                <a:spcPts val="1800"/>
              </a:spcBef>
              <a:spcAft>
                <a:spcPts val="0"/>
              </a:spcAft>
              <a:buClr>
                <a:srgbClr val="043882"/>
              </a:buClr>
              <a:buFontTx/>
              <a:buNone/>
            </a:pPr>
            <a:r>
              <a:rPr lang="fr-FR" b="1" dirty="0" smtClean="0"/>
              <a:t>Conclusions</a:t>
            </a:r>
            <a:endParaRPr lang="fr-FR" dirty="0" smtClean="0"/>
          </a:p>
          <a:p>
            <a:pPr>
              <a:spcAft>
                <a:spcPts val="0"/>
              </a:spcAft>
              <a:buClr>
                <a:srgbClr val="043882"/>
              </a:buClr>
            </a:pPr>
            <a:r>
              <a:rPr lang="fr-FR" sz="1400" b="1" dirty="0" smtClean="0"/>
              <a:t>Un taux de concordance de 89,8% a été obtenu entre le test de RAS sur ctDNA et test standard sur tissu tumoral chez des patients avec CCRm éligibles au traitement anti-EGFR</a:t>
            </a:r>
          </a:p>
          <a:p>
            <a:pPr>
              <a:spcAft>
                <a:spcPts val="0"/>
              </a:spcAft>
              <a:buClr>
                <a:srgbClr val="043882"/>
              </a:buClr>
            </a:pPr>
            <a:r>
              <a:rPr lang="fr-FR" sz="1400" b="1" dirty="0" smtClean="0"/>
              <a:t>Le test de RAS sur plasma par BEAMing identifie une population répondant aux traitements anti-EGFR avec la même précision que le test standard sur la tumeur</a:t>
            </a:r>
          </a:p>
          <a:p>
            <a:pPr>
              <a:spcAft>
                <a:spcPts val="0"/>
              </a:spcAft>
              <a:buClr>
                <a:srgbClr val="043882"/>
              </a:buClr>
            </a:pPr>
            <a:r>
              <a:rPr lang="fr-FR" sz="1400" b="1" dirty="0" smtClean="0"/>
              <a:t>Les discordances pourraient être expliquées par la sensibilité de la technique, une hétérogénéité temporelle ou spatiale et une faible charge tumorale</a:t>
            </a:r>
          </a:p>
          <a:p>
            <a:pPr>
              <a:spcAft>
                <a:spcPts val="0"/>
              </a:spcAft>
              <a:buClr>
                <a:srgbClr val="043882"/>
              </a:buClr>
            </a:pPr>
            <a:r>
              <a:rPr lang="fr-FR" sz="1400" b="1" dirty="0" smtClean="0"/>
              <a:t>La faisabilité et la facilité de l’analyse du ctDNA pourraient significativement influencer la pratique clinique pour la sélection des patients aux traitements anti-EGFR</a:t>
            </a:r>
          </a:p>
        </p:txBody>
      </p:sp>
      <p:sp>
        <p:nvSpPr>
          <p:cNvPr id="18" name="Text Placeholder 13"/>
          <p:cNvSpPr>
            <a:spLocks noGrp="1"/>
          </p:cNvSpPr>
          <p:nvPr>
            <p:ph type="body" sz="quarter" idx="10"/>
          </p:nvPr>
        </p:nvSpPr>
        <p:spPr>
          <a:xfrm>
            <a:off x="365125" y="6096000"/>
            <a:ext cx="4130675" cy="487363"/>
          </a:xfrm>
        </p:spPr>
        <p:txBody>
          <a:bodyPr/>
          <a:lstStyle/>
          <a:p>
            <a:r>
              <a:rPr lang="fr-FR" dirty="0" smtClean="0"/>
              <a:t>NA: non attteinte</a:t>
            </a:r>
            <a:endParaRPr lang="fr-FR" dirty="0"/>
          </a:p>
        </p:txBody>
      </p:sp>
      <p:graphicFrame>
        <p:nvGraphicFramePr>
          <p:cNvPr id="22" name="Group 88"/>
          <p:cNvGraphicFramePr>
            <a:graphicFrameLocks noGrp="1"/>
          </p:cNvGraphicFramePr>
          <p:nvPr>
            <p:extLst>
              <p:ext uri="{D42A27DB-BD31-4B8C-83A1-F6EECF244321}">
                <p14:modId xmlns:p14="http://schemas.microsoft.com/office/powerpoint/2010/main" xmlns="" val="3742777204"/>
              </p:ext>
            </p:extLst>
          </p:nvPr>
        </p:nvGraphicFramePr>
        <p:xfrm>
          <a:off x="2720557" y="1747794"/>
          <a:ext cx="1712450" cy="775680"/>
        </p:xfrm>
        <a:graphic>
          <a:graphicData uri="http://schemas.openxmlformats.org/drawingml/2006/table">
            <a:tbl>
              <a:tblPr firstRow="1" bandRow="1">
                <a:tableStyleId>{69012ECD-51FC-41F1-AA8D-1B2483CD663E}</a:tableStyleId>
              </a:tblPr>
              <a:tblGrid>
                <a:gridCol w="717583"/>
                <a:gridCol w="994867"/>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800" b="0"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chemeClr val="tx1"/>
                          </a:solidFill>
                          <a:effectLst/>
                          <a:latin typeface="Arial" charset="0"/>
                          <a:cs typeface="Arial" charset="0"/>
                        </a:rPr>
                        <a:t>SGm, mois (IC95)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MUT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28,7 (24,9 – 41,3)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WT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39,1 (32,1 – NA)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HR (IC95)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800" b="0" i="0" u="none" strike="noStrike" cap="none" normalizeH="0" baseline="0" dirty="0" smtClean="0">
                          <a:ln>
                            <a:noFill/>
                          </a:ln>
                          <a:solidFill>
                            <a:schemeClr val="tx1"/>
                          </a:solidFill>
                          <a:effectLst/>
                          <a:latin typeface="Arial" charset="0"/>
                          <a:cs typeface="Arial" charset="0"/>
                        </a:rPr>
                        <a:t>1,65 (1,04 – 2,64)</a:t>
                      </a:r>
                      <a:endParaRPr kumimoji="0" lang="en-GB" sz="800" b="0"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Group 88"/>
          <p:cNvGraphicFramePr>
            <a:graphicFrameLocks noGrp="1"/>
          </p:cNvGraphicFramePr>
          <p:nvPr>
            <p:extLst>
              <p:ext uri="{D42A27DB-BD31-4B8C-83A1-F6EECF244321}">
                <p14:modId xmlns:p14="http://schemas.microsoft.com/office/powerpoint/2010/main" xmlns="" val="3631618646"/>
              </p:ext>
            </p:extLst>
          </p:nvPr>
        </p:nvGraphicFramePr>
        <p:xfrm>
          <a:off x="7052943" y="1747794"/>
          <a:ext cx="1717974" cy="775680"/>
        </p:xfrm>
        <a:graphic>
          <a:graphicData uri="http://schemas.openxmlformats.org/drawingml/2006/table">
            <a:tbl>
              <a:tblPr firstRow="1" bandRow="1">
                <a:tableStyleId>{69012ECD-51FC-41F1-AA8D-1B2483CD663E}</a:tableStyleId>
              </a:tblPr>
              <a:tblGrid>
                <a:gridCol w="745053"/>
                <a:gridCol w="972921"/>
              </a:tblGrid>
              <a:tr h="146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800" b="0"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chemeClr val="tx1"/>
                          </a:solidFill>
                          <a:effectLst/>
                          <a:latin typeface="Arial" charset="0"/>
                          <a:cs typeface="Arial" charset="0"/>
                        </a:rPr>
                        <a:t>SGm, mois (IC95)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MUT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27,8 (24,6 – 35,6)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WT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42,9 (36,5 – NA)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HR (IC95)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1,92 (1,21 – 3,06)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5" name="Group 24"/>
          <p:cNvGrpSpPr/>
          <p:nvPr/>
        </p:nvGrpSpPr>
        <p:grpSpPr>
          <a:xfrm>
            <a:off x="488351" y="1546680"/>
            <a:ext cx="2815493" cy="2575145"/>
            <a:chOff x="488351" y="1601110"/>
            <a:chExt cx="2815493" cy="2575145"/>
          </a:xfrm>
        </p:grpSpPr>
        <p:sp>
          <p:nvSpPr>
            <p:cNvPr id="26" name="Freeform 25"/>
            <p:cNvSpPr>
              <a:spLocks/>
            </p:cNvSpPr>
            <p:nvPr/>
          </p:nvSpPr>
          <p:spPr bwMode="auto">
            <a:xfrm>
              <a:off x="1102225" y="1813027"/>
              <a:ext cx="2117351" cy="19073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27" name="Line 6"/>
            <p:cNvSpPr>
              <a:spLocks noChangeShapeType="1"/>
            </p:cNvSpPr>
            <p:nvPr/>
          </p:nvSpPr>
          <p:spPr bwMode="auto">
            <a:xfrm>
              <a:off x="1052856" y="1828016"/>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28" name="Line 7"/>
            <p:cNvSpPr>
              <a:spLocks noChangeShapeType="1"/>
            </p:cNvSpPr>
            <p:nvPr/>
          </p:nvSpPr>
          <p:spPr bwMode="auto">
            <a:xfrm>
              <a:off x="1052856" y="2200496"/>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29" name="Line 8"/>
            <p:cNvSpPr>
              <a:spLocks noChangeShapeType="1"/>
            </p:cNvSpPr>
            <p:nvPr/>
          </p:nvSpPr>
          <p:spPr bwMode="auto">
            <a:xfrm>
              <a:off x="1052856" y="2563921"/>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0" name="Line 9"/>
            <p:cNvSpPr>
              <a:spLocks noChangeShapeType="1"/>
            </p:cNvSpPr>
            <p:nvPr/>
          </p:nvSpPr>
          <p:spPr bwMode="auto">
            <a:xfrm>
              <a:off x="1052856" y="2922820"/>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1" name="Line 10"/>
            <p:cNvSpPr>
              <a:spLocks noChangeShapeType="1"/>
            </p:cNvSpPr>
            <p:nvPr/>
          </p:nvSpPr>
          <p:spPr bwMode="auto">
            <a:xfrm>
              <a:off x="1052856" y="3286246"/>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2" name="Line 11"/>
            <p:cNvSpPr>
              <a:spLocks noChangeShapeType="1"/>
            </p:cNvSpPr>
            <p:nvPr/>
          </p:nvSpPr>
          <p:spPr bwMode="auto">
            <a:xfrm>
              <a:off x="1052856" y="3658725"/>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3" name="Line 12"/>
            <p:cNvSpPr>
              <a:spLocks noChangeShapeType="1"/>
            </p:cNvSpPr>
            <p:nvPr/>
          </p:nvSpPr>
          <p:spPr bwMode="auto">
            <a:xfrm>
              <a:off x="2792936"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4" name="Line 13"/>
            <p:cNvSpPr>
              <a:spLocks noChangeShapeType="1"/>
            </p:cNvSpPr>
            <p:nvPr/>
          </p:nvSpPr>
          <p:spPr bwMode="auto">
            <a:xfrm>
              <a:off x="2458792"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5" name="Line 15"/>
            <p:cNvSpPr>
              <a:spLocks noChangeShapeType="1"/>
            </p:cNvSpPr>
            <p:nvPr/>
          </p:nvSpPr>
          <p:spPr bwMode="auto">
            <a:xfrm>
              <a:off x="3138898"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6" name="Line 18"/>
            <p:cNvSpPr>
              <a:spLocks noChangeShapeType="1"/>
            </p:cNvSpPr>
            <p:nvPr/>
          </p:nvSpPr>
          <p:spPr bwMode="auto">
            <a:xfrm>
              <a:off x="2111067"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7" name="Line 19"/>
            <p:cNvSpPr>
              <a:spLocks noChangeShapeType="1"/>
            </p:cNvSpPr>
            <p:nvPr/>
          </p:nvSpPr>
          <p:spPr bwMode="auto">
            <a:xfrm>
              <a:off x="1775040"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8" name="Line 20"/>
            <p:cNvSpPr>
              <a:spLocks noChangeShapeType="1"/>
            </p:cNvSpPr>
            <p:nvPr/>
          </p:nvSpPr>
          <p:spPr bwMode="auto">
            <a:xfrm>
              <a:off x="1440896"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39" name="Line 21"/>
            <p:cNvSpPr>
              <a:spLocks noChangeShapeType="1"/>
            </p:cNvSpPr>
            <p:nvPr/>
          </p:nvSpPr>
          <p:spPr bwMode="auto">
            <a:xfrm>
              <a:off x="1102225"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0" name="TextBox 39"/>
            <p:cNvSpPr txBox="1"/>
            <p:nvPr/>
          </p:nvSpPr>
          <p:spPr>
            <a:xfrm rot="16200000">
              <a:off x="-300688" y="2664229"/>
              <a:ext cx="1824300" cy="246221"/>
            </a:xfrm>
            <a:prstGeom prst="rect">
              <a:avLst/>
            </a:prstGeom>
            <a:noFill/>
          </p:spPr>
          <p:txBody>
            <a:bodyPr wrap="none" rtlCol="0">
              <a:spAutoFit/>
            </a:bodyPr>
            <a:lstStyle/>
            <a:p>
              <a:pPr algn="ctr"/>
              <a:r>
                <a:rPr lang="fr-FR" sz="1000" dirty="0" smtClean="0">
                  <a:solidFill>
                    <a:srgbClr val="363636"/>
                  </a:solidFill>
                </a:rPr>
                <a:t>Proportion sans évènement</a:t>
              </a:r>
              <a:endParaRPr lang="fr-FR" sz="1000" dirty="0">
                <a:solidFill>
                  <a:srgbClr val="363636"/>
                </a:solidFill>
              </a:endParaRPr>
            </a:p>
          </p:txBody>
        </p:sp>
        <p:sp>
          <p:nvSpPr>
            <p:cNvPr id="41" name="TextBox 40"/>
            <p:cNvSpPr txBox="1"/>
            <p:nvPr/>
          </p:nvSpPr>
          <p:spPr>
            <a:xfrm>
              <a:off x="1949505" y="3930034"/>
              <a:ext cx="455423" cy="246221"/>
            </a:xfrm>
            <a:prstGeom prst="rect">
              <a:avLst/>
            </a:prstGeom>
            <a:noFill/>
          </p:spPr>
          <p:txBody>
            <a:bodyPr wrap="none" rtlCol="0">
              <a:spAutoFit/>
            </a:bodyPr>
            <a:lstStyle/>
            <a:p>
              <a:pPr algn="ctr"/>
              <a:r>
                <a:rPr lang="fr-FR" sz="1000" dirty="0" smtClean="0">
                  <a:solidFill>
                    <a:srgbClr val="363636"/>
                  </a:solidFill>
                </a:rPr>
                <a:t>Mois</a:t>
              </a:r>
              <a:endParaRPr lang="fr-FR" sz="1000" dirty="0">
                <a:solidFill>
                  <a:srgbClr val="363636"/>
                </a:solidFill>
              </a:endParaRPr>
            </a:p>
          </p:txBody>
        </p:sp>
        <p:sp>
          <p:nvSpPr>
            <p:cNvPr id="42" name="TextBox 41"/>
            <p:cNvSpPr txBox="1"/>
            <p:nvPr/>
          </p:nvSpPr>
          <p:spPr>
            <a:xfrm>
              <a:off x="703496" y="1711168"/>
              <a:ext cx="360996"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43" name="TextBox 42"/>
            <p:cNvSpPr txBox="1"/>
            <p:nvPr/>
          </p:nvSpPr>
          <p:spPr>
            <a:xfrm>
              <a:off x="703496" y="2076768"/>
              <a:ext cx="360996"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44" name="TextBox 43"/>
            <p:cNvSpPr txBox="1"/>
            <p:nvPr/>
          </p:nvSpPr>
          <p:spPr>
            <a:xfrm>
              <a:off x="703496" y="2440024"/>
              <a:ext cx="360996"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45" name="TextBox 44"/>
            <p:cNvSpPr txBox="1"/>
            <p:nvPr/>
          </p:nvSpPr>
          <p:spPr>
            <a:xfrm>
              <a:off x="703496" y="2798753"/>
              <a:ext cx="360996"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46" name="TextBox 45"/>
            <p:cNvSpPr txBox="1"/>
            <p:nvPr/>
          </p:nvSpPr>
          <p:spPr>
            <a:xfrm>
              <a:off x="703496" y="3162009"/>
              <a:ext cx="360996"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47" name="TextBox 46"/>
            <p:cNvSpPr txBox="1"/>
            <p:nvPr/>
          </p:nvSpPr>
          <p:spPr>
            <a:xfrm>
              <a:off x="809295" y="3534319"/>
              <a:ext cx="255198" cy="246221"/>
            </a:xfrm>
            <a:prstGeom prst="rect">
              <a:avLst/>
            </a:prstGeom>
            <a:noFill/>
          </p:spPr>
          <p:txBody>
            <a:bodyPr wrap="none" rtlCol="0" anchor="ctr" anchorCtr="0">
              <a:spAutoFit/>
            </a:bodyPr>
            <a:lstStyle/>
            <a:p>
              <a:pPr algn="r"/>
              <a:r>
                <a:rPr lang="fr-FR" sz="1000" dirty="0" smtClean="0">
                  <a:solidFill>
                    <a:srgbClr val="4D4D4D"/>
                  </a:solidFill>
                </a:rPr>
                <a:t>0</a:t>
              </a:r>
              <a:endParaRPr lang="fr-FR" sz="1000" dirty="0">
                <a:solidFill>
                  <a:srgbClr val="4D4D4D"/>
                </a:solidFill>
              </a:endParaRPr>
            </a:p>
          </p:txBody>
        </p:sp>
        <p:sp>
          <p:nvSpPr>
            <p:cNvPr id="48" name="TextBox 47"/>
            <p:cNvSpPr txBox="1"/>
            <p:nvPr/>
          </p:nvSpPr>
          <p:spPr>
            <a:xfrm>
              <a:off x="977321" y="3778484"/>
              <a:ext cx="255198" cy="246221"/>
            </a:xfrm>
            <a:prstGeom prst="rect">
              <a:avLst/>
            </a:prstGeom>
            <a:noFill/>
          </p:spPr>
          <p:txBody>
            <a:bodyPr wrap="none" rtlCol="0" anchor="t" anchorCtr="0">
              <a:spAutoFit/>
            </a:bodyPr>
            <a:lstStyle/>
            <a:p>
              <a:pPr algn="ctr"/>
              <a:r>
                <a:rPr lang="fr-FR" sz="1000" dirty="0" smtClean="0">
                  <a:solidFill>
                    <a:srgbClr val="4D4D4D"/>
                  </a:solidFill>
                </a:rPr>
                <a:t>0</a:t>
              </a:r>
              <a:endParaRPr lang="fr-FR" sz="1000" dirty="0">
                <a:solidFill>
                  <a:srgbClr val="4D4D4D"/>
                </a:solidFill>
              </a:endParaRPr>
            </a:p>
          </p:txBody>
        </p:sp>
        <p:sp>
          <p:nvSpPr>
            <p:cNvPr id="49" name="TextBox 48"/>
            <p:cNvSpPr txBox="1"/>
            <p:nvPr/>
          </p:nvSpPr>
          <p:spPr>
            <a:xfrm>
              <a:off x="1277858" y="3778484"/>
              <a:ext cx="325731" cy="246221"/>
            </a:xfrm>
            <a:prstGeom prst="rect">
              <a:avLst/>
            </a:prstGeom>
            <a:noFill/>
          </p:spPr>
          <p:txBody>
            <a:bodyPr wrap="none" rtlCol="0" anchor="t" anchorCtr="0">
              <a:spAutoFit/>
            </a:bodyPr>
            <a:lstStyle/>
            <a:p>
              <a:pPr algn="ctr"/>
              <a:r>
                <a:rPr lang="fr-FR" sz="1000" dirty="0" smtClean="0">
                  <a:solidFill>
                    <a:srgbClr val="4D4D4D"/>
                  </a:solidFill>
                </a:rPr>
                <a:t>10</a:t>
              </a:r>
              <a:endParaRPr lang="fr-FR" sz="1000" dirty="0">
                <a:solidFill>
                  <a:srgbClr val="4D4D4D"/>
                </a:solidFill>
              </a:endParaRPr>
            </a:p>
          </p:txBody>
        </p:sp>
        <p:sp>
          <p:nvSpPr>
            <p:cNvPr id="50" name="TextBox 49"/>
            <p:cNvSpPr txBox="1"/>
            <p:nvPr/>
          </p:nvSpPr>
          <p:spPr>
            <a:xfrm>
              <a:off x="1613196" y="3778484"/>
              <a:ext cx="325731" cy="246221"/>
            </a:xfrm>
            <a:prstGeom prst="rect">
              <a:avLst/>
            </a:prstGeom>
            <a:noFill/>
          </p:spPr>
          <p:txBody>
            <a:bodyPr wrap="none" rtlCol="0" anchor="t" anchorCtr="0">
              <a:spAutoFit/>
            </a:bodyPr>
            <a:lstStyle/>
            <a:p>
              <a:pPr algn="ctr"/>
              <a:r>
                <a:rPr lang="fr-FR" sz="1000" dirty="0" smtClean="0">
                  <a:solidFill>
                    <a:srgbClr val="4D4D4D"/>
                  </a:solidFill>
                </a:rPr>
                <a:t>20</a:t>
              </a:r>
              <a:endParaRPr lang="fr-FR" sz="1000" dirty="0">
                <a:solidFill>
                  <a:srgbClr val="4D4D4D"/>
                </a:solidFill>
              </a:endParaRPr>
            </a:p>
          </p:txBody>
        </p:sp>
        <p:sp>
          <p:nvSpPr>
            <p:cNvPr id="51" name="TextBox 50"/>
            <p:cNvSpPr txBox="1"/>
            <p:nvPr/>
          </p:nvSpPr>
          <p:spPr>
            <a:xfrm>
              <a:off x="1953062" y="3778484"/>
              <a:ext cx="325731" cy="246221"/>
            </a:xfrm>
            <a:prstGeom prst="rect">
              <a:avLst/>
            </a:prstGeom>
            <a:noFill/>
          </p:spPr>
          <p:txBody>
            <a:bodyPr wrap="none" rtlCol="0" anchor="t" anchorCtr="0">
              <a:spAutoFit/>
            </a:bodyPr>
            <a:lstStyle/>
            <a:p>
              <a:pPr algn="ctr"/>
              <a:r>
                <a:rPr lang="fr-FR" sz="1000" dirty="0" smtClean="0">
                  <a:solidFill>
                    <a:srgbClr val="4D4D4D"/>
                  </a:solidFill>
                </a:rPr>
                <a:t>30</a:t>
              </a:r>
              <a:endParaRPr lang="fr-FR" sz="1000" dirty="0">
                <a:solidFill>
                  <a:srgbClr val="4D4D4D"/>
                </a:solidFill>
              </a:endParaRPr>
            </a:p>
          </p:txBody>
        </p:sp>
        <p:sp>
          <p:nvSpPr>
            <p:cNvPr id="52" name="TextBox 51"/>
            <p:cNvSpPr txBox="1"/>
            <p:nvPr/>
          </p:nvSpPr>
          <p:spPr>
            <a:xfrm>
              <a:off x="2293856" y="3778484"/>
              <a:ext cx="325731" cy="246221"/>
            </a:xfrm>
            <a:prstGeom prst="rect">
              <a:avLst/>
            </a:prstGeom>
            <a:noFill/>
          </p:spPr>
          <p:txBody>
            <a:bodyPr wrap="none" rtlCol="0" anchor="t" anchorCtr="0">
              <a:spAutoFit/>
            </a:bodyPr>
            <a:lstStyle/>
            <a:p>
              <a:pPr algn="ctr"/>
              <a:r>
                <a:rPr lang="fr-FR" sz="1000" dirty="0" smtClean="0">
                  <a:solidFill>
                    <a:srgbClr val="4D4D4D"/>
                  </a:solidFill>
                </a:rPr>
                <a:t>40</a:t>
              </a:r>
              <a:endParaRPr lang="fr-FR" sz="1000" dirty="0">
                <a:solidFill>
                  <a:srgbClr val="4D4D4D"/>
                </a:solidFill>
              </a:endParaRPr>
            </a:p>
          </p:txBody>
        </p:sp>
        <p:sp>
          <p:nvSpPr>
            <p:cNvPr id="53" name="TextBox 52"/>
            <p:cNvSpPr txBox="1"/>
            <p:nvPr/>
          </p:nvSpPr>
          <p:spPr>
            <a:xfrm>
              <a:off x="2633256" y="3778484"/>
              <a:ext cx="325731" cy="246221"/>
            </a:xfrm>
            <a:prstGeom prst="rect">
              <a:avLst/>
            </a:prstGeom>
            <a:noFill/>
          </p:spPr>
          <p:txBody>
            <a:bodyPr wrap="none" rtlCol="0" anchor="t" anchorCtr="0">
              <a:spAutoFit/>
            </a:bodyPr>
            <a:lstStyle/>
            <a:p>
              <a:pPr algn="ctr"/>
              <a:r>
                <a:rPr lang="fr-FR" sz="1000" dirty="0" smtClean="0">
                  <a:solidFill>
                    <a:srgbClr val="4D4D4D"/>
                  </a:solidFill>
                </a:rPr>
                <a:t>50</a:t>
              </a:r>
              <a:endParaRPr lang="fr-FR" sz="1000" dirty="0">
                <a:solidFill>
                  <a:srgbClr val="4D4D4D"/>
                </a:solidFill>
              </a:endParaRPr>
            </a:p>
          </p:txBody>
        </p:sp>
        <p:sp>
          <p:nvSpPr>
            <p:cNvPr id="54" name="TextBox 53"/>
            <p:cNvSpPr txBox="1"/>
            <p:nvPr/>
          </p:nvSpPr>
          <p:spPr>
            <a:xfrm>
              <a:off x="2978113" y="3778484"/>
              <a:ext cx="325731" cy="246221"/>
            </a:xfrm>
            <a:prstGeom prst="rect">
              <a:avLst/>
            </a:prstGeom>
            <a:noFill/>
          </p:spPr>
          <p:txBody>
            <a:bodyPr wrap="none" rtlCol="0" anchor="t" anchorCtr="0">
              <a:spAutoFit/>
            </a:bodyPr>
            <a:lstStyle/>
            <a:p>
              <a:pPr algn="ctr"/>
              <a:r>
                <a:rPr lang="fr-FR" sz="1000" dirty="0" smtClean="0">
                  <a:solidFill>
                    <a:srgbClr val="4D4D4D"/>
                  </a:solidFill>
                </a:rPr>
                <a:t>60</a:t>
              </a:r>
              <a:endParaRPr lang="fr-FR" sz="1000" dirty="0">
                <a:solidFill>
                  <a:srgbClr val="4D4D4D"/>
                </a:solidFill>
              </a:endParaRPr>
            </a:p>
          </p:txBody>
        </p:sp>
        <p:sp>
          <p:nvSpPr>
            <p:cNvPr id="55" name="TextBox 54"/>
            <p:cNvSpPr txBox="1"/>
            <p:nvPr/>
          </p:nvSpPr>
          <p:spPr>
            <a:xfrm>
              <a:off x="2626243" y="3478394"/>
              <a:ext cx="542135" cy="246221"/>
            </a:xfrm>
            <a:prstGeom prst="rect">
              <a:avLst/>
            </a:prstGeom>
            <a:noFill/>
          </p:spPr>
          <p:txBody>
            <a:bodyPr wrap="none" rtlCol="0" anchor="t" anchorCtr="0">
              <a:spAutoFit/>
            </a:bodyPr>
            <a:lstStyle/>
            <a:p>
              <a:pPr algn="ctr"/>
              <a:r>
                <a:rPr lang="fr-FR" sz="1000" dirty="0" smtClean="0">
                  <a:solidFill>
                    <a:srgbClr val="4D4D4D"/>
                  </a:solidFill>
                </a:rPr>
                <a:t>n=147</a:t>
              </a:r>
              <a:endParaRPr lang="fr-FR" sz="1000" dirty="0">
                <a:solidFill>
                  <a:srgbClr val="4D4D4D"/>
                </a:solidFill>
              </a:endParaRPr>
            </a:p>
          </p:txBody>
        </p:sp>
        <p:cxnSp>
          <p:nvCxnSpPr>
            <p:cNvPr id="56" name="Straight Connector 55"/>
            <p:cNvCxnSpPr/>
            <p:nvPr/>
          </p:nvCxnSpPr>
          <p:spPr>
            <a:xfrm>
              <a:off x="1220542" y="3436994"/>
              <a:ext cx="16303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20542" y="3601504"/>
              <a:ext cx="16303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339985" y="3317334"/>
              <a:ext cx="696024" cy="400110"/>
            </a:xfrm>
            <a:prstGeom prst="rect">
              <a:avLst/>
            </a:prstGeom>
            <a:noFill/>
          </p:spPr>
          <p:txBody>
            <a:bodyPr wrap="none" rtlCol="0" anchor="t" anchorCtr="0">
              <a:spAutoFit/>
            </a:bodyPr>
            <a:lstStyle/>
            <a:p>
              <a:r>
                <a:rPr lang="fr-FR" sz="1000" dirty="0" smtClean="0">
                  <a:solidFill>
                    <a:srgbClr val="4D4D4D"/>
                  </a:solidFill>
                </a:rPr>
                <a:t>WT</a:t>
              </a:r>
            </a:p>
            <a:p>
              <a:r>
                <a:rPr lang="fr-FR" sz="1000" dirty="0" smtClean="0">
                  <a:solidFill>
                    <a:srgbClr val="4D4D4D"/>
                  </a:solidFill>
                </a:rPr>
                <a:t>RAS mut</a:t>
              </a:r>
              <a:endParaRPr lang="fr-FR" sz="1000" dirty="0">
                <a:solidFill>
                  <a:srgbClr val="4D4D4D"/>
                </a:solidFill>
              </a:endParaRPr>
            </a:p>
          </p:txBody>
        </p:sp>
        <p:sp>
          <p:nvSpPr>
            <p:cNvPr id="59" name="TextBox 58"/>
            <p:cNvSpPr txBox="1"/>
            <p:nvPr/>
          </p:nvSpPr>
          <p:spPr>
            <a:xfrm>
              <a:off x="1052856" y="1601110"/>
              <a:ext cx="2166719" cy="276999"/>
            </a:xfrm>
            <a:prstGeom prst="rect">
              <a:avLst/>
            </a:prstGeom>
            <a:noFill/>
          </p:spPr>
          <p:txBody>
            <a:bodyPr wrap="square" rtlCol="0">
              <a:spAutoFit/>
            </a:bodyPr>
            <a:lstStyle/>
            <a:p>
              <a:pPr algn="ctr"/>
              <a:r>
                <a:rPr lang="fr-FR" sz="1200" b="1" dirty="0" smtClean="0">
                  <a:solidFill>
                    <a:srgbClr val="4D4D4D"/>
                  </a:solidFill>
                </a:rPr>
                <a:t>SG selon standard tumeur</a:t>
              </a:r>
              <a:endParaRPr lang="fr-FR" sz="1200" b="1" dirty="0">
                <a:solidFill>
                  <a:srgbClr val="4D4D4D"/>
                </a:solidFill>
              </a:endParaRPr>
            </a:p>
          </p:txBody>
        </p:sp>
        <p:grpSp>
          <p:nvGrpSpPr>
            <p:cNvPr id="60" name="Group 59"/>
            <p:cNvGrpSpPr/>
            <p:nvPr/>
          </p:nvGrpSpPr>
          <p:grpSpPr>
            <a:xfrm>
              <a:off x="1095586" y="1838598"/>
              <a:ext cx="2072792" cy="1493726"/>
              <a:chOff x="1095586" y="1838598"/>
              <a:chExt cx="2072792" cy="1493726"/>
            </a:xfrm>
          </p:grpSpPr>
          <p:sp>
            <p:nvSpPr>
              <p:cNvPr id="61" name="Line 3"/>
              <p:cNvSpPr>
                <a:spLocks noChangeShapeType="1"/>
              </p:cNvSpPr>
              <p:nvPr/>
            </p:nvSpPr>
            <p:spPr bwMode="auto">
              <a:xfrm>
                <a:off x="2372655" y="2649134"/>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2" name="Line 4"/>
              <p:cNvSpPr>
                <a:spLocks noChangeShapeType="1"/>
              </p:cNvSpPr>
              <p:nvPr/>
            </p:nvSpPr>
            <p:spPr bwMode="auto">
              <a:xfrm>
                <a:off x="2410967" y="2649134"/>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3" name="Line 5"/>
              <p:cNvSpPr>
                <a:spLocks noChangeShapeType="1"/>
              </p:cNvSpPr>
              <p:nvPr/>
            </p:nvSpPr>
            <p:spPr bwMode="auto">
              <a:xfrm>
                <a:off x="1976764" y="2395841"/>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4" name="Line 6"/>
              <p:cNvSpPr>
                <a:spLocks noChangeShapeType="1"/>
              </p:cNvSpPr>
              <p:nvPr/>
            </p:nvSpPr>
            <p:spPr bwMode="auto">
              <a:xfrm>
                <a:off x="2002305" y="2395841"/>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5" name="Line 7"/>
              <p:cNvSpPr>
                <a:spLocks noChangeShapeType="1"/>
              </p:cNvSpPr>
              <p:nvPr/>
            </p:nvSpPr>
            <p:spPr bwMode="auto">
              <a:xfrm>
                <a:off x="1887369" y="2319854"/>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6" name="Line 8"/>
              <p:cNvSpPr>
                <a:spLocks noChangeShapeType="1"/>
              </p:cNvSpPr>
              <p:nvPr/>
            </p:nvSpPr>
            <p:spPr bwMode="auto">
              <a:xfrm>
                <a:off x="1912910" y="2319854"/>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7" name="Line 9"/>
              <p:cNvSpPr>
                <a:spLocks noChangeShapeType="1"/>
              </p:cNvSpPr>
              <p:nvPr/>
            </p:nvSpPr>
            <p:spPr bwMode="auto">
              <a:xfrm>
                <a:off x="3049502" y="304173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8" name="Line 10"/>
              <p:cNvSpPr>
                <a:spLocks noChangeShapeType="1"/>
              </p:cNvSpPr>
              <p:nvPr/>
            </p:nvSpPr>
            <p:spPr bwMode="auto">
              <a:xfrm>
                <a:off x="3075044" y="304173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9" name="Line 11"/>
              <p:cNvSpPr>
                <a:spLocks noChangeShapeType="1"/>
              </p:cNvSpPr>
              <p:nvPr/>
            </p:nvSpPr>
            <p:spPr bwMode="auto">
              <a:xfrm>
                <a:off x="2066159" y="2421171"/>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0" name="Line 12"/>
              <p:cNvSpPr>
                <a:spLocks noChangeShapeType="1"/>
              </p:cNvSpPr>
              <p:nvPr/>
            </p:nvSpPr>
            <p:spPr bwMode="auto">
              <a:xfrm>
                <a:off x="1836286" y="2243866"/>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1" name="Line 13"/>
              <p:cNvSpPr>
                <a:spLocks noChangeShapeType="1"/>
              </p:cNvSpPr>
              <p:nvPr/>
            </p:nvSpPr>
            <p:spPr bwMode="auto">
              <a:xfrm>
                <a:off x="1644726" y="2117220"/>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2" name="Line 14"/>
              <p:cNvSpPr>
                <a:spLocks noChangeShapeType="1"/>
              </p:cNvSpPr>
              <p:nvPr/>
            </p:nvSpPr>
            <p:spPr bwMode="auto">
              <a:xfrm>
                <a:off x="1925681" y="2370512"/>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3" name="Line 15"/>
              <p:cNvSpPr>
                <a:spLocks noChangeShapeType="1"/>
              </p:cNvSpPr>
              <p:nvPr/>
            </p:nvSpPr>
            <p:spPr bwMode="auto">
              <a:xfrm>
                <a:off x="1376541" y="1965244"/>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4" name="Line 16"/>
              <p:cNvSpPr>
                <a:spLocks noChangeShapeType="1"/>
              </p:cNvSpPr>
              <p:nvPr/>
            </p:nvSpPr>
            <p:spPr bwMode="auto">
              <a:xfrm>
                <a:off x="1708579" y="2167878"/>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5" name="Line 17"/>
              <p:cNvSpPr>
                <a:spLocks noChangeShapeType="1"/>
              </p:cNvSpPr>
              <p:nvPr/>
            </p:nvSpPr>
            <p:spPr bwMode="auto">
              <a:xfrm>
                <a:off x="1580872" y="2091890"/>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6" name="Line 18"/>
              <p:cNvSpPr>
                <a:spLocks noChangeShapeType="1"/>
              </p:cNvSpPr>
              <p:nvPr/>
            </p:nvSpPr>
            <p:spPr bwMode="auto">
              <a:xfrm>
                <a:off x="2704693"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7" name="Line 19"/>
              <p:cNvSpPr>
                <a:spLocks noChangeShapeType="1"/>
              </p:cNvSpPr>
              <p:nvPr/>
            </p:nvSpPr>
            <p:spPr bwMode="auto">
              <a:xfrm>
                <a:off x="2730235"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8" name="Line 20"/>
              <p:cNvSpPr>
                <a:spLocks noChangeShapeType="1"/>
              </p:cNvSpPr>
              <p:nvPr/>
            </p:nvSpPr>
            <p:spPr bwMode="auto">
              <a:xfrm>
                <a:off x="2768547"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9" name="Line 21"/>
              <p:cNvSpPr>
                <a:spLocks noChangeShapeType="1"/>
              </p:cNvSpPr>
              <p:nvPr/>
            </p:nvSpPr>
            <p:spPr bwMode="auto">
              <a:xfrm>
                <a:off x="2806859"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0" name="Line 22"/>
              <p:cNvSpPr>
                <a:spLocks noChangeShapeType="1"/>
              </p:cNvSpPr>
              <p:nvPr/>
            </p:nvSpPr>
            <p:spPr bwMode="auto">
              <a:xfrm>
                <a:off x="2206636"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1" name="Line 23"/>
              <p:cNvSpPr>
                <a:spLocks noChangeShapeType="1"/>
              </p:cNvSpPr>
              <p:nvPr/>
            </p:nvSpPr>
            <p:spPr bwMode="auto">
              <a:xfrm>
                <a:off x="2232178"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2" name="Line 24"/>
              <p:cNvSpPr>
                <a:spLocks noChangeShapeType="1"/>
              </p:cNvSpPr>
              <p:nvPr/>
            </p:nvSpPr>
            <p:spPr bwMode="auto">
              <a:xfrm>
                <a:off x="2257719"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3" name="Line 25"/>
              <p:cNvSpPr>
                <a:spLocks noChangeShapeType="1"/>
              </p:cNvSpPr>
              <p:nvPr/>
            </p:nvSpPr>
            <p:spPr bwMode="auto">
              <a:xfrm>
                <a:off x="2270490"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4" name="Line 26"/>
              <p:cNvSpPr>
                <a:spLocks noChangeShapeType="1"/>
              </p:cNvSpPr>
              <p:nvPr/>
            </p:nvSpPr>
            <p:spPr bwMode="auto">
              <a:xfrm>
                <a:off x="1465936" y="202856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5" name="Line 27"/>
              <p:cNvSpPr>
                <a:spLocks noChangeShapeType="1"/>
              </p:cNvSpPr>
              <p:nvPr/>
            </p:nvSpPr>
            <p:spPr bwMode="auto">
              <a:xfrm>
                <a:off x="3126126" y="304173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6" name="Line 28"/>
              <p:cNvSpPr>
                <a:spLocks noChangeShapeType="1"/>
              </p:cNvSpPr>
              <p:nvPr/>
            </p:nvSpPr>
            <p:spPr bwMode="auto">
              <a:xfrm>
                <a:off x="2832400"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7" name="Line 29"/>
              <p:cNvSpPr>
                <a:spLocks noChangeShapeType="1"/>
              </p:cNvSpPr>
              <p:nvPr/>
            </p:nvSpPr>
            <p:spPr bwMode="auto">
              <a:xfrm>
                <a:off x="2857942"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8" name="Line 30"/>
              <p:cNvSpPr>
                <a:spLocks noChangeShapeType="1"/>
              </p:cNvSpPr>
              <p:nvPr/>
            </p:nvSpPr>
            <p:spPr bwMode="auto">
              <a:xfrm>
                <a:off x="2870712"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9" name="Line 31"/>
              <p:cNvSpPr>
                <a:spLocks noChangeShapeType="1"/>
              </p:cNvSpPr>
              <p:nvPr/>
            </p:nvSpPr>
            <p:spPr bwMode="auto">
              <a:xfrm>
                <a:off x="2883483"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0" name="Line 32"/>
              <p:cNvSpPr>
                <a:spLocks noChangeShapeType="1"/>
              </p:cNvSpPr>
              <p:nvPr/>
            </p:nvSpPr>
            <p:spPr bwMode="auto">
              <a:xfrm>
                <a:off x="2640840" y="2839103"/>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1" name="Line 33"/>
              <p:cNvSpPr>
                <a:spLocks noChangeShapeType="1"/>
              </p:cNvSpPr>
              <p:nvPr/>
            </p:nvSpPr>
            <p:spPr bwMode="auto">
              <a:xfrm>
                <a:off x="1772433" y="2205872"/>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2" name="Freeform 34"/>
              <p:cNvSpPr>
                <a:spLocks/>
              </p:cNvSpPr>
              <p:nvPr/>
            </p:nvSpPr>
            <p:spPr bwMode="auto">
              <a:xfrm>
                <a:off x="1095586" y="1838598"/>
                <a:ext cx="2043311" cy="1228468"/>
              </a:xfrm>
              <a:custGeom>
                <a:avLst/>
                <a:gdLst>
                  <a:gd name="T0" fmla="*/ 149 w 160"/>
                  <a:gd name="T1" fmla="*/ 97 h 97"/>
                  <a:gd name="T2" fmla="*/ 147 w 160"/>
                  <a:gd name="T3" fmla="*/ 89 h 97"/>
                  <a:gd name="T4" fmla="*/ 114 w 160"/>
                  <a:gd name="T5" fmla="*/ 82 h 97"/>
                  <a:gd name="T6" fmla="*/ 106 w 160"/>
                  <a:gd name="T7" fmla="*/ 78 h 97"/>
                  <a:gd name="T8" fmla="*/ 105 w 160"/>
                  <a:gd name="T9" fmla="*/ 74 h 97"/>
                  <a:gd name="T10" fmla="*/ 103 w 160"/>
                  <a:gd name="T11" fmla="*/ 70 h 97"/>
                  <a:gd name="T12" fmla="*/ 98 w 160"/>
                  <a:gd name="T13" fmla="*/ 67 h 97"/>
                  <a:gd name="T14" fmla="*/ 96 w 160"/>
                  <a:gd name="T15" fmla="*/ 64 h 97"/>
                  <a:gd name="T16" fmla="*/ 85 w 160"/>
                  <a:gd name="T17" fmla="*/ 60 h 97"/>
                  <a:gd name="T18" fmla="*/ 84 w 160"/>
                  <a:gd name="T19" fmla="*/ 57 h 97"/>
                  <a:gd name="T20" fmla="*/ 82 w 160"/>
                  <a:gd name="T21" fmla="*/ 55 h 97"/>
                  <a:gd name="T22" fmla="*/ 79 w 160"/>
                  <a:gd name="T23" fmla="*/ 52 h 97"/>
                  <a:gd name="T24" fmla="*/ 74 w 160"/>
                  <a:gd name="T25" fmla="*/ 49 h 97"/>
                  <a:gd name="T26" fmla="*/ 67 w 160"/>
                  <a:gd name="T27" fmla="*/ 47 h 97"/>
                  <a:gd name="T28" fmla="*/ 65 w 160"/>
                  <a:gd name="T29" fmla="*/ 45 h 97"/>
                  <a:gd name="T30" fmla="*/ 59 w 160"/>
                  <a:gd name="T31" fmla="*/ 41 h 97"/>
                  <a:gd name="T32" fmla="*/ 58 w 160"/>
                  <a:gd name="T33" fmla="*/ 38 h 97"/>
                  <a:gd name="T34" fmla="*/ 56 w 160"/>
                  <a:gd name="T35" fmla="*/ 35 h 97"/>
                  <a:gd name="T36" fmla="*/ 54 w 160"/>
                  <a:gd name="T37" fmla="*/ 33 h 97"/>
                  <a:gd name="T38" fmla="*/ 51 w 160"/>
                  <a:gd name="T39" fmla="*/ 31 h 97"/>
                  <a:gd name="T40" fmla="*/ 50 w 160"/>
                  <a:gd name="T41" fmla="*/ 30 h 97"/>
                  <a:gd name="T42" fmla="*/ 47 w 160"/>
                  <a:gd name="T43" fmla="*/ 28 h 97"/>
                  <a:gd name="T44" fmla="*/ 45 w 160"/>
                  <a:gd name="T45" fmla="*/ 27 h 97"/>
                  <a:gd name="T46" fmla="*/ 42 w 160"/>
                  <a:gd name="T47" fmla="*/ 26 h 97"/>
                  <a:gd name="T48" fmla="*/ 40 w 160"/>
                  <a:gd name="T49" fmla="*/ 23 h 97"/>
                  <a:gd name="T50" fmla="*/ 36 w 160"/>
                  <a:gd name="T51" fmla="*/ 22 h 97"/>
                  <a:gd name="T52" fmla="*/ 33 w 160"/>
                  <a:gd name="T53" fmla="*/ 21 h 97"/>
                  <a:gd name="T54" fmla="*/ 29 w 160"/>
                  <a:gd name="T55" fmla="*/ 19 h 97"/>
                  <a:gd name="T56" fmla="*/ 27 w 160"/>
                  <a:gd name="T57" fmla="*/ 18 h 97"/>
                  <a:gd name="T58" fmla="*/ 26 w 160"/>
                  <a:gd name="T59" fmla="*/ 16 h 97"/>
                  <a:gd name="T60" fmla="*/ 23 w 160"/>
                  <a:gd name="T61" fmla="*/ 14 h 97"/>
                  <a:gd name="T62" fmla="*/ 20 w 160"/>
                  <a:gd name="T63" fmla="*/ 12 h 97"/>
                  <a:gd name="T64" fmla="*/ 19 w 160"/>
                  <a:gd name="T65" fmla="*/ 10 h 97"/>
                  <a:gd name="T66" fmla="*/ 11 w 160"/>
                  <a:gd name="T67" fmla="*/ 6 h 97"/>
                  <a:gd name="T68" fmla="*/ 10 w 160"/>
                  <a:gd name="T69" fmla="*/ 5 h 97"/>
                  <a:gd name="T70" fmla="*/ 9 w 160"/>
                  <a:gd name="T71" fmla="*/ 3 h 97"/>
                  <a:gd name="T72" fmla="*/ 8 w 160"/>
                  <a:gd name="T73" fmla="*/ 2 h 97"/>
                  <a:gd name="T74" fmla="*/ 0 w 160"/>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97">
                    <a:moveTo>
                      <a:pt x="160" y="97"/>
                    </a:moveTo>
                    <a:lnTo>
                      <a:pt x="149" y="97"/>
                    </a:lnTo>
                    <a:lnTo>
                      <a:pt x="149" y="89"/>
                    </a:lnTo>
                    <a:lnTo>
                      <a:pt x="147" y="89"/>
                    </a:lnTo>
                    <a:lnTo>
                      <a:pt x="147" y="82"/>
                    </a:lnTo>
                    <a:lnTo>
                      <a:pt x="114" y="82"/>
                    </a:lnTo>
                    <a:lnTo>
                      <a:pt x="114" y="78"/>
                    </a:lnTo>
                    <a:lnTo>
                      <a:pt x="106" y="78"/>
                    </a:lnTo>
                    <a:lnTo>
                      <a:pt x="106" y="74"/>
                    </a:lnTo>
                    <a:lnTo>
                      <a:pt x="105" y="74"/>
                    </a:lnTo>
                    <a:lnTo>
                      <a:pt x="105" y="70"/>
                    </a:lnTo>
                    <a:lnTo>
                      <a:pt x="103" y="70"/>
                    </a:lnTo>
                    <a:lnTo>
                      <a:pt x="103" y="67"/>
                    </a:lnTo>
                    <a:lnTo>
                      <a:pt x="98" y="67"/>
                    </a:lnTo>
                    <a:lnTo>
                      <a:pt x="98" y="64"/>
                    </a:lnTo>
                    <a:lnTo>
                      <a:pt x="96" y="64"/>
                    </a:lnTo>
                    <a:lnTo>
                      <a:pt x="96" y="60"/>
                    </a:lnTo>
                    <a:lnTo>
                      <a:pt x="85" y="60"/>
                    </a:lnTo>
                    <a:lnTo>
                      <a:pt x="85" y="57"/>
                    </a:lnTo>
                    <a:lnTo>
                      <a:pt x="84" y="57"/>
                    </a:lnTo>
                    <a:lnTo>
                      <a:pt x="84" y="55"/>
                    </a:lnTo>
                    <a:lnTo>
                      <a:pt x="82" y="55"/>
                    </a:lnTo>
                    <a:lnTo>
                      <a:pt x="82" y="52"/>
                    </a:lnTo>
                    <a:lnTo>
                      <a:pt x="79" y="52"/>
                    </a:lnTo>
                    <a:lnTo>
                      <a:pt x="79" y="49"/>
                    </a:lnTo>
                    <a:lnTo>
                      <a:pt x="74" y="49"/>
                    </a:lnTo>
                    <a:lnTo>
                      <a:pt x="74" y="47"/>
                    </a:lnTo>
                    <a:lnTo>
                      <a:pt x="67" y="47"/>
                    </a:lnTo>
                    <a:lnTo>
                      <a:pt x="67" y="45"/>
                    </a:lnTo>
                    <a:lnTo>
                      <a:pt x="65" y="45"/>
                    </a:lnTo>
                    <a:lnTo>
                      <a:pt x="65" y="41"/>
                    </a:lnTo>
                    <a:lnTo>
                      <a:pt x="59" y="41"/>
                    </a:lnTo>
                    <a:lnTo>
                      <a:pt x="59" y="38"/>
                    </a:lnTo>
                    <a:lnTo>
                      <a:pt x="58" y="38"/>
                    </a:lnTo>
                    <a:lnTo>
                      <a:pt x="58" y="35"/>
                    </a:lnTo>
                    <a:lnTo>
                      <a:pt x="56" y="35"/>
                    </a:lnTo>
                    <a:lnTo>
                      <a:pt x="56" y="33"/>
                    </a:lnTo>
                    <a:lnTo>
                      <a:pt x="54" y="33"/>
                    </a:lnTo>
                    <a:lnTo>
                      <a:pt x="54" y="31"/>
                    </a:lnTo>
                    <a:lnTo>
                      <a:pt x="51" y="31"/>
                    </a:lnTo>
                    <a:lnTo>
                      <a:pt x="51" y="30"/>
                    </a:lnTo>
                    <a:lnTo>
                      <a:pt x="50" y="30"/>
                    </a:lnTo>
                    <a:lnTo>
                      <a:pt x="50" y="28"/>
                    </a:lnTo>
                    <a:lnTo>
                      <a:pt x="47" y="28"/>
                    </a:lnTo>
                    <a:lnTo>
                      <a:pt x="47" y="27"/>
                    </a:lnTo>
                    <a:lnTo>
                      <a:pt x="45" y="27"/>
                    </a:lnTo>
                    <a:lnTo>
                      <a:pt x="45" y="26"/>
                    </a:lnTo>
                    <a:lnTo>
                      <a:pt x="42" y="26"/>
                    </a:lnTo>
                    <a:lnTo>
                      <a:pt x="42" y="23"/>
                    </a:lnTo>
                    <a:lnTo>
                      <a:pt x="40" y="23"/>
                    </a:lnTo>
                    <a:lnTo>
                      <a:pt x="40" y="22"/>
                    </a:lnTo>
                    <a:lnTo>
                      <a:pt x="36" y="22"/>
                    </a:lnTo>
                    <a:lnTo>
                      <a:pt x="36" y="21"/>
                    </a:lnTo>
                    <a:lnTo>
                      <a:pt x="33" y="21"/>
                    </a:lnTo>
                    <a:lnTo>
                      <a:pt x="33" y="19"/>
                    </a:lnTo>
                    <a:lnTo>
                      <a:pt x="29" y="19"/>
                    </a:lnTo>
                    <a:lnTo>
                      <a:pt x="29" y="18"/>
                    </a:lnTo>
                    <a:lnTo>
                      <a:pt x="27" y="18"/>
                    </a:lnTo>
                    <a:lnTo>
                      <a:pt x="27" y="16"/>
                    </a:lnTo>
                    <a:lnTo>
                      <a:pt x="26" y="16"/>
                    </a:lnTo>
                    <a:lnTo>
                      <a:pt x="26" y="14"/>
                    </a:lnTo>
                    <a:lnTo>
                      <a:pt x="23" y="14"/>
                    </a:lnTo>
                    <a:lnTo>
                      <a:pt x="23" y="12"/>
                    </a:lnTo>
                    <a:lnTo>
                      <a:pt x="20" y="12"/>
                    </a:lnTo>
                    <a:lnTo>
                      <a:pt x="20" y="10"/>
                    </a:lnTo>
                    <a:lnTo>
                      <a:pt x="19" y="10"/>
                    </a:lnTo>
                    <a:lnTo>
                      <a:pt x="19" y="6"/>
                    </a:lnTo>
                    <a:lnTo>
                      <a:pt x="11" y="6"/>
                    </a:lnTo>
                    <a:lnTo>
                      <a:pt x="11" y="5"/>
                    </a:lnTo>
                    <a:lnTo>
                      <a:pt x="10" y="5"/>
                    </a:lnTo>
                    <a:lnTo>
                      <a:pt x="10" y="3"/>
                    </a:lnTo>
                    <a:lnTo>
                      <a:pt x="9" y="3"/>
                    </a:lnTo>
                    <a:lnTo>
                      <a:pt x="9" y="2"/>
                    </a:lnTo>
                    <a:lnTo>
                      <a:pt x="8" y="2"/>
                    </a:lnTo>
                    <a:lnTo>
                      <a:pt x="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3" name="Line 36"/>
              <p:cNvSpPr>
                <a:spLocks noChangeShapeType="1"/>
              </p:cNvSpPr>
              <p:nvPr/>
            </p:nvSpPr>
            <p:spPr bwMode="auto">
              <a:xfrm>
                <a:off x="2270490" y="2905545"/>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4" name="Line 37"/>
              <p:cNvSpPr>
                <a:spLocks noChangeShapeType="1"/>
              </p:cNvSpPr>
              <p:nvPr/>
            </p:nvSpPr>
            <p:spPr bwMode="auto">
              <a:xfrm>
                <a:off x="2308802" y="2905545"/>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5" name="Line 38"/>
              <p:cNvSpPr>
                <a:spLocks noChangeShapeType="1"/>
              </p:cNvSpPr>
              <p:nvPr/>
            </p:nvSpPr>
            <p:spPr bwMode="auto">
              <a:xfrm>
                <a:off x="1746892" y="2428557"/>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6" name="Line 39"/>
              <p:cNvSpPr>
                <a:spLocks noChangeShapeType="1"/>
              </p:cNvSpPr>
              <p:nvPr/>
            </p:nvSpPr>
            <p:spPr bwMode="auto">
              <a:xfrm>
                <a:off x="1772433" y="2428557"/>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7" name="Line 40"/>
              <p:cNvSpPr>
                <a:spLocks noChangeShapeType="1"/>
              </p:cNvSpPr>
              <p:nvPr/>
            </p:nvSpPr>
            <p:spPr bwMode="auto">
              <a:xfrm>
                <a:off x="1657497" y="2428557"/>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8" name="Line 41"/>
              <p:cNvSpPr>
                <a:spLocks noChangeShapeType="1"/>
              </p:cNvSpPr>
              <p:nvPr/>
            </p:nvSpPr>
            <p:spPr bwMode="auto">
              <a:xfrm>
                <a:off x="1683038" y="2428557"/>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9" name="Line 42"/>
              <p:cNvSpPr>
                <a:spLocks noChangeShapeType="1"/>
              </p:cNvSpPr>
              <p:nvPr/>
            </p:nvSpPr>
            <p:spPr bwMode="auto">
              <a:xfrm>
                <a:off x="2947337" y="3257010"/>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0" name="Line 43"/>
              <p:cNvSpPr>
                <a:spLocks noChangeShapeType="1"/>
              </p:cNvSpPr>
              <p:nvPr/>
            </p:nvSpPr>
            <p:spPr bwMode="auto">
              <a:xfrm>
                <a:off x="2972879" y="3257010"/>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1" name="Line 44"/>
              <p:cNvSpPr>
                <a:spLocks noChangeShapeType="1"/>
              </p:cNvSpPr>
              <p:nvPr/>
            </p:nvSpPr>
            <p:spPr bwMode="auto">
              <a:xfrm>
                <a:off x="2219408" y="2905545"/>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2" name="Line 45"/>
              <p:cNvSpPr>
                <a:spLocks noChangeShapeType="1"/>
              </p:cNvSpPr>
              <p:nvPr/>
            </p:nvSpPr>
            <p:spPr bwMode="auto">
              <a:xfrm>
                <a:off x="1989535" y="2528976"/>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3" name="Line 46"/>
              <p:cNvSpPr>
                <a:spLocks noChangeShapeType="1"/>
              </p:cNvSpPr>
              <p:nvPr/>
            </p:nvSpPr>
            <p:spPr bwMode="auto">
              <a:xfrm>
                <a:off x="1465936" y="2152406"/>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4" name="Line 47"/>
              <p:cNvSpPr>
                <a:spLocks noChangeShapeType="1"/>
              </p:cNvSpPr>
              <p:nvPr/>
            </p:nvSpPr>
            <p:spPr bwMode="auto">
              <a:xfrm flipH="1">
                <a:off x="1478707" y="2227720"/>
                <a:ext cx="638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5" name="Line 48"/>
              <p:cNvSpPr>
                <a:spLocks noChangeShapeType="1"/>
              </p:cNvSpPr>
              <p:nvPr/>
            </p:nvSpPr>
            <p:spPr bwMode="auto">
              <a:xfrm>
                <a:off x="1338229" y="2102197"/>
                <a:ext cx="7662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6" name="Line 49"/>
              <p:cNvSpPr>
                <a:spLocks noChangeShapeType="1"/>
              </p:cNvSpPr>
              <p:nvPr/>
            </p:nvSpPr>
            <p:spPr bwMode="auto">
              <a:xfrm flipH="1">
                <a:off x="1312688" y="2039435"/>
                <a:ext cx="638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7" name="Line 50"/>
              <p:cNvSpPr>
                <a:spLocks noChangeShapeType="1"/>
              </p:cNvSpPr>
              <p:nvPr/>
            </p:nvSpPr>
            <p:spPr bwMode="auto">
              <a:xfrm>
                <a:off x="1351000" y="2152406"/>
                <a:ext cx="638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8" name="Line 51"/>
              <p:cNvSpPr>
                <a:spLocks noChangeShapeType="1"/>
              </p:cNvSpPr>
              <p:nvPr/>
            </p:nvSpPr>
            <p:spPr bwMode="auto">
              <a:xfrm>
                <a:off x="2142783" y="2792574"/>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9" name="Line 52"/>
              <p:cNvSpPr>
                <a:spLocks noChangeShapeType="1"/>
              </p:cNvSpPr>
              <p:nvPr/>
            </p:nvSpPr>
            <p:spPr bwMode="auto">
              <a:xfrm>
                <a:off x="1440395" y="2152406"/>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0" name="Line 53"/>
              <p:cNvSpPr>
                <a:spLocks noChangeShapeType="1"/>
              </p:cNvSpPr>
              <p:nvPr/>
            </p:nvSpPr>
            <p:spPr bwMode="auto">
              <a:xfrm>
                <a:off x="3138898" y="3257010"/>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1" name="Line 54"/>
              <p:cNvSpPr>
                <a:spLocks noChangeShapeType="1"/>
              </p:cNvSpPr>
              <p:nvPr/>
            </p:nvSpPr>
            <p:spPr bwMode="auto">
              <a:xfrm>
                <a:off x="2832401" y="3269562"/>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2" name="Line 55"/>
              <p:cNvSpPr>
                <a:spLocks noChangeShapeType="1"/>
              </p:cNvSpPr>
              <p:nvPr/>
            </p:nvSpPr>
            <p:spPr bwMode="auto">
              <a:xfrm>
                <a:off x="1849057" y="2441109"/>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3" name="Freeform 56"/>
              <p:cNvSpPr>
                <a:spLocks/>
              </p:cNvSpPr>
              <p:nvPr/>
            </p:nvSpPr>
            <p:spPr bwMode="auto">
              <a:xfrm>
                <a:off x="1095586" y="1838598"/>
                <a:ext cx="2043312" cy="1456069"/>
              </a:xfrm>
              <a:custGeom>
                <a:avLst/>
                <a:gdLst>
                  <a:gd name="T0" fmla="*/ 160 w 160"/>
                  <a:gd name="T1" fmla="*/ 116 h 116"/>
                  <a:gd name="T2" fmla="*/ 134 w 160"/>
                  <a:gd name="T3" fmla="*/ 116 h 116"/>
                  <a:gd name="T4" fmla="*/ 134 w 160"/>
                  <a:gd name="T5" fmla="*/ 110 h 116"/>
                  <a:gd name="T6" fmla="*/ 125 w 160"/>
                  <a:gd name="T7" fmla="*/ 110 h 116"/>
                  <a:gd name="T8" fmla="*/ 125 w 160"/>
                  <a:gd name="T9" fmla="*/ 105 h 116"/>
                  <a:gd name="T10" fmla="*/ 110 w 160"/>
                  <a:gd name="T11" fmla="*/ 105 h 116"/>
                  <a:gd name="T12" fmla="*/ 110 w 160"/>
                  <a:gd name="T13" fmla="*/ 99 h 116"/>
                  <a:gd name="T14" fmla="*/ 106 w 160"/>
                  <a:gd name="T15" fmla="*/ 99 h 116"/>
                  <a:gd name="T16" fmla="*/ 106 w 160"/>
                  <a:gd name="T17" fmla="*/ 94 h 116"/>
                  <a:gd name="T18" fmla="*/ 95 w 160"/>
                  <a:gd name="T19" fmla="*/ 94 h 116"/>
                  <a:gd name="T20" fmla="*/ 95 w 160"/>
                  <a:gd name="T21" fmla="*/ 88 h 116"/>
                  <a:gd name="T22" fmla="*/ 86 w 160"/>
                  <a:gd name="T23" fmla="*/ 88 h 116"/>
                  <a:gd name="T24" fmla="*/ 86 w 160"/>
                  <a:gd name="T25" fmla="*/ 83 h 116"/>
                  <a:gd name="T26" fmla="*/ 83 w 160"/>
                  <a:gd name="T27" fmla="*/ 83 h 116"/>
                  <a:gd name="T28" fmla="*/ 83 w 160"/>
                  <a:gd name="T29" fmla="*/ 79 h 116"/>
                  <a:gd name="T30" fmla="*/ 79 w 160"/>
                  <a:gd name="T31" fmla="*/ 79 h 116"/>
                  <a:gd name="T32" fmla="*/ 79 w 160"/>
                  <a:gd name="T33" fmla="*/ 74 h 116"/>
                  <a:gd name="T34" fmla="*/ 76 w 160"/>
                  <a:gd name="T35" fmla="*/ 74 h 116"/>
                  <a:gd name="T36" fmla="*/ 76 w 160"/>
                  <a:gd name="T37" fmla="*/ 70 h 116"/>
                  <a:gd name="T38" fmla="*/ 74 w 160"/>
                  <a:gd name="T39" fmla="*/ 70 h 116"/>
                  <a:gd name="T40" fmla="*/ 74 w 160"/>
                  <a:gd name="T41" fmla="*/ 66 h 116"/>
                  <a:gd name="T42" fmla="*/ 73 w 160"/>
                  <a:gd name="T43" fmla="*/ 66 h 116"/>
                  <a:gd name="T44" fmla="*/ 73 w 160"/>
                  <a:gd name="T45" fmla="*/ 62 h 116"/>
                  <a:gd name="T46" fmla="*/ 71 w 160"/>
                  <a:gd name="T47" fmla="*/ 62 h 116"/>
                  <a:gd name="T48" fmla="*/ 71 w 160"/>
                  <a:gd name="T49" fmla="*/ 58 h 116"/>
                  <a:gd name="T50" fmla="*/ 66 w 160"/>
                  <a:gd name="T51" fmla="*/ 58 h 116"/>
                  <a:gd name="T52" fmla="*/ 66 w 160"/>
                  <a:gd name="T53" fmla="*/ 53 h 116"/>
                  <a:gd name="T54" fmla="*/ 60 w 160"/>
                  <a:gd name="T55" fmla="*/ 53 h 116"/>
                  <a:gd name="T56" fmla="*/ 60 w 160"/>
                  <a:gd name="T57" fmla="*/ 50 h 116"/>
                  <a:gd name="T58" fmla="*/ 43 w 160"/>
                  <a:gd name="T59" fmla="*/ 50 h 116"/>
                  <a:gd name="T60" fmla="*/ 43 w 160"/>
                  <a:gd name="T61" fmla="*/ 43 h 116"/>
                  <a:gd name="T62" fmla="*/ 38 w 160"/>
                  <a:gd name="T63" fmla="*/ 43 h 116"/>
                  <a:gd name="T64" fmla="*/ 38 w 160"/>
                  <a:gd name="T65" fmla="*/ 39 h 116"/>
                  <a:gd name="T66" fmla="*/ 38 w 160"/>
                  <a:gd name="T67" fmla="*/ 39 h 116"/>
                  <a:gd name="T68" fmla="*/ 38 w 160"/>
                  <a:gd name="T69" fmla="*/ 37 h 116"/>
                  <a:gd name="T70" fmla="*/ 32 w 160"/>
                  <a:gd name="T71" fmla="*/ 37 h 116"/>
                  <a:gd name="T72" fmla="*/ 32 w 160"/>
                  <a:gd name="T73" fmla="*/ 31 h 116"/>
                  <a:gd name="T74" fmla="*/ 30 w 160"/>
                  <a:gd name="T75" fmla="*/ 31 h 116"/>
                  <a:gd name="T76" fmla="*/ 30 w 160"/>
                  <a:gd name="T77" fmla="*/ 27 h 116"/>
                  <a:gd name="T78" fmla="*/ 22 w 160"/>
                  <a:gd name="T79" fmla="*/ 27 h 116"/>
                  <a:gd name="T80" fmla="*/ 22 w 160"/>
                  <a:gd name="T81" fmla="*/ 25 h 116"/>
                  <a:gd name="T82" fmla="*/ 21 w 160"/>
                  <a:gd name="T83" fmla="*/ 25 h 116"/>
                  <a:gd name="T84" fmla="*/ 21 w 160"/>
                  <a:gd name="T85" fmla="*/ 22 h 116"/>
                  <a:gd name="T86" fmla="*/ 20 w 160"/>
                  <a:gd name="T87" fmla="*/ 22 h 116"/>
                  <a:gd name="T88" fmla="*/ 20 w 160"/>
                  <a:gd name="T89" fmla="*/ 19 h 116"/>
                  <a:gd name="T90" fmla="*/ 19 w 160"/>
                  <a:gd name="T91" fmla="*/ 19 h 116"/>
                  <a:gd name="T92" fmla="*/ 19 w 160"/>
                  <a:gd name="T93" fmla="*/ 11 h 116"/>
                  <a:gd name="T94" fmla="*/ 15 w 160"/>
                  <a:gd name="T95" fmla="*/ 11 h 116"/>
                  <a:gd name="T96" fmla="*/ 15 w 160"/>
                  <a:gd name="T97" fmla="*/ 8 h 116"/>
                  <a:gd name="T98" fmla="*/ 14 w 160"/>
                  <a:gd name="T99" fmla="*/ 8 h 116"/>
                  <a:gd name="T100" fmla="*/ 14 w 160"/>
                  <a:gd name="T101" fmla="*/ 5 h 116"/>
                  <a:gd name="T102" fmla="*/ 12 w 160"/>
                  <a:gd name="T103" fmla="*/ 5 h 116"/>
                  <a:gd name="T104" fmla="*/ 12 w 160"/>
                  <a:gd name="T105" fmla="*/ 3 h 116"/>
                  <a:gd name="T106" fmla="*/ 9 w 160"/>
                  <a:gd name="T107" fmla="*/ 3 h 116"/>
                  <a:gd name="T108" fmla="*/ 9 w 160"/>
                  <a:gd name="T109" fmla="*/ 0 h 116"/>
                  <a:gd name="T110" fmla="*/ 0 w 160"/>
                  <a:gd name="T11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16">
                    <a:moveTo>
                      <a:pt x="160" y="116"/>
                    </a:moveTo>
                    <a:lnTo>
                      <a:pt x="134" y="116"/>
                    </a:lnTo>
                    <a:lnTo>
                      <a:pt x="134" y="110"/>
                    </a:lnTo>
                    <a:lnTo>
                      <a:pt x="125" y="110"/>
                    </a:lnTo>
                    <a:lnTo>
                      <a:pt x="125" y="105"/>
                    </a:lnTo>
                    <a:lnTo>
                      <a:pt x="110" y="105"/>
                    </a:lnTo>
                    <a:lnTo>
                      <a:pt x="110" y="99"/>
                    </a:lnTo>
                    <a:lnTo>
                      <a:pt x="106" y="99"/>
                    </a:lnTo>
                    <a:lnTo>
                      <a:pt x="106" y="94"/>
                    </a:lnTo>
                    <a:lnTo>
                      <a:pt x="95" y="94"/>
                    </a:lnTo>
                    <a:lnTo>
                      <a:pt x="95" y="88"/>
                    </a:lnTo>
                    <a:lnTo>
                      <a:pt x="86" y="88"/>
                    </a:lnTo>
                    <a:lnTo>
                      <a:pt x="86" y="83"/>
                    </a:lnTo>
                    <a:lnTo>
                      <a:pt x="83" y="83"/>
                    </a:lnTo>
                    <a:lnTo>
                      <a:pt x="83" y="79"/>
                    </a:lnTo>
                    <a:lnTo>
                      <a:pt x="79" y="79"/>
                    </a:lnTo>
                    <a:lnTo>
                      <a:pt x="79" y="74"/>
                    </a:lnTo>
                    <a:lnTo>
                      <a:pt x="76" y="74"/>
                    </a:lnTo>
                    <a:lnTo>
                      <a:pt x="76" y="70"/>
                    </a:lnTo>
                    <a:lnTo>
                      <a:pt x="74" y="70"/>
                    </a:lnTo>
                    <a:lnTo>
                      <a:pt x="74" y="66"/>
                    </a:lnTo>
                    <a:lnTo>
                      <a:pt x="73" y="66"/>
                    </a:lnTo>
                    <a:lnTo>
                      <a:pt x="73" y="62"/>
                    </a:lnTo>
                    <a:lnTo>
                      <a:pt x="71" y="62"/>
                    </a:lnTo>
                    <a:lnTo>
                      <a:pt x="71" y="58"/>
                    </a:lnTo>
                    <a:lnTo>
                      <a:pt x="66" y="58"/>
                    </a:lnTo>
                    <a:lnTo>
                      <a:pt x="66" y="53"/>
                    </a:lnTo>
                    <a:lnTo>
                      <a:pt x="60" y="53"/>
                    </a:lnTo>
                    <a:lnTo>
                      <a:pt x="60" y="50"/>
                    </a:lnTo>
                    <a:lnTo>
                      <a:pt x="43" y="50"/>
                    </a:lnTo>
                    <a:lnTo>
                      <a:pt x="43" y="43"/>
                    </a:lnTo>
                    <a:lnTo>
                      <a:pt x="38" y="43"/>
                    </a:lnTo>
                    <a:lnTo>
                      <a:pt x="38" y="39"/>
                    </a:lnTo>
                    <a:lnTo>
                      <a:pt x="38" y="39"/>
                    </a:lnTo>
                    <a:lnTo>
                      <a:pt x="38" y="37"/>
                    </a:lnTo>
                    <a:lnTo>
                      <a:pt x="32" y="37"/>
                    </a:lnTo>
                    <a:lnTo>
                      <a:pt x="32" y="31"/>
                    </a:lnTo>
                    <a:lnTo>
                      <a:pt x="30" y="31"/>
                    </a:lnTo>
                    <a:lnTo>
                      <a:pt x="30" y="27"/>
                    </a:lnTo>
                    <a:lnTo>
                      <a:pt x="22" y="27"/>
                    </a:lnTo>
                    <a:lnTo>
                      <a:pt x="22" y="25"/>
                    </a:lnTo>
                    <a:lnTo>
                      <a:pt x="21" y="25"/>
                    </a:lnTo>
                    <a:lnTo>
                      <a:pt x="21" y="22"/>
                    </a:lnTo>
                    <a:lnTo>
                      <a:pt x="20" y="22"/>
                    </a:lnTo>
                    <a:lnTo>
                      <a:pt x="20" y="19"/>
                    </a:lnTo>
                    <a:lnTo>
                      <a:pt x="19" y="19"/>
                    </a:lnTo>
                    <a:lnTo>
                      <a:pt x="19" y="11"/>
                    </a:lnTo>
                    <a:lnTo>
                      <a:pt x="15" y="11"/>
                    </a:lnTo>
                    <a:lnTo>
                      <a:pt x="15" y="8"/>
                    </a:lnTo>
                    <a:lnTo>
                      <a:pt x="14" y="8"/>
                    </a:lnTo>
                    <a:lnTo>
                      <a:pt x="14" y="5"/>
                    </a:lnTo>
                    <a:lnTo>
                      <a:pt x="12" y="5"/>
                    </a:lnTo>
                    <a:lnTo>
                      <a:pt x="12" y="3"/>
                    </a:lnTo>
                    <a:lnTo>
                      <a:pt x="9" y="3"/>
                    </a:lnTo>
                    <a:lnTo>
                      <a:pt x="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cxnSp>
            <p:nvCxnSpPr>
              <p:cNvPr id="114" name="Straight Connector 113"/>
              <p:cNvCxnSpPr/>
              <p:nvPr/>
            </p:nvCxnSpPr>
            <p:spPr>
              <a:xfrm>
                <a:off x="1104919" y="2769607"/>
                <a:ext cx="2063459" cy="0"/>
              </a:xfrm>
              <a:prstGeom prst="line">
                <a:avLst/>
              </a:prstGeom>
              <a:ln w="1587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grpSp>
      </p:grpSp>
      <p:sp>
        <p:nvSpPr>
          <p:cNvPr id="115" name="Freeform 114"/>
          <p:cNvSpPr>
            <a:spLocks/>
          </p:cNvSpPr>
          <p:nvPr/>
        </p:nvSpPr>
        <p:spPr bwMode="auto">
          <a:xfrm>
            <a:off x="5136728" y="1758597"/>
            <a:ext cx="2239390" cy="19073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16" name="Line 6"/>
          <p:cNvSpPr>
            <a:spLocks noChangeShapeType="1"/>
          </p:cNvSpPr>
          <p:nvPr/>
        </p:nvSpPr>
        <p:spPr bwMode="auto">
          <a:xfrm>
            <a:off x="5084514" y="1773586"/>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17" name="Line 7"/>
          <p:cNvSpPr>
            <a:spLocks noChangeShapeType="1"/>
          </p:cNvSpPr>
          <p:nvPr/>
        </p:nvSpPr>
        <p:spPr bwMode="auto">
          <a:xfrm>
            <a:off x="5084514" y="2146066"/>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18" name="Line 8"/>
          <p:cNvSpPr>
            <a:spLocks noChangeShapeType="1"/>
          </p:cNvSpPr>
          <p:nvPr/>
        </p:nvSpPr>
        <p:spPr bwMode="auto">
          <a:xfrm>
            <a:off x="5084514" y="2509491"/>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19" name="Line 9"/>
          <p:cNvSpPr>
            <a:spLocks noChangeShapeType="1"/>
          </p:cNvSpPr>
          <p:nvPr/>
        </p:nvSpPr>
        <p:spPr bwMode="auto">
          <a:xfrm>
            <a:off x="5084514" y="2868390"/>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0" name="Line 10"/>
          <p:cNvSpPr>
            <a:spLocks noChangeShapeType="1"/>
          </p:cNvSpPr>
          <p:nvPr/>
        </p:nvSpPr>
        <p:spPr bwMode="auto">
          <a:xfrm>
            <a:off x="5084514" y="3231816"/>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1" name="Line 11"/>
          <p:cNvSpPr>
            <a:spLocks noChangeShapeType="1"/>
          </p:cNvSpPr>
          <p:nvPr/>
        </p:nvSpPr>
        <p:spPr bwMode="auto">
          <a:xfrm>
            <a:off x="5084514" y="3604295"/>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2" name="Line 12"/>
          <p:cNvSpPr>
            <a:spLocks noChangeShapeType="1"/>
          </p:cNvSpPr>
          <p:nvPr/>
        </p:nvSpPr>
        <p:spPr bwMode="auto">
          <a:xfrm>
            <a:off x="6924888"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3" name="Line 13"/>
          <p:cNvSpPr>
            <a:spLocks noChangeShapeType="1"/>
          </p:cNvSpPr>
          <p:nvPr/>
        </p:nvSpPr>
        <p:spPr bwMode="auto">
          <a:xfrm>
            <a:off x="6571485"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4" name="Line 15"/>
          <p:cNvSpPr>
            <a:spLocks noChangeShapeType="1"/>
          </p:cNvSpPr>
          <p:nvPr/>
        </p:nvSpPr>
        <p:spPr bwMode="auto">
          <a:xfrm>
            <a:off x="7290790"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5" name="Line 18"/>
          <p:cNvSpPr>
            <a:spLocks noChangeShapeType="1"/>
          </p:cNvSpPr>
          <p:nvPr/>
        </p:nvSpPr>
        <p:spPr bwMode="auto">
          <a:xfrm>
            <a:off x="6203718"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6" name="Line 19"/>
          <p:cNvSpPr>
            <a:spLocks noChangeShapeType="1"/>
          </p:cNvSpPr>
          <p:nvPr/>
        </p:nvSpPr>
        <p:spPr bwMode="auto">
          <a:xfrm>
            <a:off x="5848323"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7" name="Line 20"/>
          <p:cNvSpPr>
            <a:spLocks noChangeShapeType="1"/>
          </p:cNvSpPr>
          <p:nvPr/>
        </p:nvSpPr>
        <p:spPr bwMode="auto">
          <a:xfrm>
            <a:off x="5494920"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8" name="Line 21"/>
          <p:cNvSpPr>
            <a:spLocks noChangeShapeType="1"/>
          </p:cNvSpPr>
          <p:nvPr/>
        </p:nvSpPr>
        <p:spPr bwMode="auto">
          <a:xfrm>
            <a:off x="5136728"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129" name="TextBox 128"/>
          <p:cNvSpPr txBox="1"/>
          <p:nvPr/>
        </p:nvSpPr>
        <p:spPr>
          <a:xfrm rot="16200000">
            <a:off x="3700559" y="2609799"/>
            <a:ext cx="1824300" cy="246221"/>
          </a:xfrm>
          <a:prstGeom prst="rect">
            <a:avLst/>
          </a:prstGeom>
          <a:noFill/>
        </p:spPr>
        <p:txBody>
          <a:bodyPr wrap="none" rtlCol="0">
            <a:spAutoFit/>
          </a:bodyPr>
          <a:lstStyle/>
          <a:p>
            <a:pPr algn="ctr"/>
            <a:r>
              <a:rPr lang="fr-FR" sz="1000" dirty="0" smtClean="0">
                <a:solidFill>
                  <a:srgbClr val="363636"/>
                </a:solidFill>
              </a:rPr>
              <a:t>Proportion sans évènement</a:t>
            </a:r>
            <a:endParaRPr lang="fr-FR" sz="1000" dirty="0">
              <a:solidFill>
                <a:srgbClr val="363636"/>
              </a:solidFill>
            </a:endParaRPr>
          </a:p>
        </p:txBody>
      </p:sp>
      <p:sp>
        <p:nvSpPr>
          <p:cNvPr id="130" name="TextBox 129"/>
          <p:cNvSpPr txBox="1"/>
          <p:nvPr/>
        </p:nvSpPr>
        <p:spPr>
          <a:xfrm>
            <a:off x="6064538" y="3875604"/>
            <a:ext cx="455423" cy="246221"/>
          </a:xfrm>
          <a:prstGeom prst="rect">
            <a:avLst/>
          </a:prstGeom>
          <a:noFill/>
        </p:spPr>
        <p:txBody>
          <a:bodyPr wrap="none" rtlCol="0">
            <a:spAutoFit/>
          </a:bodyPr>
          <a:lstStyle/>
          <a:p>
            <a:pPr algn="ctr"/>
            <a:r>
              <a:rPr lang="fr-FR" sz="1000" dirty="0" smtClean="0">
                <a:solidFill>
                  <a:srgbClr val="363636"/>
                </a:solidFill>
              </a:rPr>
              <a:t>Mois</a:t>
            </a:r>
            <a:endParaRPr lang="fr-FR" sz="1000" dirty="0">
              <a:solidFill>
                <a:srgbClr val="363636"/>
              </a:solidFill>
            </a:endParaRPr>
          </a:p>
        </p:txBody>
      </p:sp>
      <p:sp>
        <p:nvSpPr>
          <p:cNvPr id="131" name="TextBox 130"/>
          <p:cNvSpPr txBox="1"/>
          <p:nvPr/>
        </p:nvSpPr>
        <p:spPr>
          <a:xfrm>
            <a:off x="4733884" y="1656738"/>
            <a:ext cx="362937" cy="246221"/>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132" name="TextBox 131"/>
          <p:cNvSpPr txBox="1"/>
          <p:nvPr/>
        </p:nvSpPr>
        <p:spPr>
          <a:xfrm>
            <a:off x="4733884" y="2022338"/>
            <a:ext cx="362937" cy="246221"/>
          </a:xfrm>
          <a:prstGeom prst="rect">
            <a:avLst/>
          </a:prstGeom>
          <a:noFill/>
        </p:spPr>
        <p:txBody>
          <a:bodyPr wrap="none" rtlCol="0" anchor="ctr" anchorCtr="0">
            <a:spAutoFit/>
          </a:bodyPr>
          <a:lstStyle/>
          <a:p>
            <a:pPr algn="r"/>
            <a:r>
              <a:rPr lang="fr-FR" sz="1000" dirty="0" smtClean="0">
                <a:solidFill>
                  <a:srgbClr val="4D4D4D"/>
                </a:solidFill>
              </a:rPr>
              <a:t>0.8</a:t>
            </a:r>
            <a:endParaRPr lang="fr-FR" sz="1000" dirty="0">
              <a:solidFill>
                <a:srgbClr val="4D4D4D"/>
              </a:solidFill>
            </a:endParaRPr>
          </a:p>
        </p:txBody>
      </p:sp>
      <p:sp>
        <p:nvSpPr>
          <p:cNvPr id="133" name="TextBox 132"/>
          <p:cNvSpPr txBox="1"/>
          <p:nvPr/>
        </p:nvSpPr>
        <p:spPr>
          <a:xfrm>
            <a:off x="4733884" y="2385594"/>
            <a:ext cx="362937" cy="246221"/>
          </a:xfrm>
          <a:prstGeom prst="rect">
            <a:avLst/>
          </a:prstGeom>
          <a:noFill/>
        </p:spPr>
        <p:txBody>
          <a:bodyPr wrap="none" rtlCol="0" anchor="ctr" anchorCtr="0">
            <a:spAutoFit/>
          </a:bodyPr>
          <a:lstStyle/>
          <a:p>
            <a:pPr algn="r"/>
            <a:r>
              <a:rPr lang="fr-FR" sz="1000" dirty="0" smtClean="0">
                <a:solidFill>
                  <a:srgbClr val="4D4D4D"/>
                </a:solidFill>
              </a:rPr>
              <a:t>0.6</a:t>
            </a:r>
            <a:endParaRPr lang="fr-FR" sz="1000" dirty="0">
              <a:solidFill>
                <a:srgbClr val="4D4D4D"/>
              </a:solidFill>
            </a:endParaRPr>
          </a:p>
        </p:txBody>
      </p:sp>
      <p:sp>
        <p:nvSpPr>
          <p:cNvPr id="134" name="TextBox 133"/>
          <p:cNvSpPr txBox="1"/>
          <p:nvPr/>
        </p:nvSpPr>
        <p:spPr>
          <a:xfrm>
            <a:off x="4732619" y="2744323"/>
            <a:ext cx="364202" cy="246221"/>
          </a:xfrm>
          <a:prstGeom prst="rect">
            <a:avLst/>
          </a:prstGeom>
          <a:noFill/>
        </p:spPr>
        <p:txBody>
          <a:bodyPr wrap="none" rtlCol="0" anchor="ctr" anchorCtr="0">
            <a:spAutoFit/>
          </a:bodyPr>
          <a:lstStyle/>
          <a:p>
            <a:pPr algn="r"/>
            <a:r>
              <a:rPr lang="fr-FR" sz="1000" dirty="0" smtClean="0">
                <a:solidFill>
                  <a:srgbClr val="4D4D4D"/>
                </a:solidFill>
              </a:rPr>
              <a:t>0.4</a:t>
            </a:r>
            <a:endParaRPr lang="fr-FR" sz="1000" dirty="0">
              <a:solidFill>
                <a:srgbClr val="4D4D4D"/>
              </a:solidFill>
            </a:endParaRPr>
          </a:p>
        </p:txBody>
      </p:sp>
      <p:sp>
        <p:nvSpPr>
          <p:cNvPr id="135" name="TextBox 134"/>
          <p:cNvSpPr txBox="1"/>
          <p:nvPr/>
        </p:nvSpPr>
        <p:spPr>
          <a:xfrm>
            <a:off x="4733884" y="3107579"/>
            <a:ext cx="362937" cy="246221"/>
          </a:xfrm>
          <a:prstGeom prst="rect">
            <a:avLst/>
          </a:prstGeom>
          <a:noFill/>
        </p:spPr>
        <p:txBody>
          <a:bodyPr wrap="none" rtlCol="0" anchor="ctr" anchorCtr="0">
            <a:spAutoFit/>
          </a:bodyPr>
          <a:lstStyle/>
          <a:p>
            <a:pPr algn="r"/>
            <a:r>
              <a:rPr lang="fr-FR" sz="1000" dirty="0" smtClean="0">
                <a:solidFill>
                  <a:srgbClr val="4D4D4D"/>
                </a:solidFill>
              </a:rPr>
              <a:t>0.2</a:t>
            </a:r>
            <a:endParaRPr lang="fr-FR" sz="1000" dirty="0">
              <a:solidFill>
                <a:srgbClr val="4D4D4D"/>
              </a:solidFill>
            </a:endParaRPr>
          </a:p>
        </p:txBody>
      </p:sp>
      <p:sp>
        <p:nvSpPr>
          <p:cNvPr id="136" name="TextBox 135"/>
          <p:cNvSpPr txBox="1"/>
          <p:nvPr/>
        </p:nvSpPr>
        <p:spPr>
          <a:xfrm>
            <a:off x="4840835" y="3479889"/>
            <a:ext cx="255987" cy="246221"/>
          </a:xfrm>
          <a:prstGeom prst="rect">
            <a:avLst/>
          </a:prstGeom>
          <a:noFill/>
        </p:spPr>
        <p:txBody>
          <a:bodyPr wrap="none" rtlCol="0" anchor="ctr" anchorCtr="0">
            <a:spAutoFit/>
          </a:bodyPr>
          <a:lstStyle/>
          <a:p>
            <a:pPr algn="r"/>
            <a:r>
              <a:rPr lang="fr-FR" sz="1000" dirty="0" smtClean="0">
                <a:solidFill>
                  <a:srgbClr val="4D4D4D"/>
                </a:solidFill>
              </a:rPr>
              <a:t>0</a:t>
            </a:r>
            <a:endParaRPr lang="fr-FR" sz="1000" dirty="0">
              <a:solidFill>
                <a:srgbClr val="4D4D4D"/>
              </a:solidFill>
            </a:endParaRPr>
          </a:p>
        </p:txBody>
      </p:sp>
      <p:sp>
        <p:nvSpPr>
          <p:cNvPr id="137" name="TextBox 136"/>
          <p:cNvSpPr txBox="1"/>
          <p:nvPr/>
        </p:nvSpPr>
        <p:spPr>
          <a:xfrm>
            <a:off x="5011585" y="3724054"/>
            <a:ext cx="255987" cy="246221"/>
          </a:xfrm>
          <a:prstGeom prst="rect">
            <a:avLst/>
          </a:prstGeom>
          <a:noFill/>
        </p:spPr>
        <p:txBody>
          <a:bodyPr wrap="none" rtlCol="0" anchor="t" anchorCtr="0">
            <a:spAutoFit/>
          </a:bodyPr>
          <a:lstStyle/>
          <a:p>
            <a:pPr algn="ctr"/>
            <a:r>
              <a:rPr lang="fr-FR" sz="1000" dirty="0" smtClean="0">
                <a:solidFill>
                  <a:srgbClr val="4D4D4D"/>
                </a:solidFill>
              </a:rPr>
              <a:t>0</a:t>
            </a:r>
            <a:endParaRPr lang="fr-FR" sz="1000" dirty="0">
              <a:solidFill>
                <a:srgbClr val="4D4D4D"/>
              </a:solidFill>
            </a:endParaRPr>
          </a:p>
        </p:txBody>
      </p:sp>
      <p:sp>
        <p:nvSpPr>
          <p:cNvPr id="138" name="TextBox 137"/>
          <p:cNvSpPr txBox="1"/>
          <p:nvPr/>
        </p:nvSpPr>
        <p:spPr>
          <a:xfrm>
            <a:off x="5331082" y="3724054"/>
            <a:ext cx="327308" cy="246221"/>
          </a:xfrm>
          <a:prstGeom prst="rect">
            <a:avLst/>
          </a:prstGeom>
          <a:noFill/>
        </p:spPr>
        <p:txBody>
          <a:bodyPr wrap="none" rtlCol="0" anchor="t" anchorCtr="0">
            <a:spAutoFit/>
          </a:bodyPr>
          <a:lstStyle/>
          <a:p>
            <a:pPr algn="ctr"/>
            <a:r>
              <a:rPr lang="fr-FR" sz="1000" dirty="0" smtClean="0">
                <a:solidFill>
                  <a:srgbClr val="4D4D4D"/>
                </a:solidFill>
              </a:rPr>
              <a:t>10</a:t>
            </a:r>
            <a:endParaRPr lang="fr-FR" sz="1000" dirty="0">
              <a:solidFill>
                <a:srgbClr val="4D4D4D"/>
              </a:solidFill>
            </a:endParaRPr>
          </a:p>
        </p:txBody>
      </p:sp>
      <p:sp>
        <p:nvSpPr>
          <p:cNvPr id="139" name="TextBox 138"/>
          <p:cNvSpPr txBox="1"/>
          <p:nvPr/>
        </p:nvSpPr>
        <p:spPr>
          <a:xfrm>
            <a:off x="5685748" y="3724054"/>
            <a:ext cx="327308" cy="246221"/>
          </a:xfrm>
          <a:prstGeom prst="rect">
            <a:avLst/>
          </a:prstGeom>
          <a:noFill/>
        </p:spPr>
        <p:txBody>
          <a:bodyPr wrap="none" rtlCol="0" anchor="t" anchorCtr="0">
            <a:spAutoFit/>
          </a:bodyPr>
          <a:lstStyle/>
          <a:p>
            <a:pPr algn="ctr"/>
            <a:r>
              <a:rPr lang="fr-FR" sz="1000" dirty="0" smtClean="0">
                <a:solidFill>
                  <a:srgbClr val="4D4D4D"/>
                </a:solidFill>
              </a:rPr>
              <a:t>20</a:t>
            </a:r>
            <a:endParaRPr lang="fr-FR" sz="1000" dirty="0">
              <a:solidFill>
                <a:srgbClr val="4D4D4D"/>
              </a:solidFill>
            </a:endParaRPr>
          </a:p>
        </p:txBody>
      </p:sp>
      <p:sp>
        <p:nvSpPr>
          <p:cNvPr id="140" name="TextBox 139"/>
          <p:cNvSpPr txBox="1"/>
          <p:nvPr/>
        </p:nvSpPr>
        <p:spPr>
          <a:xfrm>
            <a:off x="6045204" y="3724054"/>
            <a:ext cx="327308" cy="246221"/>
          </a:xfrm>
          <a:prstGeom prst="rect">
            <a:avLst/>
          </a:prstGeom>
          <a:noFill/>
        </p:spPr>
        <p:txBody>
          <a:bodyPr wrap="none" rtlCol="0" anchor="t" anchorCtr="0">
            <a:spAutoFit/>
          </a:bodyPr>
          <a:lstStyle/>
          <a:p>
            <a:pPr algn="ctr"/>
            <a:r>
              <a:rPr lang="fr-FR" sz="1000" dirty="0" smtClean="0">
                <a:solidFill>
                  <a:srgbClr val="4D4D4D"/>
                </a:solidFill>
              </a:rPr>
              <a:t>30</a:t>
            </a:r>
            <a:endParaRPr lang="fr-FR" sz="1000" dirty="0">
              <a:solidFill>
                <a:srgbClr val="4D4D4D"/>
              </a:solidFill>
            </a:endParaRPr>
          </a:p>
        </p:txBody>
      </p:sp>
      <p:sp>
        <p:nvSpPr>
          <p:cNvPr id="141" name="TextBox 140"/>
          <p:cNvSpPr txBox="1"/>
          <p:nvPr/>
        </p:nvSpPr>
        <p:spPr>
          <a:xfrm>
            <a:off x="6405640" y="3724054"/>
            <a:ext cx="327308" cy="246221"/>
          </a:xfrm>
          <a:prstGeom prst="rect">
            <a:avLst/>
          </a:prstGeom>
          <a:noFill/>
        </p:spPr>
        <p:txBody>
          <a:bodyPr wrap="none" rtlCol="0" anchor="t" anchorCtr="0">
            <a:spAutoFit/>
          </a:bodyPr>
          <a:lstStyle/>
          <a:p>
            <a:pPr algn="ctr"/>
            <a:r>
              <a:rPr lang="fr-FR" sz="1000" dirty="0" smtClean="0">
                <a:solidFill>
                  <a:srgbClr val="4D4D4D"/>
                </a:solidFill>
              </a:rPr>
              <a:t>40</a:t>
            </a:r>
            <a:endParaRPr lang="fr-FR" sz="1000" dirty="0">
              <a:solidFill>
                <a:srgbClr val="4D4D4D"/>
              </a:solidFill>
            </a:endParaRPr>
          </a:p>
        </p:txBody>
      </p:sp>
      <p:sp>
        <p:nvSpPr>
          <p:cNvPr id="142" name="TextBox 141"/>
          <p:cNvSpPr txBox="1"/>
          <p:nvPr/>
        </p:nvSpPr>
        <p:spPr>
          <a:xfrm>
            <a:off x="6764602" y="3724054"/>
            <a:ext cx="327308" cy="246221"/>
          </a:xfrm>
          <a:prstGeom prst="rect">
            <a:avLst/>
          </a:prstGeom>
          <a:noFill/>
        </p:spPr>
        <p:txBody>
          <a:bodyPr wrap="none" rtlCol="0" anchor="t" anchorCtr="0">
            <a:spAutoFit/>
          </a:bodyPr>
          <a:lstStyle/>
          <a:p>
            <a:pPr algn="ctr"/>
            <a:r>
              <a:rPr lang="fr-FR" sz="1000" dirty="0" smtClean="0">
                <a:solidFill>
                  <a:srgbClr val="4D4D4D"/>
                </a:solidFill>
              </a:rPr>
              <a:t>50</a:t>
            </a:r>
            <a:endParaRPr lang="fr-FR" sz="1000" dirty="0">
              <a:solidFill>
                <a:srgbClr val="4D4D4D"/>
              </a:solidFill>
            </a:endParaRPr>
          </a:p>
        </p:txBody>
      </p:sp>
      <p:sp>
        <p:nvSpPr>
          <p:cNvPr id="143" name="TextBox 142"/>
          <p:cNvSpPr txBox="1"/>
          <p:nvPr/>
        </p:nvSpPr>
        <p:spPr>
          <a:xfrm>
            <a:off x="7129336" y="3724054"/>
            <a:ext cx="327308" cy="246221"/>
          </a:xfrm>
          <a:prstGeom prst="rect">
            <a:avLst/>
          </a:prstGeom>
          <a:noFill/>
        </p:spPr>
        <p:txBody>
          <a:bodyPr wrap="none" rtlCol="0" anchor="t" anchorCtr="0">
            <a:spAutoFit/>
          </a:bodyPr>
          <a:lstStyle/>
          <a:p>
            <a:pPr algn="ctr"/>
            <a:r>
              <a:rPr lang="fr-FR" sz="1000" dirty="0" smtClean="0">
                <a:solidFill>
                  <a:srgbClr val="4D4D4D"/>
                </a:solidFill>
              </a:rPr>
              <a:t>60</a:t>
            </a:r>
            <a:endParaRPr lang="fr-FR" sz="1000" dirty="0">
              <a:solidFill>
                <a:srgbClr val="4D4D4D"/>
              </a:solidFill>
            </a:endParaRPr>
          </a:p>
        </p:txBody>
      </p:sp>
      <p:sp>
        <p:nvSpPr>
          <p:cNvPr id="144" name="TextBox 143"/>
          <p:cNvSpPr txBox="1"/>
          <p:nvPr/>
        </p:nvSpPr>
        <p:spPr>
          <a:xfrm>
            <a:off x="6762857" y="3423964"/>
            <a:ext cx="544841" cy="246221"/>
          </a:xfrm>
          <a:prstGeom prst="rect">
            <a:avLst/>
          </a:prstGeom>
          <a:noFill/>
        </p:spPr>
        <p:txBody>
          <a:bodyPr wrap="none" rtlCol="0" anchor="t" anchorCtr="0">
            <a:spAutoFit/>
          </a:bodyPr>
          <a:lstStyle/>
          <a:p>
            <a:pPr algn="ctr"/>
            <a:r>
              <a:rPr lang="fr-FR" sz="1000" dirty="0" smtClean="0">
                <a:solidFill>
                  <a:srgbClr val="4D4D4D"/>
                </a:solidFill>
              </a:rPr>
              <a:t>n=147</a:t>
            </a:r>
            <a:endParaRPr lang="fr-FR" sz="1000" dirty="0">
              <a:solidFill>
                <a:srgbClr val="4D4D4D"/>
              </a:solidFill>
            </a:endParaRPr>
          </a:p>
        </p:txBody>
      </p:sp>
      <p:cxnSp>
        <p:nvCxnSpPr>
          <p:cNvPr id="145" name="Straight Connector 144"/>
          <p:cNvCxnSpPr/>
          <p:nvPr/>
        </p:nvCxnSpPr>
        <p:spPr>
          <a:xfrm>
            <a:off x="5261865" y="3382564"/>
            <a:ext cx="1724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261865" y="3547074"/>
            <a:ext cx="17243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388192" y="3262904"/>
            <a:ext cx="697752" cy="400110"/>
          </a:xfrm>
          <a:prstGeom prst="rect">
            <a:avLst/>
          </a:prstGeom>
          <a:noFill/>
        </p:spPr>
        <p:txBody>
          <a:bodyPr wrap="none" rtlCol="0" anchor="t" anchorCtr="0">
            <a:spAutoFit/>
          </a:bodyPr>
          <a:lstStyle/>
          <a:p>
            <a:r>
              <a:rPr lang="fr-FR" sz="1000" dirty="0" smtClean="0">
                <a:solidFill>
                  <a:srgbClr val="4D4D4D"/>
                </a:solidFill>
              </a:rPr>
              <a:t>WT</a:t>
            </a:r>
          </a:p>
          <a:p>
            <a:r>
              <a:rPr lang="fr-FR" sz="1000" dirty="0" smtClean="0">
                <a:solidFill>
                  <a:srgbClr val="4D4D4D"/>
                </a:solidFill>
              </a:rPr>
              <a:t>RAS mut</a:t>
            </a:r>
            <a:endParaRPr lang="fr-FR" sz="1000" dirty="0">
              <a:solidFill>
                <a:srgbClr val="4D4D4D"/>
              </a:solidFill>
            </a:endParaRPr>
          </a:p>
        </p:txBody>
      </p:sp>
      <p:sp>
        <p:nvSpPr>
          <p:cNvPr id="148" name="TextBox 147"/>
          <p:cNvSpPr txBox="1"/>
          <p:nvPr/>
        </p:nvSpPr>
        <p:spPr>
          <a:xfrm>
            <a:off x="5084513" y="1546680"/>
            <a:ext cx="2237455" cy="276999"/>
          </a:xfrm>
          <a:prstGeom prst="rect">
            <a:avLst/>
          </a:prstGeom>
          <a:noFill/>
        </p:spPr>
        <p:txBody>
          <a:bodyPr wrap="square" rtlCol="0">
            <a:spAutoFit/>
          </a:bodyPr>
          <a:lstStyle/>
          <a:p>
            <a:pPr algn="ctr"/>
            <a:r>
              <a:rPr lang="fr-FR" sz="1200" b="1" dirty="0" smtClean="0">
                <a:solidFill>
                  <a:srgbClr val="4D4D4D"/>
                </a:solidFill>
              </a:rPr>
              <a:t>SG selon BEAMing plasma</a:t>
            </a:r>
            <a:endParaRPr lang="fr-FR" sz="1200" b="1" dirty="0">
              <a:solidFill>
                <a:srgbClr val="4D4D4D"/>
              </a:solidFill>
            </a:endParaRPr>
          </a:p>
        </p:txBody>
      </p:sp>
      <p:cxnSp>
        <p:nvCxnSpPr>
          <p:cNvPr id="149" name="Straight Connector 148"/>
          <p:cNvCxnSpPr/>
          <p:nvPr/>
        </p:nvCxnSpPr>
        <p:spPr>
          <a:xfrm flipV="1">
            <a:off x="5099069" y="2687429"/>
            <a:ext cx="2193921" cy="13870"/>
          </a:xfrm>
          <a:prstGeom prst="line">
            <a:avLst/>
          </a:prstGeom>
          <a:ln w="1587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sp>
        <p:nvSpPr>
          <p:cNvPr id="150" name="Freeform 89"/>
          <p:cNvSpPr>
            <a:spLocks/>
          </p:cNvSpPr>
          <p:nvPr/>
        </p:nvSpPr>
        <p:spPr bwMode="auto">
          <a:xfrm>
            <a:off x="5136728" y="1775154"/>
            <a:ext cx="2154061" cy="1237211"/>
          </a:xfrm>
          <a:custGeom>
            <a:avLst/>
            <a:gdLst>
              <a:gd name="T0" fmla="*/ 157 w 169"/>
              <a:gd name="T1" fmla="*/ 97 h 97"/>
              <a:gd name="T2" fmla="*/ 155 w 169"/>
              <a:gd name="T3" fmla="*/ 89 h 97"/>
              <a:gd name="T4" fmla="*/ 141 w 169"/>
              <a:gd name="T5" fmla="*/ 81 h 97"/>
              <a:gd name="T6" fmla="*/ 121 w 169"/>
              <a:gd name="T7" fmla="*/ 76 h 97"/>
              <a:gd name="T8" fmla="*/ 113 w 169"/>
              <a:gd name="T9" fmla="*/ 71 h 97"/>
              <a:gd name="T10" fmla="*/ 111 w 169"/>
              <a:gd name="T11" fmla="*/ 67 h 97"/>
              <a:gd name="T12" fmla="*/ 105 w 169"/>
              <a:gd name="T13" fmla="*/ 63 h 97"/>
              <a:gd name="T14" fmla="*/ 103 w 169"/>
              <a:gd name="T15" fmla="*/ 59 h 97"/>
              <a:gd name="T16" fmla="*/ 90 w 169"/>
              <a:gd name="T17" fmla="*/ 55 h 97"/>
              <a:gd name="T18" fmla="*/ 84 w 169"/>
              <a:gd name="T19" fmla="*/ 49 h 97"/>
              <a:gd name="T20" fmla="*/ 78 w 169"/>
              <a:gd name="T21" fmla="*/ 46 h 97"/>
              <a:gd name="T22" fmla="*/ 71 w 169"/>
              <a:gd name="T23" fmla="*/ 44 h 97"/>
              <a:gd name="T24" fmla="*/ 69 w 169"/>
              <a:gd name="T25" fmla="*/ 42 h 97"/>
              <a:gd name="T26" fmla="*/ 64 w 169"/>
              <a:gd name="T27" fmla="*/ 40 h 97"/>
              <a:gd name="T28" fmla="*/ 63 w 169"/>
              <a:gd name="T29" fmla="*/ 37 h 97"/>
              <a:gd name="T30" fmla="*/ 60 w 169"/>
              <a:gd name="T31" fmla="*/ 35 h 97"/>
              <a:gd name="T32" fmla="*/ 58 w 169"/>
              <a:gd name="T33" fmla="*/ 33 h 97"/>
              <a:gd name="T34" fmla="*/ 56 w 169"/>
              <a:gd name="T35" fmla="*/ 31 h 97"/>
              <a:gd name="T36" fmla="*/ 54 w 169"/>
              <a:gd name="T37" fmla="*/ 29 h 97"/>
              <a:gd name="T38" fmla="*/ 50 w 169"/>
              <a:gd name="T39" fmla="*/ 27 h 97"/>
              <a:gd name="T40" fmla="*/ 47 w 169"/>
              <a:gd name="T41" fmla="*/ 25 h 97"/>
              <a:gd name="T42" fmla="*/ 43 w 169"/>
              <a:gd name="T43" fmla="*/ 23 h 97"/>
              <a:gd name="T44" fmla="*/ 39 w 169"/>
              <a:gd name="T45" fmla="*/ 22 h 97"/>
              <a:gd name="T46" fmla="*/ 35 w 169"/>
              <a:gd name="T47" fmla="*/ 20 h 97"/>
              <a:gd name="T48" fmla="*/ 31 w 169"/>
              <a:gd name="T49" fmla="*/ 19 h 97"/>
              <a:gd name="T50" fmla="*/ 29 w 169"/>
              <a:gd name="T51" fmla="*/ 16 h 97"/>
              <a:gd name="T52" fmla="*/ 28 w 169"/>
              <a:gd name="T53" fmla="*/ 15 h 97"/>
              <a:gd name="T54" fmla="*/ 26 w 169"/>
              <a:gd name="T55" fmla="*/ 13 h 97"/>
              <a:gd name="T56" fmla="*/ 23 w 169"/>
              <a:gd name="T57" fmla="*/ 12 h 97"/>
              <a:gd name="T58" fmla="*/ 21 w 169"/>
              <a:gd name="T59" fmla="*/ 10 h 97"/>
              <a:gd name="T60" fmla="*/ 20 w 169"/>
              <a:gd name="T61" fmla="*/ 8 h 97"/>
              <a:gd name="T62" fmla="*/ 12 w 169"/>
              <a:gd name="T63" fmla="*/ 5 h 97"/>
              <a:gd name="T64" fmla="*/ 11 w 169"/>
              <a:gd name="T65" fmla="*/ 4 h 97"/>
              <a:gd name="T66" fmla="*/ 9 w 169"/>
              <a:gd name="T67" fmla="*/ 2 h 97"/>
              <a:gd name="T68" fmla="*/ 0 w 169"/>
              <a:gd name="T6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 h="97">
                <a:moveTo>
                  <a:pt x="169" y="97"/>
                </a:moveTo>
                <a:lnTo>
                  <a:pt x="157" y="97"/>
                </a:lnTo>
                <a:lnTo>
                  <a:pt x="157" y="89"/>
                </a:lnTo>
                <a:lnTo>
                  <a:pt x="155" y="89"/>
                </a:lnTo>
                <a:lnTo>
                  <a:pt x="155" y="81"/>
                </a:lnTo>
                <a:lnTo>
                  <a:pt x="141" y="81"/>
                </a:lnTo>
                <a:lnTo>
                  <a:pt x="141" y="76"/>
                </a:lnTo>
                <a:lnTo>
                  <a:pt x="121" y="76"/>
                </a:lnTo>
                <a:lnTo>
                  <a:pt x="121" y="71"/>
                </a:lnTo>
                <a:lnTo>
                  <a:pt x="113" y="71"/>
                </a:lnTo>
                <a:lnTo>
                  <a:pt x="113" y="67"/>
                </a:lnTo>
                <a:lnTo>
                  <a:pt x="111" y="67"/>
                </a:lnTo>
                <a:lnTo>
                  <a:pt x="111" y="63"/>
                </a:lnTo>
                <a:lnTo>
                  <a:pt x="105" y="63"/>
                </a:lnTo>
                <a:lnTo>
                  <a:pt x="105" y="59"/>
                </a:lnTo>
                <a:lnTo>
                  <a:pt x="103" y="59"/>
                </a:lnTo>
                <a:lnTo>
                  <a:pt x="103" y="55"/>
                </a:lnTo>
                <a:lnTo>
                  <a:pt x="90" y="55"/>
                </a:lnTo>
                <a:lnTo>
                  <a:pt x="90" y="49"/>
                </a:lnTo>
                <a:lnTo>
                  <a:pt x="84" y="49"/>
                </a:lnTo>
                <a:lnTo>
                  <a:pt x="84" y="46"/>
                </a:lnTo>
                <a:lnTo>
                  <a:pt x="78" y="46"/>
                </a:lnTo>
                <a:lnTo>
                  <a:pt x="78" y="44"/>
                </a:lnTo>
                <a:lnTo>
                  <a:pt x="71" y="44"/>
                </a:lnTo>
                <a:lnTo>
                  <a:pt x="71" y="42"/>
                </a:lnTo>
                <a:lnTo>
                  <a:pt x="69" y="42"/>
                </a:lnTo>
                <a:lnTo>
                  <a:pt x="69" y="40"/>
                </a:lnTo>
                <a:lnTo>
                  <a:pt x="64" y="40"/>
                </a:lnTo>
                <a:lnTo>
                  <a:pt x="64" y="37"/>
                </a:lnTo>
                <a:lnTo>
                  <a:pt x="63" y="37"/>
                </a:lnTo>
                <a:lnTo>
                  <a:pt x="63" y="35"/>
                </a:lnTo>
                <a:lnTo>
                  <a:pt x="60" y="35"/>
                </a:lnTo>
                <a:lnTo>
                  <a:pt x="60" y="33"/>
                </a:lnTo>
                <a:lnTo>
                  <a:pt x="58" y="33"/>
                </a:lnTo>
                <a:lnTo>
                  <a:pt x="58" y="31"/>
                </a:lnTo>
                <a:lnTo>
                  <a:pt x="56" y="31"/>
                </a:lnTo>
                <a:lnTo>
                  <a:pt x="56" y="29"/>
                </a:lnTo>
                <a:lnTo>
                  <a:pt x="54" y="29"/>
                </a:lnTo>
                <a:lnTo>
                  <a:pt x="54" y="27"/>
                </a:lnTo>
                <a:lnTo>
                  <a:pt x="50" y="27"/>
                </a:lnTo>
                <a:lnTo>
                  <a:pt x="50" y="25"/>
                </a:lnTo>
                <a:lnTo>
                  <a:pt x="47" y="25"/>
                </a:lnTo>
                <a:lnTo>
                  <a:pt x="47" y="23"/>
                </a:lnTo>
                <a:lnTo>
                  <a:pt x="43" y="23"/>
                </a:lnTo>
                <a:lnTo>
                  <a:pt x="43" y="22"/>
                </a:lnTo>
                <a:lnTo>
                  <a:pt x="39" y="22"/>
                </a:lnTo>
                <a:lnTo>
                  <a:pt x="39" y="20"/>
                </a:lnTo>
                <a:lnTo>
                  <a:pt x="35" y="20"/>
                </a:lnTo>
                <a:lnTo>
                  <a:pt x="35" y="19"/>
                </a:lnTo>
                <a:lnTo>
                  <a:pt x="31" y="19"/>
                </a:lnTo>
                <a:lnTo>
                  <a:pt x="31" y="16"/>
                </a:lnTo>
                <a:lnTo>
                  <a:pt x="29" y="16"/>
                </a:lnTo>
                <a:lnTo>
                  <a:pt x="29" y="15"/>
                </a:lnTo>
                <a:lnTo>
                  <a:pt x="28" y="15"/>
                </a:lnTo>
                <a:lnTo>
                  <a:pt x="28" y="13"/>
                </a:lnTo>
                <a:lnTo>
                  <a:pt x="26" y="13"/>
                </a:lnTo>
                <a:lnTo>
                  <a:pt x="26" y="12"/>
                </a:lnTo>
                <a:lnTo>
                  <a:pt x="23" y="12"/>
                </a:lnTo>
                <a:lnTo>
                  <a:pt x="23" y="10"/>
                </a:lnTo>
                <a:lnTo>
                  <a:pt x="21" y="10"/>
                </a:lnTo>
                <a:lnTo>
                  <a:pt x="21" y="8"/>
                </a:lnTo>
                <a:lnTo>
                  <a:pt x="20" y="8"/>
                </a:lnTo>
                <a:lnTo>
                  <a:pt x="20" y="5"/>
                </a:lnTo>
                <a:lnTo>
                  <a:pt x="12" y="5"/>
                </a:lnTo>
                <a:lnTo>
                  <a:pt x="12" y="4"/>
                </a:lnTo>
                <a:lnTo>
                  <a:pt x="11" y="4"/>
                </a:lnTo>
                <a:lnTo>
                  <a:pt x="11" y="2"/>
                </a:lnTo>
                <a:lnTo>
                  <a:pt x="9" y="2"/>
                </a:lnTo>
                <a:lnTo>
                  <a:pt x="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nvGrpSpPr>
          <p:cNvPr id="151" name="Group 150"/>
          <p:cNvGrpSpPr/>
          <p:nvPr/>
        </p:nvGrpSpPr>
        <p:grpSpPr>
          <a:xfrm>
            <a:off x="5164363" y="1767976"/>
            <a:ext cx="2126426" cy="1548000"/>
            <a:chOff x="5164363" y="1822406"/>
            <a:chExt cx="2126426" cy="1548000"/>
          </a:xfrm>
        </p:grpSpPr>
        <p:sp>
          <p:nvSpPr>
            <p:cNvPr id="152" name="Line 58"/>
            <p:cNvSpPr>
              <a:spLocks noChangeShapeType="1"/>
            </p:cNvSpPr>
            <p:nvPr/>
          </p:nvSpPr>
          <p:spPr bwMode="auto">
            <a:xfrm>
              <a:off x="6105418"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3" name="Line 59"/>
            <p:cNvSpPr>
              <a:spLocks noChangeShapeType="1"/>
            </p:cNvSpPr>
            <p:nvPr/>
          </p:nvSpPr>
          <p:spPr bwMode="auto">
            <a:xfrm>
              <a:off x="6130910"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4" name="Line 60"/>
            <p:cNvSpPr>
              <a:spLocks noChangeShapeType="1"/>
            </p:cNvSpPr>
            <p:nvPr/>
          </p:nvSpPr>
          <p:spPr bwMode="auto">
            <a:xfrm>
              <a:off x="6475050" y="2594869"/>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5" name="Line 61"/>
            <p:cNvSpPr>
              <a:spLocks noChangeShapeType="1"/>
            </p:cNvSpPr>
            <p:nvPr/>
          </p:nvSpPr>
          <p:spPr bwMode="auto">
            <a:xfrm>
              <a:off x="6526034" y="2594869"/>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6" name="Line 62"/>
            <p:cNvSpPr>
              <a:spLocks noChangeShapeType="1"/>
            </p:cNvSpPr>
            <p:nvPr/>
          </p:nvSpPr>
          <p:spPr bwMode="auto">
            <a:xfrm>
              <a:off x="6054434"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7" name="Line 63"/>
            <p:cNvSpPr>
              <a:spLocks noChangeShapeType="1"/>
            </p:cNvSpPr>
            <p:nvPr/>
          </p:nvSpPr>
          <p:spPr bwMode="auto">
            <a:xfrm>
              <a:off x="6079926"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8" name="Line 64"/>
            <p:cNvSpPr>
              <a:spLocks noChangeShapeType="1"/>
            </p:cNvSpPr>
            <p:nvPr/>
          </p:nvSpPr>
          <p:spPr bwMode="auto">
            <a:xfrm>
              <a:off x="6296607"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9" name="Line 65"/>
            <p:cNvSpPr>
              <a:spLocks noChangeShapeType="1"/>
            </p:cNvSpPr>
            <p:nvPr/>
          </p:nvSpPr>
          <p:spPr bwMode="auto">
            <a:xfrm>
              <a:off x="6322099"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0" name="Line 66"/>
            <p:cNvSpPr>
              <a:spLocks noChangeShapeType="1"/>
            </p:cNvSpPr>
            <p:nvPr/>
          </p:nvSpPr>
          <p:spPr bwMode="auto">
            <a:xfrm>
              <a:off x="6870174" y="2760681"/>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1" name="Line 67"/>
            <p:cNvSpPr>
              <a:spLocks noChangeShapeType="1"/>
            </p:cNvSpPr>
            <p:nvPr/>
          </p:nvSpPr>
          <p:spPr bwMode="auto">
            <a:xfrm>
              <a:off x="6895665" y="2760681"/>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2" name="Line 68"/>
            <p:cNvSpPr>
              <a:spLocks noChangeShapeType="1"/>
            </p:cNvSpPr>
            <p:nvPr/>
          </p:nvSpPr>
          <p:spPr bwMode="auto">
            <a:xfrm>
              <a:off x="7176076" y="302853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3" name="Line 69"/>
            <p:cNvSpPr>
              <a:spLocks noChangeShapeType="1"/>
            </p:cNvSpPr>
            <p:nvPr/>
          </p:nvSpPr>
          <p:spPr bwMode="auto">
            <a:xfrm>
              <a:off x="7201568" y="302853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4" name="Line 70"/>
            <p:cNvSpPr>
              <a:spLocks noChangeShapeType="1"/>
            </p:cNvSpPr>
            <p:nvPr/>
          </p:nvSpPr>
          <p:spPr bwMode="auto">
            <a:xfrm>
              <a:off x="6334845"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5" name="Line 71"/>
            <p:cNvSpPr>
              <a:spLocks noChangeShapeType="1"/>
            </p:cNvSpPr>
            <p:nvPr/>
          </p:nvSpPr>
          <p:spPr bwMode="auto">
            <a:xfrm>
              <a:off x="6385828"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6" name="Line 72"/>
            <p:cNvSpPr>
              <a:spLocks noChangeShapeType="1"/>
            </p:cNvSpPr>
            <p:nvPr/>
          </p:nvSpPr>
          <p:spPr bwMode="auto">
            <a:xfrm>
              <a:off x="5531852" y="2008150"/>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7" name="Line 73"/>
            <p:cNvSpPr>
              <a:spLocks noChangeShapeType="1"/>
            </p:cNvSpPr>
            <p:nvPr/>
          </p:nvSpPr>
          <p:spPr bwMode="auto">
            <a:xfrm>
              <a:off x="5723040" y="2097434"/>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8" name="Line 74"/>
            <p:cNvSpPr>
              <a:spLocks noChangeShapeType="1"/>
            </p:cNvSpPr>
            <p:nvPr/>
          </p:nvSpPr>
          <p:spPr bwMode="auto">
            <a:xfrm>
              <a:off x="6347591"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9" name="Line 75"/>
            <p:cNvSpPr>
              <a:spLocks noChangeShapeType="1"/>
            </p:cNvSpPr>
            <p:nvPr/>
          </p:nvSpPr>
          <p:spPr bwMode="auto">
            <a:xfrm>
              <a:off x="6245623" y="2429057"/>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0" name="Line 76"/>
            <p:cNvSpPr>
              <a:spLocks noChangeShapeType="1"/>
            </p:cNvSpPr>
            <p:nvPr/>
          </p:nvSpPr>
          <p:spPr bwMode="auto">
            <a:xfrm>
              <a:off x="7290789" y="302853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1" name="Line 77"/>
            <p:cNvSpPr>
              <a:spLocks noChangeShapeType="1"/>
            </p:cNvSpPr>
            <p:nvPr/>
          </p:nvSpPr>
          <p:spPr bwMode="auto">
            <a:xfrm>
              <a:off x="5646565" y="208467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2" name="Line 78"/>
            <p:cNvSpPr>
              <a:spLocks noChangeShapeType="1"/>
            </p:cNvSpPr>
            <p:nvPr/>
          </p:nvSpPr>
          <p:spPr bwMode="auto">
            <a:xfrm>
              <a:off x="5863246" y="2186717"/>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3" name="Line 79"/>
            <p:cNvSpPr>
              <a:spLocks noChangeShapeType="1"/>
            </p:cNvSpPr>
            <p:nvPr/>
          </p:nvSpPr>
          <p:spPr bwMode="auto">
            <a:xfrm>
              <a:off x="6946649"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4" name="Line 80"/>
            <p:cNvSpPr>
              <a:spLocks noChangeShapeType="1"/>
            </p:cNvSpPr>
            <p:nvPr/>
          </p:nvSpPr>
          <p:spPr bwMode="auto">
            <a:xfrm>
              <a:off x="6984887"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5" name="Line 81"/>
            <p:cNvSpPr>
              <a:spLocks noChangeShapeType="1"/>
            </p:cNvSpPr>
            <p:nvPr/>
          </p:nvSpPr>
          <p:spPr bwMode="auto">
            <a:xfrm>
              <a:off x="7010379"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6" name="Line 82"/>
            <p:cNvSpPr>
              <a:spLocks noChangeShapeType="1"/>
            </p:cNvSpPr>
            <p:nvPr/>
          </p:nvSpPr>
          <p:spPr bwMode="auto">
            <a:xfrm>
              <a:off x="7048616"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7" name="Line 83"/>
            <p:cNvSpPr>
              <a:spLocks noChangeShapeType="1"/>
            </p:cNvSpPr>
            <p:nvPr/>
          </p:nvSpPr>
          <p:spPr bwMode="auto">
            <a:xfrm>
              <a:off x="7227059" y="3041285"/>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8" name="Line 84"/>
            <p:cNvSpPr>
              <a:spLocks noChangeShapeType="1"/>
            </p:cNvSpPr>
            <p:nvPr/>
          </p:nvSpPr>
          <p:spPr bwMode="auto">
            <a:xfrm flipH="1">
              <a:off x="5621073" y="2110188"/>
              <a:ext cx="63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9" name="Line 85"/>
            <p:cNvSpPr>
              <a:spLocks noChangeShapeType="1"/>
            </p:cNvSpPr>
            <p:nvPr/>
          </p:nvSpPr>
          <p:spPr bwMode="auto">
            <a:xfrm>
              <a:off x="5506360" y="2033660"/>
              <a:ext cx="63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0" name="Line 86"/>
            <p:cNvSpPr>
              <a:spLocks noChangeShapeType="1"/>
            </p:cNvSpPr>
            <p:nvPr/>
          </p:nvSpPr>
          <p:spPr bwMode="auto">
            <a:xfrm flipH="1">
              <a:off x="5378901" y="1957131"/>
              <a:ext cx="7647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1" name="Line 87"/>
            <p:cNvSpPr>
              <a:spLocks noChangeShapeType="1"/>
            </p:cNvSpPr>
            <p:nvPr/>
          </p:nvSpPr>
          <p:spPr bwMode="auto">
            <a:xfrm>
              <a:off x="6003451" y="230151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2" name="Line 88"/>
            <p:cNvSpPr>
              <a:spLocks noChangeShapeType="1"/>
            </p:cNvSpPr>
            <p:nvPr/>
          </p:nvSpPr>
          <p:spPr bwMode="auto">
            <a:xfrm>
              <a:off x="5799516" y="2135698"/>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3" name="Line 90"/>
            <p:cNvSpPr>
              <a:spLocks noChangeShapeType="1"/>
            </p:cNvSpPr>
            <p:nvPr/>
          </p:nvSpPr>
          <p:spPr bwMode="auto">
            <a:xfrm>
              <a:off x="5523622" y="2152308"/>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4" name="Line 91"/>
            <p:cNvSpPr>
              <a:spLocks noChangeShapeType="1"/>
            </p:cNvSpPr>
            <p:nvPr/>
          </p:nvSpPr>
          <p:spPr bwMode="auto">
            <a:xfrm>
              <a:off x="5548398" y="2152308"/>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5" name="Line 92"/>
            <p:cNvSpPr>
              <a:spLocks noChangeShapeType="1"/>
            </p:cNvSpPr>
            <p:nvPr/>
          </p:nvSpPr>
          <p:spPr bwMode="auto">
            <a:xfrm>
              <a:off x="6935881" y="3294275"/>
              <a:ext cx="0" cy="76131"/>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6" name="Line 93"/>
            <p:cNvSpPr>
              <a:spLocks noChangeShapeType="1"/>
            </p:cNvSpPr>
            <p:nvPr/>
          </p:nvSpPr>
          <p:spPr bwMode="auto">
            <a:xfrm>
              <a:off x="7257975" y="3306963"/>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7" name="Line 94"/>
            <p:cNvSpPr>
              <a:spLocks noChangeShapeType="1"/>
            </p:cNvSpPr>
            <p:nvPr/>
          </p:nvSpPr>
          <p:spPr bwMode="auto">
            <a:xfrm>
              <a:off x="7059763" y="3306963"/>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8" name="Line 95"/>
            <p:cNvSpPr>
              <a:spLocks noChangeShapeType="1"/>
            </p:cNvSpPr>
            <p:nvPr/>
          </p:nvSpPr>
          <p:spPr bwMode="auto">
            <a:xfrm>
              <a:off x="7072151" y="3306963"/>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9" name="Line 96"/>
            <p:cNvSpPr>
              <a:spLocks noChangeShapeType="1"/>
            </p:cNvSpPr>
            <p:nvPr/>
          </p:nvSpPr>
          <p:spPr bwMode="auto">
            <a:xfrm>
              <a:off x="6093481" y="2583717"/>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0" name="Line 97"/>
            <p:cNvSpPr>
              <a:spLocks noChangeShapeType="1"/>
            </p:cNvSpPr>
            <p:nvPr/>
          </p:nvSpPr>
          <p:spPr bwMode="auto">
            <a:xfrm>
              <a:off x="5969598" y="2482209"/>
              <a:ext cx="0" cy="76131"/>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1" name="Line 98"/>
            <p:cNvSpPr>
              <a:spLocks noChangeShapeType="1"/>
            </p:cNvSpPr>
            <p:nvPr/>
          </p:nvSpPr>
          <p:spPr bwMode="auto">
            <a:xfrm>
              <a:off x="5461681" y="2152308"/>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2" name="Line 99"/>
            <p:cNvSpPr>
              <a:spLocks noChangeShapeType="1"/>
            </p:cNvSpPr>
            <p:nvPr/>
          </p:nvSpPr>
          <p:spPr bwMode="auto">
            <a:xfrm>
              <a:off x="5783775"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3" name="Line 100"/>
            <p:cNvSpPr>
              <a:spLocks noChangeShapeType="1"/>
            </p:cNvSpPr>
            <p:nvPr/>
          </p:nvSpPr>
          <p:spPr bwMode="auto">
            <a:xfrm>
              <a:off x="5820939"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4" name="Line 101"/>
            <p:cNvSpPr>
              <a:spLocks noChangeShapeType="1"/>
            </p:cNvSpPr>
            <p:nvPr/>
          </p:nvSpPr>
          <p:spPr bwMode="auto">
            <a:xfrm>
              <a:off x="5845716"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5" name="Line 102"/>
            <p:cNvSpPr>
              <a:spLocks noChangeShapeType="1"/>
            </p:cNvSpPr>
            <p:nvPr/>
          </p:nvSpPr>
          <p:spPr bwMode="auto">
            <a:xfrm>
              <a:off x="5882881"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6" name="Line 103"/>
            <p:cNvSpPr>
              <a:spLocks noChangeShapeType="1"/>
            </p:cNvSpPr>
            <p:nvPr/>
          </p:nvSpPr>
          <p:spPr bwMode="auto">
            <a:xfrm flipH="1">
              <a:off x="5697057" y="2393390"/>
              <a:ext cx="743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7" name="Line 104"/>
            <p:cNvSpPr>
              <a:spLocks noChangeShapeType="1"/>
            </p:cNvSpPr>
            <p:nvPr/>
          </p:nvSpPr>
          <p:spPr bwMode="auto">
            <a:xfrm flipH="1">
              <a:off x="5548398" y="2215750"/>
              <a:ext cx="743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8" name="Line 105"/>
            <p:cNvSpPr>
              <a:spLocks noChangeShapeType="1"/>
            </p:cNvSpPr>
            <p:nvPr/>
          </p:nvSpPr>
          <p:spPr bwMode="auto">
            <a:xfrm>
              <a:off x="6118257" y="2634472"/>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9" name="Line 106"/>
            <p:cNvSpPr>
              <a:spLocks noChangeShapeType="1"/>
            </p:cNvSpPr>
            <p:nvPr/>
          </p:nvSpPr>
          <p:spPr bwMode="auto">
            <a:xfrm>
              <a:off x="6316469" y="3002439"/>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200" name="Line 107"/>
            <p:cNvSpPr>
              <a:spLocks noChangeShapeType="1"/>
            </p:cNvSpPr>
            <p:nvPr/>
          </p:nvSpPr>
          <p:spPr bwMode="auto">
            <a:xfrm>
              <a:off x="6750057" y="3230832"/>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201" name="Line 108"/>
            <p:cNvSpPr>
              <a:spLocks noChangeShapeType="1"/>
            </p:cNvSpPr>
            <p:nvPr/>
          </p:nvSpPr>
          <p:spPr bwMode="auto">
            <a:xfrm>
              <a:off x="5585563" y="2177685"/>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202" name="Freeform 109"/>
            <p:cNvSpPr>
              <a:spLocks/>
            </p:cNvSpPr>
            <p:nvPr/>
          </p:nvSpPr>
          <p:spPr bwMode="auto">
            <a:xfrm>
              <a:off x="5164363" y="1822406"/>
              <a:ext cx="2106000" cy="1509934"/>
            </a:xfrm>
            <a:custGeom>
              <a:avLst/>
              <a:gdLst>
                <a:gd name="T0" fmla="*/ 170 w 170"/>
                <a:gd name="T1" fmla="*/ 119 h 119"/>
                <a:gd name="T2" fmla="*/ 133 w 170"/>
                <a:gd name="T3" fmla="*/ 119 h 119"/>
                <a:gd name="T4" fmla="*/ 133 w 170"/>
                <a:gd name="T5" fmla="*/ 113 h 119"/>
                <a:gd name="T6" fmla="*/ 116 w 170"/>
                <a:gd name="T7" fmla="*/ 113 h 119"/>
                <a:gd name="T8" fmla="*/ 116 w 170"/>
                <a:gd name="T9" fmla="*/ 109 h 119"/>
                <a:gd name="T10" fmla="*/ 112 w 170"/>
                <a:gd name="T11" fmla="*/ 109 h 119"/>
                <a:gd name="T12" fmla="*/ 112 w 170"/>
                <a:gd name="T13" fmla="*/ 104 h 119"/>
                <a:gd name="T14" fmla="*/ 111 w 170"/>
                <a:gd name="T15" fmla="*/ 104 h 119"/>
                <a:gd name="T16" fmla="*/ 111 w 170"/>
                <a:gd name="T17" fmla="*/ 100 h 119"/>
                <a:gd name="T18" fmla="*/ 101 w 170"/>
                <a:gd name="T19" fmla="*/ 100 h 119"/>
                <a:gd name="T20" fmla="*/ 101 w 170"/>
                <a:gd name="T21" fmla="*/ 95 h 119"/>
                <a:gd name="T22" fmla="*/ 91 w 170"/>
                <a:gd name="T23" fmla="*/ 95 h 119"/>
                <a:gd name="T24" fmla="*/ 91 w 170"/>
                <a:gd name="T25" fmla="*/ 91 h 119"/>
                <a:gd name="T26" fmla="*/ 87 w 170"/>
                <a:gd name="T27" fmla="*/ 91 h 119"/>
                <a:gd name="T28" fmla="*/ 87 w 170"/>
                <a:gd name="T29" fmla="*/ 83 h 119"/>
                <a:gd name="T30" fmla="*/ 84 w 170"/>
                <a:gd name="T31" fmla="*/ 83 h 119"/>
                <a:gd name="T32" fmla="*/ 84 w 170"/>
                <a:gd name="T33" fmla="*/ 79 h 119"/>
                <a:gd name="T34" fmla="*/ 81 w 170"/>
                <a:gd name="T35" fmla="*/ 79 h 119"/>
                <a:gd name="T36" fmla="*/ 81 w 170"/>
                <a:gd name="T37" fmla="*/ 74 h 119"/>
                <a:gd name="T38" fmla="*/ 79 w 170"/>
                <a:gd name="T39" fmla="*/ 74 h 119"/>
                <a:gd name="T40" fmla="*/ 79 w 170"/>
                <a:gd name="T41" fmla="*/ 71 h 119"/>
                <a:gd name="T42" fmla="*/ 77 w 170"/>
                <a:gd name="T43" fmla="*/ 71 h 119"/>
                <a:gd name="T44" fmla="*/ 77 w 170"/>
                <a:gd name="T45" fmla="*/ 66 h 119"/>
                <a:gd name="T46" fmla="*/ 75 w 170"/>
                <a:gd name="T47" fmla="*/ 66 h 119"/>
                <a:gd name="T48" fmla="*/ 75 w 170"/>
                <a:gd name="T49" fmla="*/ 63 h 119"/>
                <a:gd name="T50" fmla="*/ 71 w 170"/>
                <a:gd name="T51" fmla="*/ 63 h 119"/>
                <a:gd name="T52" fmla="*/ 71 w 170"/>
                <a:gd name="T53" fmla="*/ 60 h 119"/>
                <a:gd name="T54" fmla="*/ 69 w 170"/>
                <a:gd name="T55" fmla="*/ 60 h 119"/>
                <a:gd name="T56" fmla="*/ 69 w 170"/>
                <a:gd name="T57" fmla="*/ 55 h 119"/>
                <a:gd name="T58" fmla="*/ 63 w 170"/>
                <a:gd name="T59" fmla="*/ 55 h 119"/>
                <a:gd name="T60" fmla="*/ 63 w 170"/>
                <a:gd name="T61" fmla="*/ 51 h 119"/>
                <a:gd name="T62" fmla="*/ 47 w 170"/>
                <a:gd name="T63" fmla="*/ 51 h 119"/>
                <a:gd name="T64" fmla="*/ 47 w 170"/>
                <a:gd name="T65" fmla="*/ 46 h 119"/>
                <a:gd name="T66" fmla="*/ 45 w 170"/>
                <a:gd name="T67" fmla="*/ 46 h 119"/>
                <a:gd name="T68" fmla="*/ 45 w 170"/>
                <a:gd name="T69" fmla="*/ 42 h 119"/>
                <a:gd name="T70" fmla="*/ 41 w 170"/>
                <a:gd name="T71" fmla="*/ 42 h 119"/>
                <a:gd name="T72" fmla="*/ 41 w 170"/>
                <a:gd name="T73" fmla="*/ 36 h 119"/>
                <a:gd name="T74" fmla="*/ 33 w 170"/>
                <a:gd name="T75" fmla="*/ 36 h 119"/>
                <a:gd name="T76" fmla="*/ 33 w 170"/>
                <a:gd name="T77" fmla="*/ 30 h 119"/>
                <a:gd name="T78" fmla="*/ 32 w 170"/>
                <a:gd name="T79" fmla="*/ 30 h 119"/>
                <a:gd name="T80" fmla="*/ 32 w 170"/>
                <a:gd name="T81" fmla="*/ 28 h 119"/>
                <a:gd name="T82" fmla="*/ 24 w 170"/>
                <a:gd name="T83" fmla="*/ 28 h 119"/>
                <a:gd name="T84" fmla="*/ 24 w 170"/>
                <a:gd name="T85" fmla="*/ 24 h 119"/>
                <a:gd name="T86" fmla="*/ 23 w 170"/>
                <a:gd name="T87" fmla="*/ 24 h 119"/>
                <a:gd name="T88" fmla="*/ 23 w 170"/>
                <a:gd name="T89" fmla="*/ 22 h 119"/>
                <a:gd name="T90" fmla="*/ 21 w 170"/>
                <a:gd name="T91" fmla="*/ 22 h 119"/>
                <a:gd name="T92" fmla="*/ 21 w 170"/>
                <a:gd name="T93" fmla="*/ 18 h 119"/>
                <a:gd name="T94" fmla="*/ 20 w 170"/>
                <a:gd name="T95" fmla="*/ 18 h 119"/>
                <a:gd name="T96" fmla="*/ 20 w 170"/>
                <a:gd name="T97" fmla="*/ 13 h 119"/>
                <a:gd name="T98" fmla="*/ 17 w 170"/>
                <a:gd name="T99" fmla="*/ 13 h 119"/>
                <a:gd name="T100" fmla="*/ 17 w 170"/>
                <a:gd name="T101" fmla="*/ 11 h 119"/>
                <a:gd name="T102" fmla="*/ 15 w 170"/>
                <a:gd name="T103" fmla="*/ 11 h 119"/>
                <a:gd name="T104" fmla="*/ 15 w 170"/>
                <a:gd name="T105" fmla="*/ 8 h 119"/>
                <a:gd name="T106" fmla="*/ 13 w 170"/>
                <a:gd name="T107" fmla="*/ 8 h 119"/>
                <a:gd name="T108" fmla="*/ 13 w 170"/>
                <a:gd name="T109" fmla="*/ 5 h 119"/>
                <a:gd name="T110" fmla="*/ 11 w 170"/>
                <a:gd name="T111" fmla="*/ 5 h 119"/>
                <a:gd name="T112" fmla="*/ 11 w 170"/>
                <a:gd name="T113" fmla="*/ 3 h 119"/>
                <a:gd name="T114" fmla="*/ 10 w 170"/>
                <a:gd name="T115" fmla="*/ 3 h 119"/>
                <a:gd name="T116" fmla="*/ 10 w 170"/>
                <a:gd name="T117" fmla="*/ 0 h 119"/>
                <a:gd name="T118" fmla="*/ 0 w 170"/>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19">
                  <a:moveTo>
                    <a:pt x="170" y="119"/>
                  </a:moveTo>
                  <a:lnTo>
                    <a:pt x="133" y="119"/>
                  </a:lnTo>
                  <a:lnTo>
                    <a:pt x="133" y="113"/>
                  </a:lnTo>
                  <a:lnTo>
                    <a:pt x="116" y="113"/>
                  </a:lnTo>
                  <a:lnTo>
                    <a:pt x="116" y="109"/>
                  </a:lnTo>
                  <a:lnTo>
                    <a:pt x="112" y="109"/>
                  </a:lnTo>
                  <a:lnTo>
                    <a:pt x="112" y="104"/>
                  </a:lnTo>
                  <a:lnTo>
                    <a:pt x="111" y="104"/>
                  </a:lnTo>
                  <a:lnTo>
                    <a:pt x="111" y="100"/>
                  </a:lnTo>
                  <a:lnTo>
                    <a:pt x="101" y="100"/>
                  </a:lnTo>
                  <a:lnTo>
                    <a:pt x="101" y="95"/>
                  </a:lnTo>
                  <a:lnTo>
                    <a:pt x="91" y="95"/>
                  </a:lnTo>
                  <a:lnTo>
                    <a:pt x="91" y="91"/>
                  </a:lnTo>
                  <a:lnTo>
                    <a:pt x="87" y="91"/>
                  </a:lnTo>
                  <a:lnTo>
                    <a:pt x="87" y="83"/>
                  </a:lnTo>
                  <a:lnTo>
                    <a:pt x="84" y="83"/>
                  </a:lnTo>
                  <a:lnTo>
                    <a:pt x="84" y="79"/>
                  </a:lnTo>
                  <a:lnTo>
                    <a:pt x="81" y="79"/>
                  </a:lnTo>
                  <a:lnTo>
                    <a:pt x="81" y="74"/>
                  </a:lnTo>
                  <a:lnTo>
                    <a:pt x="79" y="74"/>
                  </a:lnTo>
                  <a:lnTo>
                    <a:pt x="79" y="71"/>
                  </a:lnTo>
                  <a:lnTo>
                    <a:pt x="77" y="71"/>
                  </a:lnTo>
                  <a:lnTo>
                    <a:pt x="77" y="66"/>
                  </a:lnTo>
                  <a:lnTo>
                    <a:pt x="75" y="66"/>
                  </a:lnTo>
                  <a:lnTo>
                    <a:pt x="75" y="63"/>
                  </a:lnTo>
                  <a:lnTo>
                    <a:pt x="71" y="63"/>
                  </a:lnTo>
                  <a:lnTo>
                    <a:pt x="71" y="60"/>
                  </a:lnTo>
                  <a:lnTo>
                    <a:pt x="69" y="60"/>
                  </a:lnTo>
                  <a:lnTo>
                    <a:pt x="69" y="55"/>
                  </a:lnTo>
                  <a:lnTo>
                    <a:pt x="63" y="55"/>
                  </a:lnTo>
                  <a:lnTo>
                    <a:pt x="63" y="51"/>
                  </a:lnTo>
                  <a:lnTo>
                    <a:pt x="47" y="51"/>
                  </a:lnTo>
                  <a:lnTo>
                    <a:pt x="47" y="46"/>
                  </a:lnTo>
                  <a:lnTo>
                    <a:pt x="45" y="46"/>
                  </a:lnTo>
                  <a:lnTo>
                    <a:pt x="45" y="42"/>
                  </a:lnTo>
                  <a:lnTo>
                    <a:pt x="41" y="42"/>
                  </a:lnTo>
                  <a:lnTo>
                    <a:pt x="41" y="36"/>
                  </a:lnTo>
                  <a:lnTo>
                    <a:pt x="33" y="36"/>
                  </a:lnTo>
                  <a:lnTo>
                    <a:pt x="33" y="30"/>
                  </a:lnTo>
                  <a:lnTo>
                    <a:pt x="32" y="30"/>
                  </a:lnTo>
                  <a:lnTo>
                    <a:pt x="32" y="28"/>
                  </a:lnTo>
                  <a:lnTo>
                    <a:pt x="24" y="28"/>
                  </a:lnTo>
                  <a:lnTo>
                    <a:pt x="24" y="24"/>
                  </a:lnTo>
                  <a:lnTo>
                    <a:pt x="23" y="24"/>
                  </a:lnTo>
                  <a:lnTo>
                    <a:pt x="23" y="22"/>
                  </a:lnTo>
                  <a:lnTo>
                    <a:pt x="21" y="22"/>
                  </a:lnTo>
                  <a:lnTo>
                    <a:pt x="21" y="18"/>
                  </a:lnTo>
                  <a:lnTo>
                    <a:pt x="20" y="18"/>
                  </a:lnTo>
                  <a:lnTo>
                    <a:pt x="20" y="13"/>
                  </a:lnTo>
                  <a:lnTo>
                    <a:pt x="17" y="13"/>
                  </a:lnTo>
                  <a:lnTo>
                    <a:pt x="17" y="11"/>
                  </a:lnTo>
                  <a:lnTo>
                    <a:pt x="15" y="11"/>
                  </a:lnTo>
                  <a:lnTo>
                    <a:pt x="15" y="8"/>
                  </a:lnTo>
                  <a:lnTo>
                    <a:pt x="13" y="8"/>
                  </a:lnTo>
                  <a:lnTo>
                    <a:pt x="13" y="5"/>
                  </a:lnTo>
                  <a:lnTo>
                    <a:pt x="11" y="5"/>
                  </a:lnTo>
                  <a:lnTo>
                    <a:pt x="11" y="3"/>
                  </a:lnTo>
                  <a:lnTo>
                    <a:pt x="10" y="3"/>
                  </a:lnTo>
                  <a:lnTo>
                    <a:pt x="1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Tree>
    <p:custDataLst>
      <p:tags r:id="rId1"/>
    </p:custDataLst>
    <p:extLst>
      <p:ext uri="{BB962C8B-B14F-4D97-AF65-F5344CB8AC3E}">
        <p14:creationId xmlns:p14="http://schemas.microsoft.com/office/powerpoint/2010/main" xmlns="" val="3682880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 DU Colon</a:t>
            </a:r>
          </a:p>
        </p:txBody>
      </p:sp>
      <p:sp>
        <p:nvSpPr>
          <p:cNvPr id="4" name="Text Placeholder 3"/>
          <p:cNvSpPr>
            <a:spLocks noGrp="1"/>
          </p:cNvSpPr>
          <p:nvPr>
            <p:ph type="body" idx="1"/>
          </p:nvPr>
        </p:nvSpPr>
        <p:spPr/>
        <p:txBody>
          <a:bodyPr/>
          <a:lstStyle/>
          <a:p>
            <a:r>
              <a:rPr lang="en-GB" dirty="0"/>
              <a:t>Cancer </a:t>
            </a:r>
            <a:r>
              <a:rPr lang="en-GB" dirty="0" smtClean="0"/>
              <a:t>colorectal </a:t>
            </a:r>
            <a:endParaRPr lang="en-GB" dirty="0"/>
          </a:p>
        </p:txBody>
      </p:sp>
    </p:spTree>
    <p:extLst>
      <p:ext uri="{BB962C8B-B14F-4D97-AF65-F5344CB8AC3E}">
        <p14:creationId xmlns:p14="http://schemas.microsoft.com/office/powerpoint/2010/main" xmlns="" val="543833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O-010: </a:t>
            </a:r>
            <a:r>
              <a:rPr lang="fr-FR" dirty="0"/>
              <a:t>E</a:t>
            </a:r>
            <a:r>
              <a:rPr lang="fr-FR" dirty="0" smtClean="0"/>
              <a:t>tude internationale randomisée de phase III de non infériorité comparant 3 vs 6 mois de chimiothérapie adjuvante à base d’oxaliplatine pour cancer du colon : données de compliance et tolérance de l’étude japonaise ACHIEVE – Eto T, et al </a:t>
            </a:r>
            <a:endParaRPr lang="fr-FR" dirty="0"/>
          </a:p>
        </p:txBody>
      </p:sp>
      <p:sp>
        <p:nvSpPr>
          <p:cNvPr id="15" name="Text Placeholder 14"/>
          <p:cNvSpPr>
            <a:spLocks noGrp="1"/>
          </p:cNvSpPr>
          <p:nvPr>
            <p:ph type="body" sz="quarter" idx="11"/>
          </p:nvPr>
        </p:nvSpPr>
        <p:spPr/>
        <p:txBody>
          <a:bodyPr/>
          <a:lstStyle/>
          <a:p>
            <a:r>
              <a:rPr lang="fr-FR" b="1" dirty="0" smtClean="0"/>
              <a:t>Note: basé sur les données d’abstract uniquement</a:t>
            </a:r>
          </a:p>
          <a:p>
            <a:r>
              <a:rPr lang="fr-FR" dirty="0" smtClean="0"/>
              <a:t>Eto et al. Ann Oncol 2016; 27 (suppl 2): abstr O-010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Objectif</a:t>
            </a:r>
            <a:r>
              <a:rPr lang="fr-FR" dirty="0" smtClean="0"/>
              <a:t> </a:t>
            </a:r>
          </a:p>
          <a:p>
            <a:r>
              <a:rPr lang="fr-FR" dirty="0" smtClean="0"/>
              <a:t>Evaluer la compliance et la tolérance dans l’étude de phase 3 ACHIEVE</a:t>
            </a:r>
          </a:p>
          <a:p>
            <a:pPr marL="0" indent="0">
              <a:buNone/>
            </a:pPr>
            <a:endParaRPr lang="fr-FR" b="1" dirty="0" smtClean="0"/>
          </a:p>
          <a:p>
            <a:pPr marL="0" indent="0">
              <a:buNone/>
            </a:pPr>
            <a:r>
              <a:rPr lang="fr-FR" b="1" dirty="0" smtClean="0"/>
              <a:t>Méthodologie</a:t>
            </a:r>
            <a:endParaRPr lang="fr-FR" dirty="0" smtClean="0"/>
          </a:p>
          <a:p>
            <a:r>
              <a:rPr lang="fr-FR" dirty="0" smtClean="0"/>
              <a:t>Patients avec cancer du colon de stade III (n=1313)</a:t>
            </a:r>
          </a:p>
          <a:p>
            <a:r>
              <a:rPr lang="fr-FR" dirty="0" smtClean="0"/>
              <a:t>Les patients ont reçu 3 mois (n=651) ou 6 mois (n=650) de traitement adjuvant à base d’oxaliplatine (mFOLFOX6 ou XELOX)</a:t>
            </a:r>
            <a:endParaRPr lang="fr-FR" dirty="0"/>
          </a:p>
        </p:txBody>
      </p:sp>
    </p:spTree>
    <p:custDataLst>
      <p:tags r:id="rId1"/>
    </p:custDataLst>
    <p:extLst>
      <p:ext uri="{BB962C8B-B14F-4D97-AF65-F5344CB8AC3E}">
        <p14:creationId xmlns:p14="http://schemas.microsoft.com/office/powerpoint/2010/main" xmlns="" val="405705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O-010: </a:t>
            </a:r>
            <a:r>
              <a:rPr lang="fr-FR" dirty="0"/>
              <a:t>Etude internationale randomisée de phase III de non infériorité comparant 3 vs 6 mois de chimiothérapie adjuvante à base d’oxaliplatine pour cancer du colon : données de compliance et tolérance de l’étude japonaise ACHIEVE – Eto T, et al </a:t>
            </a:r>
            <a:endParaRPr lang="en-GB" dirty="0"/>
          </a:p>
        </p:txBody>
      </p:sp>
      <p:sp>
        <p:nvSpPr>
          <p:cNvPr id="15" name="Text Placeholder 14"/>
          <p:cNvSpPr>
            <a:spLocks noGrp="1"/>
          </p:cNvSpPr>
          <p:nvPr>
            <p:ph type="body" sz="quarter" idx="11"/>
          </p:nvPr>
        </p:nvSpPr>
        <p:spPr/>
        <p:txBody>
          <a:bodyPr/>
          <a:lstStyle/>
          <a:p>
            <a:r>
              <a:rPr lang="en-GB" dirty="0" smtClean="0"/>
              <a:t>Eto et al. Ann Oncol </a:t>
            </a:r>
            <a:r>
              <a:rPr lang="fr-FR" dirty="0" smtClean="0"/>
              <a:t>2016; 27 (suppl 2): abstr</a:t>
            </a:r>
            <a:r>
              <a:rPr lang="en-GB" dirty="0" smtClean="0"/>
              <a:t> O-010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Résultats</a:t>
            </a:r>
          </a:p>
          <a:p>
            <a:pPr marL="0" indent="0">
              <a:buNone/>
            </a:pPr>
            <a:endParaRPr lang="en-GB" dirty="0" smtClean="0"/>
          </a:p>
          <a:p>
            <a:pPr marL="0" indent="0">
              <a:buFontTx/>
              <a:buNone/>
            </a:pP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167114677"/>
              </p:ext>
            </p:extLst>
          </p:nvPr>
        </p:nvGraphicFramePr>
        <p:xfrm>
          <a:off x="365124" y="1727836"/>
          <a:ext cx="8413752" cy="2274569"/>
        </p:xfrm>
        <a:graphic>
          <a:graphicData uri="http://schemas.openxmlformats.org/drawingml/2006/table">
            <a:tbl>
              <a:tblPr firstRow="1" bandRow="1">
                <a:tableStyleId>{69012ECD-51FC-41F1-AA8D-1B2483CD663E}</a:tableStyleId>
              </a:tblPr>
              <a:tblGrid>
                <a:gridCol w="2907873"/>
                <a:gridCol w="1435163"/>
                <a:gridCol w="1311264"/>
                <a:gridCol w="1414512"/>
                <a:gridCol w="1344940"/>
              </a:tblGrid>
              <a:tr h="355282">
                <a:tc rowSpan="2">
                  <a:txBody>
                    <a:bodyPr/>
                    <a:lstStyle/>
                    <a:p>
                      <a:pPr algn="l" fontAlgn="base"/>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fontAlgn="base"/>
                      <a:r>
                        <a:rPr lang="fr-FR" sz="1600" b="1" noProof="0" dirty="0" smtClean="0">
                          <a:solidFill>
                            <a:schemeClr val="tx2"/>
                          </a:solidFill>
                          <a:effectLst/>
                          <a:latin typeface="+mn-lt"/>
                        </a:rPr>
                        <a:t>3 mois</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algn="ctr" fontAlgn="base"/>
                      <a:r>
                        <a:rPr lang="fr-FR" sz="1600" noProof="0" dirty="0" smtClean="0">
                          <a:solidFill>
                            <a:schemeClr val="tx2"/>
                          </a:solidFill>
                          <a:effectLst/>
                          <a:latin typeface="+mn-lt"/>
                        </a:rPr>
                        <a:t>6 mois</a:t>
                      </a:r>
                      <a:endParaRPr lang="fr-FR" sz="1600" b="0"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355282">
                <a:tc vMerge="1">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mFOLFOX6</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XELOX</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mFOLFOX6</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b="1" noProof="0" dirty="0" smtClean="0">
                          <a:solidFill>
                            <a:schemeClr val="tx2"/>
                          </a:solidFill>
                          <a:effectLst/>
                          <a:latin typeface="+mn-lt"/>
                        </a:rPr>
                        <a:t>XELOX</a:t>
                      </a:r>
                      <a:endParaRPr lang="fr-FR" sz="1600" b="1" noProof="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fr-FR" sz="1600" b="0" baseline="0" noProof="0" dirty="0" smtClean="0">
                          <a:effectLst/>
                          <a:latin typeface="+mn-lt"/>
                        </a:rPr>
                        <a:t>Compliance,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87,6</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69,6</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85,9</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t>58,7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b="0" noProof="0" dirty="0" smtClean="0">
                          <a:latin typeface="+mn-lt"/>
                        </a:rPr>
                        <a:t>Arrêt définitif pour toxicité</a:t>
                      </a:r>
                      <a:r>
                        <a:rPr lang="fr-FR" sz="1600" b="0" baseline="0" noProof="0" dirty="0" smtClean="0">
                          <a:latin typeface="+mn-lt"/>
                        </a:rPr>
                        <a:t>, %</a:t>
                      </a:r>
                      <a:endParaRPr lang="fr-FR" sz="1600" b="0" noProof="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600" noProof="0" dirty="0" smtClean="0"/>
                        <a:t>11,5</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fr-FR" sz="1600" noProof="0" dirty="0" smtClean="0"/>
                        <a:t>28,7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fr-FR" sz="1600" b="0" noProof="0" dirty="0" smtClean="0">
                          <a:latin typeface="+mn-lt"/>
                        </a:rPr>
                        <a:t>EIs grade 3/4,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fr-FR" sz="1600" noProof="0" dirty="0" smtClean="0"/>
                        <a:t>28,7</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fr-FR" sz="1600" noProof="0" dirty="0" smtClean="0"/>
                        <a:t>42,8</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fr-FR" sz="1600" b="0" noProof="0" dirty="0" smtClean="0">
                          <a:latin typeface="+mn-lt"/>
                        </a:rPr>
                        <a:t>Neuropathie grade ≥2,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gridSpan="2">
                  <a:txBody>
                    <a:bodyPr/>
                    <a:lstStyle/>
                    <a:p>
                      <a:pPr algn="ctr"/>
                      <a:r>
                        <a:rPr lang="fr-FR" sz="1600" noProof="0" dirty="0" smtClean="0"/>
                        <a:t>13,6</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gridSpan="2">
                  <a:txBody>
                    <a:bodyPr/>
                    <a:lstStyle/>
                    <a:p>
                      <a:pPr algn="ctr"/>
                      <a:r>
                        <a:rPr lang="fr-FR" sz="1600" noProof="0" dirty="0" smtClean="0"/>
                        <a:t>36,5</a:t>
                      </a:r>
                      <a:endParaRPr lang="fr-FR" sz="1600" noProof="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224107022"/>
              </p:ext>
            </p:extLst>
          </p:nvPr>
        </p:nvGraphicFramePr>
        <p:xfrm>
          <a:off x="365123" y="4377690"/>
          <a:ext cx="8413751" cy="1489712"/>
        </p:xfrm>
        <a:graphic>
          <a:graphicData uri="http://schemas.openxmlformats.org/drawingml/2006/table">
            <a:tbl>
              <a:tblPr firstRow="1" bandRow="1">
                <a:tableStyleId>{69012ECD-51FC-41F1-AA8D-1B2483CD663E}</a:tableStyleId>
              </a:tblPr>
              <a:tblGrid>
                <a:gridCol w="3890781"/>
                <a:gridCol w="2261485"/>
                <a:gridCol w="2261485"/>
              </a:tblGrid>
              <a:tr h="372428">
                <a:tc>
                  <a:txBody>
                    <a:bodyPr/>
                    <a:lstStyle/>
                    <a:p>
                      <a:pPr algn="l" fontAlgn="base"/>
                      <a:r>
                        <a:rPr lang="en-GB" sz="1600" b="1" dirty="0" smtClean="0">
                          <a:solidFill>
                            <a:schemeClr val="tx2"/>
                          </a:solidFill>
                          <a:effectLst/>
                          <a:latin typeface="+mn-lt"/>
                        </a:rPr>
                        <a:t>EIs grade 3/4, %</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mFOLFOX6</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XELOX</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428">
                <a:tc>
                  <a:txBody>
                    <a:bodyPr/>
                    <a:lstStyle/>
                    <a:p>
                      <a:pPr algn="l" fontAlgn="base"/>
                      <a:r>
                        <a:rPr lang="en-GB" sz="1600" b="0" baseline="0" dirty="0" smtClean="0">
                          <a:effectLst/>
                          <a:latin typeface="+mn-lt"/>
                        </a:rPr>
                        <a:t>Neutropénie</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30,4</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12,4</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2428">
                <a:tc>
                  <a:txBody>
                    <a:bodyPr/>
                    <a:lstStyle/>
                    <a:p>
                      <a:r>
                        <a:rPr lang="en-GB" sz="1600" b="0" dirty="0" smtClean="0">
                          <a:latin typeface="+mn-lt"/>
                        </a:rPr>
                        <a:t>Anorexie</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1,9</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5,1</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2428">
                <a:tc>
                  <a:txBody>
                    <a:bodyPr/>
                    <a:lstStyle/>
                    <a:p>
                      <a:r>
                        <a:rPr lang="en-GB" sz="1600" b="0" dirty="0" smtClean="0">
                          <a:latin typeface="+mn-lt"/>
                        </a:rPr>
                        <a:t>Diarrhée</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5,5</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2116711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O-010: Etude internationale randomisée de phase III de non infériorité comparant 3 vs 6 mois de chimiothérapie adjuvante à base d’oxaliplatine pour cancer du colon : données de compliance et tolérance de l’étude japonaise ACHIEVE – Eto T, et al </a:t>
            </a:r>
            <a:endParaRPr lang="fr-FR" dirty="0"/>
          </a:p>
        </p:txBody>
      </p:sp>
      <p:sp>
        <p:nvSpPr>
          <p:cNvPr id="15" name="Text Placeholder 14"/>
          <p:cNvSpPr>
            <a:spLocks noGrp="1"/>
          </p:cNvSpPr>
          <p:nvPr>
            <p:ph type="body" sz="quarter" idx="11"/>
          </p:nvPr>
        </p:nvSpPr>
        <p:spPr/>
        <p:txBody>
          <a:bodyPr/>
          <a:lstStyle/>
          <a:p>
            <a:r>
              <a:rPr lang="fr-FR" dirty="0" smtClean="0"/>
              <a:t>Eto et al. Ann Oncol 2016; 27 (suppl 2): abstr O-010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Conclusions</a:t>
            </a:r>
            <a:endParaRPr lang="fr-FR" dirty="0" smtClean="0"/>
          </a:p>
          <a:p>
            <a:r>
              <a:rPr lang="fr-FR" b="1" dirty="0" smtClean="0"/>
              <a:t>mFOLFOX6 et XELOX ont été tous deux bien tolérés</a:t>
            </a:r>
          </a:p>
          <a:p>
            <a:r>
              <a:rPr lang="fr-FR" b="1" dirty="0" smtClean="0"/>
              <a:t>Il y avait cependant une différence dans les toxicités de grade 3–4 liées au 5FU, les patients du bras 6 mois ayant des taux significativement plus élevés que ceux du bras 3 mois</a:t>
            </a:r>
          </a:p>
          <a:p>
            <a:r>
              <a:rPr lang="fr-FR" b="1" dirty="0" smtClean="0"/>
              <a:t>De plus, la compliance était meilleure dans le bras 3 mois</a:t>
            </a:r>
            <a:endParaRPr lang="fr-FR" dirty="0"/>
          </a:p>
        </p:txBody>
      </p:sp>
    </p:spTree>
    <p:custDataLst>
      <p:tags r:id="rId1"/>
    </p:custDataLst>
    <p:extLst>
      <p:ext uri="{BB962C8B-B14F-4D97-AF65-F5344CB8AC3E}">
        <p14:creationId xmlns:p14="http://schemas.microsoft.com/office/powerpoint/2010/main" xmlns="" val="19315077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 du rectum</a:t>
            </a:r>
            <a:endParaRPr lang="en-GB" dirty="0"/>
          </a:p>
        </p:txBody>
      </p:sp>
      <p:sp>
        <p:nvSpPr>
          <p:cNvPr id="4" name="Text Placeholder 3"/>
          <p:cNvSpPr>
            <a:spLocks noGrp="1"/>
          </p:cNvSpPr>
          <p:nvPr>
            <p:ph type="body" idx="1"/>
          </p:nvPr>
        </p:nvSpPr>
        <p:spPr/>
        <p:txBody>
          <a:bodyPr/>
          <a:lstStyle/>
          <a:p>
            <a:r>
              <a:rPr lang="en-GB" dirty="0" smtClean="0"/>
              <a:t>Cancer colorectal</a:t>
            </a:r>
            <a:endParaRPr lang="en-GB" dirty="0"/>
          </a:p>
        </p:txBody>
      </p:sp>
    </p:spTree>
    <p:extLst>
      <p:ext uri="{BB962C8B-B14F-4D97-AF65-F5344CB8AC3E}">
        <p14:creationId xmlns:p14="http://schemas.microsoft.com/office/powerpoint/2010/main" xmlns="" val="2227845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 Colorectal</a:t>
            </a:r>
            <a:endParaRPr lang="en-GB" dirty="0"/>
          </a:p>
        </p:txBody>
      </p:sp>
    </p:spTree>
    <p:extLst>
      <p:ext uri="{BB962C8B-B14F-4D97-AF65-F5344CB8AC3E}">
        <p14:creationId xmlns:p14="http://schemas.microsoft.com/office/powerpoint/2010/main" xmlns="" val="935404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O-019: Résultats de STAR-01, une étude randomisée de phase III comparant la </a:t>
            </a:r>
            <a:r>
              <a:rPr lang="fr-FR" dirty="0" err="1" smtClean="0"/>
              <a:t>radiochimiothérapie</a:t>
            </a:r>
            <a:r>
              <a:rPr lang="fr-FR" dirty="0" smtClean="0"/>
              <a:t> préopératoire avec ou sans </a:t>
            </a:r>
            <a:r>
              <a:rPr lang="fr-FR" dirty="0" err="1" smtClean="0"/>
              <a:t>oxaliplatine</a:t>
            </a:r>
            <a:r>
              <a:rPr lang="fr-FR" dirty="0" smtClean="0"/>
              <a:t> dans le cancer du rectum localement avancé </a:t>
            </a:r>
            <a:br>
              <a:rPr lang="fr-FR" dirty="0" smtClean="0"/>
            </a:br>
            <a:r>
              <a:rPr lang="fr-FR" dirty="0" smtClean="0"/>
              <a:t>– </a:t>
            </a:r>
            <a:r>
              <a:rPr lang="fr-FR" dirty="0" err="1" smtClean="0"/>
              <a:t>Lonardi</a:t>
            </a:r>
            <a:r>
              <a:rPr lang="fr-FR" dirty="0" smtClean="0"/>
              <a:t> S, et al </a:t>
            </a:r>
            <a:endParaRPr lang="fr-FR" dirty="0"/>
          </a:p>
        </p:txBody>
      </p:sp>
      <p:sp>
        <p:nvSpPr>
          <p:cNvPr id="26" name="Text Placeholder 13"/>
          <p:cNvSpPr>
            <a:spLocks noGrp="1"/>
          </p:cNvSpPr>
          <p:nvPr>
            <p:ph type="body" sz="quarter" idx="10"/>
          </p:nvPr>
        </p:nvSpPr>
        <p:spPr>
          <a:xfrm>
            <a:off x="234500" y="5750602"/>
            <a:ext cx="4752431" cy="832761"/>
          </a:xfrm>
        </p:spPr>
        <p:txBody>
          <a:bodyPr/>
          <a:lstStyle/>
          <a:p>
            <a:r>
              <a:rPr lang="fr-FR" altLang="zh-CN" dirty="0"/>
              <a:t>*Perfusion</a:t>
            </a:r>
            <a:r>
              <a:rPr lang="fr-FR" dirty="0"/>
              <a:t> </a:t>
            </a:r>
            <a:r>
              <a:rPr lang="fr-FR" dirty="0" smtClean="0"/>
              <a:t>5FU (225 mg/m</a:t>
            </a:r>
            <a:r>
              <a:rPr lang="fr-FR" baseline="30000" dirty="0" smtClean="0"/>
              <a:t>2</a:t>
            </a:r>
            <a:r>
              <a:rPr lang="fr-FR" dirty="0" smtClean="0"/>
              <a:t>/j) + RT pelvienne externe (50,4 Gy en 28 fractions quotidiennes) + oxaliplatine hebdomadaire (60 mg/m</a:t>
            </a:r>
            <a:r>
              <a:rPr lang="fr-FR" baseline="30000" dirty="0" smtClean="0"/>
              <a:t>2</a:t>
            </a:r>
            <a:r>
              <a:rPr lang="fr-FR" dirty="0" smtClean="0"/>
              <a:t> x 6);</a:t>
            </a:r>
          </a:p>
          <a:p>
            <a:r>
              <a:rPr lang="fr-FR" altLang="zh-CN" baseline="30000" dirty="0"/>
              <a:t>†</a:t>
            </a:r>
            <a:r>
              <a:rPr lang="fr-FR" altLang="zh-CN" dirty="0"/>
              <a:t>Perfusion</a:t>
            </a:r>
            <a:r>
              <a:rPr lang="fr-FR" dirty="0"/>
              <a:t> </a:t>
            </a:r>
            <a:r>
              <a:rPr lang="fr-FR" dirty="0" smtClean="0"/>
              <a:t>5FU (225 mg/m</a:t>
            </a:r>
            <a:r>
              <a:rPr lang="fr-FR" baseline="30000" dirty="0" smtClean="0"/>
              <a:t>2</a:t>
            </a:r>
            <a:r>
              <a:rPr lang="fr-FR" dirty="0" smtClean="0"/>
              <a:t>/j) + RT pelvienne externe (50,4 Gy en 28 fractions quotidiennes)</a:t>
            </a:r>
          </a:p>
        </p:txBody>
      </p:sp>
      <p:sp>
        <p:nvSpPr>
          <p:cNvPr id="27" name="Text Placeholder 14"/>
          <p:cNvSpPr>
            <a:spLocks noGrp="1"/>
          </p:cNvSpPr>
          <p:nvPr>
            <p:ph type="body" sz="quarter" idx="11"/>
          </p:nvPr>
        </p:nvSpPr>
        <p:spPr>
          <a:xfrm>
            <a:off x="4648200" y="6096000"/>
            <a:ext cx="4130675" cy="487363"/>
          </a:xfrm>
        </p:spPr>
        <p:txBody>
          <a:bodyPr/>
          <a:lstStyle/>
          <a:p>
            <a:r>
              <a:rPr lang="fr-FR" dirty="0" smtClean="0"/>
              <a:t>Lonardi et al. Ann Oncol 2016; 27 (suppl 2): abstr O-019 </a:t>
            </a:r>
            <a:endParaRPr lang="fr-FR" dirty="0"/>
          </a:p>
        </p:txBody>
      </p:sp>
      <p:sp>
        <p:nvSpPr>
          <p:cNvPr id="28"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fr-FR" b="1" dirty="0" smtClean="0"/>
              <a:t>Objectif</a:t>
            </a:r>
            <a:r>
              <a:rPr lang="fr-FR" dirty="0" smtClean="0"/>
              <a:t> </a:t>
            </a:r>
          </a:p>
          <a:p>
            <a:pPr>
              <a:buClr>
                <a:srgbClr val="043882"/>
              </a:buClr>
            </a:pPr>
            <a:r>
              <a:rPr lang="fr-FR" dirty="0" smtClean="0"/>
              <a:t>Etudier l’effet de l’addition d’oxaliplatine à la radiochimiothérapie </a:t>
            </a:r>
            <a:r>
              <a:rPr lang="fr-FR" dirty="0"/>
              <a:t>pelvienne préopératoire à </a:t>
            </a:r>
            <a:r>
              <a:rPr lang="fr-FR" dirty="0" smtClean="0"/>
              <a:t>base de 5FU chez les patients avec cancer du rectum localement avancé résécable</a:t>
            </a:r>
            <a:endParaRPr lang="fr-FR" dirty="0"/>
          </a:p>
        </p:txBody>
      </p:sp>
      <p:sp>
        <p:nvSpPr>
          <p:cNvPr id="29" name="Oval 14"/>
          <p:cNvSpPr>
            <a:spLocks noChangeArrowheads="1"/>
          </p:cNvSpPr>
          <p:nvPr/>
        </p:nvSpPr>
        <p:spPr bwMode="auto">
          <a:xfrm>
            <a:off x="3872962" y="33795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latin typeface="Arial"/>
                <a:ea typeface="SimSun" pitchFamily="2" charset="-122"/>
                <a:cs typeface="Arial"/>
              </a:rPr>
              <a:t>R</a:t>
            </a:r>
          </a:p>
          <a:p>
            <a:pPr algn="ctr"/>
            <a:r>
              <a:rPr lang="fr-FR" altLang="zh-CN" b="1" dirty="0" smtClean="0">
                <a:solidFill>
                  <a:srgbClr val="043882"/>
                </a:solidFill>
                <a:latin typeface="Arial"/>
                <a:ea typeface="SimSun" pitchFamily="2" charset="-122"/>
                <a:cs typeface="Arial"/>
              </a:rPr>
              <a:t>1:1</a:t>
            </a:r>
            <a:endParaRPr lang="fr-FR" altLang="zh-CN" b="1" dirty="0">
              <a:solidFill>
                <a:srgbClr val="043882"/>
              </a:solidFill>
              <a:latin typeface="Arial"/>
              <a:ea typeface="SimSun" pitchFamily="2" charset="-122"/>
              <a:cs typeface="Arial"/>
            </a:endParaRPr>
          </a:p>
        </p:txBody>
      </p:sp>
      <p:cxnSp>
        <p:nvCxnSpPr>
          <p:cNvPr id="30" name="AutoShape 15"/>
          <p:cNvCxnSpPr>
            <a:cxnSpLocks noChangeShapeType="1"/>
            <a:stCxn id="29" idx="0"/>
            <a:endCxn id="32" idx="1"/>
          </p:cNvCxnSpPr>
          <p:nvPr/>
        </p:nvCxnSpPr>
        <p:spPr bwMode="auto">
          <a:xfrm rot="5400000" flipH="1" flipV="1">
            <a:off x="4149665" y="2906008"/>
            <a:ext cx="488632" cy="458442"/>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6603656" y="2457213"/>
            <a:ext cx="2430642" cy="864716"/>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smtClean="0">
                <a:solidFill>
                  <a:srgbClr val="FFFFFF"/>
                </a:solidFill>
                <a:latin typeface="Arial"/>
                <a:ea typeface="SimSun" pitchFamily="2" charset="-122"/>
                <a:cs typeface="Arial"/>
              </a:rPr>
              <a:t>Chirurgie + </a:t>
            </a:r>
            <a:br>
              <a:rPr lang="fr-FR" altLang="zh-CN" sz="1600" b="1" dirty="0" smtClean="0">
                <a:solidFill>
                  <a:srgbClr val="FFFFFF"/>
                </a:solidFill>
                <a:latin typeface="Arial"/>
                <a:ea typeface="SimSun" pitchFamily="2" charset="-122"/>
                <a:cs typeface="Arial"/>
              </a:rPr>
            </a:br>
            <a:r>
              <a:rPr lang="fr-FR" altLang="zh-CN" sz="1600" b="1" dirty="0" smtClean="0">
                <a:solidFill>
                  <a:srgbClr val="FFFFFF"/>
                </a:solidFill>
                <a:latin typeface="Arial"/>
                <a:ea typeface="SimSun" pitchFamily="2" charset="-122"/>
                <a:cs typeface="Arial"/>
              </a:rPr>
              <a:t>5FU adjuvant en monothérapie 4 mois</a:t>
            </a:r>
            <a:endParaRPr lang="fr-FR" altLang="zh-CN" sz="1600" b="1" dirty="0">
              <a:solidFill>
                <a:srgbClr val="FFFFFF"/>
              </a:solidFill>
              <a:latin typeface="Arial"/>
              <a:ea typeface="SimSun" pitchFamily="2" charset="-122"/>
              <a:cs typeface="Arial"/>
            </a:endParaRPr>
          </a:p>
        </p:txBody>
      </p:sp>
      <p:sp>
        <p:nvSpPr>
          <p:cNvPr id="32" name="AutoShape 8"/>
          <p:cNvSpPr>
            <a:spLocks noChangeArrowheads="1"/>
          </p:cNvSpPr>
          <p:nvPr/>
        </p:nvSpPr>
        <p:spPr bwMode="auto">
          <a:xfrm>
            <a:off x="4623202" y="2480544"/>
            <a:ext cx="150278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chemeClr val="tx2"/>
                </a:solidFill>
                <a:latin typeface="Arial"/>
                <a:ea typeface="SimSun" pitchFamily="2" charset="-122"/>
                <a:cs typeface="Arial"/>
              </a:rPr>
              <a:t>5FU + RT + Oxaliplatine*</a:t>
            </a:r>
          </a:p>
          <a:p>
            <a:pPr algn="ctr" defTabSz="892175" eaLnBrk="0" hangingPunct="0"/>
            <a:r>
              <a:rPr lang="fr-FR" altLang="zh-CN" dirty="0" smtClean="0">
                <a:solidFill>
                  <a:schemeClr val="tx2"/>
                </a:solidFill>
                <a:latin typeface="Arial"/>
                <a:ea typeface="SimSun" pitchFamily="2" charset="-122"/>
                <a:cs typeface="Arial"/>
              </a:rPr>
              <a:t>(n=362)</a:t>
            </a:r>
            <a:endParaRPr lang="fr-FR" altLang="zh-CN" dirty="0">
              <a:solidFill>
                <a:schemeClr val="tx2"/>
              </a:solidFill>
              <a:latin typeface="Arial"/>
              <a:ea typeface="SimSun" pitchFamily="2" charset="-122"/>
              <a:cs typeface="Arial"/>
            </a:endParaRPr>
          </a:p>
        </p:txBody>
      </p:sp>
      <p:sp>
        <p:nvSpPr>
          <p:cNvPr id="33" name="AutoShape 9"/>
          <p:cNvSpPr>
            <a:spLocks noChangeArrowheads="1"/>
          </p:cNvSpPr>
          <p:nvPr/>
        </p:nvSpPr>
        <p:spPr bwMode="auto">
          <a:xfrm>
            <a:off x="138989" y="2285762"/>
            <a:ext cx="343336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Adénocarcinome du rectum résécable prouvé par biopsie dans les 12 cm de la marge anale avec preuve radiologique d’envahissement ganglionnaire ou de la graisse périrectale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(n=747)</a:t>
            </a:r>
          </a:p>
        </p:txBody>
      </p:sp>
      <p:sp>
        <p:nvSpPr>
          <p:cNvPr id="36" name="Rectangle 9"/>
          <p:cNvSpPr txBox="1">
            <a:spLocks noChangeArrowheads="1"/>
          </p:cNvSpPr>
          <p:nvPr/>
        </p:nvSpPr>
        <p:spPr bwMode="auto">
          <a:xfrm>
            <a:off x="417475" y="5043946"/>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p:txBody>
      </p:sp>
      <p:sp>
        <p:nvSpPr>
          <p:cNvPr id="37" name="Content Placeholder 26"/>
          <p:cNvSpPr txBox="1">
            <a:spLocks/>
          </p:cNvSpPr>
          <p:nvPr/>
        </p:nvSpPr>
        <p:spPr>
          <a:xfrm>
            <a:off x="4287024" y="5043946"/>
            <a:ext cx="4813097"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Incidence cumulée des métastases à distance</a:t>
            </a:r>
          </a:p>
        </p:txBody>
      </p:sp>
      <p:cxnSp>
        <p:nvCxnSpPr>
          <p:cNvPr id="38" name="AutoShape 16"/>
          <p:cNvCxnSpPr>
            <a:cxnSpLocks noChangeShapeType="1"/>
            <a:stCxn id="29" idx="4"/>
            <a:endCxn id="41" idx="1"/>
          </p:cNvCxnSpPr>
          <p:nvPr/>
        </p:nvCxnSpPr>
        <p:spPr bwMode="auto">
          <a:xfrm rot="16200000" flipH="1">
            <a:off x="4151961" y="3976544"/>
            <a:ext cx="484041" cy="458442"/>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6603656" y="3995551"/>
            <a:ext cx="2430642" cy="900971"/>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a:solidFill>
                  <a:srgbClr val="FFFFFF"/>
                </a:solidFill>
                <a:latin typeface="Arial"/>
                <a:ea typeface="SimSun" pitchFamily="2" charset="-122"/>
                <a:cs typeface="Arial"/>
              </a:rPr>
              <a:t>Chirurgie + </a:t>
            </a:r>
            <a:br>
              <a:rPr lang="fr-FR" altLang="zh-CN" sz="1600" b="1" dirty="0">
                <a:solidFill>
                  <a:srgbClr val="FFFFFF"/>
                </a:solidFill>
                <a:latin typeface="Arial"/>
                <a:ea typeface="SimSun" pitchFamily="2" charset="-122"/>
                <a:cs typeface="Arial"/>
              </a:rPr>
            </a:br>
            <a:r>
              <a:rPr lang="fr-FR" altLang="zh-CN" sz="1600" b="1" dirty="0">
                <a:solidFill>
                  <a:srgbClr val="FFFFFF"/>
                </a:solidFill>
                <a:latin typeface="Arial"/>
                <a:ea typeface="SimSun" pitchFamily="2" charset="-122"/>
                <a:cs typeface="Arial"/>
              </a:rPr>
              <a:t>5FU adjuvant en monothérapie 4 </a:t>
            </a:r>
            <a:r>
              <a:rPr lang="fr-FR" altLang="zh-CN" sz="1600" b="1" dirty="0" smtClean="0">
                <a:solidFill>
                  <a:srgbClr val="FFFFFF"/>
                </a:solidFill>
                <a:latin typeface="Arial"/>
                <a:ea typeface="SimSun" pitchFamily="2" charset="-122"/>
                <a:cs typeface="Arial"/>
              </a:rPr>
              <a:t>mois</a:t>
            </a:r>
            <a:endParaRPr lang="fr-FR" altLang="zh-CN" sz="1600" b="1" dirty="0">
              <a:solidFill>
                <a:srgbClr val="FFFFFF"/>
              </a:solidFill>
              <a:latin typeface="Arial"/>
              <a:ea typeface="SimSun" pitchFamily="2" charset="-122"/>
              <a:cs typeface="Arial"/>
            </a:endParaRPr>
          </a:p>
        </p:txBody>
      </p:sp>
      <p:cxnSp>
        <p:nvCxnSpPr>
          <p:cNvPr id="40" name="AutoShape 20"/>
          <p:cNvCxnSpPr>
            <a:cxnSpLocks noChangeShapeType="1"/>
            <a:stCxn id="41" idx="3"/>
            <a:endCxn id="39" idx="1"/>
          </p:cNvCxnSpPr>
          <p:nvPr/>
        </p:nvCxnSpPr>
        <p:spPr bwMode="auto">
          <a:xfrm flipV="1">
            <a:off x="6125984" y="4446037"/>
            <a:ext cx="477672" cy="1749"/>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623202" y="4037418"/>
            <a:ext cx="150278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latin typeface="Arial"/>
                <a:ea typeface="SimSun" pitchFamily="2" charset="-122"/>
                <a:cs typeface="Arial"/>
              </a:rPr>
              <a:t>5FU + RT</a:t>
            </a:r>
            <a:r>
              <a:rPr lang="fr-FR" altLang="zh-CN" baseline="30000" dirty="0" smtClean="0">
                <a:latin typeface="High Tower Text"/>
                <a:ea typeface="SimSun" pitchFamily="2" charset="-122"/>
                <a:cs typeface="Arial"/>
              </a:rPr>
              <a:t>†</a:t>
            </a:r>
            <a:endParaRPr lang="fr-FR" altLang="zh-CN" dirty="0" smtClean="0">
              <a:latin typeface="Arial"/>
              <a:ea typeface="SimSun" pitchFamily="2" charset="-122"/>
              <a:cs typeface="Arial"/>
            </a:endParaRPr>
          </a:p>
          <a:p>
            <a:pPr algn="ctr" defTabSz="892175" eaLnBrk="0" hangingPunct="0"/>
            <a:r>
              <a:rPr lang="fr-FR" altLang="zh-CN" dirty="0" smtClean="0">
                <a:latin typeface="Arial"/>
                <a:ea typeface="SimSun" pitchFamily="2" charset="-122"/>
                <a:cs typeface="Arial"/>
              </a:rPr>
              <a:t>(n=377)</a:t>
            </a:r>
            <a:endParaRPr lang="fr-FR" altLang="zh-CN" dirty="0">
              <a:latin typeface="Arial"/>
              <a:ea typeface="SimSun" pitchFamily="2" charset="-122"/>
              <a:cs typeface="Arial"/>
            </a:endParaRPr>
          </a:p>
        </p:txBody>
      </p:sp>
      <p:sp>
        <p:nvSpPr>
          <p:cNvPr id="42" name="Content Placeholder 26"/>
          <p:cNvSpPr txBox="1">
            <a:spLocks/>
          </p:cNvSpPr>
          <p:nvPr/>
        </p:nvSpPr>
        <p:spPr bwMode="auto">
          <a:xfrm>
            <a:off x="4756721" y="3286268"/>
            <a:ext cx="3895643" cy="892175"/>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Stade</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Centre</a:t>
            </a:r>
            <a:endParaRPr lang="fr-FR" sz="1400" dirty="0">
              <a:solidFill>
                <a:srgbClr val="4D4D4D"/>
              </a:solidFill>
              <a:latin typeface="Arial"/>
            </a:endParaRPr>
          </a:p>
        </p:txBody>
      </p:sp>
      <p:cxnSp>
        <p:nvCxnSpPr>
          <p:cNvPr id="43" name="AutoShape 19"/>
          <p:cNvCxnSpPr>
            <a:cxnSpLocks noChangeShapeType="1"/>
          </p:cNvCxnSpPr>
          <p:nvPr/>
        </p:nvCxnSpPr>
        <p:spPr bwMode="auto">
          <a:xfrm>
            <a:off x="3572349" y="3667071"/>
            <a:ext cx="300613" cy="4574"/>
          </a:xfrm>
          <a:prstGeom prst="straightConnector1">
            <a:avLst/>
          </a:prstGeom>
          <a:noFill/>
          <a:ln w="57150">
            <a:solidFill>
              <a:schemeClr val="bg2">
                <a:lumMod val="60000"/>
                <a:lumOff val="40000"/>
              </a:schemeClr>
            </a:solidFill>
            <a:round/>
            <a:headEnd/>
            <a:tailEnd type="triangle" w="med" len="med"/>
          </a:ln>
        </p:spPr>
      </p:cxnSp>
      <p:cxnSp>
        <p:nvCxnSpPr>
          <p:cNvPr id="44" name="AutoShape 19"/>
          <p:cNvCxnSpPr>
            <a:cxnSpLocks noChangeShapeType="1"/>
            <a:endCxn id="31" idx="1"/>
          </p:cNvCxnSpPr>
          <p:nvPr/>
        </p:nvCxnSpPr>
        <p:spPr bwMode="auto">
          <a:xfrm flipV="1">
            <a:off x="6109804" y="2889571"/>
            <a:ext cx="493852" cy="702"/>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xmlns="" val="915573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O-019: Résultats de STAR-01, une étude randomisée de phase III comparant la radiochimiothérapie préopératoire avec ou sans oxaliplatine dans le cancer du rectum localement avancé </a:t>
            </a:r>
            <a:br>
              <a:rPr lang="fr-FR" dirty="0" smtClean="0"/>
            </a:br>
            <a:r>
              <a:rPr lang="fr-FR" dirty="0" smtClean="0"/>
              <a:t>– </a:t>
            </a:r>
            <a:r>
              <a:rPr lang="fr-FR" dirty="0" err="1" smtClean="0"/>
              <a:t>Lonardi</a:t>
            </a:r>
            <a:r>
              <a:rPr lang="fr-FR" dirty="0" smtClean="0"/>
              <a:t> S, et al </a:t>
            </a:r>
            <a:endParaRPr lang="fr-FR" dirty="0"/>
          </a:p>
        </p:txBody>
      </p:sp>
      <p:sp>
        <p:nvSpPr>
          <p:cNvPr id="15" name="Text Placeholder 14"/>
          <p:cNvSpPr>
            <a:spLocks noGrp="1"/>
          </p:cNvSpPr>
          <p:nvPr>
            <p:ph type="body" sz="quarter" idx="11"/>
          </p:nvPr>
        </p:nvSpPr>
        <p:spPr/>
        <p:txBody>
          <a:bodyPr/>
          <a:lstStyle/>
          <a:p>
            <a:r>
              <a:rPr lang="fr-FR" dirty="0" smtClean="0"/>
              <a:t>Lonardi et al. Ann Oncol 2016; 27 (suppl 2): abstr O-019 </a:t>
            </a:r>
            <a:endParaRPr lang="fr-FR" dirty="0"/>
          </a:p>
        </p:txBody>
      </p:sp>
      <p:sp>
        <p:nvSpPr>
          <p:cNvPr id="6" name="Rectangle 3"/>
          <p:cNvSpPr txBox="1">
            <a:spLocks noChangeArrowheads="1"/>
          </p:cNvSpPr>
          <p:nvPr/>
        </p:nvSpPr>
        <p:spPr bwMode="auto">
          <a:xfrm>
            <a:off x="365124" y="1254035"/>
            <a:ext cx="8556172" cy="111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fr-FR" b="1" dirty="0" smtClean="0"/>
              <a:t>Résultats</a:t>
            </a:r>
            <a:endParaRPr lang="fr-FR" dirty="0" smtClean="0"/>
          </a:p>
          <a:p>
            <a:pPr>
              <a:buClr>
                <a:srgbClr val="043882"/>
              </a:buClr>
            </a:pPr>
            <a:r>
              <a:rPr lang="fr-FR" dirty="0" smtClean="0"/>
              <a:t>Au 31 décembre 2015, il y avait eu 248 décès avec un suivi médian de 8,9 ans (IQR 8,1–9,9) et 94,3% des patients avaient eu ≥90% du suivi prévu</a:t>
            </a:r>
          </a:p>
          <a:p>
            <a:pPr marL="252412" lvl="1" indent="0">
              <a:buClr>
                <a:srgbClr val="043882"/>
              </a:buClr>
              <a:buFontTx/>
              <a:buNone/>
            </a:pPr>
            <a:endParaRPr lang="fr-FR" dirty="0"/>
          </a:p>
        </p:txBody>
      </p:sp>
      <p:grpSp>
        <p:nvGrpSpPr>
          <p:cNvPr id="4110" name="Group 4109"/>
          <p:cNvGrpSpPr/>
          <p:nvPr/>
        </p:nvGrpSpPr>
        <p:grpSpPr>
          <a:xfrm>
            <a:off x="-47384" y="2291979"/>
            <a:ext cx="4503660" cy="3892974"/>
            <a:chOff x="-47384" y="2510347"/>
            <a:chExt cx="4503660" cy="3892974"/>
          </a:xfrm>
        </p:grpSpPr>
        <p:sp>
          <p:nvSpPr>
            <p:cNvPr id="3" name="TextBox 2"/>
            <p:cNvSpPr txBox="1"/>
            <p:nvPr/>
          </p:nvSpPr>
          <p:spPr>
            <a:xfrm>
              <a:off x="1693353" y="2510347"/>
              <a:ext cx="2522646" cy="338554"/>
            </a:xfrm>
            <a:prstGeom prst="rect">
              <a:avLst/>
            </a:prstGeom>
            <a:noFill/>
          </p:spPr>
          <p:txBody>
            <a:bodyPr wrap="none" rtlCol="0">
              <a:spAutoFit/>
            </a:bodyPr>
            <a:lstStyle/>
            <a:p>
              <a:pPr fontAlgn="auto">
                <a:spcBef>
                  <a:spcPts val="0"/>
                </a:spcBef>
                <a:spcAft>
                  <a:spcPts val="0"/>
                </a:spcAft>
              </a:pPr>
              <a:r>
                <a:rPr lang="fr-FR" sz="1600" b="1" dirty="0" smtClean="0">
                  <a:solidFill>
                    <a:srgbClr val="4D4D4D"/>
                  </a:solidFill>
                  <a:latin typeface="Arial"/>
                  <a:cs typeface="Arial"/>
                </a:rPr>
                <a:t>Survie sans évènement</a:t>
              </a:r>
              <a:endParaRPr lang="fr-FR" sz="1600" b="1" dirty="0">
                <a:solidFill>
                  <a:srgbClr val="4D4D4D"/>
                </a:solidFill>
                <a:latin typeface="Arial"/>
                <a:cs typeface="Arial"/>
              </a:endParaRPr>
            </a:p>
          </p:txBody>
        </p:sp>
        <p:sp>
          <p:nvSpPr>
            <p:cNvPr id="14" name="Freeform 13"/>
            <p:cNvSpPr>
              <a:spLocks/>
            </p:cNvSpPr>
            <p:nvPr/>
          </p:nvSpPr>
          <p:spPr bwMode="auto">
            <a:xfrm>
              <a:off x="1152347" y="3006036"/>
              <a:ext cx="3092018" cy="24378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6" name="Line 6"/>
            <p:cNvSpPr>
              <a:spLocks noChangeShapeType="1"/>
            </p:cNvSpPr>
            <p:nvPr/>
          </p:nvSpPr>
          <p:spPr bwMode="auto">
            <a:xfrm>
              <a:off x="1080252" y="3006035"/>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7" name="Line 7"/>
            <p:cNvSpPr>
              <a:spLocks noChangeShapeType="1"/>
            </p:cNvSpPr>
            <p:nvPr/>
          </p:nvSpPr>
          <p:spPr bwMode="auto">
            <a:xfrm>
              <a:off x="1080252" y="3486861"/>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8" name="Line 8"/>
            <p:cNvSpPr>
              <a:spLocks noChangeShapeType="1"/>
            </p:cNvSpPr>
            <p:nvPr/>
          </p:nvSpPr>
          <p:spPr bwMode="auto">
            <a:xfrm>
              <a:off x="1080252" y="3954038"/>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9" name="Line 9"/>
            <p:cNvSpPr>
              <a:spLocks noChangeShapeType="1"/>
            </p:cNvSpPr>
            <p:nvPr/>
          </p:nvSpPr>
          <p:spPr bwMode="auto">
            <a:xfrm>
              <a:off x="1080252" y="4421216"/>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0" name="Line 10"/>
            <p:cNvSpPr>
              <a:spLocks noChangeShapeType="1"/>
            </p:cNvSpPr>
            <p:nvPr/>
          </p:nvSpPr>
          <p:spPr bwMode="auto">
            <a:xfrm>
              <a:off x="1080252" y="4888393"/>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1" name="Line 11"/>
            <p:cNvSpPr>
              <a:spLocks noChangeShapeType="1"/>
            </p:cNvSpPr>
            <p:nvPr/>
          </p:nvSpPr>
          <p:spPr bwMode="auto">
            <a:xfrm>
              <a:off x="1080252" y="5362395"/>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2" name="Line 12"/>
            <p:cNvSpPr>
              <a:spLocks noChangeShapeType="1"/>
            </p:cNvSpPr>
            <p:nvPr/>
          </p:nvSpPr>
          <p:spPr bwMode="auto">
            <a:xfrm>
              <a:off x="296280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7" name="Line 18"/>
            <p:cNvSpPr>
              <a:spLocks noChangeShapeType="1"/>
            </p:cNvSpPr>
            <p:nvPr/>
          </p:nvSpPr>
          <p:spPr bwMode="auto">
            <a:xfrm>
              <a:off x="2540063"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8" name="Line 19"/>
            <p:cNvSpPr>
              <a:spLocks noChangeShapeType="1"/>
            </p:cNvSpPr>
            <p:nvPr/>
          </p:nvSpPr>
          <p:spPr bwMode="auto">
            <a:xfrm>
              <a:off x="2127833"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9" name="Line 20"/>
            <p:cNvSpPr>
              <a:spLocks noChangeShapeType="1"/>
            </p:cNvSpPr>
            <p:nvPr/>
          </p:nvSpPr>
          <p:spPr bwMode="auto">
            <a:xfrm>
              <a:off x="1691270"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30" name="Line 21"/>
            <p:cNvSpPr>
              <a:spLocks noChangeShapeType="1"/>
            </p:cNvSpPr>
            <p:nvPr/>
          </p:nvSpPr>
          <p:spPr bwMode="auto">
            <a:xfrm>
              <a:off x="1261530"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31" name="TextBox 30"/>
            <p:cNvSpPr txBox="1"/>
            <p:nvPr/>
          </p:nvSpPr>
          <p:spPr>
            <a:xfrm rot="16200000">
              <a:off x="-132441" y="4093676"/>
              <a:ext cx="1476411" cy="276999"/>
            </a:xfrm>
            <a:prstGeom prst="rect">
              <a:avLst/>
            </a:prstGeom>
            <a:noFill/>
          </p:spPr>
          <p:txBody>
            <a:bodyPr wrap="none" rtlCol="0">
              <a:spAutoFit/>
            </a:bodyPr>
            <a:lstStyle/>
            <a:p>
              <a:pPr algn="ctr"/>
              <a:r>
                <a:rPr lang="fr-FR" sz="1200" dirty="0" smtClean="0">
                  <a:solidFill>
                    <a:srgbClr val="363636"/>
                  </a:solidFill>
                  <a:latin typeface="Arial"/>
                  <a:cs typeface="Arial"/>
                </a:rPr>
                <a:t>Probabilité de SSE</a:t>
              </a:r>
              <a:endParaRPr lang="fr-FR" sz="1200" dirty="0">
                <a:solidFill>
                  <a:srgbClr val="363636"/>
                </a:solidFill>
                <a:latin typeface="Arial"/>
                <a:cs typeface="Arial"/>
              </a:endParaRPr>
            </a:p>
          </p:txBody>
        </p:sp>
        <p:sp>
          <p:nvSpPr>
            <p:cNvPr id="32" name="TextBox 31"/>
            <p:cNvSpPr txBox="1"/>
            <p:nvPr/>
          </p:nvSpPr>
          <p:spPr>
            <a:xfrm>
              <a:off x="2408079" y="5657077"/>
              <a:ext cx="723275" cy="276999"/>
            </a:xfrm>
            <a:prstGeom prst="rect">
              <a:avLst/>
            </a:prstGeom>
            <a:noFill/>
          </p:spPr>
          <p:txBody>
            <a:bodyPr wrap="none" rtlCol="0">
              <a:spAutoFit/>
            </a:bodyPr>
            <a:lstStyle/>
            <a:p>
              <a:pPr algn="ctr"/>
              <a:r>
                <a:rPr lang="fr-FR" sz="1200" dirty="0" smtClean="0">
                  <a:solidFill>
                    <a:srgbClr val="363636"/>
                  </a:solidFill>
                  <a:latin typeface="Arial"/>
                  <a:cs typeface="Arial"/>
                </a:rPr>
                <a:t>Années</a:t>
              </a:r>
              <a:endParaRPr lang="fr-FR" sz="1200" dirty="0">
                <a:solidFill>
                  <a:srgbClr val="363636"/>
                </a:solidFill>
                <a:latin typeface="Arial"/>
                <a:cs typeface="Arial"/>
              </a:endParaRPr>
            </a:p>
          </p:txBody>
        </p:sp>
        <p:sp>
          <p:nvSpPr>
            <p:cNvPr id="33" name="TextBox 32"/>
            <p:cNvSpPr txBox="1"/>
            <p:nvPr/>
          </p:nvSpPr>
          <p:spPr>
            <a:xfrm>
              <a:off x="737494" y="2875540"/>
              <a:ext cx="398592"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1.0</a:t>
              </a:r>
              <a:endParaRPr lang="fr-FR" sz="1200" dirty="0">
                <a:solidFill>
                  <a:srgbClr val="4D4D4D"/>
                </a:solidFill>
                <a:latin typeface="Arial"/>
                <a:cs typeface="Arial"/>
              </a:endParaRPr>
            </a:p>
          </p:txBody>
        </p:sp>
        <p:sp>
          <p:nvSpPr>
            <p:cNvPr id="34" name="TextBox 33"/>
            <p:cNvSpPr txBox="1"/>
            <p:nvPr/>
          </p:nvSpPr>
          <p:spPr>
            <a:xfrm>
              <a:off x="763868" y="3359114"/>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0.8</a:t>
              </a:r>
              <a:endParaRPr lang="fr-FR" sz="1050" dirty="0">
                <a:solidFill>
                  <a:srgbClr val="4D4D4D"/>
                </a:solidFill>
                <a:latin typeface="Arial"/>
                <a:cs typeface="Arial"/>
              </a:endParaRPr>
            </a:p>
          </p:txBody>
        </p:sp>
        <p:sp>
          <p:nvSpPr>
            <p:cNvPr id="35" name="TextBox 34"/>
            <p:cNvSpPr txBox="1"/>
            <p:nvPr/>
          </p:nvSpPr>
          <p:spPr>
            <a:xfrm>
              <a:off x="763868" y="3826075"/>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0.6</a:t>
              </a:r>
              <a:endParaRPr lang="fr-FR" sz="1050" dirty="0">
                <a:solidFill>
                  <a:srgbClr val="4D4D4D"/>
                </a:solidFill>
                <a:latin typeface="Arial"/>
                <a:cs typeface="Arial"/>
              </a:endParaRPr>
            </a:p>
          </p:txBody>
        </p:sp>
        <p:sp>
          <p:nvSpPr>
            <p:cNvPr id="36" name="TextBox 35"/>
            <p:cNvSpPr txBox="1"/>
            <p:nvPr/>
          </p:nvSpPr>
          <p:spPr>
            <a:xfrm>
              <a:off x="763868" y="4293035"/>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0.4</a:t>
              </a:r>
              <a:endParaRPr lang="fr-FR" sz="1050" dirty="0">
                <a:solidFill>
                  <a:srgbClr val="4D4D4D"/>
                </a:solidFill>
                <a:latin typeface="Arial"/>
                <a:cs typeface="Arial"/>
              </a:endParaRPr>
            </a:p>
          </p:txBody>
        </p:sp>
        <p:sp>
          <p:nvSpPr>
            <p:cNvPr id="37" name="TextBox 36"/>
            <p:cNvSpPr txBox="1"/>
            <p:nvPr/>
          </p:nvSpPr>
          <p:spPr>
            <a:xfrm>
              <a:off x="763868" y="4759996"/>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0.2</a:t>
              </a:r>
              <a:endParaRPr lang="fr-FR" sz="1050" dirty="0">
                <a:solidFill>
                  <a:srgbClr val="4D4D4D"/>
                </a:solidFill>
                <a:latin typeface="Arial"/>
                <a:cs typeface="Arial"/>
              </a:endParaRPr>
            </a:p>
          </p:txBody>
        </p:sp>
        <p:sp>
          <p:nvSpPr>
            <p:cNvPr id="38" name="TextBox 37"/>
            <p:cNvSpPr txBox="1"/>
            <p:nvPr/>
          </p:nvSpPr>
          <p:spPr>
            <a:xfrm>
              <a:off x="876079" y="5233781"/>
              <a:ext cx="26000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a:t>
              </a:r>
              <a:endParaRPr lang="fr-FR" sz="1050" dirty="0">
                <a:solidFill>
                  <a:srgbClr val="4D4D4D"/>
                </a:solidFill>
                <a:latin typeface="Arial"/>
                <a:cs typeface="Arial"/>
              </a:endParaRPr>
            </a:p>
          </p:txBody>
        </p:sp>
        <p:sp>
          <p:nvSpPr>
            <p:cNvPr id="39" name="TextBox 38"/>
            <p:cNvSpPr txBox="1"/>
            <p:nvPr/>
          </p:nvSpPr>
          <p:spPr>
            <a:xfrm>
              <a:off x="1060121"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0</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377</a:t>
              </a:r>
            </a:p>
            <a:p>
              <a:pPr algn="ctr" fontAlgn="auto">
                <a:spcBef>
                  <a:spcPts val="0"/>
                </a:spcBef>
                <a:spcAft>
                  <a:spcPts val="0"/>
                </a:spcAft>
              </a:pPr>
              <a:r>
                <a:rPr lang="fr-FR" sz="1050" dirty="0" smtClean="0">
                  <a:solidFill>
                    <a:srgbClr val="4D4D4D"/>
                  </a:solidFill>
                  <a:latin typeface="Arial"/>
                  <a:cs typeface="Arial"/>
                </a:rPr>
                <a:t>362</a:t>
              </a:r>
              <a:endParaRPr lang="fr-FR" sz="1050" dirty="0">
                <a:solidFill>
                  <a:srgbClr val="4D4D4D"/>
                </a:solidFill>
                <a:latin typeface="Arial"/>
                <a:cs typeface="Arial"/>
              </a:endParaRPr>
            </a:p>
          </p:txBody>
        </p:sp>
        <p:sp>
          <p:nvSpPr>
            <p:cNvPr id="40" name="TextBox 39"/>
            <p:cNvSpPr txBox="1"/>
            <p:nvPr/>
          </p:nvSpPr>
          <p:spPr>
            <a:xfrm>
              <a:off x="1485672"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1</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329</a:t>
              </a:r>
            </a:p>
            <a:p>
              <a:pPr algn="ctr" fontAlgn="auto">
                <a:spcBef>
                  <a:spcPts val="0"/>
                </a:spcBef>
                <a:spcAft>
                  <a:spcPts val="0"/>
                </a:spcAft>
              </a:pPr>
              <a:r>
                <a:rPr lang="fr-FR" sz="1050" dirty="0" smtClean="0">
                  <a:solidFill>
                    <a:srgbClr val="4D4D4D"/>
                  </a:solidFill>
                  <a:latin typeface="Arial"/>
                  <a:cs typeface="Arial"/>
                </a:rPr>
                <a:t>325</a:t>
              </a:r>
              <a:endParaRPr lang="fr-FR" sz="1050" dirty="0">
                <a:solidFill>
                  <a:srgbClr val="4D4D4D"/>
                </a:solidFill>
                <a:latin typeface="Arial"/>
                <a:cs typeface="Arial"/>
              </a:endParaRPr>
            </a:p>
          </p:txBody>
        </p:sp>
        <p:sp>
          <p:nvSpPr>
            <p:cNvPr id="41" name="TextBox 40"/>
            <p:cNvSpPr txBox="1"/>
            <p:nvPr/>
          </p:nvSpPr>
          <p:spPr>
            <a:xfrm>
              <a:off x="1923979"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2</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278</a:t>
              </a:r>
            </a:p>
            <a:p>
              <a:pPr algn="ctr" fontAlgn="auto">
                <a:spcBef>
                  <a:spcPts val="0"/>
                </a:spcBef>
                <a:spcAft>
                  <a:spcPts val="0"/>
                </a:spcAft>
              </a:pPr>
              <a:r>
                <a:rPr lang="fr-FR" sz="1050" dirty="0" smtClean="0">
                  <a:solidFill>
                    <a:srgbClr val="4D4D4D"/>
                  </a:solidFill>
                  <a:latin typeface="Arial"/>
                  <a:cs typeface="Arial"/>
                </a:rPr>
                <a:t>280</a:t>
              </a:r>
              <a:endParaRPr lang="fr-FR" sz="1050" dirty="0">
                <a:solidFill>
                  <a:srgbClr val="4D4D4D"/>
                </a:solidFill>
                <a:latin typeface="Arial"/>
                <a:cs typeface="Arial"/>
              </a:endParaRPr>
            </a:p>
          </p:txBody>
        </p:sp>
        <p:sp>
          <p:nvSpPr>
            <p:cNvPr id="42" name="TextBox 41"/>
            <p:cNvSpPr txBox="1"/>
            <p:nvPr/>
          </p:nvSpPr>
          <p:spPr>
            <a:xfrm>
              <a:off x="2309249" y="5503075"/>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3</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262</a:t>
              </a:r>
            </a:p>
            <a:p>
              <a:pPr algn="ctr" fontAlgn="auto">
                <a:spcBef>
                  <a:spcPts val="0"/>
                </a:spcBef>
                <a:spcAft>
                  <a:spcPts val="0"/>
                </a:spcAft>
              </a:pPr>
              <a:r>
                <a:rPr lang="fr-FR" sz="1050" dirty="0" smtClean="0">
                  <a:solidFill>
                    <a:srgbClr val="4D4D4D"/>
                  </a:solidFill>
                  <a:latin typeface="Arial"/>
                  <a:cs typeface="Arial"/>
                </a:rPr>
                <a:t>266</a:t>
              </a:r>
              <a:endParaRPr lang="fr-FR" sz="1050" dirty="0">
                <a:solidFill>
                  <a:srgbClr val="4D4D4D"/>
                </a:solidFill>
                <a:latin typeface="Arial"/>
                <a:cs typeface="Arial"/>
              </a:endParaRPr>
            </a:p>
          </p:txBody>
        </p:sp>
        <p:sp>
          <p:nvSpPr>
            <p:cNvPr id="44" name="TextBox 43"/>
            <p:cNvSpPr txBox="1"/>
            <p:nvPr/>
          </p:nvSpPr>
          <p:spPr>
            <a:xfrm>
              <a:off x="2762111"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4</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253</a:t>
              </a:r>
            </a:p>
            <a:p>
              <a:pPr algn="ctr" fontAlgn="auto">
                <a:spcBef>
                  <a:spcPts val="0"/>
                </a:spcBef>
                <a:spcAft>
                  <a:spcPts val="0"/>
                </a:spcAft>
              </a:pPr>
              <a:r>
                <a:rPr lang="fr-FR" sz="1050" dirty="0" smtClean="0">
                  <a:solidFill>
                    <a:srgbClr val="4D4D4D"/>
                  </a:solidFill>
                  <a:latin typeface="Arial"/>
                  <a:cs typeface="Arial"/>
                </a:rPr>
                <a:t>257</a:t>
              </a:r>
              <a:endParaRPr lang="fr-FR" sz="1050" dirty="0">
                <a:solidFill>
                  <a:srgbClr val="4D4D4D"/>
                </a:solidFill>
                <a:latin typeface="Arial"/>
                <a:cs typeface="Arial"/>
              </a:endParaRPr>
            </a:p>
          </p:txBody>
        </p:sp>
        <p:grpSp>
          <p:nvGrpSpPr>
            <p:cNvPr id="4" name="Group 3"/>
            <p:cNvGrpSpPr/>
            <p:nvPr/>
          </p:nvGrpSpPr>
          <p:grpSpPr>
            <a:xfrm>
              <a:off x="3208134" y="5444283"/>
              <a:ext cx="1248142" cy="954950"/>
              <a:chOff x="3208134" y="5444283"/>
              <a:chExt cx="1248142" cy="954950"/>
            </a:xfrm>
          </p:grpSpPr>
          <p:sp>
            <p:nvSpPr>
              <p:cNvPr id="24" name="Line 14"/>
              <p:cNvSpPr>
                <a:spLocks noChangeShapeType="1"/>
              </p:cNvSpPr>
              <p:nvPr/>
            </p:nvSpPr>
            <p:spPr bwMode="auto">
              <a:xfrm>
                <a:off x="384700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5" name="Line 15"/>
              <p:cNvSpPr>
                <a:spLocks noChangeShapeType="1"/>
              </p:cNvSpPr>
              <p:nvPr/>
            </p:nvSpPr>
            <p:spPr bwMode="auto">
              <a:xfrm>
                <a:off x="341044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6" name="Line 17"/>
              <p:cNvSpPr>
                <a:spLocks noChangeShapeType="1"/>
              </p:cNvSpPr>
              <p:nvPr/>
            </p:nvSpPr>
            <p:spPr bwMode="auto">
              <a:xfrm>
                <a:off x="4248467"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45" name="TextBox 44"/>
              <p:cNvSpPr txBox="1"/>
              <p:nvPr/>
            </p:nvSpPr>
            <p:spPr>
              <a:xfrm>
                <a:off x="3208134"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5</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246</a:t>
                </a:r>
              </a:p>
              <a:p>
                <a:pPr algn="ctr" fontAlgn="auto">
                  <a:spcBef>
                    <a:spcPts val="0"/>
                  </a:spcBef>
                  <a:spcAft>
                    <a:spcPts val="0"/>
                  </a:spcAft>
                </a:pPr>
                <a:r>
                  <a:rPr lang="fr-FR" sz="1050" dirty="0" smtClean="0">
                    <a:solidFill>
                      <a:srgbClr val="4D4D4D"/>
                    </a:solidFill>
                    <a:latin typeface="Arial"/>
                    <a:cs typeface="Arial"/>
                  </a:rPr>
                  <a:t>247</a:t>
                </a:r>
                <a:endParaRPr lang="fr-FR" sz="1050" dirty="0">
                  <a:solidFill>
                    <a:srgbClr val="4D4D4D"/>
                  </a:solidFill>
                  <a:latin typeface="Arial"/>
                  <a:cs typeface="Arial"/>
                </a:endParaRPr>
              </a:p>
            </p:txBody>
          </p:sp>
          <p:sp>
            <p:nvSpPr>
              <p:cNvPr id="46" name="TextBox 45"/>
              <p:cNvSpPr txBox="1"/>
              <p:nvPr/>
            </p:nvSpPr>
            <p:spPr>
              <a:xfrm>
                <a:off x="3640509"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6</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234</a:t>
                </a:r>
              </a:p>
              <a:p>
                <a:pPr algn="ctr" fontAlgn="auto">
                  <a:spcBef>
                    <a:spcPts val="0"/>
                  </a:spcBef>
                  <a:spcAft>
                    <a:spcPts val="0"/>
                  </a:spcAft>
                </a:pPr>
                <a:r>
                  <a:rPr lang="fr-FR" sz="1050" dirty="0" smtClean="0">
                    <a:solidFill>
                      <a:srgbClr val="4D4D4D"/>
                    </a:solidFill>
                    <a:latin typeface="Arial"/>
                    <a:cs typeface="Arial"/>
                  </a:rPr>
                  <a:t>238</a:t>
                </a:r>
                <a:endParaRPr lang="fr-FR" sz="1050" dirty="0">
                  <a:solidFill>
                    <a:srgbClr val="4D4D4D"/>
                  </a:solidFill>
                  <a:latin typeface="Arial"/>
                  <a:cs typeface="Arial"/>
                </a:endParaRPr>
              </a:p>
            </p:txBody>
          </p:sp>
          <p:sp>
            <p:nvSpPr>
              <p:cNvPr id="47" name="TextBox 46"/>
              <p:cNvSpPr txBox="1"/>
              <p:nvPr/>
            </p:nvSpPr>
            <p:spPr>
              <a:xfrm>
                <a:off x="4045587"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7</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220</a:t>
                </a:r>
              </a:p>
              <a:p>
                <a:pPr algn="ctr" fontAlgn="auto">
                  <a:spcBef>
                    <a:spcPts val="0"/>
                  </a:spcBef>
                  <a:spcAft>
                    <a:spcPts val="0"/>
                  </a:spcAft>
                </a:pPr>
                <a:r>
                  <a:rPr lang="fr-FR" sz="1050" dirty="0" smtClean="0">
                    <a:solidFill>
                      <a:srgbClr val="4D4D4D"/>
                    </a:solidFill>
                    <a:latin typeface="Arial"/>
                    <a:cs typeface="Arial"/>
                  </a:rPr>
                  <a:t>230</a:t>
                </a:r>
                <a:endParaRPr lang="fr-FR" sz="1050" dirty="0">
                  <a:solidFill>
                    <a:srgbClr val="4D4D4D"/>
                  </a:solidFill>
                  <a:latin typeface="Arial"/>
                  <a:cs typeface="Arial"/>
                </a:endParaRPr>
              </a:p>
            </p:txBody>
          </p:sp>
        </p:grpSp>
        <p:grpSp>
          <p:nvGrpSpPr>
            <p:cNvPr id="8" name="Group 7"/>
            <p:cNvGrpSpPr/>
            <p:nvPr/>
          </p:nvGrpSpPr>
          <p:grpSpPr>
            <a:xfrm>
              <a:off x="1430365" y="4576419"/>
              <a:ext cx="2927476" cy="613040"/>
              <a:chOff x="1395469" y="3963379"/>
              <a:chExt cx="2927476" cy="613040"/>
            </a:xfrm>
          </p:grpSpPr>
          <p:sp>
            <p:nvSpPr>
              <p:cNvPr id="5" name="TextBox 4"/>
              <p:cNvSpPr txBox="1"/>
              <p:nvPr/>
            </p:nvSpPr>
            <p:spPr>
              <a:xfrm>
                <a:off x="1395469" y="4160921"/>
                <a:ext cx="1223412" cy="415498"/>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5FU + RT</a:t>
                </a:r>
              </a:p>
              <a:p>
                <a:pPr fontAlgn="auto">
                  <a:spcBef>
                    <a:spcPts val="0"/>
                  </a:spcBef>
                  <a:spcAft>
                    <a:spcPts val="0"/>
                  </a:spcAft>
                </a:pPr>
                <a:r>
                  <a:rPr lang="fr-FR" sz="1050" dirty="0" smtClean="0">
                    <a:solidFill>
                      <a:srgbClr val="4D4D4D"/>
                    </a:solidFill>
                    <a:latin typeface="Arial"/>
                    <a:cs typeface="Arial"/>
                  </a:rPr>
                  <a:t>5FU + RT + OXA</a:t>
                </a:r>
                <a:endParaRPr lang="fr-FR" sz="1050" dirty="0">
                  <a:solidFill>
                    <a:srgbClr val="4D4D4D"/>
                  </a:solidFill>
                  <a:latin typeface="Arial"/>
                  <a:cs typeface="Arial"/>
                </a:endParaRPr>
              </a:p>
            </p:txBody>
          </p:sp>
          <p:sp>
            <p:nvSpPr>
              <p:cNvPr id="48" name="TextBox 47"/>
              <p:cNvSpPr txBox="1"/>
              <p:nvPr/>
            </p:nvSpPr>
            <p:spPr>
              <a:xfrm>
                <a:off x="2432002" y="3963379"/>
                <a:ext cx="446541"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Evts</a:t>
                </a:r>
                <a:endParaRPr lang="fr-FR" sz="1050" dirty="0">
                  <a:solidFill>
                    <a:srgbClr val="4D4D4D"/>
                  </a:solidFill>
                  <a:latin typeface="Arial"/>
                  <a:cs typeface="Arial"/>
                </a:endParaRPr>
              </a:p>
            </p:txBody>
          </p:sp>
          <p:sp>
            <p:nvSpPr>
              <p:cNvPr id="49" name="TextBox 48"/>
              <p:cNvSpPr txBox="1"/>
              <p:nvPr/>
            </p:nvSpPr>
            <p:spPr>
              <a:xfrm>
                <a:off x="2934576" y="3963379"/>
                <a:ext cx="790667"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HR (IC95)</a:t>
                </a:r>
                <a:endParaRPr lang="fr-FR" sz="1050" dirty="0">
                  <a:solidFill>
                    <a:srgbClr val="4D4D4D"/>
                  </a:solidFill>
                  <a:latin typeface="Arial"/>
                  <a:cs typeface="Arial"/>
                </a:endParaRPr>
              </a:p>
            </p:txBody>
          </p:sp>
          <p:sp>
            <p:nvSpPr>
              <p:cNvPr id="50" name="TextBox 49"/>
              <p:cNvSpPr txBox="1"/>
              <p:nvPr/>
            </p:nvSpPr>
            <p:spPr>
              <a:xfrm>
                <a:off x="2513068" y="4160921"/>
                <a:ext cx="410690" cy="415498"/>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141</a:t>
                </a:r>
              </a:p>
              <a:p>
                <a:pPr fontAlgn="auto">
                  <a:spcBef>
                    <a:spcPts val="0"/>
                  </a:spcBef>
                  <a:spcAft>
                    <a:spcPts val="0"/>
                  </a:spcAft>
                </a:pPr>
                <a:r>
                  <a:rPr lang="fr-FR" sz="1050" dirty="0" smtClean="0">
                    <a:solidFill>
                      <a:srgbClr val="4D4D4D"/>
                    </a:solidFill>
                    <a:latin typeface="Arial"/>
                    <a:cs typeface="Arial"/>
                  </a:rPr>
                  <a:t>121</a:t>
                </a:r>
                <a:endParaRPr lang="fr-FR" sz="1050" dirty="0">
                  <a:solidFill>
                    <a:srgbClr val="4D4D4D"/>
                  </a:solidFill>
                  <a:latin typeface="Arial"/>
                  <a:cs typeface="Arial"/>
                </a:endParaRPr>
              </a:p>
            </p:txBody>
          </p:sp>
          <p:sp>
            <p:nvSpPr>
              <p:cNvPr id="51" name="TextBox 50"/>
              <p:cNvSpPr txBox="1"/>
              <p:nvPr/>
            </p:nvSpPr>
            <p:spPr>
              <a:xfrm>
                <a:off x="3075263" y="4160921"/>
                <a:ext cx="1247682" cy="415498"/>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1 (ref)</a:t>
                </a:r>
              </a:p>
              <a:p>
                <a:pPr fontAlgn="auto">
                  <a:spcBef>
                    <a:spcPts val="0"/>
                  </a:spcBef>
                  <a:spcAft>
                    <a:spcPts val="0"/>
                  </a:spcAft>
                </a:pPr>
                <a:r>
                  <a:rPr lang="fr-FR" sz="1050" dirty="0" smtClean="0">
                    <a:solidFill>
                      <a:srgbClr val="4D4D4D"/>
                    </a:solidFill>
                    <a:latin typeface="Arial"/>
                    <a:cs typeface="Arial"/>
                  </a:rPr>
                  <a:t>0,86 (0,68 – 1,10)</a:t>
                </a:r>
                <a:endParaRPr lang="fr-FR" sz="1050" dirty="0">
                  <a:solidFill>
                    <a:srgbClr val="4D4D4D"/>
                  </a:solidFill>
                  <a:latin typeface="Arial"/>
                  <a:cs typeface="Arial"/>
                </a:endParaRPr>
              </a:p>
            </p:txBody>
          </p:sp>
        </p:grpSp>
        <p:sp>
          <p:nvSpPr>
            <p:cNvPr id="7" name="TextBox 6"/>
            <p:cNvSpPr txBox="1"/>
            <p:nvPr/>
          </p:nvSpPr>
          <p:spPr>
            <a:xfrm>
              <a:off x="1171069" y="5171079"/>
              <a:ext cx="1281411" cy="253916"/>
            </a:xfrm>
            <a:prstGeom prst="rect">
              <a:avLst/>
            </a:prstGeom>
            <a:noFill/>
          </p:spPr>
          <p:txBody>
            <a:bodyPr wrap="none" rtlCol="0">
              <a:spAutoFit/>
            </a:bodyPr>
            <a:lstStyle/>
            <a:p>
              <a:pPr fontAlgn="auto">
                <a:spcBef>
                  <a:spcPts val="0"/>
                </a:spcBef>
                <a:spcAft>
                  <a:spcPts val="0"/>
                </a:spcAft>
              </a:pPr>
              <a:r>
                <a:rPr lang="fr-FR" sz="1050" dirty="0">
                  <a:solidFill>
                    <a:srgbClr val="4D4D4D"/>
                  </a:solidFill>
                  <a:latin typeface="Arial"/>
                  <a:cs typeface="Arial"/>
                </a:rPr>
                <a:t>p</a:t>
              </a:r>
              <a:r>
                <a:rPr lang="fr-FR" sz="1050" dirty="0" smtClean="0">
                  <a:solidFill>
                    <a:srgbClr val="4D4D4D"/>
                  </a:solidFill>
                  <a:latin typeface="Arial"/>
                  <a:cs typeface="Arial"/>
                </a:rPr>
                <a:t> Log-rank =0,238</a:t>
              </a:r>
              <a:endParaRPr lang="fr-FR" sz="1050" dirty="0">
                <a:solidFill>
                  <a:srgbClr val="4D4D4D"/>
                </a:solidFill>
                <a:latin typeface="Arial"/>
                <a:cs typeface="Arial"/>
              </a:endParaRPr>
            </a:p>
          </p:txBody>
        </p:sp>
        <p:cxnSp>
          <p:nvCxnSpPr>
            <p:cNvPr id="53" name="Straight Connector 52"/>
            <p:cNvCxnSpPr/>
            <p:nvPr/>
          </p:nvCxnSpPr>
          <p:spPr>
            <a:xfrm>
              <a:off x="1222693" y="4879471"/>
              <a:ext cx="21915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25490" y="5027560"/>
              <a:ext cx="21915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384" y="5822152"/>
              <a:ext cx="1223412" cy="577081"/>
            </a:xfrm>
            <a:prstGeom prst="rect">
              <a:avLst/>
            </a:prstGeom>
            <a:noFill/>
          </p:spPr>
          <p:txBody>
            <a:bodyPr wrap="none" rtlCol="0">
              <a:spAutoFit/>
            </a:bodyPr>
            <a:lstStyle/>
            <a:p>
              <a:pPr algn="r" fontAlgn="auto">
                <a:spcBef>
                  <a:spcPts val="0"/>
                </a:spcBef>
                <a:spcAft>
                  <a:spcPts val="0"/>
                </a:spcAft>
              </a:pPr>
              <a:r>
                <a:rPr lang="fr-FR" sz="1050" dirty="0" smtClean="0">
                  <a:solidFill>
                    <a:srgbClr val="4D4D4D"/>
                  </a:solidFill>
                  <a:latin typeface="Arial"/>
                  <a:cs typeface="Arial"/>
                </a:rPr>
                <a:t>N</a:t>
              </a:r>
            </a:p>
            <a:p>
              <a:pPr algn="r" fontAlgn="auto">
                <a:spcBef>
                  <a:spcPts val="0"/>
                </a:spcBef>
                <a:spcAft>
                  <a:spcPts val="0"/>
                </a:spcAft>
              </a:pPr>
              <a:r>
                <a:rPr lang="fr-FR" sz="1050" dirty="0" smtClean="0">
                  <a:solidFill>
                    <a:srgbClr val="4D4D4D"/>
                  </a:solidFill>
                  <a:latin typeface="Arial"/>
                  <a:cs typeface="Arial"/>
                </a:rPr>
                <a:t>5FU + RT</a:t>
              </a:r>
            </a:p>
            <a:p>
              <a:pPr algn="r" fontAlgn="auto">
                <a:spcBef>
                  <a:spcPts val="0"/>
                </a:spcBef>
                <a:spcAft>
                  <a:spcPts val="0"/>
                </a:spcAft>
              </a:pPr>
              <a:r>
                <a:rPr lang="fr-FR" sz="1050" dirty="0" smtClean="0">
                  <a:solidFill>
                    <a:srgbClr val="4D4D4D"/>
                  </a:solidFill>
                  <a:latin typeface="Arial"/>
                  <a:cs typeface="Arial"/>
                </a:rPr>
                <a:t>5FU + RT + OXA</a:t>
              </a:r>
              <a:endParaRPr lang="fr-FR" sz="1050" dirty="0">
                <a:solidFill>
                  <a:srgbClr val="4D4D4D"/>
                </a:solidFill>
                <a:latin typeface="Arial"/>
                <a:cs typeface="Arial"/>
              </a:endParaRPr>
            </a:p>
          </p:txBody>
        </p:sp>
        <p:grpSp>
          <p:nvGrpSpPr>
            <p:cNvPr id="4098" name="Group 4097"/>
            <p:cNvGrpSpPr/>
            <p:nvPr/>
          </p:nvGrpSpPr>
          <p:grpSpPr>
            <a:xfrm>
              <a:off x="1253955" y="2977352"/>
              <a:ext cx="3031525" cy="870046"/>
              <a:chOff x="3429000" y="3105425"/>
              <a:chExt cx="2286000" cy="645838"/>
            </a:xfrm>
          </p:grpSpPr>
          <p:sp>
            <p:nvSpPr>
              <p:cNvPr id="56" name="Line 2"/>
              <p:cNvSpPr>
                <a:spLocks noChangeShapeType="1"/>
              </p:cNvSpPr>
              <p:nvPr/>
            </p:nvSpPr>
            <p:spPr bwMode="auto">
              <a:xfrm>
                <a:off x="5648325"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8" name="Line 3"/>
              <p:cNvSpPr>
                <a:spLocks noChangeShapeType="1"/>
              </p:cNvSpPr>
              <p:nvPr/>
            </p:nvSpPr>
            <p:spPr bwMode="auto">
              <a:xfrm>
                <a:off x="5667375"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9" name="Line 4"/>
              <p:cNvSpPr>
                <a:spLocks noChangeShapeType="1"/>
              </p:cNvSpPr>
              <p:nvPr/>
            </p:nvSpPr>
            <p:spPr bwMode="auto">
              <a:xfrm>
                <a:off x="5600700"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0" name="Line 5"/>
              <p:cNvSpPr>
                <a:spLocks noChangeShapeType="1"/>
              </p:cNvSpPr>
              <p:nvPr/>
            </p:nvSpPr>
            <p:spPr bwMode="auto">
              <a:xfrm>
                <a:off x="5619750"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1" name="Line 6"/>
              <p:cNvSpPr>
                <a:spLocks noChangeShapeType="1"/>
              </p:cNvSpPr>
              <p:nvPr/>
            </p:nvSpPr>
            <p:spPr bwMode="auto">
              <a:xfrm>
                <a:off x="3486150" y="311467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2" name="Line 7"/>
              <p:cNvSpPr>
                <a:spLocks noChangeShapeType="1"/>
              </p:cNvSpPr>
              <p:nvPr/>
            </p:nvSpPr>
            <p:spPr bwMode="auto">
              <a:xfrm>
                <a:off x="3467100" y="31099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3" name="Line 8"/>
              <p:cNvSpPr>
                <a:spLocks noChangeShapeType="1"/>
              </p:cNvSpPr>
              <p:nvPr/>
            </p:nvSpPr>
            <p:spPr bwMode="auto">
              <a:xfrm>
                <a:off x="4695825" y="35893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096" name="Line 9"/>
              <p:cNvSpPr>
                <a:spLocks noChangeShapeType="1"/>
              </p:cNvSpPr>
              <p:nvPr/>
            </p:nvSpPr>
            <p:spPr bwMode="auto">
              <a:xfrm>
                <a:off x="5695950" y="37036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097" name="Freeform 10"/>
              <p:cNvSpPr>
                <a:spLocks/>
              </p:cNvSpPr>
              <p:nvPr/>
            </p:nvSpPr>
            <p:spPr bwMode="auto">
              <a:xfrm>
                <a:off x="3429000" y="3132138"/>
                <a:ext cx="2286000" cy="600075"/>
              </a:xfrm>
              <a:custGeom>
                <a:avLst/>
                <a:gdLst>
                  <a:gd name="T0" fmla="*/ 236 w 240"/>
                  <a:gd name="T1" fmla="*/ 63 h 63"/>
                  <a:gd name="T2" fmla="*/ 219 w 240"/>
                  <a:gd name="T3" fmla="*/ 62 h 63"/>
                  <a:gd name="T4" fmla="*/ 204 w 240"/>
                  <a:gd name="T5" fmla="*/ 60 h 63"/>
                  <a:gd name="T6" fmla="*/ 189 w 240"/>
                  <a:gd name="T7" fmla="*/ 59 h 63"/>
                  <a:gd name="T8" fmla="*/ 177 w 240"/>
                  <a:gd name="T9" fmla="*/ 59 h 63"/>
                  <a:gd name="T10" fmla="*/ 171 w 240"/>
                  <a:gd name="T11" fmla="*/ 58 h 63"/>
                  <a:gd name="T12" fmla="*/ 163 w 240"/>
                  <a:gd name="T13" fmla="*/ 56 h 63"/>
                  <a:gd name="T14" fmla="*/ 161 w 240"/>
                  <a:gd name="T15" fmla="*/ 55 h 63"/>
                  <a:gd name="T16" fmla="*/ 155 w 240"/>
                  <a:gd name="T17" fmla="*/ 54 h 63"/>
                  <a:gd name="T18" fmla="*/ 146 w 240"/>
                  <a:gd name="T19" fmla="*/ 53 h 63"/>
                  <a:gd name="T20" fmla="*/ 142 w 240"/>
                  <a:gd name="T21" fmla="*/ 52 h 63"/>
                  <a:gd name="T22" fmla="*/ 139 w 240"/>
                  <a:gd name="T23" fmla="*/ 51 h 63"/>
                  <a:gd name="T24" fmla="*/ 131 w 240"/>
                  <a:gd name="T25" fmla="*/ 50 h 63"/>
                  <a:gd name="T26" fmla="*/ 119 w 240"/>
                  <a:gd name="T27" fmla="*/ 49 h 63"/>
                  <a:gd name="T28" fmla="*/ 114 w 240"/>
                  <a:gd name="T29" fmla="*/ 48 h 63"/>
                  <a:gd name="T30" fmla="*/ 109 w 240"/>
                  <a:gd name="T31" fmla="*/ 47 h 63"/>
                  <a:gd name="T32" fmla="*/ 99 w 240"/>
                  <a:gd name="T33" fmla="*/ 46 h 63"/>
                  <a:gd name="T34" fmla="*/ 95 w 240"/>
                  <a:gd name="T35" fmla="*/ 45 h 63"/>
                  <a:gd name="T36" fmla="*/ 90 w 240"/>
                  <a:gd name="T37" fmla="*/ 44 h 63"/>
                  <a:gd name="T38" fmla="*/ 80 w 240"/>
                  <a:gd name="T39" fmla="*/ 43 h 63"/>
                  <a:gd name="T40" fmla="*/ 77 w 240"/>
                  <a:gd name="T41" fmla="*/ 42 h 63"/>
                  <a:gd name="T42" fmla="*/ 75 w 240"/>
                  <a:gd name="T43" fmla="*/ 41 h 63"/>
                  <a:gd name="T44" fmla="*/ 70 w 240"/>
                  <a:gd name="T45" fmla="*/ 41 h 63"/>
                  <a:gd name="T46" fmla="*/ 68 w 240"/>
                  <a:gd name="T47" fmla="*/ 39 h 63"/>
                  <a:gd name="T48" fmla="*/ 63 w 240"/>
                  <a:gd name="T49" fmla="*/ 37 h 63"/>
                  <a:gd name="T50" fmla="*/ 61 w 240"/>
                  <a:gd name="T51" fmla="*/ 36 h 63"/>
                  <a:gd name="T52" fmla="*/ 58 w 240"/>
                  <a:gd name="T53" fmla="*/ 34 h 63"/>
                  <a:gd name="T54" fmla="*/ 56 w 240"/>
                  <a:gd name="T55" fmla="*/ 33 h 63"/>
                  <a:gd name="T56" fmla="*/ 51 w 240"/>
                  <a:gd name="T57" fmla="*/ 32 h 63"/>
                  <a:gd name="T58" fmla="*/ 49 w 240"/>
                  <a:gd name="T59" fmla="*/ 30 h 63"/>
                  <a:gd name="T60" fmla="*/ 47 w 240"/>
                  <a:gd name="T61" fmla="*/ 29 h 63"/>
                  <a:gd name="T62" fmla="*/ 46 w 240"/>
                  <a:gd name="T63" fmla="*/ 27 h 63"/>
                  <a:gd name="T64" fmla="*/ 44 w 240"/>
                  <a:gd name="T65" fmla="*/ 25 h 63"/>
                  <a:gd name="T66" fmla="*/ 43 w 240"/>
                  <a:gd name="T67" fmla="*/ 24 h 63"/>
                  <a:gd name="T68" fmla="*/ 41 w 240"/>
                  <a:gd name="T69" fmla="*/ 22 h 63"/>
                  <a:gd name="T70" fmla="*/ 40 w 240"/>
                  <a:gd name="T71" fmla="*/ 21 h 63"/>
                  <a:gd name="T72" fmla="*/ 38 w 240"/>
                  <a:gd name="T73" fmla="*/ 21 h 63"/>
                  <a:gd name="T74" fmla="*/ 36 w 240"/>
                  <a:gd name="T75" fmla="*/ 19 h 63"/>
                  <a:gd name="T76" fmla="*/ 35 w 240"/>
                  <a:gd name="T77" fmla="*/ 17 h 63"/>
                  <a:gd name="T78" fmla="*/ 31 w 240"/>
                  <a:gd name="T79" fmla="*/ 15 h 63"/>
                  <a:gd name="T80" fmla="*/ 29 w 240"/>
                  <a:gd name="T81" fmla="*/ 14 h 63"/>
                  <a:gd name="T82" fmla="*/ 27 w 240"/>
                  <a:gd name="T83" fmla="*/ 12 h 63"/>
                  <a:gd name="T84" fmla="*/ 24 w 240"/>
                  <a:gd name="T85" fmla="*/ 11 h 63"/>
                  <a:gd name="T86" fmla="*/ 20 w 240"/>
                  <a:gd name="T87" fmla="*/ 10 h 63"/>
                  <a:gd name="T88" fmla="*/ 18 w 240"/>
                  <a:gd name="T89" fmla="*/ 9 h 63"/>
                  <a:gd name="T90" fmla="*/ 16 w 240"/>
                  <a:gd name="T91" fmla="*/ 7 h 63"/>
                  <a:gd name="T92" fmla="*/ 13 w 240"/>
                  <a:gd name="T93" fmla="*/ 5 h 63"/>
                  <a:gd name="T94" fmla="*/ 12 w 240"/>
                  <a:gd name="T95" fmla="*/ 3 h 63"/>
                  <a:gd name="T96" fmla="*/ 10 w 240"/>
                  <a:gd name="T97" fmla="*/ 1 h 63"/>
                  <a:gd name="T98" fmla="*/ 7 w 240"/>
                  <a:gd name="T9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63">
                    <a:moveTo>
                      <a:pt x="240" y="63"/>
                    </a:moveTo>
                    <a:lnTo>
                      <a:pt x="236" y="63"/>
                    </a:lnTo>
                    <a:lnTo>
                      <a:pt x="236" y="62"/>
                    </a:lnTo>
                    <a:lnTo>
                      <a:pt x="219" y="62"/>
                    </a:lnTo>
                    <a:lnTo>
                      <a:pt x="219" y="60"/>
                    </a:lnTo>
                    <a:lnTo>
                      <a:pt x="204" y="60"/>
                    </a:lnTo>
                    <a:lnTo>
                      <a:pt x="204" y="59"/>
                    </a:lnTo>
                    <a:lnTo>
                      <a:pt x="189" y="59"/>
                    </a:lnTo>
                    <a:lnTo>
                      <a:pt x="189" y="59"/>
                    </a:lnTo>
                    <a:lnTo>
                      <a:pt x="177" y="59"/>
                    </a:lnTo>
                    <a:lnTo>
                      <a:pt x="177" y="58"/>
                    </a:lnTo>
                    <a:lnTo>
                      <a:pt x="171" y="58"/>
                    </a:lnTo>
                    <a:lnTo>
                      <a:pt x="171" y="56"/>
                    </a:lnTo>
                    <a:lnTo>
                      <a:pt x="163" y="56"/>
                    </a:lnTo>
                    <a:lnTo>
                      <a:pt x="163" y="55"/>
                    </a:lnTo>
                    <a:lnTo>
                      <a:pt x="161" y="55"/>
                    </a:lnTo>
                    <a:lnTo>
                      <a:pt x="161" y="54"/>
                    </a:lnTo>
                    <a:lnTo>
                      <a:pt x="155" y="54"/>
                    </a:lnTo>
                    <a:lnTo>
                      <a:pt x="155" y="53"/>
                    </a:lnTo>
                    <a:lnTo>
                      <a:pt x="146" y="53"/>
                    </a:lnTo>
                    <a:lnTo>
                      <a:pt x="142" y="53"/>
                    </a:lnTo>
                    <a:lnTo>
                      <a:pt x="142" y="52"/>
                    </a:lnTo>
                    <a:lnTo>
                      <a:pt x="139" y="52"/>
                    </a:lnTo>
                    <a:lnTo>
                      <a:pt x="139" y="51"/>
                    </a:lnTo>
                    <a:lnTo>
                      <a:pt x="131" y="51"/>
                    </a:lnTo>
                    <a:lnTo>
                      <a:pt x="131" y="50"/>
                    </a:lnTo>
                    <a:lnTo>
                      <a:pt x="119" y="50"/>
                    </a:lnTo>
                    <a:lnTo>
                      <a:pt x="119" y="49"/>
                    </a:lnTo>
                    <a:lnTo>
                      <a:pt x="114" y="49"/>
                    </a:lnTo>
                    <a:lnTo>
                      <a:pt x="114" y="48"/>
                    </a:lnTo>
                    <a:lnTo>
                      <a:pt x="109" y="48"/>
                    </a:lnTo>
                    <a:lnTo>
                      <a:pt x="109" y="47"/>
                    </a:lnTo>
                    <a:lnTo>
                      <a:pt x="99" y="47"/>
                    </a:lnTo>
                    <a:lnTo>
                      <a:pt x="99" y="46"/>
                    </a:lnTo>
                    <a:lnTo>
                      <a:pt x="95" y="46"/>
                    </a:lnTo>
                    <a:lnTo>
                      <a:pt x="95" y="45"/>
                    </a:lnTo>
                    <a:lnTo>
                      <a:pt x="90" y="45"/>
                    </a:lnTo>
                    <a:lnTo>
                      <a:pt x="90" y="44"/>
                    </a:lnTo>
                    <a:lnTo>
                      <a:pt x="80" y="44"/>
                    </a:lnTo>
                    <a:lnTo>
                      <a:pt x="80" y="43"/>
                    </a:lnTo>
                    <a:lnTo>
                      <a:pt x="77" y="43"/>
                    </a:lnTo>
                    <a:lnTo>
                      <a:pt x="77" y="42"/>
                    </a:lnTo>
                    <a:lnTo>
                      <a:pt x="75" y="42"/>
                    </a:lnTo>
                    <a:lnTo>
                      <a:pt x="75" y="41"/>
                    </a:lnTo>
                    <a:lnTo>
                      <a:pt x="74" y="41"/>
                    </a:lnTo>
                    <a:lnTo>
                      <a:pt x="70" y="41"/>
                    </a:lnTo>
                    <a:lnTo>
                      <a:pt x="70" y="39"/>
                    </a:lnTo>
                    <a:lnTo>
                      <a:pt x="68" y="39"/>
                    </a:lnTo>
                    <a:lnTo>
                      <a:pt x="68" y="37"/>
                    </a:lnTo>
                    <a:lnTo>
                      <a:pt x="63" y="37"/>
                    </a:lnTo>
                    <a:lnTo>
                      <a:pt x="63" y="36"/>
                    </a:lnTo>
                    <a:lnTo>
                      <a:pt x="61" y="36"/>
                    </a:lnTo>
                    <a:lnTo>
                      <a:pt x="61" y="34"/>
                    </a:lnTo>
                    <a:lnTo>
                      <a:pt x="58" y="34"/>
                    </a:lnTo>
                    <a:lnTo>
                      <a:pt x="58" y="33"/>
                    </a:lnTo>
                    <a:lnTo>
                      <a:pt x="56" y="33"/>
                    </a:lnTo>
                    <a:lnTo>
                      <a:pt x="56" y="32"/>
                    </a:lnTo>
                    <a:lnTo>
                      <a:pt x="51" y="32"/>
                    </a:lnTo>
                    <a:lnTo>
                      <a:pt x="51" y="30"/>
                    </a:lnTo>
                    <a:lnTo>
                      <a:pt x="49" y="30"/>
                    </a:lnTo>
                    <a:lnTo>
                      <a:pt x="49" y="29"/>
                    </a:lnTo>
                    <a:lnTo>
                      <a:pt x="47" y="29"/>
                    </a:lnTo>
                    <a:lnTo>
                      <a:pt x="47" y="27"/>
                    </a:lnTo>
                    <a:lnTo>
                      <a:pt x="46" y="27"/>
                    </a:lnTo>
                    <a:lnTo>
                      <a:pt x="46" y="25"/>
                    </a:lnTo>
                    <a:lnTo>
                      <a:pt x="44" y="25"/>
                    </a:lnTo>
                    <a:lnTo>
                      <a:pt x="44" y="24"/>
                    </a:lnTo>
                    <a:lnTo>
                      <a:pt x="43" y="24"/>
                    </a:lnTo>
                    <a:lnTo>
                      <a:pt x="43" y="22"/>
                    </a:lnTo>
                    <a:lnTo>
                      <a:pt x="41" y="22"/>
                    </a:lnTo>
                    <a:lnTo>
                      <a:pt x="41" y="21"/>
                    </a:lnTo>
                    <a:lnTo>
                      <a:pt x="40" y="21"/>
                    </a:lnTo>
                    <a:lnTo>
                      <a:pt x="40" y="21"/>
                    </a:lnTo>
                    <a:lnTo>
                      <a:pt x="38" y="21"/>
                    </a:lnTo>
                    <a:lnTo>
                      <a:pt x="38" y="19"/>
                    </a:lnTo>
                    <a:lnTo>
                      <a:pt x="36" y="19"/>
                    </a:lnTo>
                    <a:lnTo>
                      <a:pt x="36" y="17"/>
                    </a:lnTo>
                    <a:lnTo>
                      <a:pt x="35" y="17"/>
                    </a:lnTo>
                    <a:lnTo>
                      <a:pt x="35" y="15"/>
                    </a:lnTo>
                    <a:lnTo>
                      <a:pt x="31" y="15"/>
                    </a:lnTo>
                    <a:lnTo>
                      <a:pt x="31" y="14"/>
                    </a:lnTo>
                    <a:lnTo>
                      <a:pt x="29" y="14"/>
                    </a:lnTo>
                    <a:lnTo>
                      <a:pt x="27" y="14"/>
                    </a:lnTo>
                    <a:lnTo>
                      <a:pt x="27" y="12"/>
                    </a:lnTo>
                    <a:lnTo>
                      <a:pt x="24" y="12"/>
                    </a:lnTo>
                    <a:lnTo>
                      <a:pt x="24" y="11"/>
                    </a:lnTo>
                    <a:lnTo>
                      <a:pt x="20" y="11"/>
                    </a:lnTo>
                    <a:lnTo>
                      <a:pt x="20" y="10"/>
                    </a:lnTo>
                    <a:lnTo>
                      <a:pt x="18" y="10"/>
                    </a:lnTo>
                    <a:lnTo>
                      <a:pt x="18" y="9"/>
                    </a:lnTo>
                    <a:lnTo>
                      <a:pt x="16" y="9"/>
                    </a:lnTo>
                    <a:lnTo>
                      <a:pt x="16" y="7"/>
                    </a:lnTo>
                    <a:lnTo>
                      <a:pt x="13" y="7"/>
                    </a:lnTo>
                    <a:lnTo>
                      <a:pt x="13" y="5"/>
                    </a:lnTo>
                    <a:lnTo>
                      <a:pt x="12" y="5"/>
                    </a:lnTo>
                    <a:lnTo>
                      <a:pt x="12" y="3"/>
                    </a:lnTo>
                    <a:lnTo>
                      <a:pt x="10" y="3"/>
                    </a:lnTo>
                    <a:lnTo>
                      <a:pt x="10" y="1"/>
                    </a:lnTo>
                    <a:lnTo>
                      <a:pt x="7" y="1"/>
                    </a:lnTo>
                    <a:lnTo>
                      <a:pt x="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9" name="Line 7"/>
              <p:cNvSpPr>
                <a:spLocks noChangeShapeType="1"/>
              </p:cNvSpPr>
              <p:nvPr/>
            </p:nvSpPr>
            <p:spPr bwMode="auto">
              <a:xfrm>
                <a:off x="3442070" y="3105425"/>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grpSp>
        <p:grpSp>
          <p:nvGrpSpPr>
            <p:cNvPr id="80" name="Group 79"/>
            <p:cNvGrpSpPr/>
            <p:nvPr/>
          </p:nvGrpSpPr>
          <p:grpSpPr>
            <a:xfrm>
              <a:off x="1253955" y="2977351"/>
              <a:ext cx="3024000" cy="954000"/>
              <a:chOff x="3432175" y="3065463"/>
              <a:chExt cx="2276475" cy="723900"/>
            </a:xfrm>
          </p:grpSpPr>
          <p:sp>
            <p:nvSpPr>
              <p:cNvPr id="81" name="Line 11"/>
              <p:cNvSpPr>
                <a:spLocks noChangeShapeType="1"/>
              </p:cNvSpPr>
              <p:nvPr/>
            </p:nvSpPr>
            <p:spPr bwMode="auto">
              <a:xfrm>
                <a:off x="3460750" y="306546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2" name="Line 12"/>
              <p:cNvSpPr>
                <a:spLocks noChangeShapeType="1"/>
              </p:cNvSpPr>
              <p:nvPr/>
            </p:nvSpPr>
            <p:spPr bwMode="auto">
              <a:xfrm>
                <a:off x="3479800" y="306546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3" name="Line 13"/>
              <p:cNvSpPr>
                <a:spLocks noChangeShapeType="1"/>
              </p:cNvSpPr>
              <p:nvPr/>
            </p:nvSpPr>
            <p:spPr bwMode="auto">
              <a:xfrm>
                <a:off x="5575300" y="3732213"/>
                <a:ext cx="0" cy="5715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4" name="Line 14"/>
              <p:cNvSpPr>
                <a:spLocks noChangeShapeType="1"/>
              </p:cNvSpPr>
              <p:nvPr/>
            </p:nvSpPr>
            <p:spPr bwMode="auto">
              <a:xfrm>
                <a:off x="5622925" y="3732213"/>
                <a:ext cx="0" cy="5715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5" name="Line 15"/>
              <p:cNvSpPr>
                <a:spLocks noChangeShapeType="1"/>
              </p:cNvSpPr>
              <p:nvPr/>
            </p:nvSpPr>
            <p:spPr bwMode="auto">
              <a:xfrm>
                <a:off x="5689600" y="3741738"/>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6" name="Line 16"/>
              <p:cNvSpPr>
                <a:spLocks noChangeShapeType="1"/>
              </p:cNvSpPr>
              <p:nvPr/>
            </p:nvSpPr>
            <p:spPr bwMode="auto">
              <a:xfrm>
                <a:off x="5651500" y="373221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7" name="Line 17"/>
              <p:cNvSpPr>
                <a:spLocks noChangeShapeType="1"/>
              </p:cNvSpPr>
              <p:nvPr/>
            </p:nvSpPr>
            <p:spPr bwMode="auto">
              <a:xfrm>
                <a:off x="5661025" y="373221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8" name="Line 18"/>
              <p:cNvSpPr>
                <a:spLocks noChangeShapeType="1"/>
              </p:cNvSpPr>
              <p:nvPr/>
            </p:nvSpPr>
            <p:spPr bwMode="auto">
              <a:xfrm>
                <a:off x="3498850" y="3132138"/>
                <a:ext cx="57150"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89" name="Freeform 19"/>
              <p:cNvSpPr>
                <a:spLocks/>
              </p:cNvSpPr>
              <p:nvPr/>
            </p:nvSpPr>
            <p:spPr bwMode="auto">
              <a:xfrm>
                <a:off x="3432175" y="3094038"/>
                <a:ext cx="2276475" cy="666750"/>
              </a:xfrm>
              <a:custGeom>
                <a:avLst/>
                <a:gdLst>
                  <a:gd name="T0" fmla="*/ 219 w 239"/>
                  <a:gd name="T1" fmla="*/ 70 h 70"/>
                  <a:gd name="T2" fmla="*/ 213 w 239"/>
                  <a:gd name="T3" fmla="*/ 68 h 70"/>
                  <a:gd name="T4" fmla="*/ 201 w 239"/>
                  <a:gd name="T5" fmla="*/ 68 h 70"/>
                  <a:gd name="T6" fmla="*/ 195 w 239"/>
                  <a:gd name="T7" fmla="*/ 67 h 70"/>
                  <a:gd name="T8" fmla="*/ 194 w 239"/>
                  <a:gd name="T9" fmla="*/ 65 h 70"/>
                  <a:gd name="T10" fmla="*/ 189 w 239"/>
                  <a:gd name="T11" fmla="*/ 64 h 70"/>
                  <a:gd name="T12" fmla="*/ 186 w 239"/>
                  <a:gd name="T13" fmla="*/ 63 h 70"/>
                  <a:gd name="T14" fmla="*/ 180 w 239"/>
                  <a:gd name="T15" fmla="*/ 62 h 70"/>
                  <a:gd name="T16" fmla="*/ 158 w 239"/>
                  <a:gd name="T17" fmla="*/ 61 h 70"/>
                  <a:gd name="T18" fmla="*/ 150 w 239"/>
                  <a:gd name="T19" fmla="*/ 59 h 70"/>
                  <a:gd name="T20" fmla="*/ 143 w 239"/>
                  <a:gd name="T21" fmla="*/ 58 h 70"/>
                  <a:gd name="T22" fmla="*/ 126 w 239"/>
                  <a:gd name="T23" fmla="*/ 57 h 70"/>
                  <a:gd name="T24" fmla="*/ 118 w 239"/>
                  <a:gd name="T25" fmla="*/ 56 h 70"/>
                  <a:gd name="T26" fmla="*/ 112 w 239"/>
                  <a:gd name="T27" fmla="*/ 55 h 70"/>
                  <a:gd name="T28" fmla="*/ 106 w 239"/>
                  <a:gd name="T29" fmla="*/ 54 h 70"/>
                  <a:gd name="T30" fmla="*/ 104 w 239"/>
                  <a:gd name="T31" fmla="*/ 54 h 70"/>
                  <a:gd name="T32" fmla="*/ 99 w 239"/>
                  <a:gd name="T33" fmla="*/ 52 h 70"/>
                  <a:gd name="T34" fmla="*/ 94 w 239"/>
                  <a:gd name="T35" fmla="*/ 51 h 70"/>
                  <a:gd name="T36" fmla="*/ 90 w 239"/>
                  <a:gd name="T37" fmla="*/ 50 h 70"/>
                  <a:gd name="T38" fmla="*/ 80 w 239"/>
                  <a:gd name="T39" fmla="*/ 49 h 70"/>
                  <a:gd name="T40" fmla="*/ 77 w 239"/>
                  <a:gd name="T41" fmla="*/ 47 h 70"/>
                  <a:gd name="T42" fmla="*/ 75 w 239"/>
                  <a:gd name="T43" fmla="*/ 46 h 70"/>
                  <a:gd name="T44" fmla="*/ 70 w 239"/>
                  <a:gd name="T45" fmla="*/ 45 h 70"/>
                  <a:gd name="T46" fmla="*/ 68 w 239"/>
                  <a:gd name="T47" fmla="*/ 43 h 70"/>
                  <a:gd name="T48" fmla="*/ 64 w 239"/>
                  <a:gd name="T49" fmla="*/ 42 h 70"/>
                  <a:gd name="T50" fmla="*/ 60 w 239"/>
                  <a:gd name="T51" fmla="*/ 40 h 70"/>
                  <a:gd name="T52" fmla="*/ 58 w 239"/>
                  <a:gd name="T53" fmla="*/ 37 h 70"/>
                  <a:gd name="T54" fmla="*/ 57 w 239"/>
                  <a:gd name="T55" fmla="*/ 35 h 70"/>
                  <a:gd name="T56" fmla="*/ 55 w 239"/>
                  <a:gd name="T57" fmla="*/ 34 h 70"/>
                  <a:gd name="T58" fmla="*/ 53 w 239"/>
                  <a:gd name="T59" fmla="*/ 33 h 70"/>
                  <a:gd name="T60" fmla="*/ 51 w 239"/>
                  <a:gd name="T61" fmla="*/ 32 h 70"/>
                  <a:gd name="T62" fmla="*/ 50 w 239"/>
                  <a:gd name="T63" fmla="*/ 30 h 70"/>
                  <a:gd name="T64" fmla="*/ 49 w 239"/>
                  <a:gd name="T65" fmla="*/ 29 h 70"/>
                  <a:gd name="T66" fmla="*/ 47 w 239"/>
                  <a:gd name="T67" fmla="*/ 27 h 70"/>
                  <a:gd name="T68" fmla="*/ 46 w 239"/>
                  <a:gd name="T69" fmla="*/ 26 h 70"/>
                  <a:gd name="T70" fmla="*/ 44 w 239"/>
                  <a:gd name="T71" fmla="*/ 25 h 70"/>
                  <a:gd name="T72" fmla="*/ 42 w 239"/>
                  <a:gd name="T73" fmla="*/ 22 h 70"/>
                  <a:gd name="T74" fmla="*/ 40 w 239"/>
                  <a:gd name="T75" fmla="*/ 21 h 70"/>
                  <a:gd name="T76" fmla="*/ 36 w 239"/>
                  <a:gd name="T77" fmla="*/ 20 h 70"/>
                  <a:gd name="T78" fmla="*/ 35 w 239"/>
                  <a:gd name="T79" fmla="*/ 19 h 70"/>
                  <a:gd name="T80" fmla="*/ 33 w 239"/>
                  <a:gd name="T81" fmla="*/ 17 h 70"/>
                  <a:gd name="T82" fmla="*/ 25 w 239"/>
                  <a:gd name="T83" fmla="*/ 16 h 70"/>
                  <a:gd name="T84" fmla="*/ 20 w 239"/>
                  <a:gd name="T85" fmla="*/ 15 h 70"/>
                  <a:gd name="T86" fmla="*/ 14 w 239"/>
                  <a:gd name="T87" fmla="*/ 15 h 70"/>
                  <a:gd name="T88" fmla="*/ 13 w 239"/>
                  <a:gd name="T89" fmla="*/ 14 h 70"/>
                  <a:gd name="T90" fmla="*/ 12 w 239"/>
                  <a:gd name="T91" fmla="*/ 12 h 70"/>
                  <a:gd name="T92" fmla="*/ 11 w 239"/>
                  <a:gd name="T93" fmla="*/ 11 h 70"/>
                  <a:gd name="T94" fmla="*/ 10 w 239"/>
                  <a:gd name="T95" fmla="*/ 7 h 70"/>
                  <a:gd name="T96" fmla="*/ 9 w 239"/>
                  <a:gd name="T97" fmla="*/ 3 h 70"/>
                  <a:gd name="T98" fmla="*/ 7 w 239"/>
                  <a:gd name="T99" fmla="*/ 2 h 70"/>
                  <a:gd name="T100" fmla="*/ 6 w 239"/>
                  <a:gd name="T10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9" h="70">
                    <a:moveTo>
                      <a:pt x="239" y="70"/>
                    </a:moveTo>
                    <a:lnTo>
                      <a:pt x="219" y="70"/>
                    </a:lnTo>
                    <a:lnTo>
                      <a:pt x="219" y="68"/>
                    </a:lnTo>
                    <a:lnTo>
                      <a:pt x="213" y="68"/>
                    </a:lnTo>
                    <a:lnTo>
                      <a:pt x="213" y="68"/>
                    </a:lnTo>
                    <a:lnTo>
                      <a:pt x="201" y="68"/>
                    </a:lnTo>
                    <a:lnTo>
                      <a:pt x="201" y="67"/>
                    </a:lnTo>
                    <a:lnTo>
                      <a:pt x="195" y="67"/>
                    </a:lnTo>
                    <a:lnTo>
                      <a:pt x="195" y="65"/>
                    </a:lnTo>
                    <a:lnTo>
                      <a:pt x="194" y="65"/>
                    </a:lnTo>
                    <a:lnTo>
                      <a:pt x="194" y="64"/>
                    </a:lnTo>
                    <a:lnTo>
                      <a:pt x="189" y="64"/>
                    </a:lnTo>
                    <a:lnTo>
                      <a:pt x="189" y="63"/>
                    </a:lnTo>
                    <a:lnTo>
                      <a:pt x="186" y="63"/>
                    </a:lnTo>
                    <a:lnTo>
                      <a:pt x="186" y="62"/>
                    </a:lnTo>
                    <a:lnTo>
                      <a:pt x="180" y="62"/>
                    </a:lnTo>
                    <a:lnTo>
                      <a:pt x="180" y="61"/>
                    </a:lnTo>
                    <a:lnTo>
                      <a:pt x="158" y="61"/>
                    </a:lnTo>
                    <a:lnTo>
                      <a:pt x="158" y="59"/>
                    </a:lnTo>
                    <a:lnTo>
                      <a:pt x="150" y="59"/>
                    </a:lnTo>
                    <a:lnTo>
                      <a:pt x="150" y="58"/>
                    </a:lnTo>
                    <a:lnTo>
                      <a:pt x="143" y="58"/>
                    </a:lnTo>
                    <a:lnTo>
                      <a:pt x="143" y="57"/>
                    </a:lnTo>
                    <a:lnTo>
                      <a:pt x="126" y="57"/>
                    </a:lnTo>
                    <a:lnTo>
                      <a:pt x="126" y="56"/>
                    </a:lnTo>
                    <a:lnTo>
                      <a:pt x="118" y="56"/>
                    </a:lnTo>
                    <a:lnTo>
                      <a:pt x="112" y="56"/>
                    </a:lnTo>
                    <a:lnTo>
                      <a:pt x="112" y="55"/>
                    </a:lnTo>
                    <a:lnTo>
                      <a:pt x="106" y="55"/>
                    </a:lnTo>
                    <a:lnTo>
                      <a:pt x="106" y="54"/>
                    </a:lnTo>
                    <a:lnTo>
                      <a:pt x="104" y="54"/>
                    </a:lnTo>
                    <a:lnTo>
                      <a:pt x="104" y="54"/>
                    </a:lnTo>
                    <a:lnTo>
                      <a:pt x="99" y="54"/>
                    </a:lnTo>
                    <a:lnTo>
                      <a:pt x="99" y="52"/>
                    </a:lnTo>
                    <a:lnTo>
                      <a:pt x="94" y="52"/>
                    </a:lnTo>
                    <a:lnTo>
                      <a:pt x="94" y="51"/>
                    </a:lnTo>
                    <a:lnTo>
                      <a:pt x="90" y="51"/>
                    </a:lnTo>
                    <a:lnTo>
                      <a:pt x="90" y="50"/>
                    </a:lnTo>
                    <a:lnTo>
                      <a:pt x="80" y="50"/>
                    </a:lnTo>
                    <a:lnTo>
                      <a:pt x="80" y="49"/>
                    </a:lnTo>
                    <a:lnTo>
                      <a:pt x="77" y="49"/>
                    </a:lnTo>
                    <a:lnTo>
                      <a:pt x="77" y="47"/>
                    </a:lnTo>
                    <a:lnTo>
                      <a:pt x="75" y="47"/>
                    </a:lnTo>
                    <a:lnTo>
                      <a:pt x="75" y="46"/>
                    </a:lnTo>
                    <a:lnTo>
                      <a:pt x="70" y="46"/>
                    </a:lnTo>
                    <a:lnTo>
                      <a:pt x="70" y="45"/>
                    </a:lnTo>
                    <a:lnTo>
                      <a:pt x="68" y="45"/>
                    </a:lnTo>
                    <a:lnTo>
                      <a:pt x="68" y="43"/>
                    </a:lnTo>
                    <a:lnTo>
                      <a:pt x="64" y="43"/>
                    </a:lnTo>
                    <a:lnTo>
                      <a:pt x="64" y="42"/>
                    </a:lnTo>
                    <a:lnTo>
                      <a:pt x="60" y="42"/>
                    </a:lnTo>
                    <a:lnTo>
                      <a:pt x="60" y="40"/>
                    </a:lnTo>
                    <a:lnTo>
                      <a:pt x="58" y="40"/>
                    </a:lnTo>
                    <a:lnTo>
                      <a:pt x="58" y="37"/>
                    </a:lnTo>
                    <a:lnTo>
                      <a:pt x="57" y="37"/>
                    </a:lnTo>
                    <a:lnTo>
                      <a:pt x="57" y="35"/>
                    </a:lnTo>
                    <a:lnTo>
                      <a:pt x="55" y="35"/>
                    </a:lnTo>
                    <a:lnTo>
                      <a:pt x="55" y="34"/>
                    </a:lnTo>
                    <a:lnTo>
                      <a:pt x="53" y="34"/>
                    </a:lnTo>
                    <a:lnTo>
                      <a:pt x="53" y="33"/>
                    </a:lnTo>
                    <a:lnTo>
                      <a:pt x="51" y="33"/>
                    </a:lnTo>
                    <a:lnTo>
                      <a:pt x="51" y="32"/>
                    </a:lnTo>
                    <a:lnTo>
                      <a:pt x="50" y="32"/>
                    </a:lnTo>
                    <a:lnTo>
                      <a:pt x="50" y="30"/>
                    </a:lnTo>
                    <a:lnTo>
                      <a:pt x="49" y="30"/>
                    </a:lnTo>
                    <a:lnTo>
                      <a:pt x="49" y="29"/>
                    </a:lnTo>
                    <a:lnTo>
                      <a:pt x="47" y="29"/>
                    </a:lnTo>
                    <a:lnTo>
                      <a:pt x="47" y="27"/>
                    </a:lnTo>
                    <a:lnTo>
                      <a:pt x="46" y="27"/>
                    </a:lnTo>
                    <a:lnTo>
                      <a:pt x="46" y="26"/>
                    </a:lnTo>
                    <a:lnTo>
                      <a:pt x="44" y="26"/>
                    </a:lnTo>
                    <a:lnTo>
                      <a:pt x="44" y="25"/>
                    </a:lnTo>
                    <a:lnTo>
                      <a:pt x="42" y="25"/>
                    </a:lnTo>
                    <a:lnTo>
                      <a:pt x="42" y="22"/>
                    </a:lnTo>
                    <a:lnTo>
                      <a:pt x="40" y="22"/>
                    </a:lnTo>
                    <a:lnTo>
                      <a:pt x="40" y="21"/>
                    </a:lnTo>
                    <a:lnTo>
                      <a:pt x="36" y="21"/>
                    </a:lnTo>
                    <a:lnTo>
                      <a:pt x="36" y="20"/>
                    </a:lnTo>
                    <a:lnTo>
                      <a:pt x="35" y="20"/>
                    </a:lnTo>
                    <a:lnTo>
                      <a:pt x="35" y="19"/>
                    </a:lnTo>
                    <a:lnTo>
                      <a:pt x="33" y="19"/>
                    </a:lnTo>
                    <a:lnTo>
                      <a:pt x="33" y="17"/>
                    </a:lnTo>
                    <a:lnTo>
                      <a:pt x="25" y="17"/>
                    </a:lnTo>
                    <a:lnTo>
                      <a:pt x="25" y="16"/>
                    </a:lnTo>
                    <a:lnTo>
                      <a:pt x="20" y="16"/>
                    </a:lnTo>
                    <a:lnTo>
                      <a:pt x="20" y="15"/>
                    </a:lnTo>
                    <a:lnTo>
                      <a:pt x="16" y="15"/>
                    </a:lnTo>
                    <a:lnTo>
                      <a:pt x="14" y="15"/>
                    </a:lnTo>
                    <a:lnTo>
                      <a:pt x="14" y="14"/>
                    </a:lnTo>
                    <a:lnTo>
                      <a:pt x="13" y="14"/>
                    </a:lnTo>
                    <a:lnTo>
                      <a:pt x="13" y="12"/>
                    </a:lnTo>
                    <a:lnTo>
                      <a:pt x="12" y="12"/>
                    </a:lnTo>
                    <a:lnTo>
                      <a:pt x="12" y="11"/>
                    </a:lnTo>
                    <a:lnTo>
                      <a:pt x="11" y="11"/>
                    </a:lnTo>
                    <a:lnTo>
                      <a:pt x="11" y="7"/>
                    </a:lnTo>
                    <a:lnTo>
                      <a:pt x="10" y="7"/>
                    </a:lnTo>
                    <a:lnTo>
                      <a:pt x="10" y="3"/>
                    </a:lnTo>
                    <a:lnTo>
                      <a:pt x="9" y="3"/>
                    </a:lnTo>
                    <a:lnTo>
                      <a:pt x="9" y="2"/>
                    </a:lnTo>
                    <a:lnTo>
                      <a:pt x="7" y="2"/>
                    </a:lnTo>
                    <a:lnTo>
                      <a:pt x="7" y="0"/>
                    </a:lnTo>
                    <a:lnTo>
                      <a:pt x="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grpSp>
      </p:grpSp>
      <p:sp>
        <p:nvSpPr>
          <p:cNvPr id="92" name="TextBox 91"/>
          <p:cNvSpPr txBox="1"/>
          <p:nvPr/>
        </p:nvSpPr>
        <p:spPr>
          <a:xfrm>
            <a:off x="7154709" y="2294735"/>
            <a:ext cx="481121" cy="338554"/>
          </a:xfrm>
          <a:prstGeom prst="rect">
            <a:avLst/>
          </a:prstGeom>
          <a:noFill/>
        </p:spPr>
        <p:txBody>
          <a:bodyPr wrap="none" rtlCol="0">
            <a:spAutoFit/>
          </a:bodyPr>
          <a:lstStyle/>
          <a:p>
            <a:pPr fontAlgn="auto">
              <a:spcBef>
                <a:spcPts val="0"/>
              </a:spcBef>
              <a:spcAft>
                <a:spcPts val="0"/>
              </a:spcAft>
            </a:pPr>
            <a:r>
              <a:rPr lang="fr-FR" sz="1600" b="1" dirty="0" smtClean="0">
                <a:solidFill>
                  <a:srgbClr val="4D4D4D"/>
                </a:solidFill>
                <a:latin typeface="Arial"/>
                <a:cs typeface="Arial"/>
              </a:rPr>
              <a:t>SG</a:t>
            </a:r>
            <a:endParaRPr lang="fr-FR" sz="1600" b="1" dirty="0">
              <a:solidFill>
                <a:srgbClr val="4D4D4D"/>
              </a:solidFill>
              <a:latin typeface="Arial"/>
              <a:cs typeface="Arial"/>
            </a:endParaRPr>
          </a:p>
        </p:txBody>
      </p:sp>
      <p:sp>
        <p:nvSpPr>
          <p:cNvPr id="93" name="Freeform 92"/>
          <p:cNvSpPr>
            <a:spLocks/>
          </p:cNvSpPr>
          <p:nvPr/>
        </p:nvSpPr>
        <p:spPr bwMode="auto">
          <a:xfrm>
            <a:off x="5789765" y="2787668"/>
            <a:ext cx="3092018" cy="24378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94" name="Line 6"/>
          <p:cNvSpPr>
            <a:spLocks noChangeShapeType="1"/>
          </p:cNvSpPr>
          <p:nvPr/>
        </p:nvSpPr>
        <p:spPr bwMode="auto">
          <a:xfrm>
            <a:off x="5717670" y="2787667"/>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95" name="Line 7"/>
          <p:cNvSpPr>
            <a:spLocks noChangeShapeType="1"/>
          </p:cNvSpPr>
          <p:nvPr/>
        </p:nvSpPr>
        <p:spPr bwMode="auto">
          <a:xfrm>
            <a:off x="5717670" y="3268493"/>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96" name="Line 8"/>
          <p:cNvSpPr>
            <a:spLocks noChangeShapeType="1"/>
          </p:cNvSpPr>
          <p:nvPr/>
        </p:nvSpPr>
        <p:spPr bwMode="auto">
          <a:xfrm>
            <a:off x="5717670" y="3735670"/>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97" name="Line 9"/>
          <p:cNvSpPr>
            <a:spLocks noChangeShapeType="1"/>
          </p:cNvSpPr>
          <p:nvPr/>
        </p:nvSpPr>
        <p:spPr bwMode="auto">
          <a:xfrm>
            <a:off x="5717670" y="4202848"/>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98" name="Line 10"/>
          <p:cNvSpPr>
            <a:spLocks noChangeShapeType="1"/>
          </p:cNvSpPr>
          <p:nvPr/>
        </p:nvSpPr>
        <p:spPr bwMode="auto">
          <a:xfrm>
            <a:off x="5717670" y="4670025"/>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99" name="Line 11"/>
          <p:cNvSpPr>
            <a:spLocks noChangeShapeType="1"/>
          </p:cNvSpPr>
          <p:nvPr/>
        </p:nvSpPr>
        <p:spPr bwMode="auto">
          <a:xfrm>
            <a:off x="5717670" y="5144027"/>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00" name="Line 12"/>
          <p:cNvSpPr>
            <a:spLocks noChangeShapeType="1"/>
          </p:cNvSpPr>
          <p:nvPr/>
        </p:nvSpPr>
        <p:spPr bwMode="auto">
          <a:xfrm>
            <a:off x="7089683"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01" name="Line 18"/>
          <p:cNvSpPr>
            <a:spLocks noChangeShapeType="1"/>
          </p:cNvSpPr>
          <p:nvPr/>
        </p:nvSpPr>
        <p:spPr bwMode="auto">
          <a:xfrm>
            <a:off x="6792671"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02" name="Line 19"/>
          <p:cNvSpPr>
            <a:spLocks noChangeShapeType="1"/>
          </p:cNvSpPr>
          <p:nvPr/>
        </p:nvSpPr>
        <p:spPr bwMode="auto">
          <a:xfrm>
            <a:off x="6483311"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03" name="Line 20"/>
          <p:cNvSpPr>
            <a:spLocks noChangeShapeType="1"/>
          </p:cNvSpPr>
          <p:nvPr/>
        </p:nvSpPr>
        <p:spPr bwMode="auto">
          <a:xfrm>
            <a:off x="6191528"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04" name="Line 21"/>
          <p:cNvSpPr>
            <a:spLocks noChangeShapeType="1"/>
          </p:cNvSpPr>
          <p:nvPr/>
        </p:nvSpPr>
        <p:spPr bwMode="auto">
          <a:xfrm>
            <a:off x="5898948"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05" name="TextBox 104"/>
          <p:cNvSpPr txBox="1"/>
          <p:nvPr/>
        </p:nvSpPr>
        <p:spPr>
          <a:xfrm rot="16200000">
            <a:off x="4547767" y="3875308"/>
            <a:ext cx="1390825" cy="276999"/>
          </a:xfrm>
          <a:prstGeom prst="rect">
            <a:avLst/>
          </a:prstGeom>
          <a:noFill/>
        </p:spPr>
        <p:txBody>
          <a:bodyPr wrap="none" rtlCol="0">
            <a:spAutoFit/>
          </a:bodyPr>
          <a:lstStyle/>
          <a:p>
            <a:pPr algn="ctr"/>
            <a:r>
              <a:rPr lang="fr-FR" sz="1200" dirty="0" smtClean="0">
                <a:solidFill>
                  <a:srgbClr val="363636"/>
                </a:solidFill>
                <a:latin typeface="Arial"/>
                <a:cs typeface="Arial"/>
              </a:rPr>
              <a:t>Probabilité de SG</a:t>
            </a:r>
            <a:endParaRPr lang="fr-FR" sz="1200" dirty="0">
              <a:solidFill>
                <a:srgbClr val="363636"/>
              </a:solidFill>
              <a:latin typeface="Arial"/>
              <a:cs typeface="Arial"/>
            </a:endParaRPr>
          </a:p>
        </p:txBody>
      </p:sp>
      <p:sp>
        <p:nvSpPr>
          <p:cNvPr id="106" name="TextBox 105"/>
          <p:cNvSpPr txBox="1"/>
          <p:nvPr/>
        </p:nvSpPr>
        <p:spPr>
          <a:xfrm>
            <a:off x="7041069" y="5438709"/>
            <a:ext cx="723275" cy="276999"/>
          </a:xfrm>
          <a:prstGeom prst="rect">
            <a:avLst/>
          </a:prstGeom>
          <a:noFill/>
        </p:spPr>
        <p:txBody>
          <a:bodyPr wrap="none" rtlCol="0">
            <a:spAutoFit/>
          </a:bodyPr>
          <a:lstStyle/>
          <a:p>
            <a:pPr algn="ctr"/>
            <a:r>
              <a:rPr lang="fr-FR" sz="1200" dirty="0" smtClean="0">
                <a:solidFill>
                  <a:srgbClr val="363636"/>
                </a:solidFill>
                <a:latin typeface="Arial"/>
                <a:cs typeface="Arial"/>
              </a:rPr>
              <a:t>Années</a:t>
            </a:r>
            <a:endParaRPr lang="fr-FR" sz="1200" dirty="0">
              <a:solidFill>
                <a:srgbClr val="363636"/>
              </a:solidFill>
              <a:latin typeface="Arial"/>
              <a:cs typeface="Arial"/>
            </a:endParaRPr>
          </a:p>
        </p:txBody>
      </p:sp>
      <p:sp>
        <p:nvSpPr>
          <p:cNvPr id="107" name="TextBox 106"/>
          <p:cNvSpPr txBox="1"/>
          <p:nvPr/>
        </p:nvSpPr>
        <p:spPr>
          <a:xfrm>
            <a:off x="5374912" y="2657172"/>
            <a:ext cx="398592" cy="276999"/>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1.0</a:t>
            </a:r>
            <a:endParaRPr lang="fr-FR" sz="1200" dirty="0">
              <a:solidFill>
                <a:srgbClr val="4D4D4D"/>
              </a:solidFill>
              <a:latin typeface="Arial"/>
              <a:cs typeface="Arial"/>
            </a:endParaRPr>
          </a:p>
        </p:txBody>
      </p:sp>
      <p:sp>
        <p:nvSpPr>
          <p:cNvPr id="108" name="TextBox 107"/>
          <p:cNvSpPr txBox="1"/>
          <p:nvPr/>
        </p:nvSpPr>
        <p:spPr>
          <a:xfrm>
            <a:off x="5401286" y="3140746"/>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0.8</a:t>
            </a:r>
            <a:endParaRPr lang="fr-FR" sz="1050" dirty="0">
              <a:solidFill>
                <a:srgbClr val="4D4D4D"/>
              </a:solidFill>
              <a:latin typeface="Arial"/>
              <a:cs typeface="Arial"/>
            </a:endParaRPr>
          </a:p>
        </p:txBody>
      </p:sp>
      <p:sp>
        <p:nvSpPr>
          <p:cNvPr id="109" name="TextBox 108"/>
          <p:cNvSpPr txBox="1"/>
          <p:nvPr/>
        </p:nvSpPr>
        <p:spPr>
          <a:xfrm>
            <a:off x="5401286" y="3607707"/>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0.6</a:t>
            </a:r>
            <a:endParaRPr lang="fr-FR" sz="1050" dirty="0">
              <a:solidFill>
                <a:srgbClr val="4D4D4D"/>
              </a:solidFill>
              <a:latin typeface="Arial"/>
              <a:cs typeface="Arial"/>
            </a:endParaRPr>
          </a:p>
        </p:txBody>
      </p:sp>
      <p:sp>
        <p:nvSpPr>
          <p:cNvPr id="110" name="TextBox 109"/>
          <p:cNvSpPr txBox="1"/>
          <p:nvPr/>
        </p:nvSpPr>
        <p:spPr>
          <a:xfrm>
            <a:off x="5401286" y="4074667"/>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0.4</a:t>
            </a:r>
            <a:endParaRPr lang="fr-FR" sz="1050" dirty="0">
              <a:solidFill>
                <a:srgbClr val="4D4D4D"/>
              </a:solidFill>
              <a:latin typeface="Arial"/>
              <a:cs typeface="Arial"/>
            </a:endParaRPr>
          </a:p>
        </p:txBody>
      </p:sp>
      <p:sp>
        <p:nvSpPr>
          <p:cNvPr id="111" name="TextBox 110"/>
          <p:cNvSpPr txBox="1"/>
          <p:nvPr/>
        </p:nvSpPr>
        <p:spPr>
          <a:xfrm>
            <a:off x="5401286" y="4541628"/>
            <a:ext cx="37221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0.2</a:t>
            </a:r>
            <a:endParaRPr lang="fr-FR" sz="1050" dirty="0">
              <a:solidFill>
                <a:srgbClr val="4D4D4D"/>
              </a:solidFill>
              <a:latin typeface="Arial"/>
              <a:cs typeface="Arial"/>
            </a:endParaRPr>
          </a:p>
        </p:txBody>
      </p:sp>
      <p:sp>
        <p:nvSpPr>
          <p:cNvPr id="112" name="TextBox 111"/>
          <p:cNvSpPr txBox="1"/>
          <p:nvPr/>
        </p:nvSpPr>
        <p:spPr>
          <a:xfrm>
            <a:off x="5513497" y="5015413"/>
            <a:ext cx="26000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a:t>
            </a:r>
            <a:endParaRPr lang="fr-FR" sz="1050" dirty="0">
              <a:solidFill>
                <a:srgbClr val="4D4D4D"/>
              </a:solidFill>
              <a:latin typeface="Arial"/>
              <a:cs typeface="Arial"/>
            </a:endParaRPr>
          </a:p>
        </p:txBody>
      </p:sp>
      <p:sp>
        <p:nvSpPr>
          <p:cNvPr id="113" name="TextBox 112"/>
          <p:cNvSpPr txBox="1"/>
          <p:nvPr/>
        </p:nvSpPr>
        <p:spPr>
          <a:xfrm>
            <a:off x="5697539" y="5280619"/>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0</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377</a:t>
            </a:r>
          </a:p>
          <a:p>
            <a:pPr algn="ctr" fontAlgn="auto">
              <a:spcBef>
                <a:spcPts val="0"/>
              </a:spcBef>
              <a:spcAft>
                <a:spcPts val="0"/>
              </a:spcAft>
            </a:pPr>
            <a:r>
              <a:rPr lang="fr-FR" sz="1050" dirty="0" smtClean="0">
                <a:solidFill>
                  <a:srgbClr val="4D4D4D"/>
                </a:solidFill>
                <a:latin typeface="Arial"/>
                <a:cs typeface="Arial"/>
              </a:rPr>
              <a:t>362</a:t>
            </a:r>
            <a:endParaRPr lang="fr-FR" sz="1050" dirty="0">
              <a:solidFill>
                <a:srgbClr val="4D4D4D"/>
              </a:solidFill>
              <a:latin typeface="Arial"/>
              <a:cs typeface="Arial"/>
            </a:endParaRPr>
          </a:p>
        </p:txBody>
      </p:sp>
      <p:sp>
        <p:nvSpPr>
          <p:cNvPr id="114" name="TextBox 113"/>
          <p:cNvSpPr txBox="1"/>
          <p:nvPr/>
        </p:nvSpPr>
        <p:spPr>
          <a:xfrm>
            <a:off x="5985930" y="5280619"/>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1</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364</a:t>
            </a:r>
          </a:p>
          <a:p>
            <a:pPr algn="ctr" fontAlgn="auto">
              <a:spcBef>
                <a:spcPts val="0"/>
              </a:spcBef>
              <a:spcAft>
                <a:spcPts val="0"/>
              </a:spcAft>
            </a:pPr>
            <a:r>
              <a:rPr lang="fr-FR" sz="1050" dirty="0" smtClean="0">
                <a:solidFill>
                  <a:srgbClr val="4D4D4D"/>
                </a:solidFill>
                <a:latin typeface="Arial"/>
                <a:cs typeface="Arial"/>
              </a:rPr>
              <a:t>352</a:t>
            </a:r>
            <a:endParaRPr lang="fr-FR" sz="1050" dirty="0">
              <a:solidFill>
                <a:srgbClr val="4D4D4D"/>
              </a:solidFill>
              <a:latin typeface="Arial"/>
              <a:cs typeface="Arial"/>
            </a:endParaRPr>
          </a:p>
        </p:txBody>
      </p:sp>
      <p:sp>
        <p:nvSpPr>
          <p:cNvPr id="115" name="TextBox 114"/>
          <p:cNvSpPr txBox="1"/>
          <p:nvPr/>
        </p:nvSpPr>
        <p:spPr>
          <a:xfrm>
            <a:off x="6279457" y="5280619"/>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2</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345</a:t>
            </a:r>
          </a:p>
          <a:p>
            <a:pPr algn="ctr" fontAlgn="auto">
              <a:spcBef>
                <a:spcPts val="0"/>
              </a:spcBef>
              <a:spcAft>
                <a:spcPts val="0"/>
              </a:spcAft>
            </a:pPr>
            <a:r>
              <a:rPr lang="fr-FR" sz="1050" dirty="0" smtClean="0">
                <a:solidFill>
                  <a:srgbClr val="4D4D4D"/>
                </a:solidFill>
                <a:latin typeface="Arial"/>
                <a:cs typeface="Arial"/>
              </a:rPr>
              <a:t>339</a:t>
            </a:r>
            <a:endParaRPr lang="fr-FR" sz="1050" dirty="0">
              <a:solidFill>
                <a:srgbClr val="4D4D4D"/>
              </a:solidFill>
              <a:latin typeface="Arial"/>
              <a:cs typeface="Arial"/>
            </a:endParaRPr>
          </a:p>
        </p:txBody>
      </p:sp>
      <p:sp>
        <p:nvSpPr>
          <p:cNvPr id="116" name="TextBox 115"/>
          <p:cNvSpPr txBox="1"/>
          <p:nvPr/>
        </p:nvSpPr>
        <p:spPr>
          <a:xfrm>
            <a:off x="6594422" y="5280619"/>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3</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326</a:t>
            </a:r>
          </a:p>
          <a:p>
            <a:pPr algn="ctr" fontAlgn="auto">
              <a:spcBef>
                <a:spcPts val="0"/>
              </a:spcBef>
              <a:spcAft>
                <a:spcPts val="0"/>
              </a:spcAft>
            </a:pPr>
            <a:r>
              <a:rPr lang="fr-FR" sz="1050" dirty="0" smtClean="0">
                <a:solidFill>
                  <a:srgbClr val="4D4D4D"/>
                </a:solidFill>
                <a:latin typeface="Arial"/>
                <a:cs typeface="Arial"/>
              </a:rPr>
              <a:t>325</a:t>
            </a:r>
            <a:endParaRPr lang="fr-FR" sz="1050" dirty="0">
              <a:solidFill>
                <a:srgbClr val="4D4D4D"/>
              </a:solidFill>
              <a:latin typeface="Arial"/>
              <a:cs typeface="Arial"/>
            </a:endParaRPr>
          </a:p>
        </p:txBody>
      </p:sp>
      <p:sp>
        <p:nvSpPr>
          <p:cNvPr id="117" name="TextBox 116"/>
          <p:cNvSpPr txBox="1"/>
          <p:nvPr/>
        </p:nvSpPr>
        <p:spPr>
          <a:xfrm>
            <a:off x="6878134" y="5280615"/>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4</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302</a:t>
            </a:r>
          </a:p>
          <a:p>
            <a:pPr algn="ctr" fontAlgn="auto">
              <a:spcBef>
                <a:spcPts val="0"/>
              </a:spcBef>
              <a:spcAft>
                <a:spcPts val="0"/>
              </a:spcAft>
            </a:pPr>
            <a:r>
              <a:rPr lang="fr-FR" sz="1050" dirty="0" smtClean="0">
                <a:solidFill>
                  <a:srgbClr val="4D4D4D"/>
                </a:solidFill>
                <a:latin typeface="Arial"/>
                <a:cs typeface="Arial"/>
              </a:rPr>
              <a:t>311</a:t>
            </a:r>
            <a:endParaRPr lang="fr-FR" sz="1050" dirty="0">
              <a:solidFill>
                <a:srgbClr val="4D4D4D"/>
              </a:solidFill>
              <a:latin typeface="Arial"/>
              <a:cs typeface="Arial"/>
            </a:endParaRPr>
          </a:p>
        </p:txBody>
      </p:sp>
      <p:grpSp>
        <p:nvGrpSpPr>
          <p:cNvPr id="118" name="Group 117"/>
          <p:cNvGrpSpPr/>
          <p:nvPr/>
        </p:nvGrpSpPr>
        <p:grpSpPr>
          <a:xfrm>
            <a:off x="7194042" y="5225915"/>
            <a:ext cx="1864298" cy="954950"/>
            <a:chOff x="2556624" y="5444283"/>
            <a:chExt cx="1864298" cy="954950"/>
          </a:xfrm>
        </p:grpSpPr>
        <p:sp>
          <p:nvSpPr>
            <p:cNvPr id="150" name="Line 14"/>
            <p:cNvSpPr>
              <a:spLocks noChangeShapeType="1"/>
            </p:cNvSpPr>
            <p:nvPr/>
          </p:nvSpPr>
          <p:spPr bwMode="auto">
            <a:xfrm>
              <a:off x="305452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51" name="Line 15"/>
            <p:cNvSpPr>
              <a:spLocks noChangeShapeType="1"/>
            </p:cNvSpPr>
            <p:nvPr/>
          </p:nvSpPr>
          <p:spPr bwMode="auto">
            <a:xfrm>
              <a:off x="275893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52" name="Line 17"/>
            <p:cNvSpPr>
              <a:spLocks noChangeShapeType="1"/>
            </p:cNvSpPr>
            <p:nvPr/>
          </p:nvSpPr>
          <p:spPr bwMode="auto">
            <a:xfrm>
              <a:off x="3360737"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153" name="TextBox 152"/>
            <p:cNvSpPr txBox="1"/>
            <p:nvPr/>
          </p:nvSpPr>
          <p:spPr>
            <a:xfrm>
              <a:off x="2556624"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5</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290</a:t>
              </a:r>
            </a:p>
            <a:p>
              <a:pPr algn="ctr" fontAlgn="auto">
                <a:spcBef>
                  <a:spcPts val="0"/>
                </a:spcBef>
                <a:spcAft>
                  <a:spcPts val="0"/>
                </a:spcAft>
              </a:pPr>
              <a:r>
                <a:rPr lang="fr-FR" sz="1050" dirty="0" smtClean="0">
                  <a:solidFill>
                    <a:srgbClr val="4D4D4D"/>
                  </a:solidFill>
                  <a:latin typeface="Arial"/>
                  <a:cs typeface="Arial"/>
                </a:rPr>
                <a:t>291</a:t>
              </a:r>
              <a:endParaRPr lang="fr-FR" sz="1050" dirty="0">
                <a:solidFill>
                  <a:srgbClr val="4D4D4D"/>
                </a:solidFill>
                <a:latin typeface="Arial"/>
                <a:cs typeface="Arial"/>
              </a:endParaRPr>
            </a:p>
          </p:txBody>
        </p:sp>
        <p:sp>
          <p:nvSpPr>
            <p:cNvPr id="154" name="TextBox 153"/>
            <p:cNvSpPr txBox="1"/>
            <p:nvPr/>
          </p:nvSpPr>
          <p:spPr>
            <a:xfrm>
              <a:off x="2848029"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6</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271</a:t>
              </a:r>
            </a:p>
            <a:p>
              <a:pPr algn="ctr" fontAlgn="auto">
                <a:spcBef>
                  <a:spcPts val="0"/>
                </a:spcBef>
                <a:spcAft>
                  <a:spcPts val="0"/>
                </a:spcAft>
              </a:pPr>
              <a:r>
                <a:rPr lang="fr-FR" sz="1050" dirty="0" smtClean="0">
                  <a:solidFill>
                    <a:srgbClr val="4D4D4D"/>
                  </a:solidFill>
                  <a:latin typeface="Arial"/>
                  <a:cs typeface="Arial"/>
                </a:rPr>
                <a:t>274</a:t>
              </a:r>
              <a:endParaRPr lang="fr-FR" sz="1050" dirty="0">
                <a:solidFill>
                  <a:srgbClr val="4D4D4D"/>
                </a:solidFill>
                <a:latin typeface="Arial"/>
                <a:cs typeface="Arial"/>
              </a:endParaRPr>
            </a:p>
          </p:txBody>
        </p:sp>
        <p:sp>
          <p:nvSpPr>
            <p:cNvPr id="155" name="TextBox 154"/>
            <p:cNvSpPr txBox="1"/>
            <p:nvPr/>
          </p:nvSpPr>
          <p:spPr>
            <a:xfrm>
              <a:off x="3157857"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7</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248</a:t>
              </a:r>
            </a:p>
            <a:p>
              <a:pPr algn="ctr" fontAlgn="auto">
                <a:spcBef>
                  <a:spcPts val="0"/>
                </a:spcBef>
                <a:spcAft>
                  <a:spcPts val="0"/>
                </a:spcAft>
              </a:pPr>
              <a:r>
                <a:rPr lang="fr-FR" sz="1050" dirty="0" smtClean="0">
                  <a:solidFill>
                    <a:srgbClr val="4D4D4D"/>
                  </a:solidFill>
                  <a:latin typeface="Arial"/>
                  <a:cs typeface="Arial"/>
                </a:rPr>
                <a:t>261</a:t>
              </a:r>
              <a:endParaRPr lang="fr-FR" sz="1050" dirty="0">
                <a:solidFill>
                  <a:srgbClr val="4D4D4D"/>
                </a:solidFill>
                <a:latin typeface="Arial"/>
                <a:cs typeface="Arial"/>
              </a:endParaRPr>
            </a:p>
          </p:txBody>
        </p:sp>
        <p:sp>
          <p:nvSpPr>
            <p:cNvPr id="263" name="Line 14"/>
            <p:cNvSpPr>
              <a:spLocks noChangeShapeType="1"/>
            </p:cNvSpPr>
            <p:nvPr/>
          </p:nvSpPr>
          <p:spPr bwMode="auto">
            <a:xfrm>
              <a:off x="394457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64" name="Line 15"/>
            <p:cNvSpPr>
              <a:spLocks noChangeShapeType="1"/>
            </p:cNvSpPr>
            <p:nvPr/>
          </p:nvSpPr>
          <p:spPr bwMode="auto">
            <a:xfrm>
              <a:off x="3648979"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65" name="Line 17"/>
            <p:cNvSpPr>
              <a:spLocks noChangeShapeType="1"/>
            </p:cNvSpPr>
            <p:nvPr/>
          </p:nvSpPr>
          <p:spPr bwMode="auto">
            <a:xfrm>
              <a:off x="4250784"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66" name="TextBox 265"/>
            <p:cNvSpPr txBox="1"/>
            <p:nvPr/>
          </p:nvSpPr>
          <p:spPr>
            <a:xfrm>
              <a:off x="3446671"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8</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184</a:t>
              </a:r>
            </a:p>
            <a:p>
              <a:pPr algn="ctr" fontAlgn="auto">
                <a:spcBef>
                  <a:spcPts val="0"/>
                </a:spcBef>
                <a:spcAft>
                  <a:spcPts val="0"/>
                </a:spcAft>
              </a:pPr>
              <a:r>
                <a:rPr lang="fr-FR" sz="1050" dirty="0" smtClean="0">
                  <a:solidFill>
                    <a:srgbClr val="4D4D4D"/>
                  </a:solidFill>
                  <a:latin typeface="Arial"/>
                  <a:cs typeface="Arial"/>
                </a:rPr>
                <a:t>210</a:t>
              </a:r>
              <a:endParaRPr lang="fr-FR" sz="1050" dirty="0">
                <a:solidFill>
                  <a:srgbClr val="4D4D4D"/>
                </a:solidFill>
                <a:latin typeface="Arial"/>
                <a:cs typeface="Arial"/>
              </a:endParaRPr>
            </a:p>
          </p:txBody>
        </p:sp>
        <p:sp>
          <p:nvSpPr>
            <p:cNvPr id="267" name="TextBox 266"/>
            <p:cNvSpPr txBox="1"/>
            <p:nvPr/>
          </p:nvSpPr>
          <p:spPr>
            <a:xfrm>
              <a:off x="3738076" y="5498987"/>
              <a:ext cx="410689"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9</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114</a:t>
              </a:r>
            </a:p>
            <a:p>
              <a:pPr algn="ctr" fontAlgn="auto">
                <a:spcBef>
                  <a:spcPts val="0"/>
                </a:spcBef>
                <a:spcAft>
                  <a:spcPts val="0"/>
                </a:spcAft>
              </a:pPr>
              <a:r>
                <a:rPr lang="fr-FR" sz="1050" dirty="0" smtClean="0">
                  <a:solidFill>
                    <a:srgbClr val="4D4D4D"/>
                  </a:solidFill>
                  <a:latin typeface="Arial"/>
                  <a:cs typeface="Arial"/>
                </a:rPr>
                <a:t>116</a:t>
              </a:r>
              <a:endParaRPr lang="fr-FR" sz="1050" dirty="0">
                <a:solidFill>
                  <a:srgbClr val="4D4D4D"/>
                </a:solidFill>
                <a:latin typeface="Arial"/>
                <a:cs typeface="Arial"/>
              </a:endParaRPr>
            </a:p>
          </p:txBody>
        </p:sp>
        <p:sp>
          <p:nvSpPr>
            <p:cNvPr id="268" name="TextBox 267"/>
            <p:cNvSpPr txBox="1"/>
            <p:nvPr/>
          </p:nvSpPr>
          <p:spPr>
            <a:xfrm>
              <a:off x="4085574" y="5498987"/>
              <a:ext cx="335348"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10</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50</a:t>
              </a:r>
            </a:p>
            <a:p>
              <a:pPr algn="ctr" fontAlgn="auto">
                <a:spcBef>
                  <a:spcPts val="0"/>
                </a:spcBef>
                <a:spcAft>
                  <a:spcPts val="0"/>
                </a:spcAft>
              </a:pPr>
              <a:r>
                <a:rPr lang="fr-FR" sz="1050" dirty="0" smtClean="0">
                  <a:solidFill>
                    <a:srgbClr val="4D4D4D"/>
                  </a:solidFill>
                  <a:latin typeface="Arial"/>
                  <a:cs typeface="Arial"/>
                </a:rPr>
                <a:t>53</a:t>
              </a:r>
              <a:endParaRPr lang="fr-FR" sz="1050" dirty="0">
                <a:solidFill>
                  <a:srgbClr val="4D4D4D"/>
                </a:solidFill>
                <a:latin typeface="Arial"/>
                <a:cs typeface="Arial"/>
              </a:endParaRPr>
            </a:p>
          </p:txBody>
        </p:sp>
      </p:grpSp>
      <p:grpSp>
        <p:nvGrpSpPr>
          <p:cNvPr id="119" name="Group 118"/>
          <p:cNvGrpSpPr/>
          <p:nvPr/>
        </p:nvGrpSpPr>
        <p:grpSpPr>
          <a:xfrm>
            <a:off x="6067783" y="4358051"/>
            <a:ext cx="2928854" cy="613040"/>
            <a:chOff x="1395469" y="3963379"/>
            <a:chExt cx="2928854" cy="613040"/>
          </a:xfrm>
        </p:grpSpPr>
        <p:sp>
          <p:nvSpPr>
            <p:cNvPr id="145" name="TextBox 144"/>
            <p:cNvSpPr txBox="1"/>
            <p:nvPr/>
          </p:nvSpPr>
          <p:spPr>
            <a:xfrm>
              <a:off x="1395469" y="4160921"/>
              <a:ext cx="1223412" cy="415498"/>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5FU + RT</a:t>
              </a:r>
            </a:p>
            <a:p>
              <a:pPr fontAlgn="auto">
                <a:spcBef>
                  <a:spcPts val="0"/>
                </a:spcBef>
                <a:spcAft>
                  <a:spcPts val="0"/>
                </a:spcAft>
              </a:pPr>
              <a:r>
                <a:rPr lang="fr-FR" sz="1050" dirty="0" smtClean="0">
                  <a:solidFill>
                    <a:srgbClr val="4D4D4D"/>
                  </a:solidFill>
                  <a:latin typeface="Arial"/>
                  <a:cs typeface="Arial"/>
                </a:rPr>
                <a:t>5FU + RT + OXA</a:t>
              </a:r>
              <a:endParaRPr lang="fr-FR" sz="1050" dirty="0">
                <a:solidFill>
                  <a:srgbClr val="4D4D4D"/>
                </a:solidFill>
                <a:latin typeface="Arial"/>
                <a:cs typeface="Arial"/>
              </a:endParaRPr>
            </a:p>
          </p:txBody>
        </p:sp>
        <p:sp>
          <p:nvSpPr>
            <p:cNvPr id="146" name="TextBox 145"/>
            <p:cNvSpPr txBox="1"/>
            <p:nvPr/>
          </p:nvSpPr>
          <p:spPr>
            <a:xfrm>
              <a:off x="2424687" y="3963379"/>
              <a:ext cx="446541"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Evts</a:t>
              </a:r>
              <a:endParaRPr lang="fr-FR" sz="1050" dirty="0">
                <a:solidFill>
                  <a:srgbClr val="4D4D4D"/>
                </a:solidFill>
                <a:latin typeface="Arial"/>
                <a:cs typeface="Arial"/>
              </a:endParaRPr>
            </a:p>
          </p:txBody>
        </p:sp>
        <p:sp>
          <p:nvSpPr>
            <p:cNvPr id="147" name="TextBox 146"/>
            <p:cNvSpPr txBox="1"/>
            <p:nvPr/>
          </p:nvSpPr>
          <p:spPr>
            <a:xfrm>
              <a:off x="2934576" y="3963379"/>
              <a:ext cx="790667"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HR (IC95)</a:t>
              </a:r>
              <a:endParaRPr lang="fr-FR" sz="1050" dirty="0">
                <a:solidFill>
                  <a:srgbClr val="4D4D4D"/>
                </a:solidFill>
                <a:latin typeface="Arial"/>
                <a:cs typeface="Arial"/>
              </a:endParaRPr>
            </a:p>
          </p:txBody>
        </p:sp>
        <p:sp>
          <p:nvSpPr>
            <p:cNvPr id="148" name="TextBox 147"/>
            <p:cNvSpPr txBox="1"/>
            <p:nvPr/>
          </p:nvSpPr>
          <p:spPr>
            <a:xfrm>
              <a:off x="2505753" y="4160921"/>
              <a:ext cx="410690" cy="415498"/>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136</a:t>
              </a:r>
            </a:p>
            <a:p>
              <a:pPr fontAlgn="auto">
                <a:spcBef>
                  <a:spcPts val="0"/>
                </a:spcBef>
                <a:spcAft>
                  <a:spcPts val="0"/>
                </a:spcAft>
              </a:pPr>
              <a:r>
                <a:rPr lang="fr-FR" sz="1050" dirty="0" smtClean="0">
                  <a:solidFill>
                    <a:srgbClr val="4D4D4D"/>
                  </a:solidFill>
                  <a:latin typeface="Arial"/>
                  <a:cs typeface="Arial"/>
                </a:rPr>
                <a:t>112</a:t>
              </a:r>
              <a:endParaRPr lang="fr-FR" sz="1050" dirty="0">
                <a:solidFill>
                  <a:srgbClr val="4D4D4D"/>
                </a:solidFill>
                <a:latin typeface="Arial"/>
                <a:cs typeface="Arial"/>
              </a:endParaRPr>
            </a:p>
          </p:txBody>
        </p:sp>
        <p:sp>
          <p:nvSpPr>
            <p:cNvPr id="149" name="TextBox 148"/>
            <p:cNvSpPr txBox="1"/>
            <p:nvPr/>
          </p:nvSpPr>
          <p:spPr>
            <a:xfrm>
              <a:off x="3075263" y="4160921"/>
              <a:ext cx="1249060" cy="415498"/>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1 (ref)</a:t>
              </a:r>
            </a:p>
            <a:p>
              <a:pPr fontAlgn="auto">
                <a:spcBef>
                  <a:spcPts val="0"/>
                </a:spcBef>
                <a:spcAft>
                  <a:spcPts val="0"/>
                </a:spcAft>
              </a:pPr>
              <a:r>
                <a:rPr lang="fr-FR" sz="1050" dirty="0" smtClean="0">
                  <a:solidFill>
                    <a:srgbClr val="4D4D4D"/>
                  </a:solidFill>
                  <a:latin typeface="Arial"/>
                  <a:cs typeface="Arial"/>
                </a:rPr>
                <a:t>0,82 (0,64 – 1,05)</a:t>
              </a:r>
              <a:endParaRPr lang="fr-FR" sz="1050" dirty="0">
                <a:solidFill>
                  <a:srgbClr val="4D4D4D"/>
                </a:solidFill>
                <a:latin typeface="Arial"/>
                <a:cs typeface="Arial"/>
              </a:endParaRPr>
            </a:p>
          </p:txBody>
        </p:sp>
      </p:grpSp>
      <p:sp>
        <p:nvSpPr>
          <p:cNvPr id="120" name="TextBox 119"/>
          <p:cNvSpPr txBox="1"/>
          <p:nvPr/>
        </p:nvSpPr>
        <p:spPr>
          <a:xfrm>
            <a:off x="5808487" y="4952711"/>
            <a:ext cx="1271417"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p Log-rank =0,114</a:t>
            </a:r>
            <a:endParaRPr lang="fr-FR" sz="1050" dirty="0">
              <a:solidFill>
                <a:srgbClr val="4D4D4D"/>
              </a:solidFill>
              <a:latin typeface="Arial"/>
              <a:cs typeface="Arial"/>
            </a:endParaRPr>
          </a:p>
        </p:txBody>
      </p:sp>
      <p:cxnSp>
        <p:nvCxnSpPr>
          <p:cNvPr id="121" name="Straight Connector 120"/>
          <p:cNvCxnSpPr/>
          <p:nvPr/>
        </p:nvCxnSpPr>
        <p:spPr>
          <a:xfrm>
            <a:off x="5860111" y="4661103"/>
            <a:ext cx="21915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62908" y="4809192"/>
            <a:ext cx="21915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593982" y="5603784"/>
            <a:ext cx="1223412" cy="577081"/>
          </a:xfrm>
          <a:prstGeom prst="rect">
            <a:avLst/>
          </a:prstGeom>
          <a:noFill/>
        </p:spPr>
        <p:txBody>
          <a:bodyPr wrap="none" rtlCol="0">
            <a:spAutoFit/>
          </a:bodyPr>
          <a:lstStyle/>
          <a:p>
            <a:pPr algn="r" fontAlgn="auto">
              <a:spcBef>
                <a:spcPts val="0"/>
              </a:spcBef>
              <a:spcAft>
                <a:spcPts val="0"/>
              </a:spcAft>
            </a:pPr>
            <a:r>
              <a:rPr lang="fr-FR" sz="1050" dirty="0" smtClean="0">
                <a:solidFill>
                  <a:srgbClr val="4D4D4D"/>
                </a:solidFill>
                <a:latin typeface="Arial"/>
                <a:cs typeface="Arial"/>
              </a:rPr>
              <a:t>N</a:t>
            </a:r>
          </a:p>
          <a:p>
            <a:pPr algn="r" fontAlgn="auto">
              <a:spcBef>
                <a:spcPts val="0"/>
              </a:spcBef>
              <a:spcAft>
                <a:spcPts val="0"/>
              </a:spcAft>
            </a:pPr>
            <a:r>
              <a:rPr lang="fr-FR" sz="1050" dirty="0" smtClean="0">
                <a:solidFill>
                  <a:srgbClr val="4D4D4D"/>
                </a:solidFill>
                <a:latin typeface="Arial"/>
                <a:cs typeface="Arial"/>
              </a:rPr>
              <a:t>5FU + RT</a:t>
            </a:r>
          </a:p>
          <a:p>
            <a:pPr algn="r" fontAlgn="auto">
              <a:spcBef>
                <a:spcPts val="0"/>
              </a:spcBef>
              <a:spcAft>
                <a:spcPts val="0"/>
              </a:spcAft>
            </a:pPr>
            <a:r>
              <a:rPr lang="fr-FR" sz="1050" dirty="0" smtClean="0">
                <a:solidFill>
                  <a:srgbClr val="4D4D4D"/>
                </a:solidFill>
                <a:latin typeface="Arial"/>
                <a:cs typeface="Arial"/>
              </a:rPr>
              <a:t>5FU + RT + OXA</a:t>
            </a:r>
            <a:endParaRPr lang="fr-FR" sz="1050" dirty="0">
              <a:solidFill>
                <a:srgbClr val="4D4D4D"/>
              </a:solidFill>
              <a:latin typeface="Arial"/>
              <a:cs typeface="Arial"/>
            </a:endParaRPr>
          </a:p>
        </p:txBody>
      </p:sp>
      <p:sp>
        <p:nvSpPr>
          <p:cNvPr id="5134" name="Freeform 70"/>
          <p:cNvSpPr>
            <a:spLocks/>
          </p:cNvSpPr>
          <p:nvPr/>
        </p:nvSpPr>
        <p:spPr bwMode="auto">
          <a:xfrm>
            <a:off x="5869240" y="2792906"/>
            <a:ext cx="3020016" cy="796875"/>
          </a:xfrm>
          <a:custGeom>
            <a:avLst/>
            <a:gdLst>
              <a:gd name="T0" fmla="*/ 221 w 238"/>
              <a:gd name="T1" fmla="*/ 63 h 63"/>
              <a:gd name="T2" fmla="*/ 208 w 238"/>
              <a:gd name="T3" fmla="*/ 61 h 63"/>
              <a:gd name="T4" fmla="*/ 202 w 238"/>
              <a:gd name="T5" fmla="*/ 58 h 63"/>
              <a:gd name="T6" fmla="*/ 197 w 238"/>
              <a:gd name="T7" fmla="*/ 57 h 63"/>
              <a:gd name="T8" fmla="*/ 192 w 238"/>
              <a:gd name="T9" fmla="*/ 56 h 63"/>
              <a:gd name="T10" fmla="*/ 179 w 238"/>
              <a:gd name="T11" fmla="*/ 53 h 63"/>
              <a:gd name="T12" fmla="*/ 174 w 238"/>
              <a:gd name="T13" fmla="*/ 52 h 63"/>
              <a:gd name="T14" fmla="*/ 167 w 238"/>
              <a:gd name="T15" fmla="*/ 51 h 63"/>
              <a:gd name="T16" fmla="*/ 162 w 238"/>
              <a:gd name="T17" fmla="*/ 50 h 63"/>
              <a:gd name="T18" fmla="*/ 153 w 238"/>
              <a:gd name="T19" fmla="*/ 49 h 63"/>
              <a:gd name="T20" fmla="*/ 143 w 238"/>
              <a:gd name="T21" fmla="*/ 48 h 63"/>
              <a:gd name="T22" fmla="*/ 141 w 238"/>
              <a:gd name="T23" fmla="*/ 47 h 63"/>
              <a:gd name="T24" fmla="*/ 138 w 238"/>
              <a:gd name="T25" fmla="*/ 46 h 63"/>
              <a:gd name="T26" fmla="*/ 134 w 238"/>
              <a:gd name="T27" fmla="*/ 45 h 63"/>
              <a:gd name="T28" fmla="*/ 130 w 238"/>
              <a:gd name="T29" fmla="*/ 43 h 63"/>
              <a:gd name="T30" fmla="*/ 129 w 238"/>
              <a:gd name="T31" fmla="*/ 42 h 63"/>
              <a:gd name="T32" fmla="*/ 127 w 238"/>
              <a:gd name="T33" fmla="*/ 41 h 63"/>
              <a:gd name="T34" fmla="*/ 123 w 238"/>
              <a:gd name="T35" fmla="*/ 40 h 63"/>
              <a:gd name="T36" fmla="*/ 120 w 238"/>
              <a:gd name="T37" fmla="*/ 38 h 63"/>
              <a:gd name="T38" fmla="*/ 118 w 238"/>
              <a:gd name="T39" fmla="*/ 37 h 63"/>
              <a:gd name="T40" fmla="*/ 115 w 238"/>
              <a:gd name="T41" fmla="*/ 36 h 63"/>
              <a:gd name="T42" fmla="*/ 109 w 238"/>
              <a:gd name="T43" fmla="*/ 34 h 63"/>
              <a:gd name="T44" fmla="*/ 107 w 238"/>
              <a:gd name="T45" fmla="*/ 33 h 63"/>
              <a:gd name="T46" fmla="*/ 102 w 238"/>
              <a:gd name="T47" fmla="*/ 32 h 63"/>
              <a:gd name="T48" fmla="*/ 101 w 238"/>
              <a:gd name="T49" fmla="*/ 31 h 63"/>
              <a:gd name="T50" fmla="*/ 99 w 238"/>
              <a:gd name="T51" fmla="*/ 29 h 63"/>
              <a:gd name="T52" fmla="*/ 97 w 238"/>
              <a:gd name="T53" fmla="*/ 28 h 63"/>
              <a:gd name="T54" fmla="*/ 96 w 238"/>
              <a:gd name="T55" fmla="*/ 27 h 63"/>
              <a:gd name="T56" fmla="*/ 90 w 238"/>
              <a:gd name="T57" fmla="*/ 26 h 63"/>
              <a:gd name="T58" fmla="*/ 84 w 238"/>
              <a:gd name="T59" fmla="*/ 25 h 63"/>
              <a:gd name="T60" fmla="*/ 82 w 238"/>
              <a:gd name="T61" fmla="*/ 24 h 63"/>
              <a:gd name="T62" fmla="*/ 79 w 238"/>
              <a:gd name="T63" fmla="*/ 22 h 63"/>
              <a:gd name="T64" fmla="*/ 73 w 238"/>
              <a:gd name="T65" fmla="*/ 20 h 63"/>
              <a:gd name="T66" fmla="*/ 70 w 238"/>
              <a:gd name="T67" fmla="*/ 19 h 63"/>
              <a:gd name="T68" fmla="*/ 67 w 238"/>
              <a:gd name="T69" fmla="*/ 18 h 63"/>
              <a:gd name="T70" fmla="*/ 65 w 238"/>
              <a:gd name="T71" fmla="*/ 17 h 63"/>
              <a:gd name="T72" fmla="*/ 59 w 238"/>
              <a:gd name="T73" fmla="*/ 15 h 63"/>
              <a:gd name="T74" fmla="*/ 53 w 238"/>
              <a:gd name="T75" fmla="*/ 14 h 63"/>
              <a:gd name="T76" fmla="*/ 50 w 238"/>
              <a:gd name="T77" fmla="*/ 12 h 63"/>
              <a:gd name="T78" fmla="*/ 47 w 238"/>
              <a:gd name="T79" fmla="*/ 11 h 63"/>
              <a:gd name="T80" fmla="*/ 42 w 238"/>
              <a:gd name="T81" fmla="*/ 9 h 63"/>
              <a:gd name="T82" fmla="*/ 38 w 238"/>
              <a:gd name="T83" fmla="*/ 7 h 63"/>
              <a:gd name="T84" fmla="*/ 29 w 238"/>
              <a:gd name="T85" fmla="*/ 5 h 63"/>
              <a:gd name="T86" fmla="*/ 12 w 238"/>
              <a:gd name="T87" fmla="*/ 5 h 63"/>
              <a:gd name="T88" fmla="*/ 10 w 238"/>
              <a:gd name="T89" fmla="*/ 4 h 63"/>
              <a:gd name="T90" fmla="*/ 7 w 238"/>
              <a:gd name="T91" fmla="*/ 2 h 63"/>
              <a:gd name="T92" fmla="*/ 4 w 238"/>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63">
                <a:moveTo>
                  <a:pt x="238" y="63"/>
                </a:moveTo>
                <a:lnTo>
                  <a:pt x="221" y="63"/>
                </a:lnTo>
                <a:lnTo>
                  <a:pt x="221" y="61"/>
                </a:lnTo>
                <a:lnTo>
                  <a:pt x="208" y="61"/>
                </a:lnTo>
                <a:lnTo>
                  <a:pt x="208" y="58"/>
                </a:lnTo>
                <a:lnTo>
                  <a:pt x="202" y="58"/>
                </a:lnTo>
                <a:lnTo>
                  <a:pt x="202" y="57"/>
                </a:lnTo>
                <a:lnTo>
                  <a:pt x="197" y="57"/>
                </a:lnTo>
                <a:lnTo>
                  <a:pt x="197" y="56"/>
                </a:lnTo>
                <a:lnTo>
                  <a:pt x="192" y="56"/>
                </a:lnTo>
                <a:lnTo>
                  <a:pt x="192" y="53"/>
                </a:lnTo>
                <a:lnTo>
                  <a:pt x="179" y="53"/>
                </a:lnTo>
                <a:lnTo>
                  <a:pt x="179" y="52"/>
                </a:lnTo>
                <a:lnTo>
                  <a:pt x="174" y="52"/>
                </a:lnTo>
                <a:lnTo>
                  <a:pt x="174" y="51"/>
                </a:lnTo>
                <a:lnTo>
                  <a:pt x="167" y="51"/>
                </a:lnTo>
                <a:lnTo>
                  <a:pt x="167" y="50"/>
                </a:lnTo>
                <a:lnTo>
                  <a:pt x="162" y="50"/>
                </a:lnTo>
                <a:lnTo>
                  <a:pt x="162" y="49"/>
                </a:lnTo>
                <a:lnTo>
                  <a:pt x="153" y="49"/>
                </a:lnTo>
                <a:lnTo>
                  <a:pt x="153" y="48"/>
                </a:lnTo>
                <a:lnTo>
                  <a:pt x="143" y="48"/>
                </a:lnTo>
                <a:lnTo>
                  <a:pt x="143" y="47"/>
                </a:lnTo>
                <a:lnTo>
                  <a:pt x="141" y="47"/>
                </a:lnTo>
                <a:lnTo>
                  <a:pt x="141" y="46"/>
                </a:lnTo>
                <a:lnTo>
                  <a:pt x="138" y="46"/>
                </a:lnTo>
                <a:lnTo>
                  <a:pt x="138" y="45"/>
                </a:lnTo>
                <a:lnTo>
                  <a:pt x="134" y="45"/>
                </a:lnTo>
                <a:lnTo>
                  <a:pt x="134" y="43"/>
                </a:lnTo>
                <a:lnTo>
                  <a:pt x="130" y="43"/>
                </a:lnTo>
                <a:lnTo>
                  <a:pt x="129" y="43"/>
                </a:lnTo>
                <a:lnTo>
                  <a:pt x="129" y="42"/>
                </a:lnTo>
                <a:lnTo>
                  <a:pt x="127" y="42"/>
                </a:lnTo>
                <a:lnTo>
                  <a:pt x="127" y="41"/>
                </a:lnTo>
                <a:lnTo>
                  <a:pt x="123" y="41"/>
                </a:lnTo>
                <a:lnTo>
                  <a:pt x="123" y="40"/>
                </a:lnTo>
                <a:lnTo>
                  <a:pt x="120" y="40"/>
                </a:lnTo>
                <a:lnTo>
                  <a:pt x="120" y="38"/>
                </a:lnTo>
                <a:lnTo>
                  <a:pt x="118" y="38"/>
                </a:lnTo>
                <a:lnTo>
                  <a:pt x="118" y="37"/>
                </a:lnTo>
                <a:lnTo>
                  <a:pt x="115" y="37"/>
                </a:lnTo>
                <a:lnTo>
                  <a:pt x="115" y="36"/>
                </a:lnTo>
                <a:lnTo>
                  <a:pt x="109" y="36"/>
                </a:lnTo>
                <a:lnTo>
                  <a:pt x="109" y="34"/>
                </a:lnTo>
                <a:lnTo>
                  <a:pt x="107" y="34"/>
                </a:lnTo>
                <a:lnTo>
                  <a:pt x="107" y="33"/>
                </a:lnTo>
                <a:lnTo>
                  <a:pt x="102" y="33"/>
                </a:lnTo>
                <a:lnTo>
                  <a:pt x="102" y="32"/>
                </a:lnTo>
                <a:lnTo>
                  <a:pt x="101" y="32"/>
                </a:lnTo>
                <a:lnTo>
                  <a:pt x="101" y="31"/>
                </a:lnTo>
                <a:lnTo>
                  <a:pt x="99" y="31"/>
                </a:lnTo>
                <a:lnTo>
                  <a:pt x="99" y="29"/>
                </a:lnTo>
                <a:lnTo>
                  <a:pt x="97" y="29"/>
                </a:lnTo>
                <a:lnTo>
                  <a:pt x="97" y="28"/>
                </a:lnTo>
                <a:lnTo>
                  <a:pt x="96" y="28"/>
                </a:lnTo>
                <a:lnTo>
                  <a:pt x="96" y="27"/>
                </a:lnTo>
                <a:lnTo>
                  <a:pt x="90" y="27"/>
                </a:lnTo>
                <a:lnTo>
                  <a:pt x="90" y="26"/>
                </a:lnTo>
                <a:lnTo>
                  <a:pt x="84" y="26"/>
                </a:lnTo>
                <a:lnTo>
                  <a:pt x="84" y="25"/>
                </a:lnTo>
                <a:lnTo>
                  <a:pt x="82" y="25"/>
                </a:lnTo>
                <a:lnTo>
                  <a:pt x="82" y="24"/>
                </a:lnTo>
                <a:lnTo>
                  <a:pt x="79" y="24"/>
                </a:lnTo>
                <a:lnTo>
                  <a:pt x="79" y="22"/>
                </a:lnTo>
                <a:lnTo>
                  <a:pt x="73" y="22"/>
                </a:lnTo>
                <a:lnTo>
                  <a:pt x="73" y="20"/>
                </a:lnTo>
                <a:lnTo>
                  <a:pt x="70" y="20"/>
                </a:lnTo>
                <a:lnTo>
                  <a:pt x="70" y="19"/>
                </a:lnTo>
                <a:lnTo>
                  <a:pt x="67" y="19"/>
                </a:lnTo>
                <a:lnTo>
                  <a:pt x="67" y="18"/>
                </a:lnTo>
                <a:lnTo>
                  <a:pt x="65" y="18"/>
                </a:lnTo>
                <a:lnTo>
                  <a:pt x="65" y="17"/>
                </a:lnTo>
                <a:lnTo>
                  <a:pt x="59" y="17"/>
                </a:lnTo>
                <a:lnTo>
                  <a:pt x="59" y="15"/>
                </a:lnTo>
                <a:lnTo>
                  <a:pt x="53" y="15"/>
                </a:lnTo>
                <a:lnTo>
                  <a:pt x="53" y="14"/>
                </a:lnTo>
                <a:lnTo>
                  <a:pt x="50" y="14"/>
                </a:lnTo>
                <a:lnTo>
                  <a:pt x="50" y="12"/>
                </a:lnTo>
                <a:lnTo>
                  <a:pt x="47" y="12"/>
                </a:lnTo>
                <a:lnTo>
                  <a:pt x="47" y="11"/>
                </a:lnTo>
                <a:lnTo>
                  <a:pt x="42" y="11"/>
                </a:lnTo>
                <a:lnTo>
                  <a:pt x="42" y="9"/>
                </a:lnTo>
                <a:lnTo>
                  <a:pt x="38" y="9"/>
                </a:lnTo>
                <a:lnTo>
                  <a:pt x="38" y="7"/>
                </a:lnTo>
                <a:lnTo>
                  <a:pt x="29" y="7"/>
                </a:lnTo>
                <a:lnTo>
                  <a:pt x="29" y="5"/>
                </a:lnTo>
                <a:lnTo>
                  <a:pt x="21" y="5"/>
                </a:lnTo>
                <a:lnTo>
                  <a:pt x="12" y="5"/>
                </a:lnTo>
                <a:lnTo>
                  <a:pt x="12" y="4"/>
                </a:lnTo>
                <a:lnTo>
                  <a:pt x="10" y="4"/>
                </a:lnTo>
                <a:lnTo>
                  <a:pt x="10" y="2"/>
                </a:lnTo>
                <a:lnTo>
                  <a:pt x="7" y="2"/>
                </a:lnTo>
                <a:lnTo>
                  <a:pt x="4" y="2"/>
                </a:lnTo>
                <a:lnTo>
                  <a:pt x="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grpSp>
        <p:nvGrpSpPr>
          <p:cNvPr id="5194" name="Group 5193"/>
          <p:cNvGrpSpPr/>
          <p:nvPr/>
        </p:nvGrpSpPr>
        <p:grpSpPr>
          <a:xfrm>
            <a:off x="7862095" y="3372643"/>
            <a:ext cx="1041429" cy="390171"/>
            <a:chOff x="7862095" y="3571961"/>
            <a:chExt cx="1041429" cy="390171"/>
          </a:xfrm>
        </p:grpSpPr>
        <p:sp>
          <p:nvSpPr>
            <p:cNvPr id="4112" name="Line 21"/>
            <p:cNvSpPr>
              <a:spLocks noChangeShapeType="1"/>
            </p:cNvSpPr>
            <p:nvPr/>
          </p:nvSpPr>
          <p:spPr bwMode="auto">
            <a:xfrm>
              <a:off x="7937570" y="357196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13" name="Line 22"/>
            <p:cNvSpPr>
              <a:spLocks noChangeShapeType="1"/>
            </p:cNvSpPr>
            <p:nvPr/>
          </p:nvSpPr>
          <p:spPr bwMode="auto">
            <a:xfrm>
              <a:off x="8559338"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14" name="Line 23"/>
            <p:cNvSpPr>
              <a:spLocks noChangeShapeType="1"/>
            </p:cNvSpPr>
            <p:nvPr/>
          </p:nvSpPr>
          <p:spPr bwMode="auto">
            <a:xfrm>
              <a:off x="8165975"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15" name="Line 24"/>
            <p:cNvSpPr>
              <a:spLocks noChangeShapeType="1"/>
            </p:cNvSpPr>
            <p:nvPr/>
          </p:nvSpPr>
          <p:spPr bwMode="auto">
            <a:xfrm>
              <a:off x="8178664"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16" name="Line 25"/>
            <p:cNvSpPr>
              <a:spLocks noChangeShapeType="1"/>
            </p:cNvSpPr>
            <p:nvPr/>
          </p:nvSpPr>
          <p:spPr bwMode="auto">
            <a:xfrm>
              <a:off x="8191353"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17" name="Line 26"/>
            <p:cNvSpPr>
              <a:spLocks noChangeShapeType="1"/>
            </p:cNvSpPr>
            <p:nvPr/>
          </p:nvSpPr>
          <p:spPr bwMode="auto">
            <a:xfrm>
              <a:off x="8216731"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18" name="Line 27"/>
            <p:cNvSpPr>
              <a:spLocks noChangeShapeType="1"/>
            </p:cNvSpPr>
            <p:nvPr/>
          </p:nvSpPr>
          <p:spPr bwMode="auto">
            <a:xfrm>
              <a:off x="8229421"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19" name="Line 28"/>
            <p:cNvSpPr>
              <a:spLocks noChangeShapeType="1"/>
            </p:cNvSpPr>
            <p:nvPr/>
          </p:nvSpPr>
          <p:spPr bwMode="auto">
            <a:xfrm>
              <a:off x="8242110"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0" name="Line 29"/>
            <p:cNvSpPr>
              <a:spLocks noChangeShapeType="1"/>
            </p:cNvSpPr>
            <p:nvPr/>
          </p:nvSpPr>
          <p:spPr bwMode="auto">
            <a:xfrm>
              <a:off x="8254799"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1" name="Line 30"/>
            <p:cNvSpPr>
              <a:spLocks noChangeShapeType="1"/>
            </p:cNvSpPr>
            <p:nvPr/>
          </p:nvSpPr>
          <p:spPr bwMode="auto">
            <a:xfrm>
              <a:off x="8267488"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2" name="Line 31"/>
            <p:cNvSpPr>
              <a:spLocks noChangeShapeType="1"/>
            </p:cNvSpPr>
            <p:nvPr/>
          </p:nvSpPr>
          <p:spPr bwMode="auto">
            <a:xfrm>
              <a:off x="8495893"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3" name="Line 32"/>
            <p:cNvSpPr>
              <a:spLocks noChangeShapeType="1"/>
            </p:cNvSpPr>
            <p:nvPr/>
          </p:nvSpPr>
          <p:spPr bwMode="auto">
            <a:xfrm>
              <a:off x="8508582"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4" name="Line 33"/>
            <p:cNvSpPr>
              <a:spLocks noChangeShapeType="1"/>
            </p:cNvSpPr>
            <p:nvPr/>
          </p:nvSpPr>
          <p:spPr bwMode="auto">
            <a:xfrm>
              <a:off x="8521271"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5" name="Line 34"/>
            <p:cNvSpPr>
              <a:spLocks noChangeShapeType="1"/>
            </p:cNvSpPr>
            <p:nvPr/>
          </p:nvSpPr>
          <p:spPr bwMode="auto">
            <a:xfrm>
              <a:off x="8546649"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6" name="Line 35"/>
            <p:cNvSpPr>
              <a:spLocks noChangeShapeType="1"/>
            </p:cNvSpPr>
            <p:nvPr/>
          </p:nvSpPr>
          <p:spPr bwMode="auto">
            <a:xfrm>
              <a:off x="8584717"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4127" name="Line 36"/>
            <p:cNvSpPr>
              <a:spLocks noChangeShapeType="1"/>
            </p:cNvSpPr>
            <p:nvPr/>
          </p:nvSpPr>
          <p:spPr bwMode="auto">
            <a:xfrm>
              <a:off x="8597406"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4" name="Line 37"/>
            <p:cNvSpPr>
              <a:spLocks noChangeShapeType="1"/>
            </p:cNvSpPr>
            <p:nvPr/>
          </p:nvSpPr>
          <p:spPr bwMode="auto">
            <a:xfrm>
              <a:off x="8622784"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5" name="Line 38"/>
            <p:cNvSpPr>
              <a:spLocks noChangeShapeType="1"/>
            </p:cNvSpPr>
            <p:nvPr/>
          </p:nvSpPr>
          <p:spPr bwMode="auto">
            <a:xfrm>
              <a:off x="8635473"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6" name="Line 39"/>
            <p:cNvSpPr>
              <a:spLocks noChangeShapeType="1"/>
            </p:cNvSpPr>
            <p:nvPr/>
          </p:nvSpPr>
          <p:spPr bwMode="auto">
            <a:xfrm>
              <a:off x="8660851"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7" name="Line 40"/>
            <p:cNvSpPr>
              <a:spLocks noChangeShapeType="1"/>
            </p:cNvSpPr>
            <p:nvPr/>
          </p:nvSpPr>
          <p:spPr bwMode="auto">
            <a:xfrm>
              <a:off x="8673541"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68" name="Line 41"/>
            <p:cNvSpPr>
              <a:spLocks noChangeShapeType="1"/>
            </p:cNvSpPr>
            <p:nvPr/>
          </p:nvSpPr>
          <p:spPr bwMode="auto">
            <a:xfrm>
              <a:off x="8698919"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0" name="Line 42"/>
            <p:cNvSpPr>
              <a:spLocks noChangeShapeType="1"/>
            </p:cNvSpPr>
            <p:nvPr/>
          </p:nvSpPr>
          <p:spPr bwMode="auto">
            <a:xfrm>
              <a:off x="8711608"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1" name="Line 43"/>
            <p:cNvSpPr>
              <a:spLocks noChangeShapeType="1"/>
            </p:cNvSpPr>
            <p:nvPr/>
          </p:nvSpPr>
          <p:spPr bwMode="auto">
            <a:xfrm>
              <a:off x="7874125" y="357196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2" name="Line 44"/>
            <p:cNvSpPr>
              <a:spLocks noChangeShapeType="1"/>
            </p:cNvSpPr>
            <p:nvPr/>
          </p:nvSpPr>
          <p:spPr bwMode="auto">
            <a:xfrm>
              <a:off x="7899503" y="3584610"/>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3" name="Line 45"/>
            <p:cNvSpPr>
              <a:spLocks noChangeShapeType="1"/>
            </p:cNvSpPr>
            <p:nvPr/>
          </p:nvSpPr>
          <p:spPr bwMode="auto">
            <a:xfrm>
              <a:off x="8736986"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4" name="Line 46"/>
            <p:cNvSpPr>
              <a:spLocks noChangeShapeType="1"/>
            </p:cNvSpPr>
            <p:nvPr/>
          </p:nvSpPr>
          <p:spPr bwMode="auto">
            <a:xfrm>
              <a:off x="8762365"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5" name="Line 47"/>
            <p:cNvSpPr>
              <a:spLocks noChangeShapeType="1"/>
            </p:cNvSpPr>
            <p:nvPr/>
          </p:nvSpPr>
          <p:spPr bwMode="auto">
            <a:xfrm>
              <a:off x="8775054"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6" name="Line 48"/>
            <p:cNvSpPr>
              <a:spLocks noChangeShapeType="1"/>
            </p:cNvSpPr>
            <p:nvPr/>
          </p:nvSpPr>
          <p:spPr bwMode="auto">
            <a:xfrm>
              <a:off x="8787743"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7" name="Line 49"/>
            <p:cNvSpPr>
              <a:spLocks noChangeShapeType="1"/>
            </p:cNvSpPr>
            <p:nvPr/>
          </p:nvSpPr>
          <p:spPr bwMode="auto">
            <a:xfrm>
              <a:off x="8825810"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8" name="Line 50"/>
            <p:cNvSpPr>
              <a:spLocks noChangeShapeType="1"/>
            </p:cNvSpPr>
            <p:nvPr/>
          </p:nvSpPr>
          <p:spPr bwMode="auto">
            <a:xfrm>
              <a:off x="8838499"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79" name="Line 51"/>
            <p:cNvSpPr>
              <a:spLocks noChangeShapeType="1"/>
            </p:cNvSpPr>
            <p:nvPr/>
          </p:nvSpPr>
          <p:spPr bwMode="auto">
            <a:xfrm>
              <a:off x="8851189"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90" name="Line 52"/>
            <p:cNvSpPr>
              <a:spLocks noChangeShapeType="1"/>
            </p:cNvSpPr>
            <p:nvPr/>
          </p:nvSpPr>
          <p:spPr bwMode="auto">
            <a:xfrm>
              <a:off x="8863878"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156" name="Line 53"/>
            <p:cNvSpPr>
              <a:spLocks noChangeShapeType="1"/>
            </p:cNvSpPr>
            <p:nvPr/>
          </p:nvSpPr>
          <p:spPr bwMode="auto">
            <a:xfrm>
              <a:off x="8419758"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157" name="Line 54"/>
            <p:cNvSpPr>
              <a:spLocks noChangeShapeType="1"/>
            </p:cNvSpPr>
            <p:nvPr/>
          </p:nvSpPr>
          <p:spPr bwMode="auto">
            <a:xfrm>
              <a:off x="8432447"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158" name="Line 55"/>
            <p:cNvSpPr>
              <a:spLocks noChangeShapeType="1"/>
            </p:cNvSpPr>
            <p:nvPr/>
          </p:nvSpPr>
          <p:spPr bwMode="auto">
            <a:xfrm>
              <a:off x="8445136"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159" name="Line 56"/>
            <p:cNvSpPr>
              <a:spLocks noChangeShapeType="1"/>
            </p:cNvSpPr>
            <p:nvPr/>
          </p:nvSpPr>
          <p:spPr bwMode="auto">
            <a:xfrm>
              <a:off x="8470514"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0" name="Line 57"/>
            <p:cNvSpPr>
              <a:spLocks noChangeShapeType="1"/>
            </p:cNvSpPr>
            <p:nvPr/>
          </p:nvSpPr>
          <p:spPr bwMode="auto">
            <a:xfrm>
              <a:off x="7962949" y="3584610"/>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1" name="Line 58"/>
            <p:cNvSpPr>
              <a:spLocks noChangeShapeType="1"/>
            </p:cNvSpPr>
            <p:nvPr/>
          </p:nvSpPr>
          <p:spPr bwMode="auto">
            <a:xfrm>
              <a:off x="7988327"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3" name="Line 59"/>
            <p:cNvSpPr>
              <a:spLocks noChangeShapeType="1"/>
            </p:cNvSpPr>
            <p:nvPr/>
          </p:nvSpPr>
          <p:spPr bwMode="auto">
            <a:xfrm>
              <a:off x="8013705"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4" name="Line 60"/>
            <p:cNvSpPr>
              <a:spLocks noChangeShapeType="1"/>
            </p:cNvSpPr>
            <p:nvPr/>
          </p:nvSpPr>
          <p:spPr bwMode="auto">
            <a:xfrm>
              <a:off x="8026394"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5" name="Line 61"/>
            <p:cNvSpPr>
              <a:spLocks noChangeShapeType="1"/>
            </p:cNvSpPr>
            <p:nvPr/>
          </p:nvSpPr>
          <p:spPr bwMode="auto">
            <a:xfrm>
              <a:off x="8039083"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6" name="Line 62"/>
            <p:cNvSpPr>
              <a:spLocks noChangeShapeType="1"/>
            </p:cNvSpPr>
            <p:nvPr/>
          </p:nvSpPr>
          <p:spPr bwMode="auto">
            <a:xfrm>
              <a:off x="8330934"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7" name="Line 63"/>
            <p:cNvSpPr>
              <a:spLocks noChangeShapeType="1"/>
            </p:cNvSpPr>
            <p:nvPr/>
          </p:nvSpPr>
          <p:spPr bwMode="auto">
            <a:xfrm>
              <a:off x="8343623"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8" name="Line 64"/>
            <p:cNvSpPr>
              <a:spLocks noChangeShapeType="1"/>
            </p:cNvSpPr>
            <p:nvPr/>
          </p:nvSpPr>
          <p:spPr bwMode="auto">
            <a:xfrm>
              <a:off x="8369001"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29" name="Line 65"/>
            <p:cNvSpPr>
              <a:spLocks noChangeShapeType="1"/>
            </p:cNvSpPr>
            <p:nvPr/>
          </p:nvSpPr>
          <p:spPr bwMode="auto">
            <a:xfrm>
              <a:off x="8381690"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0" name="Line 66"/>
            <p:cNvSpPr>
              <a:spLocks noChangeShapeType="1"/>
            </p:cNvSpPr>
            <p:nvPr/>
          </p:nvSpPr>
          <p:spPr bwMode="auto">
            <a:xfrm>
              <a:off x="8381690"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1" name="Line 67"/>
            <p:cNvSpPr>
              <a:spLocks noChangeShapeType="1"/>
            </p:cNvSpPr>
            <p:nvPr/>
          </p:nvSpPr>
          <p:spPr bwMode="auto">
            <a:xfrm>
              <a:off x="8394379"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2" name="Line 68"/>
            <p:cNvSpPr>
              <a:spLocks noChangeShapeType="1"/>
            </p:cNvSpPr>
            <p:nvPr/>
          </p:nvSpPr>
          <p:spPr bwMode="auto">
            <a:xfrm>
              <a:off x="8419758"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3" name="Line 69"/>
            <p:cNvSpPr>
              <a:spLocks noChangeShapeType="1"/>
            </p:cNvSpPr>
            <p:nvPr/>
          </p:nvSpPr>
          <p:spPr bwMode="auto">
            <a:xfrm>
              <a:off x="8432447"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6" name="Line 72"/>
            <p:cNvSpPr>
              <a:spLocks noChangeShapeType="1"/>
            </p:cNvSpPr>
            <p:nvPr/>
          </p:nvSpPr>
          <p:spPr bwMode="auto">
            <a:xfrm>
              <a:off x="7964952"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7" name="Line 73"/>
            <p:cNvSpPr>
              <a:spLocks noChangeShapeType="1"/>
            </p:cNvSpPr>
            <p:nvPr/>
          </p:nvSpPr>
          <p:spPr bwMode="auto">
            <a:xfrm>
              <a:off x="8594952"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8" name="Line 74"/>
            <p:cNvSpPr>
              <a:spLocks noChangeShapeType="1"/>
            </p:cNvSpPr>
            <p:nvPr/>
          </p:nvSpPr>
          <p:spPr bwMode="auto">
            <a:xfrm>
              <a:off x="8183524"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39" name="Line 75"/>
            <p:cNvSpPr>
              <a:spLocks noChangeShapeType="1"/>
            </p:cNvSpPr>
            <p:nvPr/>
          </p:nvSpPr>
          <p:spPr bwMode="auto">
            <a:xfrm>
              <a:off x="8209238"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0" name="Line 76"/>
            <p:cNvSpPr>
              <a:spLocks noChangeShapeType="1"/>
            </p:cNvSpPr>
            <p:nvPr/>
          </p:nvSpPr>
          <p:spPr bwMode="auto">
            <a:xfrm>
              <a:off x="8222095"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1" name="Line 77"/>
            <p:cNvSpPr>
              <a:spLocks noChangeShapeType="1"/>
            </p:cNvSpPr>
            <p:nvPr/>
          </p:nvSpPr>
          <p:spPr bwMode="auto">
            <a:xfrm>
              <a:off x="8234952"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2" name="Line 78"/>
            <p:cNvSpPr>
              <a:spLocks noChangeShapeType="1"/>
            </p:cNvSpPr>
            <p:nvPr/>
          </p:nvSpPr>
          <p:spPr bwMode="auto">
            <a:xfrm>
              <a:off x="8260667"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3" name="Line 79"/>
            <p:cNvSpPr>
              <a:spLocks noChangeShapeType="1"/>
            </p:cNvSpPr>
            <p:nvPr/>
          </p:nvSpPr>
          <p:spPr bwMode="auto">
            <a:xfrm>
              <a:off x="8273524"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4" name="Line 80"/>
            <p:cNvSpPr>
              <a:spLocks noChangeShapeType="1"/>
            </p:cNvSpPr>
            <p:nvPr/>
          </p:nvSpPr>
          <p:spPr bwMode="auto">
            <a:xfrm>
              <a:off x="8286381"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5" name="Line 81"/>
            <p:cNvSpPr>
              <a:spLocks noChangeShapeType="1"/>
            </p:cNvSpPr>
            <p:nvPr/>
          </p:nvSpPr>
          <p:spPr bwMode="auto">
            <a:xfrm>
              <a:off x="8299238"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6" name="Line 82"/>
            <p:cNvSpPr>
              <a:spLocks noChangeShapeType="1"/>
            </p:cNvSpPr>
            <p:nvPr/>
          </p:nvSpPr>
          <p:spPr bwMode="auto">
            <a:xfrm>
              <a:off x="8517809"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7" name="Line 83"/>
            <p:cNvSpPr>
              <a:spLocks noChangeShapeType="1"/>
            </p:cNvSpPr>
            <p:nvPr/>
          </p:nvSpPr>
          <p:spPr bwMode="auto">
            <a:xfrm>
              <a:off x="8543524"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8" name="Line 84"/>
            <p:cNvSpPr>
              <a:spLocks noChangeShapeType="1"/>
            </p:cNvSpPr>
            <p:nvPr/>
          </p:nvSpPr>
          <p:spPr bwMode="auto">
            <a:xfrm>
              <a:off x="8556381"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49" name="Line 85"/>
            <p:cNvSpPr>
              <a:spLocks noChangeShapeType="1"/>
            </p:cNvSpPr>
            <p:nvPr/>
          </p:nvSpPr>
          <p:spPr bwMode="auto">
            <a:xfrm>
              <a:off x="8569238"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0" name="Line 86"/>
            <p:cNvSpPr>
              <a:spLocks noChangeShapeType="1"/>
            </p:cNvSpPr>
            <p:nvPr/>
          </p:nvSpPr>
          <p:spPr bwMode="auto">
            <a:xfrm>
              <a:off x="8620667"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1" name="Line 87"/>
            <p:cNvSpPr>
              <a:spLocks noChangeShapeType="1"/>
            </p:cNvSpPr>
            <p:nvPr/>
          </p:nvSpPr>
          <p:spPr bwMode="auto">
            <a:xfrm>
              <a:off x="8633524"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2" name="Line 88"/>
            <p:cNvSpPr>
              <a:spLocks noChangeShapeType="1"/>
            </p:cNvSpPr>
            <p:nvPr/>
          </p:nvSpPr>
          <p:spPr bwMode="auto">
            <a:xfrm>
              <a:off x="8659238"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3" name="Line 89"/>
            <p:cNvSpPr>
              <a:spLocks noChangeShapeType="1"/>
            </p:cNvSpPr>
            <p:nvPr/>
          </p:nvSpPr>
          <p:spPr bwMode="auto">
            <a:xfrm>
              <a:off x="8672095"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4" name="Line 90"/>
            <p:cNvSpPr>
              <a:spLocks noChangeShapeType="1"/>
            </p:cNvSpPr>
            <p:nvPr/>
          </p:nvSpPr>
          <p:spPr bwMode="auto">
            <a:xfrm>
              <a:off x="8710667"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5" name="Line 91"/>
            <p:cNvSpPr>
              <a:spLocks noChangeShapeType="1"/>
            </p:cNvSpPr>
            <p:nvPr/>
          </p:nvSpPr>
          <p:spPr bwMode="auto">
            <a:xfrm>
              <a:off x="8723524"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6" name="Line 92"/>
            <p:cNvSpPr>
              <a:spLocks noChangeShapeType="1"/>
            </p:cNvSpPr>
            <p:nvPr/>
          </p:nvSpPr>
          <p:spPr bwMode="auto">
            <a:xfrm>
              <a:off x="8749238"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7" name="Line 93"/>
            <p:cNvSpPr>
              <a:spLocks noChangeShapeType="1"/>
            </p:cNvSpPr>
            <p:nvPr/>
          </p:nvSpPr>
          <p:spPr bwMode="auto">
            <a:xfrm>
              <a:off x="8762095"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8" name="Line 94"/>
            <p:cNvSpPr>
              <a:spLocks noChangeShapeType="1"/>
            </p:cNvSpPr>
            <p:nvPr/>
          </p:nvSpPr>
          <p:spPr bwMode="auto">
            <a:xfrm>
              <a:off x="7862095"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59" name="Line 95"/>
            <p:cNvSpPr>
              <a:spLocks noChangeShapeType="1"/>
            </p:cNvSpPr>
            <p:nvPr/>
          </p:nvSpPr>
          <p:spPr bwMode="auto">
            <a:xfrm>
              <a:off x="7926381"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0" name="Line 96"/>
            <p:cNvSpPr>
              <a:spLocks noChangeShapeType="1"/>
            </p:cNvSpPr>
            <p:nvPr/>
          </p:nvSpPr>
          <p:spPr bwMode="auto">
            <a:xfrm>
              <a:off x="7926381"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1" name="Line 97"/>
            <p:cNvSpPr>
              <a:spLocks noChangeShapeType="1"/>
            </p:cNvSpPr>
            <p:nvPr/>
          </p:nvSpPr>
          <p:spPr bwMode="auto">
            <a:xfrm>
              <a:off x="8774952"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2" name="Line 98"/>
            <p:cNvSpPr>
              <a:spLocks noChangeShapeType="1"/>
            </p:cNvSpPr>
            <p:nvPr/>
          </p:nvSpPr>
          <p:spPr bwMode="auto">
            <a:xfrm>
              <a:off x="8800667"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3" name="Line 99"/>
            <p:cNvSpPr>
              <a:spLocks noChangeShapeType="1"/>
            </p:cNvSpPr>
            <p:nvPr/>
          </p:nvSpPr>
          <p:spPr bwMode="auto">
            <a:xfrm>
              <a:off x="8813524"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4" name="Line 100"/>
            <p:cNvSpPr>
              <a:spLocks noChangeShapeType="1"/>
            </p:cNvSpPr>
            <p:nvPr/>
          </p:nvSpPr>
          <p:spPr bwMode="auto">
            <a:xfrm>
              <a:off x="8826381"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5" name="Line 101"/>
            <p:cNvSpPr>
              <a:spLocks noChangeShapeType="1"/>
            </p:cNvSpPr>
            <p:nvPr/>
          </p:nvSpPr>
          <p:spPr bwMode="auto">
            <a:xfrm>
              <a:off x="8852095"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6" name="Line 102"/>
            <p:cNvSpPr>
              <a:spLocks noChangeShapeType="1"/>
            </p:cNvSpPr>
            <p:nvPr/>
          </p:nvSpPr>
          <p:spPr bwMode="auto">
            <a:xfrm>
              <a:off x="8877809"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7" name="Line 103"/>
            <p:cNvSpPr>
              <a:spLocks noChangeShapeType="1"/>
            </p:cNvSpPr>
            <p:nvPr/>
          </p:nvSpPr>
          <p:spPr bwMode="auto">
            <a:xfrm>
              <a:off x="8890667"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8" name="Line 104"/>
            <p:cNvSpPr>
              <a:spLocks noChangeShapeType="1"/>
            </p:cNvSpPr>
            <p:nvPr/>
          </p:nvSpPr>
          <p:spPr bwMode="auto">
            <a:xfrm>
              <a:off x="8903524"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69" name="Line 105"/>
            <p:cNvSpPr>
              <a:spLocks noChangeShapeType="1"/>
            </p:cNvSpPr>
            <p:nvPr/>
          </p:nvSpPr>
          <p:spPr bwMode="auto">
            <a:xfrm>
              <a:off x="8453524"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0" name="Line 106"/>
            <p:cNvSpPr>
              <a:spLocks noChangeShapeType="1"/>
            </p:cNvSpPr>
            <p:nvPr/>
          </p:nvSpPr>
          <p:spPr bwMode="auto">
            <a:xfrm>
              <a:off x="8466381"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1" name="Line 107"/>
            <p:cNvSpPr>
              <a:spLocks noChangeShapeType="1"/>
            </p:cNvSpPr>
            <p:nvPr/>
          </p:nvSpPr>
          <p:spPr bwMode="auto">
            <a:xfrm>
              <a:off x="8479238"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2" name="Line 108"/>
            <p:cNvSpPr>
              <a:spLocks noChangeShapeType="1"/>
            </p:cNvSpPr>
            <p:nvPr/>
          </p:nvSpPr>
          <p:spPr bwMode="auto">
            <a:xfrm>
              <a:off x="8504952"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3" name="Line 109"/>
            <p:cNvSpPr>
              <a:spLocks noChangeShapeType="1"/>
            </p:cNvSpPr>
            <p:nvPr/>
          </p:nvSpPr>
          <p:spPr bwMode="auto">
            <a:xfrm>
              <a:off x="7990667"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4" name="Line 110"/>
            <p:cNvSpPr>
              <a:spLocks noChangeShapeType="1"/>
            </p:cNvSpPr>
            <p:nvPr/>
          </p:nvSpPr>
          <p:spPr bwMode="auto">
            <a:xfrm>
              <a:off x="8106381"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5" name="Line 111"/>
            <p:cNvSpPr>
              <a:spLocks noChangeShapeType="1"/>
            </p:cNvSpPr>
            <p:nvPr/>
          </p:nvSpPr>
          <p:spPr bwMode="auto">
            <a:xfrm>
              <a:off x="8119238"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6" name="Line 112"/>
            <p:cNvSpPr>
              <a:spLocks noChangeShapeType="1"/>
            </p:cNvSpPr>
            <p:nvPr/>
          </p:nvSpPr>
          <p:spPr bwMode="auto">
            <a:xfrm>
              <a:off x="8144952"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7" name="Line 113"/>
            <p:cNvSpPr>
              <a:spLocks noChangeShapeType="1"/>
            </p:cNvSpPr>
            <p:nvPr/>
          </p:nvSpPr>
          <p:spPr bwMode="auto">
            <a:xfrm>
              <a:off x="8157809"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8" name="Line 114"/>
            <p:cNvSpPr>
              <a:spLocks noChangeShapeType="1"/>
            </p:cNvSpPr>
            <p:nvPr/>
          </p:nvSpPr>
          <p:spPr bwMode="auto">
            <a:xfrm>
              <a:off x="8016381"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79" name="Line 115"/>
            <p:cNvSpPr>
              <a:spLocks noChangeShapeType="1"/>
            </p:cNvSpPr>
            <p:nvPr/>
          </p:nvSpPr>
          <p:spPr bwMode="auto">
            <a:xfrm>
              <a:off x="8042095"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0" name="Line 116"/>
            <p:cNvSpPr>
              <a:spLocks noChangeShapeType="1"/>
            </p:cNvSpPr>
            <p:nvPr/>
          </p:nvSpPr>
          <p:spPr bwMode="auto">
            <a:xfrm>
              <a:off x="8054952"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1" name="Line 117"/>
            <p:cNvSpPr>
              <a:spLocks noChangeShapeType="1"/>
            </p:cNvSpPr>
            <p:nvPr/>
          </p:nvSpPr>
          <p:spPr bwMode="auto">
            <a:xfrm>
              <a:off x="8067809"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2" name="Line 118"/>
            <p:cNvSpPr>
              <a:spLocks noChangeShapeType="1"/>
            </p:cNvSpPr>
            <p:nvPr/>
          </p:nvSpPr>
          <p:spPr bwMode="auto">
            <a:xfrm>
              <a:off x="8337809"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3" name="Line 119"/>
            <p:cNvSpPr>
              <a:spLocks noChangeShapeType="1"/>
            </p:cNvSpPr>
            <p:nvPr/>
          </p:nvSpPr>
          <p:spPr bwMode="auto">
            <a:xfrm>
              <a:off x="8350667"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4" name="Line 120"/>
            <p:cNvSpPr>
              <a:spLocks noChangeShapeType="1"/>
            </p:cNvSpPr>
            <p:nvPr/>
          </p:nvSpPr>
          <p:spPr bwMode="auto">
            <a:xfrm>
              <a:off x="8363524"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5" name="Line 121"/>
            <p:cNvSpPr>
              <a:spLocks noChangeShapeType="1"/>
            </p:cNvSpPr>
            <p:nvPr/>
          </p:nvSpPr>
          <p:spPr bwMode="auto">
            <a:xfrm>
              <a:off x="8389238"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6" name="Line 122"/>
            <p:cNvSpPr>
              <a:spLocks noChangeShapeType="1"/>
            </p:cNvSpPr>
            <p:nvPr/>
          </p:nvSpPr>
          <p:spPr bwMode="auto">
            <a:xfrm>
              <a:off x="8414952"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7" name="Line 123"/>
            <p:cNvSpPr>
              <a:spLocks noChangeShapeType="1"/>
            </p:cNvSpPr>
            <p:nvPr/>
          </p:nvSpPr>
          <p:spPr bwMode="auto">
            <a:xfrm>
              <a:off x="8427809"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8" name="Line 124"/>
            <p:cNvSpPr>
              <a:spLocks noChangeShapeType="1"/>
            </p:cNvSpPr>
            <p:nvPr/>
          </p:nvSpPr>
          <p:spPr bwMode="auto">
            <a:xfrm>
              <a:off x="8440667"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5189" name="Line 125"/>
            <p:cNvSpPr>
              <a:spLocks noChangeShapeType="1"/>
            </p:cNvSpPr>
            <p:nvPr/>
          </p:nvSpPr>
          <p:spPr bwMode="auto">
            <a:xfrm>
              <a:off x="8466381"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grpSp>
      <p:sp>
        <p:nvSpPr>
          <p:cNvPr id="5190" name="Freeform 126"/>
          <p:cNvSpPr>
            <a:spLocks/>
          </p:cNvSpPr>
          <p:nvPr/>
        </p:nvSpPr>
        <p:spPr bwMode="auto">
          <a:xfrm>
            <a:off x="5869238" y="2790814"/>
            <a:ext cx="3060000" cy="933632"/>
          </a:xfrm>
          <a:custGeom>
            <a:avLst/>
            <a:gdLst>
              <a:gd name="T0" fmla="*/ 226 w 238"/>
              <a:gd name="T1" fmla="*/ 73 h 73"/>
              <a:gd name="T2" fmla="*/ 217 w 238"/>
              <a:gd name="T3" fmla="*/ 71 h 73"/>
              <a:gd name="T4" fmla="*/ 198 w 238"/>
              <a:gd name="T5" fmla="*/ 70 h 73"/>
              <a:gd name="T6" fmla="*/ 189 w 238"/>
              <a:gd name="T7" fmla="*/ 68 h 73"/>
              <a:gd name="T8" fmla="*/ 177 w 238"/>
              <a:gd name="T9" fmla="*/ 66 h 73"/>
              <a:gd name="T10" fmla="*/ 171 w 238"/>
              <a:gd name="T11" fmla="*/ 64 h 73"/>
              <a:gd name="T12" fmla="*/ 163 w 238"/>
              <a:gd name="T13" fmla="*/ 61 h 73"/>
              <a:gd name="T14" fmla="*/ 156 w 238"/>
              <a:gd name="T15" fmla="*/ 60 h 73"/>
              <a:gd name="T16" fmla="*/ 153 w 238"/>
              <a:gd name="T17" fmla="*/ 58 h 73"/>
              <a:gd name="T18" fmla="*/ 149 w 238"/>
              <a:gd name="T19" fmla="*/ 58 h 73"/>
              <a:gd name="T20" fmla="*/ 145 w 238"/>
              <a:gd name="T21" fmla="*/ 56 h 73"/>
              <a:gd name="T22" fmla="*/ 142 w 238"/>
              <a:gd name="T23" fmla="*/ 55 h 73"/>
              <a:gd name="T24" fmla="*/ 139 w 238"/>
              <a:gd name="T25" fmla="*/ 53 h 73"/>
              <a:gd name="T26" fmla="*/ 135 w 238"/>
              <a:gd name="T27" fmla="*/ 52 h 73"/>
              <a:gd name="T28" fmla="*/ 131 w 238"/>
              <a:gd name="T29" fmla="*/ 50 h 73"/>
              <a:gd name="T30" fmla="*/ 128 w 238"/>
              <a:gd name="T31" fmla="*/ 48 h 73"/>
              <a:gd name="T32" fmla="*/ 120 w 238"/>
              <a:gd name="T33" fmla="*/ 47 h 73"/>
              <a:gd name="T34" fmla="*/ 117 w 238"/>
              <a:gd name="T35" fmla="*/ 45 h 73"/>
              <a:gd name="T36" fmla="*/ 109 w 238"/>
              <a:gd name="T37" fmla="*/ 43 h 73"/>
              <a:gd name="T38" fmla="*/ 106 w 238"/>
              <a:gd name="T39" fmla="*/ 42 h 73"/>
              <a:gd name="T40" fmla="*/ 104 w 238"/>
              <a:gd name="T41" fmla="*/ 41 h 73"/>
              <a:gd name="T42" fmla="*/ 96 w 238"/>
              <a:gd name="T43" fmla="*/ 40 h 73"/>
              <a:gd name="T44" fmla="*/ 94 w 238"/>
              <a:gd name="T45" fmla="*/ 38 h 73"/>
              <a:gd name="T46" fmla="*/ 89 w 238"/>
              <a:gd name="T47" fmla="*/ 37 h 73"/>
              <a:gd name="T48" fmla="*/ 87 w 238"/>
              <a:gd name="T49" fmla="*/ 35 h 73"/>
              <a:gd name="T50" fmla="*/ 85 w 238"/>
              <a:gd name="T51" fmla="*/ 34 h 73"/>
              <a:gd name="T52" fmla="*/ 82 w 238"/>
              <a:gd name="T53" fmla="*/ 33 h 73"/>
              <a:gd name="T54" fmla="*/ 80 w 238"/>
              <a:gd name="T55" fmla="*/ 31 h 73"/>
              <a:gd name="T56" fmla="*/ 78 w 238"/>
              <a:gd name="T57" fmla="*/ 29 h 73"/>
              <a:gd name="T58" fmla="*/ 74 w 238"/>
              <a:gd name="T59" fmla="*/ 28 h 73"/>
              <a:gd name="T60" fmla="*/ 68 w 238"/>
              <a:gd name="T61" fmla="*/ 26 h 73"/>
              <a:gd name="T62" fmla="*/ 64 w 238"/>
              <a:gd name="T63" fmla="*/ 25 h 73"/>
              <a:gd name="T64" fmla="*/ 62 w 238"/>
              <a:gd name="T65" fmla="*/ 23 h 73"/>
              <a:gd name="T66" fmla="*/ 59 w 238"/>
              <a:gd name="T67" fmla="*/ 21 h 73"/>
              <a:gd name="T68" fmla="*/ 53 w 238"/>
              <a:gd name="T69" fmla="*/ 19 h 73"/>
              <a:gd name="T70" fmla="*/ 51 w 238"/>
              <a:gd name="T71" fmla="*/ 18 h 73"/>
              <a:gd name="T72" fmla="*/ 46 w 238"/>
              <a:gd name="T73" fmla="*/ 17 h 73"/>
              <a:gd name="T74" fmla="*/ 41 w 238"/>
              <a:gd name="T75" fmla="*/ 15 h 73"/>
              <a:gd name="T76" fmla="*/ 39 w 238"/>
              <a:gd name="T77" fmla="*/ 14 h 73"/>
              <a:gd name="T78" fmla="*/ 33 w 238"/>
              <a:gd name="T79" fmla="*/ 12 h 73"/>
              <a:gd name="T80" fmla="*/ 31 w 238"/>
              <a:gd name="T81" fmla="*/ 11 h 73"/>
              <a:gd name="T82" fmla="*/ 28 w 238"/>
              <a:gd name="T83" fmla="*/ 10 h 73"/>
              <a:gd name="T84" fmla="*/ 27 w 238"/>
              <a:gd name="T85" fmla="*/ 8 h 73"/>
              <a:gd name="T86" fmla="*/ 26 w 238"/>
              <a:gd name="T87" fmla="*/ 7 h 73"/>
              <a:gd name="T88" fmla="*/ 21 w 238"/>
              <a:gd name="T89" fmla="*/ 6 h 73"/>
              <a:gd name="T90" fmla="*/ 17 w 238"/>
              <a:gd name="T91" fmla="*/ 5 h 73"/>
              <a:gd name="T92" fmla="*/ 13 w 238"/>
              <a:gd name="T93" fmla="*/ 4 h 73"/>
              <a:gd name="T94" fmla="*/ 9 w 238"/>
              <a:gd name="T95" fmla="*/ 2 h 73"/>
              <a:gd name="T96" fmla="*/ 6 w 238"/>
              <a:gd name="T97" fmla="*/ 2 h 73"/>
              <a:gd name="T98" fmla="*/ 4 w 23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73">
                <a:moveTo>
                  <a:pt x="238" y="73"/>
                </a:moveTo>
                <a:lnTo>
                  <a:pt x="226" y="73"/>
                </a:lnTo>
                <a:lnTo>
                  <a:pt x="226" y="71"/>
                </a:lnTo>
                <a:lnTo>
                  <a:pt x="217" y="71"/>
                </a:lnTo>
                <a:lnTo>
                  <a:pt x="217" y="70"/>
                </a:lnTo>
                <a:lnTo>
                  <a:pt x="198" y="70"/>
                </a:lnTo>
                <a:lnTo>
                  <a:pt x="198" y="68"/>
                </a:lnTo>
                <a:lnTo>
                  <a:pt x="189" y="68"/>
                </a:lnTo>
                <a:lnTo>
                  <a:pt x="189" y="66"/>
                </a:lnTo>
                <a:lnTo>
                  <a:pt x="177" y="66"/>
                </a:lnTo>
                <a:lnTo>
                  <a:pt x="177" y="64"/>
                </a:lnTo>
                <a:lnTo>
                  <a:pt x="171" y="64"/>
                </a:lnTo>
                <a:lnTo>
                  <a:pt x="171" y="61"/>
                </a:lnTo>
                <a:lnTo>
                  <a:pt x="163" y="61"/>
                </a:lnTo>
                <a:lnTo>
                  <a:pt x="163" y="60"/>
                </a:lnTo>
                <a:lnTo>
                  <a:pt x="156" y="60"/>
                </a:lnTo>
                <a:lnTo>
                  <a:pt x="156" y="58"/>
                </a:lnTo>
                <a:lnTo>
                  <a:pt x="153" y="58"/>
                </a:lnTo>
                <a:lnTo>
                  <a:pt x="153" y="58"/>
                </a:lnTo>
                <a:lnTo>
                  <a:pt x="149" y="58"/>
                </a:lnTo>
                <a:lnTo>
                  <a:pt x="149" y="56"/>
                </a:lnTo>
                <a:lnTo>
                  <a:pt x="145" y="56"/>
                </a:lnTo>
                <a:lnTo>
                  <a:pt x="145" y="55"/>
                </a:lnTo>
                <a:lnTo>
                  <a:pt x="142" y="55"/>
                </a:lnTo>
                <a:lnTo>
                  <a:pt x="142" y="53"/>
                </a:lnTo>
                <a:lnTo>
                  <a:pt x="139" y="53"/>
                </a:lnTo>
                <a:lnTo>
                  <a:pt x="139" y="52"/>
                </a:lnTo>
                <a:lnTo>
                  <a:pt x="135" y="52"/>
                </a:lnTo>
                <a:lnTo>
                  <a:pt x="135" y="50"/>
                </a:lnTo>
                <a:lnTo>
                  <a:pt x="131" y="50"/>
                </a:lnTo>
                <a:lnTo>
                  <a:pt x="131" y="48"/>
                </a:lnTo>
                <a:lnTo>
                  <a:pt x="128" y="48"/>
                </a:lnTo>
                <a:lnTo>
                  <a:pt x="128" y="47"/>
                </a:lnTo>
                <a:lnTo>
                  <a:pt x="120" y="47"/>
                </a:lnTo>
                <a:lnTo>
                  <a:pt x="120" y="45"/>
                </a:lnTo>
                <a:lnTo>
                  <a:pt x="117" y="45"/>
                </a:lnTo>
                <a:lnTo>
                  <a:pt x="117" y="43"/>
                </a:lnTo>
                <a:lnTo>
                  <a:pt x="109" y="43"/>
                </a:lnTo>
                <a:lnTo>
                  <a:pt x="109" y="42"/>
                </a:lnTo>
                <a:lnTo>
                  <a:pt x="106" y="42"/>
                </a:lnTo>
                <a:lnTo>
                  <a:pt x="106" y="41"/>
                </a:lnTo>
                <a:lnTo>
                  <a:pt x="104" y="41"/>
                </a:lnTo>
                <a:lnTo>
                  <a:pt x="104" y="40"/>
                </a:lnTo>
                <a:lnTo>
                  <a:pt x="96" y="40"/>
                </a:lnTo>
                <a:lnTo>
                  <a:pt x="96" y="38"/>
                </a:lnTo>
                <a:lnTo>
                  <a:pt x="94" y="38"/>
                </a:lnTo>
                <a:lnTo>
                  <a:pt x="94" y="37"/>
                </a:lnTo>
                <a:lnTo>
                  <a:pt x="89" y="37"/>
                </a:lnTo>
                <a:lnTo>
                  <a:pt x="89" y="35"/>
                </a:lnTo>
                <a:lnTo>
                  <a:pt x="87" y="35"/>
                </a:lnTo>
                <a:lnTo>
                  <a:pt x="87" y="34"/>
                </a:lnTo>
                <a:lnTo>
                  <a:pt x="85" y="34"/>
                </a:lnTo>
                <a:lnTo>
                  <a:pt x="85" y="33"/>
                </a:lnTo>
                <a:lnTo>
                  <a:pt x="82" y="33"/>
                </a:lnTo>
                <a:lnTo>
                  <a:pt x="82" y="31"/>
                </a:lnTo>
                <a:lnTo>
                  <a:pt x="80" y="31"/>
                </a:lnTo>
                <a:lnTo>
                  <a:pt x="80" y="29"/>
                </a:lnTo>
                <a:lnTo>
                  <a:pt x="78" y="29"/>
                </a:lnTo>
                <a:lnTo>
                  <a:pt x="78" y="28"/>
                </a:lnTo>
                <a:lnTo>
                  <a:pt x="74" y="28"/>
                </a:lnTo>
                <a:lnTo>
                  <a:pt x="74" y="26"/>
                </a:lnTo>
                <a:lnTo>
                  <a:pt x="68" y="26"/>
                </a:lnTo>
                <a:lnTo>
                  <a:pt x="68" y="25"/>
                </a:lnTo>
                <a:lnTo>
                  <a:pt x="64" y="25"/>
                </a:lnTo>
                <a:lnTo>
                  <a:pt x="64" y="23"/>
                </a:lnTo>
                <a:lnTo>
                  <a:pt x="62" y="23"/>
                </a:lnTo>
                <a:lnTo>
                  <a:pt x="62" y="21"/>
                </a:lnTo>
                <a:lnTo>
                  <a:pt x="59" y="21"/>
                </a:lnTo>
                <a:lnTo>
                  <a:pt x="59" y="19"/>
                </a:lnTo>
                <a:lnTo>
                  <a:pt x="53" y="19"/>
                </a:lnTo>
                <a:lnTo>
                  <a:pt x="53" y="18"/>
                </a:lnTo>
                <a:lnTo>
                  <a:pt x="51" y="18"/>
                </a:lnTo>
                <a:lnTo>
                  <a:pt x="51" y="17"/>
                </a:lnTo>
                <a:lnTo>
                  <a:pt x="46" y="17"/>
                </a:lnTo>
                <a:lnTo>
                  <a:pt x="46" y="15"/>
                </a:lnTo>
                <a:lnTo>
                  <a:pt x="41" y="15"/>
                </a:lnTo>
                <a:lnTo>
                  <a:pt x="41" y="14"/>
                </a:lnTo>
                <a:lnTo>
                  <a:pt x="39" y="14"/>
                </a:lnTo>
                <a:lnTo>
                  <a:pt x="39" y="12"/>
                </a:lnTo>
                <a:lnTo>
                  <a:pt x="33" y="12"/>
                </a:lnTo>
                <a:lnTo>
                  <a:pt x="33" y="11"/>
                </a:lnTo>
                <a:lnTo>
                  <a:pt x="31" y="11"/>
                </a:lnTo>
                <a:lnTo>
                  <a:pt x="31" y="10"/>
                </a:lnTo>
                <a:lnTo>
                  <a:pt x="28" y="10"/>
                </a:lnTo>
                <a:lnTo>
                  <a:pt x="28" y="8"/>
                </a:lnTo>
                <a:lnTo>
                  <a:pt x="27" y="8"/>
                </a:lnTo>
                <a:lnTo>
                  <a:pt x="26" y="8"/>
                </a:lnTo>
                <a:lnTo>
                  <a:pt x="26" y="7"/>
                </a:lnTo>
                <a:lnTo>
                  <a:pt x="21" y="7"/>
                </a:lnTo>
                <a:lnTo>
                  <a:pt x="21" y="6"/>
                </a:lnTo>
                <a:lnTo>
                  <a:pt x="17" y="6"/>
                </a:lnTo>
                <a:lnTo>
                  <a:pt x="17" y="5"/>
                </a:lnTo>
                <a:lnTo>
                  <a:pt x="13" y="5"/>
                </a:lnTo>
                <a:lnTo>
                  <a:pt x="13" y="4"/>
                </a:lnTo>
                <a:lnTo>
                  <a:pt x="9" y="4"/>
                </a:lnTo>
                <a:lnTo>
                  <a:pt x="9" y="2"/>
                </a:lnTo>
                <a:lnTo>
                  <a:pt x="6" y="2"/>
                </a:lnTo>
                <a:lnTo>
                  <a:pt x="6" y="2"/>
                </a:lnTo>
                <a:lnTo>
                  <a:pt x="4" y="2"/>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Tree>
    <p:custDataLst>
      <p:tags r:id="rId1"/>
    </p:custDataLst>
    <p:extLst>
      <p:ext uri="{BB962C8B-B14F-4D97-AF65-F5344CB8AC3E}">
        <p14:creationId xmlns:p14="http://schemas.microsoft.com/office/powerpoint/2010/main" xmlns="" val="34951340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O-019: Résultats de STAR-01, une étude randomisée de phase III comparant la radiochimiothérapie préopératoire avec ou sans oxaliplatine dans le cancer du rectum localement avancé </a:t>
            </a:r>
            <a:br>
              <a:rPr lang="fr-FR" dirty="0" smtClean="0"/>
            </a:br>
            <a:r>
              <a:rPr lang="fr-FR" dirty="0" smtClean="0"/>
              <a:t>– </a:t>
            </a:r>
            <a:r>
              <a:rPr lang="fr-FR" dirty="0" err="1" smtClean="0"/>
              <a:t>Lonardi</a:t>
            </a:r>
            <a:r>
              <a:rPr lang="fr-FR" dirty="0" smtClean="0"/>
              <a:t> S, et al </a:t>
            </a:r>
            <a:endParaRPr lang="fr-FR" dirty="0"/>
          </a:p>
        </p:txBody>
      </p:sp>
      <p:sp>
        <p:nvSpPr>
          <p:cNvPr id="15" name="Text Placeholder 14"/>
          <p:cNvSpPr>
            <a:spLocks noGrp="1"/>
          </p:cNvSpPr>
          <p:nvPr>
            <p:ph type="body" sz="quarter" idx="11"/>
          </p:nvPr>
        </p:nvSpPr>
        <p:spPr/>
        <p:txBody>
          <a:bodyPr/>
          <a:lstStyle/>
          <a:p>
            <a:r>
              <a:rPr lang="fr-FR" dirty="0" smtClean="0"/>
              <a:t>Lonardi et al. Ann Oncol 2016; 27 (suppl 2): abstr O-019 </a:t>
            </a:r>
            <a:endParaRPr lang="fr-FR" dirty="0"/>
          </a:p>
        </p:txBody>
      </p:sp>
      <p:sp>
        <p:nvSpPr>
          <p:cNvPr id="6" name="Rectangle 3"/>
          <p:cNvSpPr txBox="1">
            <a:spLocks noChangeArrowheads="1"/>
          </p:cNvSpPr>
          <p:nvPr/>
        </p:nvSpPr>
        <p:spPr bwMode="auto">
          <a:xfrm>
            <a:off x="365124" y="1254035"/>
            <a:ext cx="8413751" cy="1929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fr-FR" b="1" dirty="0" smtClean="0"/>
              <a:t>Résultats</a:t>
            </a:r>
            <a:endParaRPr lang="fr-FR" dirty="0" smtClean="0"/>
          </a:p>
          <a:p>
            <a:pPr>
              <a:buClr>
                <a:srgbClr val="043882"/>
              </a:buClr>
            </a:pPr>
            <a:r>
              <a:rPr lang="fr-FR" sz="1400" dirty="0" smtClean="0"/>
              <a:t>Un nombre significativement plus important de patients du bras 5FU + RT avait des métastases au moment de la chirurgie (n=16, 4,2%) par rapport aux patients du bras 5FU + RT + oxaliplatine (n=2, 0,5%; p=0,001)</a:t>
            </a:r>
          </a:p>
          <a:p>
            <a:pPr lvl="1">
              <a:buClr>
                <a:srgbClr val="043882"/>
              </a:buClr>
            </a:pPr>
            <a:endParaRPr lang="fr-FR" dirty="0" smtClean="0"/>
          </a:p>
          <a:p>
            <a:pPr lvl="1">
              <a:buClr>
                <a:srgbClr val="043882"/>
              </a:buClr>
            </a:pPr>
            <a:endParaRPr lang="fr-FR" dirty="0"/>
          </a:p>
        </p:txBody>
      </p:sp>
      <p:sp>
        <p:nvSpPr>
          <p:cNvPr id="13" name="TextBox 12"/>
          <p:cNvSpPr txBox="1"/>
          <p:nvPr/>
        </p:nvSpPr>
        <p:spPr>
          <a:xfrm>
            <a:off x="4512390" y="2236418"/>
            <a:ext cx="4441370" cy="338554"/>
          </a:xfrm>
          <a:prstGeom prst="rect">
            <a:avLst/>
          </a:prstGeom>
          <a:noFill/>
        </p:spPr>
        <p:txBody>
          <a:bodyPr wrap="square" rtlCol="0">
            <a:spAutoFit/>
          </a:bodyPr>
          <a:lstStyle/>
          <a:p>
            <a:pPr algn="ctr" fontAlgn="auto">
              <a:spcBef>
                <a:spcPts val="0"/>
              </a:spcBef>
              <a:spcAft>
                <a:spcPts val="0"/>
              </a:spcAft>
            </a:pPr>
            <a:r>
              <a:rPr lang="fr-FR" sz="1600" b="1" dirty="0" smtClean="0">
                <a:solidFill>
                  <a:srgbClr val="4D4D4D"/>
                </a:solidFill>
                <a:latin typeface="Arial"/>
                <a:cs typeface="Arial"/>
              </a:rPr>
              <a:t>Métastases à distance – évolution du HR</a:t>
            </a:r>
            <a:endParaRPr lang="fr-FR" sz="1600" b="1" dirty="0">
              <a:solidFill>
                <a:srgbClr val="4D4D4D"/>
              </a:solidFill>
              <a:latin typeface="Arial"/>
              <a:cs typeface="Arial"/>
            </a:endParaRPr>
          </a:p>
        </p:txBody>
      </p:sp>
      <p:sp>
        <p:nvSpPr>
          <p:cNvPr id="17" name="TextBox 16"/>
          <p:cNvSpPr txBox="1"/>
          <p:nvPr/>
        </p:nvSpPr>
        <p:spPr>
          <a:xfrm>
            <a:off x="4661207" y="2478790"/>
            <a:ext cx="4441370" cy="461665"/>
          </a:xfrm>
          <a:prstGeom prst="rect">
            <a:avLst/>
          </a:prstGeom>
          <a:noFill/>
        </p:spPr>
        <p:txBody>
          <a:bodyPr wrap="square" rtlCol="0">
            <a:spAutoFit/>
          </a:bodyPr>
          <a:lstStyle/>
          <a:p>
            <a:pPr algn="ctr" fontAlgn="auto">
              <a:spcBef>
                <a:spcPts val="0"/>
              </a:spcBef>
              <a:spcAft>
                <a:spcPts val="0"/>
              </a:spcAft>
            </a:pPr>
            <a:r>
              <a:rPr lang="fr-FR" sz="1200" dirty="0" smtClean="0">
                <a:solidFill>
                  <a:srgbClr val="4D4D4D"/>
                </a:solidFill>
                <a:latin typeface="Arial"/>
                <a:cs typeface="Arial"/>
              </a:rPr>
              <a:t>Sous répartition des modèles à hasards proportionnels pour les risques compétitifs, Fine et Gray</a:t>
            </a:r>
            <a:endParaRPr lang="fr-FR" sz="1200" dirty="0">
              <a:solidFill>
                <a:srgbClr val="4D4D4D"/>
              </a:solidFill>
              <a:latin typeface="Arial"/>
              <a:cs typeface="Arial"/>
            </a:endParaRPr>
          </a:p>
        </p:txBody>
      </p:sp>
      <p:sp>
        <p:nvSpPr>
          <p:cNvPr id="14" name="TextBox 13"/>
          <p:cNvSpPr txBox="1"/>
          <p:nvPr/>
        </p:nvSpPr>
        <p:spPr>
          <a:xfrm>
            <a:off x="206359" y="2236418"/>
            <a:ext cx="4529806" cy="338554"/>
          </a:xfrm>
          <a:prstGeom prst="rect">
            <a:avLst/>
          </a:prstGeom>
          <a:noFill/>
        </p:spPr>
        <p:txBody>
          <a:bodyPr wrap="none" rtlCol="0">
            <a:spAutoFit/>
          </a:bodyPr>
          <a:lstStyle/>
          <a:p>
            <a:pPr algn="ctr" fontAlgn="auto">
              <a:spcBef>
                <a:spcPts val="0"/>
              </a:spcBef>
              <a:spcAft>
                <a:spcPts val="0"/>
              </a:spcAft>
            </a:pPr>
            <a:r>
              <a:rPr lang="fr-FR" sz="1600" b="1" dirty="0" smtClean="0">
                <a:solidFill>
                  <a:srgbClr val="4D4D4D"/>
                </a:solidFill>
                <a:latin typeface="Arial"/>
                <a:cs typeface="Arial"/>
              </a:rPr>
              <a:t>Métastases à distance – incidence cumulée</a:t>
            </a:r>
            <a:endParaRPr lang="fr-FR" sz="1600" b="1" dirty="0">
              <a:solidFill>
                <a:srgbClr val="4D4D4D"/>
              </a:solidFill>
              <a:latin typeface="Arial"/>
              <a:cs typeface="Arial"/>
            </a:endParaRPr>
          </a:p>
        </p:txBody>
      </p:sp>
      <p:sp>
        <p:nvSpPr>
          <p:cNvPr id="19" name="Freeform 18"/>
          <p:cNvSpPr>
            <a:spLocks/>
          </p:cNvSpPr>
          <p:nvPr/>
        </p:nvSpPr>
        <p:spPr bwMode="auto">
          <a:xfrm>
            <a:off x="1112238" y="3075678"/>
            <a:ext cx="3397113" cy="236200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1" name="Line 6"/>
          <p:cNvSpPr>
            <a:spLocks noChangeShapeType="1"/>
          </p:cNvSpPr>
          <p:nvPr/>
        </p:nvSpPr>
        <p:spPr bwMode="auto">
          <a:xfrm>
            <a:off x="1033030" y="3103362"/>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2" name="Line 7"/>
          <p:cNvSpPr>
            <a:spLocks noChangeShapeType="1"/>
          </p:cNvSpPr>
          <p:nvPr/>
        </p:nvSpPr>
        <p:spPr bwMode="auto">
          <a:xfrm>
            <a:off x="1033030" y="3469814"/>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3" name="Line 8"/>
          <p:cNvSpPr>
            <a:spLocks noChangeShapeType="1"/>
          </p:cNvSpPr>
          <p:nvPr/>
        </p:nvSpPr>
        <p:spPr bwMode="auto">
          <a:xfrm>
            <a:off x="1033030" y="4217552"/>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4" name="Line 9"/>
          <p:cNvSpPr>
            <a:spLocks noChangeShapeType="1"/>
          </p:cNvSpPr>
          <p:nvPr/>
        </p:nvSpPr>
        <p:spPr bwMode="auto">
          <a:xfrm>
            <a:off x="1033030" y="4599541"/>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5" name="Line 10"/>
          <p:cNvSpPr>
            <a:spLocks noChangeShapeType="1"/>
          </p:cNvSpPr>
          <p:nvPr/>
        </p:nvSpPr>
        <p:spPr bwMode="auto">
          <a:xfrm>
            <a:off x="1033030" y="4966898"/>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6" name="Line 11"/>
          <p:cNvSpPr>
            <a:spLocks noChangeShapeType="1"/>
          </p:cNvSpPr>
          <p:nvPr/>
        </p:nvSpPr>
        <p:spPr bwMode="auto">
          <a:xfrm>
            <a:off x="1033030" y="5355749"/>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7" name="Line 12"/>
          <p:cNvSpPr>
            <a:spLocks noChangeShapeType="1"/>
          </p:cNvSpPr>
          <p:nvPr/>
        </p:nvSpPr>
        <p:spPr bwMode="auto">
          <a:xfrm>
            <a:off x="3101338"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8" name="Line 18"/>
          <p:cNvSpPr>
            <a:spLocks noChangeShapeType="1"/>
          </p:cNvSpPr>
          <p:nvPr/>
        </p:nvSpPr>
        <p:spPr bwMode="auto">
          <a:xfrm>
            <a:off x="2636883"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29" name="Line 19"/>
          <p:cNvSpPr>
            <a:spLocks noChangeShapeType="1"/>
          </p:cNvSpPr>
          <p:nvPr/>
        </p:nvSpPr>
        <p:spPr bwMode="auto">
          <a:xfrm>
            <a:off x="2183977"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30" name="Line 20"/>
          <p:cNvSpPr>
            <a:spLocks noChangeShapeType="1"/>
          </p:cNvSpPr>
          <p:nvPr/>
        </p:nvSpPr>
        <p:spPr bwMode="auto">
          <a:xfrm>
            <a:off x="1704338"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31" name="Line 21"/>
          <p:cNvSpPr>
            <a:spLocks noChangeShapeType="1"/>
          </p:cNvSpPr>
          <p:nvPr/>
        </p:nvSpPr>
        <p:spPr bwMode="auto">
          <a:xfrm>
            <a:off x="1232195"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32" name="TextBox 31"/>
          <p:cNvSpPr txBox="1"/>
          <p:nvPr/>
        </p:nvSpPr>
        <p:spPr>
          <a:xfrm rot="16200000">
            <a:off x="-600112" y="4136802"/>
            <a:ext cx="2223686" cy="253916"/>
          </a:xfrm>
          <a:prstGeom prst="rect">
            <a:avLst/>
          </a:prstGeom>
          <a:noFill/>
        </p:spPr>
        <p:txBody>
          <a:bodyPr wrap="none" rtlCol="0">
            <a:spAutoFit/>
          </a:bodyPr>
          <a:lstStyle/>
          <a:p>
            <a:pPr algn="ctr"/>
            <a:r>
              <a:rPr lang="fr-FR" sz="1050" dirty="0" smtClean="0">
                <a:solidFill>
                  <a:srgbClr val="363636"/>
                </a:solidFill>
                <a:latin typeface="Arial"/>
                <a:cs typeface="Arial"/>
              </a:rPr>
              <a:t>Incidence cumulée de métastases</a:t>
            </a:r>
            <a:endParaRPr lang="fr-FR" sz="1050" dirty="0">
              <a:solidFill>
                <a:srgbClr val="363636"/>
              </a:solidFill>
              <a:latin typeface="Arial"/>
              <a:cs typeface="Arial"/>
            </a:endParaRPr>
          </a:p>
        </p:txBody>
      </p:sp>
      <p:sp>
        <p:nvSpPr>
          <p:cNvPr id="33" name="TextBox 32"/>
          <p:cNvSpPr txBox="1"/>
          <p:nvPr/>
        </p:nvSpPr>
        <p:spPr>
          <a:xfrm>
            <a:off x="2526409" y="5652065"/>
            <a:ext cx="723275" cy="276999"/>
          </a:xfrm>
          <a:prstGeom prst="rect">
            <a:avLst/>
          </a:prstGeom>
          <a:noFill/>
        </p:spPr>
        <p:txBody>
          <a:bodyPr wrap="none" rtlCol="0">
            <a:spAutoFit/>
          </a:bodyPr>
          <a:lstStyle/>
          <a:p>
            <a:pPr algn="ctr"/>
            <a:r>
              <a:rPr lang="fr-FR" sz="1200" dirty="0" smtClean="0">
                <a:solidFill>
                  <a:srgbClr val="363636"/>
                </a:solidFill>
                <a:latin typeface="Arial"/>
                <a:cs typeface="Arial"/>
              </a:rPr>
              <a:t>Années</a:t>
            </a:r>
            <a:endParaRPr lang="fr-FR" sz="1200" dirty="0">
              <a:solidFill>
                <a:srgbClr val="363636"/>
              </a:solidFill>
              <a:latin typeface="Arial"/>
              <a:cs typeface="Arial"/>
            </a:endParaRPr>
          </a:p>
        </p:txBody>
      </p:sp>
      <p:sp>
        <p:nvSpPr>
          <p:cNvPr id="34" name="TextBox 33"/>
          <p:cNvSpPr txBox="1"/>
          <p:nvPr/>
        </p:nvSpPr>
        <p:spPr>
          <a:xfrm>
            <a:off x="635594" y="2980606"/>
            <a:ext cx="458779" cy="261610"/>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0.30</a:t>
            </a:r>
            <a:endParaRPr lang="fr-FR" sz="1050" dirty="0">
              <a:solidFill>
                <a:srgbClr val="4D4D4D"/>
              </a:solidFill>
              <a:latin typeface="Arial"/>
              <a:cs typeface="Arial"/>
            </a:endParaRPr>
          </a:p>
        </p:txBody>
      </p:sp>
      <p:sp>
        <p:nvSpPr>
          <p:cNvPr id="35" name="TextBox 34"/>
          <p:cNvSpPr txBox="1"/>
          <p:nvPr/>
        </p:nvSpPr>
        <p:spPr>
          <a:xfrm>
            <a:off x="646814" y="3342063"/>
            <a:ext cx="44755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0.25</a:t>
            </a:r>
            <a:endParaRPr lang="fr-FR" sz="1050" dirty="0">
              <a:solidFill>
                <a:srgbClr val="4D4D4D"/>
              </a:solidFill>
              <a:latin typeface="Arial"/>
              <a:cs typeface="Arial"/>
            </a:endParaRPr>
          </a:p>
        </p:txBody>
      </p:sp>
      <p:sp>
        <p:nvSpPr>
          <p:cNvPr id="36" name="TextBox 35"/>
          <p:cNvSpPr txBox="1"/>
          <p:nvPr/>
        </p:nvSpPr>
        <p:spPr>
          <a:xfrm>
            <a:off x="646814" y="4089583"/>
            <a:ext cx="44755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0.15</a:t>
            </a:r>
            <a:endParaRPr lang="fr-FR" sz="1050" dirty="0">
              <a:solidFill>
                <a:srgbClr val="4D4D4D"/>
              </a:solidFill>
              <a:latin typeface="Arial"/>
              <a:cs typeface="Arial"/>
            </a:endParaRPr>
          </a:p>
        </p:txBody>
      </p:sp>
      <p:sp>
        <p:nvSpPr>
          <p:cNvPr id="37" name="TextBox 36"/>
          <p:cNvSpPr txBox="1"/>
          <p:nvPr/>
        </p:nvSpPr>
        <p:spPr>
          <a:xfrm>
            <a:off x="646814" y="4471353"/>
            <a:ext cx="44755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0.10</a:t>
            </a:r>
            <a:endParaRPr lang="fr-FR" sz="1050" dirty="0">
              <a:solidFill>
                <a:srgbClr val="4D4D4D"/>
              </a:solidFill>
              <a:latin typeface="Arial"/>
              <a:cs typeface="Arial"/>
            </a:endParaRPr>
          </a:p>
        </p:txBody>
      </p:sp>
      <p:sp>
        <p:nvSpPr>
          <p:cNvPr id="38" name="TextBox 37"/>
          <p:cNvSpPr txBox="1"/>
          <p:nvPr/>
        </p:nvSpPr>
        <p:spPr>
          <a:xfrm>
            <a:off x="646814" y="4838493"/>
            <a:ext cx="44755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0.05</a:t>
            </a:r>
            <a:endParaRPr lang="fr-FR" sz="1050" dirty="0">
              <a:solidFill>
                <a:srgbClr val="4D4D4D"/>
              </a:solidFill>
              <a:latin typeface="Arial"/>
              <a:cs typeface="Arial"/>
            </a:endParaRPr>
          </a:p>
        </p:txBody>
      </p:sp>
      <p:sp>
        <p:nvSpPr>
          <p:cNvPr id="39" name="TextBox 38"/>
          <p:cNvSpPr txBox="1"/>
          <p:nvPr/>
        </p:nvSpPr>
        <p:spPr>
          <a:xfrm>
            <a:off x="834820" y="5227125"/>
            <a:ext cx="259553"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a:t>
            </a:r>
            <a:endParaRPr lang="fr-FR" sz="1050" dirty="0">
              <a:solidFill>
                <a:srgbClr val="4D4D4D"/>
              </a:solidFill>
              <a:latin typeface="Arial"/>
              <a:cs typeface="Arial"/>
            </a:endParaRPr>
          </a:p>
        </p:txBody>
      </p:sp>
      <p:sp>
        <p:nvSpPr>
          <p:cNvPr id="40" name="TextBox 39"/>
          <p:cNvSpPr txBox="1"/>
          <p:nvPr/>
        </p:nvSpPr>
        <p:spPr>
          <a:xfrm>
            <a:off x="1031854" y="5493098"/>
            <a:ext cx="409327"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0</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377</a:t>
            </a:r>
          </a:p>
          <a:p>
            <a:pPr algn="ctr" fontAlgn="auto">
              <a:spcBef>
                <a:spcPts val="0"/>
              </a:spcBef>
              <a:spcAft>
                <a:spcPts val="0"/>
              </a:spcAft>
            </a:pPr>
            <a:r>
              <a:rPr lang="fr-FR" sz="1050" dirty="0" smtClean="0">
                <a:solidFill>
                  <a:srgbClr val="4D4D4D"/>
                </a:solidFill>
                <a:latin typeface="Arial"/>
                <a:cs typeface="Arial"/>
              </a:rPr>
              <a:t>362</a:t>
            </a:r>
            <a:endParaRPr lang="fr-FR" sz="1050" dirty="0">
              <a:solidFill>
                <a:srgbClr val="4D4D4D"/>
              </a:solidFill>
              <a:latin typeface="Arial"/>
              <a:cs typeface="Arial"/>
            </a:endParaRPr>
          </a:p>
        </p:txBody>
      </p:sp>
      <p:sp>
        <p:nvSpPr>
          <p:cNvPr id="41" name="TextBox 40"/>
          <p:cNvSpPr txBox="1"/>
          <p:nvPr/>
        </p:nvSpPr>
        <p:spPr>
          <a:xfrm>
            <a:off x="1513909" y="5493098"/>
            <a:ext cx="409327" cy="1061829"/>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1</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336</a:t>
            </a:r>
          </a:p>
          <a:p>
            <a:pPr algn="ctr" fontAlgn="auto">
              <a:spcBef>
                <a:spcPts val="0"/>
              </a:spcBef>
              <a:spcAft>
                <a:spcPts val="0"/>
              </a:spcAft>
            </a:pPr>
            <a:r>
              <a:rPr lang="fr-FR" sz="1050" dirty="0" smtClean="0">
                <a:solidFill>
                  <a:srgbClr val="4D4D4D"/>
                </a:solidFill>
                <a:latin typeface="Arial"/>
                <a:cs typeface="Arial"/>
              </a:rPr>
              <a:t>331</a:t>
            </a:r>
          </a:p>
          <a:p>
            <a:pPr algn="ctr" fontAlgn="auto">
              <a:spcBef>
                <a:spcPts val="0"/>
              </a:spcBef>
              <a:spcAft>
                <a:spcPts val="0"/>
              </a:spcAft>
            </a:pPr>
            <a:endParaRPr lang="fr-FR" sz="1050" dirty="0">
              <a:solidFill>
                <a:srgbClr val="4D4D4D"/>
              </a:solidFill>
              <a:latin typeface="Arial"/>
              <a:cs typeface="Arial"/>
            </a:endParaRPr>
          </a:p>
        </p:txBody>
      </p:sp>
      <p:sp>
        <p:nvSpPr>
          <p:cNvPr id="42" name="TextBox 41"/>
          <p:cNvSpPr txBox="1"/>
          <p:nvPr/>
        </p:nvSpPr>
        <p:spPr>
          <a:xfrm>
            <a:off x="1980951" y="5493098"/>
            <a:ext cx="409327"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2</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287</a:t>
            </a:r>
          </a:p>
          <a:p>
            <a:pPr algn="ctr" fontAlgn="auto">
              <a:spcBef>
                <a:spcPts val="0"/>
              </a:spcBef>
              <a:spcAft>
                <a:spcPts val="0"/>
              </a:spcAft>
            </a:pPr>
            <a:r>
              <a:rPr lang="fr-FR" sz="1050" dirty="0" smtClean="0">
                <a:solidFill>
                  <a:srgbClr val="4D4D4D"/>
                </a:solidFill>
                <a:latin typeface="Arial"/>
                <a:cs typeface="Arial"/>
              </a:rPr>
              <a:t>290</a:t>
            </a:r>
            <a:endParaRPr lang="fr-FR" sz="1050" dirty="0">
              <a:solidFill>
                <a:srgbClr val="4D4D4D"/>
              </a:solidFill>
              <a:latin typeface="Arial"/>
              <a:cs typeface="Arial"/>
            </a:endParaRPr>
          </a:p>
        </p:txBody>
      </p:sp>
      <p:sp>
        <p:nvSpPr>
          <p:cNvPr id="43" name="TextBox 42"/>
          <p:cNvSpPr txBox="1"/>
          <p:nvPr/>
        </p:nvSpPr>
        <p:spPr>
          <a:xfrm>
            <a:off x="2429159" y="5493096"/>
            <a:ext cx="409327"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3</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272</a:t>
            </a:r>
          </a:p>
          <a:p>
            <a:pPr algn="ctr" fontAlgn="auto">
              <a:spcBef>
                <a:spcPts val="0"/>
              </a:spcBef>
              <a:spcAft>
                <a:spcPts val="0"/>
              </a:spcAft>
            </a:pPr>
            <a:r>
              <a:rPr lang="fr-FR" sz="1050" dirty="0" smtClean="0">
                <a:solidFill>
                  <a:srgbClr val="4D4D4D"/>
                </a:solidFill>
                <a:latin typeface="Arial"/>
                <a:cs typeface="Arial"/>
              </a:rPr>
              <a:t>273</a:t>
            </a:r>
            <a:endParaRPr lang="fr-FR" sz="1050" dirty="0">
              <a:solidFill>
                <a:srgbClr val="4D4D4D"/>
              </a:solidFill>
              <a:latin typeface="Arial"/>
              <a:cs typeface="Arial"/>
            </a:endParaRPr>
          </a:p>
        </p:txBody>
      </p:sp>
      <p:sp>
        <p:nvSpPr>
          <p:cNvPr id="44" name="TextBox 43"/>
          <p:cNvSpPr txBox="1"/>
          <p:nvPr/>
        </p:nvSpPr>
        <p:spPr>
          <a:xfrm>
            <a:off x="2901783" y="5493098"/>
            <a:ext cx="409327" cy="900246"/>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4</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201</a:t>
            </a:r>
          </a:p>
          <a:p>
            <a:pPr algn="ctr" fontAlgn="auto">
              <a:spcBef>
                <a:spcPts val="0"/>
              </a:spcBef>
              <a:spcAft>
                <a:spcPts val="0"/>
              </a:spcAft>
            </a:pPr>
            <a:r>
              <a:rPr lang="fr-FR" sz="1050" dirty="0" smtClean="0">
                <a:solidFill>
                  <a:srgbClr val="4D4D4D"/>
                </a:solidFill>
                <a:latin typeface="Arial"/>
                <a:cs typeface="Arial"/>
              </a:rPr>
              <a:t>266</a:t>
            </a:r>
            <a:endParaRPr lang="fr-FR" sz="1050" dirty="0">
              <a:solidFill>
                <a:srgbClr val="4D4D4D"/>
              </a:solidFill>
              <a:latin typeface="Arial"/>
              <a:cs typeface="Arial"/>
            </a:endParaRPr>
          </a:p>
        </p:txBody>
      </p:sp>
      <p:grpSp>
        <p:nvGrpSpPr>
          <p:cNvPr id="45" name="Group 44"/>
          <p:cNvGrpSpPr/>
          <p:nvPr/>
        </p:nvGrpSpPr>
        <p:grpSpPr>
          <a:xfrm>
            <a:off x="3391815" y="5438088"/>
            <a:ext cx="1329412" cy="955253"/>
            <a:chOff x="3227195" y="5444283"/>
            <a:chExt cx="1210018" cy="949986"/>
          </a:xfrm>
        </p:grpSpPr>
        <p:sp>
          <p:nvSpPr>
            <p:cNvPr id="77" name="Line 14"/>
            <p:cNvSpPr>
              <a:spLocks noChangeShapeType="1"/>
            </p:cNvSpPr>
            <p:nvPr/>
          </p:nvSpPr>
          <p:spPr bwMode="auto">
            <a:xfrm>
              <a:off x="384700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78" name="Line 15"/>
            <p:cNvSpPr>
              <a:spLocks noChangeShapeType="1"/>
            </p:cNvSpPr>
            <p:nvPr/>
          </p:nvSpPr>
          <p:spPr bwMode="auto">
            <a:xfrm>
              <a:off x="341044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79" name="Line 17"/>
            <p:cNvSpPr>
              <a:spLocks noChangeShapeType="1"/>
            </p:cNvSpPr>
            <p:nvPr/>
          </p:nvSpPr>
          <p:spPr bwMode="auto">
            <a:xfrm>
              <a:off x="4248467"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80" name="TextBox 79"/>
            <p:cNvSpPr txBox="1"/>
            <p:nvPr/>
          </p:nvSpPr>
          <p:spPr>
            <a:xfrm>
              <a:off x="3227195" y="5498987"/>
              <a:ext cx="372565" cy="895282"/>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5</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254</a:t>
              </a:r>
            </a:p>
            <a:p>
              <a:pPr algn="ctr" fontAlgn="auto">
                <a:spcBef>
                  <a:spcPts val="0"/>
                </a:spcBef>
                <a:spcAft>
                  <a:spcPts val="0"/>
                </a:spcAft>
              </a:pPr>
              <a:r>
                <a:rPr lang="fr-FR" sz="1050" dirty="0" smtClean="0">
                  <a:solidFill>
                    <a:srgbClr val="4D4D4D"/>
                  </a:solidFill>
                  <a:latin typeface="Arial"/>
                  <a:cs typeface="Arial"/>
                </a:rPr>
                <a:t>252</a:t>
              </a:r>
              <a:endParaRPr lang="fr-FR" sz="1050" dirty="0">
                <a:solidFill>
                  <a:srgbClr val="4D4D4D"/>
                </a:solidFill>
                <a:latin typeface="Arial"/>
                <a:cs typeface="Arial"/>
              </a:endParaRPr>
            </a:p>
          </p:txBody>
        </p:sp>
        <p:sp>
          <p:nvSpPr>
            <p:cNvPr id="81" name="TextBox 80"/>
            <p:cNvSpPr txBox="1"/>
            <p:nvPr/>
          </p:nvSpPr>
          <p:spPr>
            <a:xfrm>
              <a:off x="3659570" y="5498987"/>
              <a:ext cx="372565" cy="895282"/>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6</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245</a:t>
              </a:r>
            </a:p>
            <a:p>
              <a:pPr algn="ctr" fontAlgn="auto">
                <a:spcBef>
                  <a:spcPts val="0"/>
                </a:spcBef>
                <a:spcAft>
                  <a:spcPts val="0"/>
                </a:spcAft>
              </a:pPr>
              <a:r>
                <a:rPr lang="fr-FR" sz="1050" dirty="0" smtClean="0">
                  <a:solidFill>
                    <a:srgbClr val="4D4D4D"/>
                  </a:solidFill>
                  <a:latin typeface="Arial"/>
                  <a:cs typeface="Arial"/>
                </a:rPr>
                <a:t>243</a:t>
              </a:r>
              <a:endParaRPr lang="fr-FR" sz="1050" dirty="0">
                <a:solidFill>
                  <a:srgbClr val="4D4D4D"/>
                </a:solidFill>
                <a:latin typeface="Arial"/>
                <a:cs typeface="Arial"/>
              </a:endParaRPr>
            </a:p>
          </p:txBody>
        </p:sp>
        <p:sp>
          <p:nvSpPr>
            <p:cNvPr id="82" name="TextBox 81"/>
            <p:cNvSpPr txBox="1"/>
            <p:nvPr/>
          </p:nvSpPr>
          <p:spPr>
            <a:xfrm>
              <a:off x="4064648" y="5498987"/>
              <a:ext cx="372565" cy="895282"/>
            </a:xfrm>
            <a:prstGeom prst="rect">
              <a:avLst/>
            </a:prstGeom>
            <a:noFill/>
          </p:spPr>
          <p:txBody>
            <a:bodyPr wrap="none" rtlCol="0" anchor="t" anchorCtr="0">
              <a:spAutoFit/>
            </a:bodyPr>
            <a:lstStyle/>
            <a:p>
              <a:pPr algn="ctr" fontAlgn="auto">
                <a:spcBef>
                  <a:spcPts val="0"/>
                </a:spcBef>
                <a:spcAft>
                  <a:spcPts val="0"/>
                </a:spcAft>
              </a:pPr>
              <a:r>
                <a:rPr lang="fr-FR" sz="1050" dirty="0" smtClean="0">
                  <a:solidFill>
                    <a:srgbClr val="4D4D4D"/>
                  </a:solidFill>
                  <a:latin typeface="Arial"/>
                  <a:cs typeface="Arial"/>
                </a:rPr>
                <a:t>7</a:t>
              </a: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endParaRPr lang="fr-FR" sz="1050" dirty="0" smtClean="0">
                <a:solidFill>
                  <a:srgbClr val="4D4D4D"/>
                </a:solidFill>
                <a:latin typeface="Arial"/>
                <a:cs typeface="Arial"/>
              </a:endParaRPr>
            </a:p>
            <a:p>
              <a:pPr algn="ctr" fontAlgn="auto">
                <a:spcBef>
                  <a:spcPts val="0"/>
                </a:spcBef>
                <a:spcAft>
                  <a:spcPts val="0"/>
                </a:spcAft>
              </a:pPr>
              <a:r>
                <a:rPr lang="fr-FR" sz="1050" dirty="0" smtClean="0">
                  <a:solidFill>
                    <a:srgbClr val="4D4D4D"/>
                  </a:solidFill>
                  <a:latin typeface="Arial"/>
                  <a:cs typeface="Arial"/>
                </a:rPr>
                <a:t>245</a:t>
              </a:r>
            </a:p>
            <a:p>
              <a:pPr algn="ctr" fontAlgn="auto">
                <a:spcBef>
                  <a:spcPts val="0"/>
                </a:spcBef>
                <a:spcAft>
                  <a:spcPts val="0"/>
                </a:spcAft>
              </a:pPr>
              <a:r>
                <a:rPr lang="fr-FR" sz="1050" dirty="0" smtClean="0">
                  <a:solidFill>
                    <a:srgbClr val="4D4D4D"/>
                  </a:solidFill>
                  <a:latin typeface="Arial"/>
                  <a:cs typeface="Arial"/>
                </a:rPr>
                <a:t>234</a:t>
              </a:r>
              <a:endParaRPr lang="fr-FR" sz="1050" dirty="0">
                <a:solidFill>
                  <a:srgbClr val="4D4D4D"/>
                </a:solidFill>
                <a:latin typeface="Arial"/>
                <a:cs typeface="Arial"/>
              </a:endParaRPr>
            </a:p>
          </p:txBody>
        </p:sp>
      </p:grpSp>
      <p:grpSp>
        <p:nvGrpSpPr>
          <p:cNvPr id="46" name="Group 45"/>
          <p:cNvGrpSpPr/>
          <p:nvPr/>
        </p:nvGrpSpPr>
        <p:grpSpPr>
          <a:xfrm>
            <a:off x="1417689" y="2678142"/>
            <a:ext cx="3093224" cy="614135"/>
            <a:chOff x="1395469" y="3963379"/>
            <a:chExt cx="2815421" cy="610749"/>
          </a:xfrm>
        </p:grpSpPr>
        <p:sp>
          <p:nvSpPr>
            <p:cNvPr id="72" name="TextBox 71"/>
            <p:cNvSpPr txBox="1"/>
            <p:nvPr/>
          </p:nvSpPr>
          <p:spPr>
            <a:xfrm>
              <a:off x="1395469" y="4160921"/>
              <a:ext cx="1113537" cy="413207"/>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5FU + RT</a:t>
              </a:r>
            </a:p>
            <a:p>
              <a:pPr fontAlgn="auto">
                <a:spcBef>
                  <a:spcPts val="0"/>
                </a:spcBef>
                <a:spcAft>
                  <a:spcPts val="0"/>
                </a:spcAft>
              </a:pPr>
              <a:r>
                <a:rPr lang="fr-FR" sz="1050" dirty="0" smtClean="0">
                  <a:solidFill>
                    <a:srgbClr val="4D4D4D"/>
                  </a:solidFill>
                  <a:latin typeface="Arial"/>
                  <a:cs typeface="Arial"/>
                </a:rPr>
                <a:t>5FU + RT + OXA</a:t>
              </a:r>
              <a:endParaRPr lang="fr-FR" sz="1050" dirty="0">
                <a:solidFill>
                  <a:srgbClr val="4D4D4D"/>
                </a:solidFill>
                <a:latin typeface="Arial"/>
                <a:cs typeface="Arial"/>
              </a:endParaRPr>
            </a:p>
          </p:txBody>
        </p:sp>
        <p:sp>
          <p:nvSpPr>
            <p:cNvPr id="73" name="TextBox 72"/>
            <p:cNvSpPr txBox="1"/>
            <p:nvPr/>
          </p:nvSpPr>
          <p:spPr>
            <a:xfrm>
              <a:off x="2366167" y="3963379"/>
              <a:ext cx="406437" cy="2525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Evts</a:t>
              </a:r>
              <a:endParaRPr lang="fr-FR" sz="1050" dirty="0">
                <a:solidFill>
                  <a:srgbClr val="4D4D4D"/>
                </a:solidFill>
                <a:latin typeface="Arial"/>
                <a:cs typeface="Arial"/>
              </a:endParaRPr>
            </a:p>
          </p:txBody>
        </p:sp>
        <p:sp>
          <p:nvSpPr>
            <p:cNvPr id="74" name="TextBox 73"/>
            <p:cNvSpPr txBox="1"/>
            <p:nvPr/>
          </p:nvSpPr>
          <p:spPr>
            <a:xfrm>
              <a:off x="2934576" y="3963379"/>
              <a:ext cx="719657" cy="2525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HR (IC95)</a:t>
              </a:r>
              <a:endParaRPr lang="fr-FR" sz="1050" dirty="0">
                <a:solidFill>
                  <a:srgbClr val="4D4D4D"/>
                </a:solidFill>
                <a:latin typeface="Arial"/>
                <a:cs typeface="Arial"/>
              </a:endParaRPr>
            </a:p>
          </p:txBody>
        </p:sp>
        <p:sp>
          <p:nvSpPr>
            <p:cNvPr id="75" name="TextBox 74"/>
            <p:cNvSpPr txBox="1"/>
            <p:nvPr/>
          </p:nvSpPr>
          <p:spPr>
            <a:xfrm>
              <a:off x="2477584" y="4160921"/>
              <a:ext cx="373805" cy="413207"/>
            </a:xfrm>
            <a:prstGeom prst="rect">
              <a:avLst/>
            </a:prstGeom>
            <a:noFill/>
          </p:spPr>
          <p:txBody>
            <a:bodyPr wrap="none" rtlCol="0">
              <a:spAutoFit/>
            </a:bodyPr>
            <a:lstStyle/>
            <a:p>
              <a:pPr algn="ctr" fontAlgn="auto">
                <a:spcBef>
                  <a:spcPts val="0"/>
                </a:spcBef>
                <a:spcAft>
                  <a:spcPts val="0"/>
                </a:spcAft>
              </a:pPr>
              <a:r>
                <a:rPr lang="fr-FR" sz="1050" dirty="0" smtClean="0">
                  <a:solidFill>
                    <a:srgbClr val="4D4D4D"/>
                  </a:solidFill>
                  <a:latin typeface="Arial"/>
                  <a:cs typeface="Arial"/>
                </a:rPr>
                <a:t>102</a:t>
              </a:r>
            </a:p>
            <a:p>
              <a:pPr algn="ctr" fontAlgn="auto">
                <a:spcBef>
                  <a:spcPts val="0"/>
                </a:spcBef>
                <a:spcAft>
                  <a:spcPts val="0"/>
                </a:spcAft>
              </a:pPr>
              <a:r>
                <a:rPr lang="fr-FR" sz="1050" dirty="0" smtClean="0">
                  <a:solidFill>
                    <a:srgbClr val="4D4D4D"/>
                  </a:solidFill>
                  <a:latin typeface="Arial"/>
                  <a:cs typeface="Arial"/>
                </a:rPr>
                <a:t>87</a:t>
              </a:r>
              <a:endParaRPr lang="fr-FR" sz="1050" dirty="0">
                <a:solidFill>
                  <a:srgbClr val="4D4D4D"/>
                </a:solidFill>
                <a:latin typeface="Arial"/>
                <a:cs typeface="Arial"/>
              </a:endParaRPr>
            </a:p>
          </p:txBody>
        </p:sp>
        <p:sp>
          <p:nvSpPr>
            <p:cNvPr id="76" name="TextBox 75"/>
            <p:cNvSpPr txBox="1"/>
            <p:nvPr/>
          </p:nvSpPr>
          <p:spPr>
            <a:xfrm>
              <a:off x="3075263" y="4160921"/>
              <a:ext cx="1135627" cy="413207"/>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1 (ref)</a:t>
              </a:r>
            </a:p>
            <a:p>
              <a:pPr fontAlgn="auto">
                <a:spcBef>
                  <a:spcPts val="0"/>
                </a:spcBef>
                <a:spcAft>
                  <a:spcPts val="0"/>
                </a:spcAft>
              </a:pPr>
              <a:r>
                <a:rPr lang="fr-FR" sz="1050" dirty="0" smtClean="0">
                  <a:solidFill>
                    <a:srgbClr val="4D4D4D"/>
                  </a:solidFill>
                  <a:latin typeface="Arial"/>
                  <a:cs typeface="Arial"/>
                </a:rPr>
                <a:t>0,86 (0,65 – 1,14)</a:t>
              </a:r>
              <a:endParaRPr lang="fr-FR" sz="1050" dirty="0">
                <a:solidFill>
                  <a:srgbClr val="4D4D4D"/>
                </a:solidFill>
                <a:latin typeface="Arial"/>
                <a:cs typeface="Arial"/>
              </a:endParaRPr>
            </a:p>
          </p:txBody>
        </p:sp>
      </p:grpSp>
      <p:sp>
        <p:nvSpPr>
          <p:cNvPr id="47" name="TextBox 46"/>
          <p:cNvSpPr txBox="1"/>
          <p:nvPr/>
        </p:nvSpPr>
        <p:spPr>
          <a:xfrm>
            <a:off x="1132808" y="3415087"/>
            <a:ext cx="1475894"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Test de Gray p=0,299</a:t>
            </a:r>
            <a:endParaRPr lang="fr-FR" sz="1050" dirty="0">
              <a:solidFill>
                <a:srgbClr val="4D4D4D"/>
              </a:solidFill>
              <a:latin typeface="Arial"/>
              <a:cs typeface="Arial"/>
            </a:endParaRPr>
          </a:p>
        </p:txBody>
      </p:sp>
      <p:cxnSp>
        <p:nvCxnSpPr>
          <p:cNvPr id="48" name="Straight Connector 47"/>
          <p:cNvCxnSpPr/>
          <p:nvPr/>
        </p:nvCxnSpPr>
        <p:spPr>
          <a:xfrm>
            <a:off x="1189525" y="2982877"/>
            <a:ext cx="240777"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92598" y="3131787"/>
            <a:ext cx="24077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1563" y="5803425"/>
            <a:ext cx="1223412" cy="577081"/>
          </a:xfrm>
          <a:prstGeom prst="rect">
            <a:avLst/>
          </a:prstGeom>
          <a:noFill/>
        </p:spPr>
        <p:txBody>
          <a:bodyPr wrap="none" rtlCol="0">
            <a:spAutoFit/>
          </a:bodyPr>
          <a:lstStyle/>
          <a:p>
            <a:pPr algn="r" fontAlgn="auto">
              <a:spcBef>
                <a:spcPts val="0"/>
              </a:spcBef>
              <a:spcAft>
                <a:spcPts val="0"/>
              </a:spcAft>
            </a:pPr>
            <a:r>
              <a:rPr lang="fr-FR" sz="1050" dirty="0" smtClean="0">
                <a:solidFill>
                  <a:srgbClr val="4D4D4D"/>
                </a:solidFill>
                <a:latin typeface="Arial"/>
                <a:cs typeface="Arial"/>
              </a:rPr>
              <a:t>N</a:t>
            </a:r>
          </a:p>
          <a:p>
            <a:pPr algn="r" fontAlgn="auto">
              <a:spcBef>
                <a:spcPts val="0"/>
              </a:spcBef>
              <a:spcAft>
                <a:spcPts val="0"/>
              </a:spcAft>
            </a:pPr>
            <a:r>
              <a:rPr lang="fr-FR" sz="1050" dirty="0" smtClean="0">
                <a:solidFill>
                  <a:srgbClr val="4D4D4D"/>
                </a:solidFill>
                <a:latin typeface="Arial"/>
                <a:cs typeface="Arial"/>
              </a:rPr>
              <a:t>5FU + RT</a:t>
            </a:r>
          </a:p>
          <a:p>
            <a:pPr algn="r" fontAlgn="auto">
              <a:spcBef>
                <a:spcPts val="0"/>
              </a:spcBef>
              <a:spcAft>
                <a:spcPts val="0"/>
              </a:spcAft>
            </a:pPr>
            <a:r>
              <a:rPr lang="fr-FR" sz="1050" dirty="0" smtClean="0">
                <a:solidFill>
                  <a:srgbClr val="4D4D4D"/>
                </a:solidFill>
                <a:latin typeface="Arial"/>
                <a:cs typeface="Arial"/>
              </a:rPr>
              <a:t>5FU + RT + OXA</a:t>
            </a:r>
            <a:endParaRPr lang="fr-FR" sz="1050" dirty="0">
              <a:solidFill>
                <a:srgbClr val="4D4D4D"/>
              </a:solidFill>
              <a:latin typeface="Arial"/>
              <a:cs typeface="Arial"/>
            </a:endParaRPr>
          </a:p>
        </p:txBody>
      </p:sp>
      <p:sp>
        <p:nvSpPr>
          <p:cNvPr id="83" name="TextBox 82"/>
          <p:cNvSpPr txBox="1"/>
          <p:nvPr/>
        </p:nvSpPr>
        <p:spPr>
          <a:xfrm>
            <a:off x="1403059" y="5183770"/>
            <a:ext cx="3258462"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Analyse des risques compétitifs, selon Fine et Gray</a:t>
            </a:r>
            <a:endParaRPr lang="fr-FR" sz="1050" dirty="0">
              <a:solidFill>
                <a:srgbClr val="4D4D4D"/>
              </a:solidFill>
              <a:latin typeface="Arial"/>
              <a:cs typeface="Arial"/>
            </a:endParaRPr>
          </a:p>
        </p:txBody>
      </p:sp>
      <p:sp>
        <p:nvSpPr>
          <p:cNvPr id="84" name="Line 7"/>
          <p:cNvSpPr>
            <a:spLocks noChangeShapeType="1"/>
          </p:cNvSpPr>
          <p:nvPr/>
        </p:nvSpPr>
        <p:spPr bwMode="auto">
          <a:xfrm>
            <a:off x="1031815" y="3848979"/>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50" dirty="0">
              <a:solidFill>
                <a:srgbClr val="363636"/>
              </a:solidFill>
              <a:latin typeface="Arial"/>
              <a:cs typeface="Arial"/>
            </a:endParaRPr>
          </a:p>
        </p:txBody>
      </p:sp>
      <p:sp>
        <p:nvSpPr>
          <p:cNvPr id="85" name="TextBox 84"/>
          <p:cNvSpPr txBox="1"/>
          <p:nvPr/>
        </p:nvSpPr>
        <p:spPr>
          <a:xfrm>
            <a:off x="645599" y="3721228"/>
            <a:ext cx="447558" cy="253916"/>
          </a:xfrm>
          <a:prstGeom prst="rect">
            <a:avLst/>
          </a:prstGeom>
          <a:noFill/>
        </p:spPr>
        <p:txBody>
          <a:bodyPr wrap="none" rtlCol="0" anchor="ctr" anchorCtr="0">
            <a:spAutoFit/>
          </a:bodyPr>
          <a:lstStyle/>
          <a:p>
            <a:pPr algn="r" fontAlgn="auto">
              <a:spcBef>
                <a:spcPts val="0"/>
              </a:spcBef>
              <a:spcAft>
                <a:spcPts val="0"/>
              </a:spcAft>
            </a:pPr>
            <a:r>
              <a:rPr lang="fr-FR" sz="1050" dirty="0" smtClean="0">
                <a:solidFill>
                  <a:srgbClr val="4D4D4D"/>
                </a:solidFill>
                <a:latin typeface="Arial"/>
                <a:cs typeface="Arial"/>
              </a:rPr>
              <a:t>0.20</a:t>
            </a:r>
            <a:endParaRPr lang="fr-FR" sz="1050" dirty="0">
              <a:solidFill>
                <a:srgbClr val="4D4D4D"/>
              </a:solidFill>
              <a:latin typeface="Arial"/>
              <a:cs typeface="Arial"/>
            </a:endParaRPr>
          </a:p>
        </p:txBody>
      </p:sp>
      <p:sp>
        <p:nvSpPr>
          <p:cNvPr id="2" name="Freeform 2"/>
          <p:cNvSpPr>
            <a:spLocks/>
          </p:cNvSpPr>
          <p:nvPr/>
        </p:nvSpPr>
        <p:spPr bwMode="auto">
          <a:xfrm>
            <a:off x="1222669" y="3519757"/>
            <a:ext cx="3273942" cy="1828611"/>
          </a:xfrm>
          <a:custGeom>
            <a:avLst/>
            <a:gdLst>
              <a:gd name="T0" fmla="*/ 6 w 257"/>
              <a:gd name="T1" fmla="*/ 141 h 143"/>
              <a:gd name="T2" fmla="*/ 15 w 257"/>
              <a:gd name="T3" fmla="*/ 139 h 143"/>
              <a:gd name="T4" fmla="*/ 16 w 257"/>
              <a:gd name="T5" fmla="*/ 133 h 143"/>
              <a:gd name="T6" fmla="*/ 18 w 257"/>
              <a:gd name="T7" fmla="*/ 131 h 143"/>
              <a:gd name="T8" fmla="*/ 20 w 257"/>
              <a:gd name="T9" fmla="*/ 128 h 143"/>
              <a:gd name="T10" fmla="*/ 24 w 257"/>
              <a:gd name="T11" fmla="*/ 126 h 143"/>
              <a:gd name="T12" fmla="*/ 31 w 257"/>
              <a:gd name="T13" fmla="*/ 120 h 143"/>
              <a:gd name="T14" fmla="*/ 36 w 257"/>
              <a:gd name="T15" fmla="*/ 116 h 143"/>
              <a:gd name="T16" fmla="*/ 37 w 257"/>
              <a:gd name="T17" fmla="*/ 111 h 143"/>
              <a:gd name="T18" fmla="*/ 39 w 257"/>
              <a:gd name="T19" fmla="*/ 108 h 143"/>
              <a:gd name="T20" fmla="*/ 40 w 257"/>
              <a:gd name="T21" fmla="*/ 104 h 143"/>
              <a:gd name="T22" fmla="*/ 43 w 257"/>
              <a:gd name="T23" fmla="*/ 102 h 143"/>
              <a:gd name="T24" fmla="*/ 45 w 257"/>
              <a:gd name="T25" fmla="*/ 96 h 143"/>
              <a:gd name="T26" fmla="*/ 45 w 257"/>
              <a:gd name="T27" fmla="*/ 91 h 143"/>
              <a:gd name="T28" fmla="*/ 46 w 257"/>
              <a:gd name="T29" fmla="*/ 87 h 143"/>
              <a:gd name="T30" fmla="*/ 49 w 257"/>
              <a:gd name="T31" fmla="*/ 83 h 143"/>
              <a:gd name="T32" fmla="*/ 50 w 257"/>
              <a:gd name="T33" fmla="*/ 78 h 143"/>
              <a:gd name="T34" fmla="*/ 51 w 257"/>
              <a:gd name="T35" fmla="*/ 72 h 143"/>
              <a:gd name="T36" fmla="*/ 55 w 257"/>
              <a:gd name="T37" fmla="*/ 69 h 143"/>
              <a:gd name="T38" fmla="*/ 56 w 257"/>
              <a:gd name="T39" fmla="*/ 65 h 143"/>
              <a:gd name="T40" fmla="*/ 64 w 257"/>
              <a:gd name="T41" fmla="*/ 64 h 143"/>
              <a:gd name="T42" fmla="*/ 65 w 257"/>
              <a:gd name="T43" fmla="*/ 56 h 143"/>
              <a:gd name="T44" fmla="*/ 69 w 257"/>
              <a:gd name="T45" fmla="*/ 54 h 143"/>
              <a:gd name="T46" fmla="*/ 75 w 257"/>
              <a:gd name="T47" fmla="*/ 51 h 143"/>
              <a:gd name="T48" fmla="*/ 78 w 257"/>
              <a:gd name="T49" fmla="*/ 47 h 143"/>
              <a:gd name="T50" fmla="*/ 79 w 257"/>
              <a:gd name="T51" fmla="*/ 43 h 143"/>
              <a:gd name="T52" fmla="*/ 82 w 257"/>
              <a:gd name="T53" fmla="*/ 41 h 143"/>
              <a:gd name="T54" fmla="*/ 85 w 257"/>
              <a:gd name="T55" fmla="*/ 37 h 143"/>
              <a:gd name="T56" fmla="*/ 96 w 257"/>
              <a:gd name="T57" fmla="*/ 36 h 143"/>
              <a:gd name="T58" fmla="*/ 102 w 257"/>
              <a:gd name="T59" fmla="*/ 33 h 143"/>
              <a:gd name="T60" fmla="*/ 105 w 257"/>
              <a:gd name="T61" fmla="*/ 31 h 143"/>
              <a:gd name="T62" fmla="*/ 110 w 257"/>
              <a:gd name="T63" fmla="*/ 29 h 143"/>
              <a:gd name="T64" fmla="*/ 121 w 257"/>
              <a:gd name="T65" fmla="*/ 26 h 143"/>
              <a:gd name="T66" fmla="*/ 141 w 257"/>
              <a:gd name="T67" fmla="*/ 24 h 143"/>
              <a:gd name="T68" fmla="*/ 150 w 257"/>
              <a:gd name="T69" fmla="*/ 21 h 143"/>
              <a:gd name="T70" fmla="*/ 152 w 257"/>
              <a:gd name="T71" fmla="*/ 19 h 143"/>
              <a:gd name="T72" fmla="*/ 153 w 257"/>
              <a:gd name="T73" fmla="*/ 14 h 143"/>
              <a:gd name="T74" fmla="*/ 164 w 257"/>
              <a:gd name="T75" fmla="*/ 13 h 143"/>
              <a:gd name="T76" fmla="*/ 171 w 257"/>
              <a:gd name="T77" fmla="*/ 9 h 143"/>
              <a:gd name="T78" fmla="*/ 195 w 257"/>
              <a:gd name="T79" fmla="*/ 8 h 143"/>
              <a:gd name="T80" fmla="*/ 221 w 257"/>
              <a:gd name="T81" fmla="*/ 5 h 143"/>
              <a:gd name="T82" fmla="*/ 254 w 257"/>
              <a:gd name="T83" fmla="*/ 3 h 143"/>
              <a:gd name="T84" fmla="*/ 255 w 25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143">
                <a:moveTo>
                  <a:pt x="0" y="143"/>
                </a:moveTo>
                <a:lnTo>
                  <a:pt x="6" y="143"/>
                </a:lnTo>
                <a:lnTo>
                  <a:pt x="6" y="141"/>
                </a:lnTo>
                <a:lnTo>
                  <a:pt x="8" y="141"/>
                </a:lnTo>
                <a:lnTo>
                  <a:pt x="8" y="139"/>
                </a:lnTo>
                <a:lnTo>
                  <a:pt x="15" y="139"/>
                </a:lnTo>
                <a:lnTo>
                  <a:pt x="15" y="138"/>
                </a:lnTo>
                <a:lnTo>
                  <a:pt x="16" y="138"/>
                </a:lnTo>
                <a:lnTo>
                  <a:pt x="16" y="133"/>
                </a:lnTo>
                <a:lnTo>
                  <a:pt x="17" y="133"/>
                </a:lnTo>
                <a:lnTo>
                  <a:pt x="17" y="131"/>
                </a:lnTo>
                <a:lnTo>
                  <a:pt x="18" y="131"/>
                </a:lnTo>
                <a:lnTo>
                  <a:pt x="18" y="129"/>
                </a:lnTo>
                <a:lnTo>
                  <a:pt x="20" y="129"/>
                </a:lnTo>
                <a:lnTo>
                  <a:pt x="20" y="128"/>
                </a:lnTo>
                <a:lnTo>
                  <a:pt x="23" y="128"/>
                </a:lnTo>
                <a:lnTo>
                  <a:pt x="23" y="126"/>
                </a:lnTo>
                <a:lnTo>
                  <a:pt x="24" y="126"/>
                </a:lnTo>
                <a:lnTo>
                  <a:pt x="24" y="123"/>
                </a:lnTo>
                <a:lnTo>
                  <a:pt x="31" y="123"/>
                </a:lnTo>
                <a:lnTo>
                  <a:pt x="31" y="120"/>
                </a:lnTo>
                <a:lnTo>
                  <a:pt x="35" y="120"/>
                </a:lnTo>
                <a:lnTo>
                  <a:pt x="35" y="116"/>
                </a:lnTo>
                <a:lnTo>
                  <a:pt x="36" y="116"/>
                </a:lnTo>
                <a:lnTo>
                  <a:pt x="36" y="114"/>
                </a:lnTo>
                <a:lnTo>
                  <a:pt x="37" y="114"/>
                </a:lnTo>
                <a:lnTo>
                  <a:pt x="37" y="111"/>
                </a:lnTo>
                <a:lnTo>
                  <a:pt x="38" y="111"/>
                </a:lnTo>
                <a:lnTo>
                  <a:pt x="38" y="108"/>
                </a:lnTo>
                <a:lnTo>
                  <a:pt x="39" y="108"/>
                </a:lnTo>
                <a:lnTo>
                  <a:pt x="39" y="104"/>
                </a:lnTo>
                <a:lnTo>
                  <a:pt x="40" y="104"/>
                </a:lnTo>
                <a:lnTo>
                  <a:pt x="40" y="104"/>
                </a:lnTo>
                <a:lnTo>
                  <a:pt x="42" y="104"/>
                </a:lnTo>
                <a:lnTo>
                  <a:pt x="42" y="102"/>
                </a:lnTo>
                <a:lnTo>
                  <a:pt x="43" y="102"/>
                </a:lnTo>
                <a:lnTo>
                  <a:pt x="43" y="99"/>
                </a:lnTo>
                <a:lnTo>
                  <a:pt x="43" y="96"/>
                </a:lnTo>
                <a:lnTo>
                  <a:pt x="45" y="96"/>
                </a:lnTo>
                <a:lnTo>
                  <a:pt x="45" y="94"/>
                </a:lnTo>
                <a:lnTo>
                  <a:pt x="45" y="91"/>
                </a:lnTo>
                <a:lnTo>
                  <a:pt x="45" y="91"/>
                </a:lnTo>
                <a:lnTo>
                  <a:pt x="45" y="89"/>
                </a:lnTo>
                <a:lnTo>
                  <a:pt x="46" y="89"/>
                </a:lnTo>
                <a:lnTo>
                  <a:pt x="46" y="87"/>
                </a:lnTo>
                <a:lnTo>
                  <a:pt x="47" y="87"/>
                </a:lnTo>
                <a:lnTo>
                  <a:pt x="47" y="83"/>
                </a:lnTo>
                <a:lnTo>
                  <a:pt x="49" y="83"/>
                </a:lnTo>
                <a:lnTo>
                  <a:pt x="49" y="81"/>
                </a:lnTo>
                <a:lnTo>
                  <a:pt x="50" y="81"/>
                </a:lnTo>
                <a:lnTo>
                  <a:pt x="50" y="78"/>
                </a:lnTo>
                <a:cubicBezTo>
                  <a:pt x="50" y="78"/>
                  <a:pt x="50" y="75"/>
                  <a:pt x="50" y="75"/>
                </a:cubicBezTo>
                <a:lnTo>
                  <a:pt x="51" y="75"/>
                </a:lnTo>
                <a:lnTo>
                  <a:pt x="51" y="72"/>
                </a:lnTo>
                <a:lnTo>
                  <a:pt x="53" y="72"/>
                </a:lnTo>
                <a:lnTo>
                  <a:pt x="53" y="69"/>
                </a:lnTo>
                <a:lnTo>
                  <a:pt x="55" y="69"/>
                </a:lnTo>
                <a:lnTo>
                  <a:pt x="55" y="67"/>
                </a:lnTo>
                <a:lnTo>
                  <a:pt x="56" y="67"/>
                </a:lnTo>
                <a:lnTo>
                  <a:pt x="56" y="65"/>
                </a:lnTo>
                <a:lnTo>
                  <a:pt x="59" y="65"/>
                </a:lnTo>
                <a:lnTo>
                  <a:pt x="59" y="64"/>
                </a:lnTo>
                <a:lnTo>
                  <a:pt x="64" y="64"/>
                </a:lnTo>
                <a:lnTo>
                  <a:pt x="64" y="62"/>
                </a:lnTo>
                <a:lnTo>
                  <a:pt x="65" y="62"/>
                </a:lnTo>
                <a:lnTo>
                  <a:pt x="65" y="56"/>
                </a:lnTo>
                <a:lnTo>
                  <a:pt x="68" y="56"/>
                </a:lnTo>
                <a:lnTo>
                  <a:pt x="69" y="56"/>
                </a:lnTo>
                <a:lnTo>
                  <a:pt x="69" y="54"/>
                </a:lnTo>
                <a:lnTo>
                  <a:pt x="72" y="54"/>
                </a:lnTo>
                <a:lnTo>
                  <a:pt x="72" y="51"/>
                </a:lnTo>
                <a:lnTo>
                  <a:pt x="75" y="51"/>
                </a:lnTo>
                <a:lnTo>
                  <a:pt x="75" y="49"/>
                </a:lnTo>
                <a:lnTo>
                  <a:pt x="78" y="49"/>
                </a:lnTo>
                <a:lnTo>
                  <a:pt x="78" y="47"/>
                </a:lnTo>
                <a:lnTo>
                  <a:pt x="79" y="47"/>
                </a:lnTo>
                <a:lnTo>
                  <a:pt x="79" y="46"/>
                </a:lnTo>
                <a:lnTo>
                  <a:pt x="79" y="43"/>
                </a:lnTo>
                <a:lnTo>
                  <a:pt x="80" y="43"/>
                </a:lnTo>
                <a:lnTo>
                  <a:pt x="80" y="41"/>
                </a:lnTo>
                <a:lnTo>
                  <a:pt x="82" y="41"/>
                </a:lnTo>
                <a:lnTo>
                  <a:pt x="82" y="39"/>
                </a:lnTo>
                <a:lnTo>
                  <a:pt x="85" y="39"/>
                </a:lnTo>
                <a:lnTo>
                  <a:pt x="85" y="37"/>
                </a:lnTo>
                <a:lnTo>
                  <a:pt x="87" y="37"/>
                </a:lnTo>
                <a:lnTo>
                  <a:pt x="87" y="36"/>
                </a:lnTo>
                <a:lnTo>
                  <a:pt x="96" y="36"/>
                </a:lnTo>
                <a:lnTo>
                  <a:pt x="96" y="33"/>
                </a:lnTo>
                <a:lnTo>
                  <a:pt x="101" y="33"/>
                </a:lnTo>
                <a:lnTo>
                  <a:pt x="102" y="33"/>
                </a:lnTo>
                <a:lnTo>
                  <a:pt x="102" y="33"/>
                </a:lnTo>
                <a:lnTo>
                  <a:pt x="105" y="33"/>
                </a:lnTo>
                <a:lnTo>
                  <a:pt x="105" y="31"/>
                </a:lnTo>
                <a:lnTo>
                  <a:pt x="108" y="31"/>
                </a:lnTo>
                <a:lnTo>
                  <a:pt x="108" y="29"/>
                </a:lnTo>
                <a:lnTo>
                  <a:pt x="110" y="29"/>
                </a:lnTo>
                <a:lnTo>
                  <a:pt x="110" y="28"/>
                </a:lnTo>
                <a:lnTo>
                  <a:pt x="121" y="28"/>
                </a:lnTo>
                <a:lnTo>
                  <a:pt x="121" y="26"/>
                </a:lnTo>
                <a:lnTo>
                  <a:pt x="128" y="26"/>
                </a:lnTo>
                <a:lnTo>
                  <a:pt x="128" y="24"/>
                </a:lnTo>
                <a:lnTo>
                  <a:pt x="141" y="24"/>
                </a:lnTo>
                <a:lnTo>
                  <a:pt x="141" y="23"/>
                </a:lnTo>
                <a:lnTo>
                  <a:pt x="150" y="23"/>
                </a:lnTo>
                <a:lnTo>
                  <a:pt x="150" y="21"/>
                </a:lnTo>
                <a:lnTo>
                  <a:pt x="151" y="21"/>
                </a:lnTo>
                <a:lnTo>
                  <a:pt x="151" y="19"/>
                </a:lnTo>
                <a:lnTo>
                  <a:pt x="152" y="19"/>
                </a:lnTo>
                <a:lnTo>
                  <a:pt x="152" y="18"/>
                </a:lnTo>
                <a:lnTo>
                  <a:pt x="153" y="18"/>
                </a:lnTo>
                <a:lnTo>
                  <a:pt x="153" y="14"/>
                </a:lnTo>
                <a:lnTo>
                  <a:pt x="156" y="14"/>
                </a:lnTo>
                <a:lnTo>
                  <a:pt x="156" y="13"/>
                </a:lnTo>
                <a:lnTo>
                  <a:pt x="164" y="13"/>
                </a:lnTo>
                <a:lnTo>
                  <a:pt x="164" y="11"/>
                </a:lnTo>
                <a:lnTo>
                  <a:pt x="171" y="11"/>
                </a:lnTo>
                <a:lnTo>
                  <a:pt x="171" y="9"/>
                </a:lnTo>
                <a:lnTo>
                  <a:pt x="174" y="9"/>
                </a:lnTo>
                <a:lnTo>
                  <a:pt x="174" y="8"/>
                </a:lnTo>
                <a:lnTo>
                  <a:pt x="195" y="8"/>
                </a:lnTo>
                <a:lnTo>
                  <a:pt x="195" y="7"/>
                </a:lnTo>
                <a:lnTo>
                  <a:pt x="221" y="7"/>
                </a:lnTo>
                <a:lnTo>
                  <a:pt x="221" y="5"/>
                </a:lnTo>
                <a:lnTo>
                  <a:pt x="237" y="5"/>
                </a:lnTo>
                <a:lnTo>
                  <a:pt x="237" y="3"/>
                </a:lnTo>
                <a:lnTo>
                  <a:pt x="254" y="3"/>
                </a:lnTo>
                <a:lnTo>
                  <a:pt x="254" y="1"/>
                </a:lnTo>
                <a:lnTo>
                  <a:pt x="255" y="1"/>
                </a:lnTo>
                <a:lnTo>
                  <a:pt x="255" y="0"/>
                </a:lnTo>
                <a:lnTo>
                  <a:pt x="257"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sp>
        <p:nvSpPr>
          <p:cNvPr id="3" name="Freeform 3"/>
          <p:cNvSpPr>
            <a:spLocks/>
          </p:cNvSpPr>
          <p:nvPr/>
        </p:nvSpPr>
        <p:spPr bwMode="auto">
          <a:xfrm>
            <a:off x="1235408" y="3276795"/>
            <a:ext cx="3273942" cy="2071573"/>
          </a:xfrm>
          <a:custGeom>
            <a:avLst/>
            <a:gdLst>
              <a:gd name="T0" fmla="*/ 223 w 257"/>
              <a:gd name="T1" fmla="*/ 2 h 162"/>
              <a:gd name="T2" fmla="*/ 205 w 257"/>
              <a:gd name="T3" fmla="*/ 3 h 162"/>
              <a:gd name="T4" fmla="*/ 201 w 257"/>
              <a:gd name="T5" fmla="*/ 6 h 162"/>
              <a:gd name="T6" fmla="*/ 182 w 257"/>
              <a:gd name="T7" fmla="*/ 10 h 162"/>
              <a:gd name="T8" fmla="*/ 173 w 257"/>
              <a:gd name="T9" fmla="*/ 13 h 162"/>
              <a:gd name="T10" fmla="*/ 162 w 257"/>
              <a:gd name="T11" fmla="*/ 15 h 162"/>
              <a:gd name="T12" fmla="*/ 158 w 257"/>
              <a:gd name="T13" fmla="*/ 17 h 162"/>
              <a:gd name="T14" fmla="*/ 135 w 257"/>
              <a:gd name="T15" fmla="*/ 19 h 162"/>
              <a:gd name="T16" fmla="*/ 123 w 257"/>
              <a:gd name="T17" fmla="*/ 22 h 162"/>
              <a:gd name="T18" fmla="*/ 118 w 257"/>
              <a:gd name="T19" fmla="*/ 24 h 162"/>
              <a:gd name="T20" fmla="*/ 114 w 257"/>
              <a:gd name="T21" fmla="*/ 28 h 162"/>
              <a:gd name="T22" fmla="*/ 110 w 257"/>
              <a:gd name="T23" fmla="*/ 30 h 162"/>
              <a:gd name="T24" fmla="*/ 106 w 257"/>
              <a:gd name="T25" fmla="*/ 33 h 162"/>
              <a:gd name="T26" fmla="*/ 97 w 257"/>
              <a:gd name="T27" fmla="*/ 35 h 162"/>
              <a:gd name="T28" fmla="*/ 88 w 257"/>
              <a:gd name="T29" fmla="*/ 38 h 162"/>
              <a:gd name="T30" fmla="*/ 81 w 257"/>
              <a:gd name="T31" fmla="*/ 39 h 162"/>
              <a:gd name="T32" fmla="*/ 80 w 257"/>
              <a:gd name="T33" fmla="*/ 47 h 162"/>
              <a:gd name="T34" fmla="*/ 73 w 257"/>
              <a:gd name="T35" fmla="*/ 50 h 162"/>
              <a:gd name="T36" fmla="*/ 71 w 257"/>
              <a:gd name="T37" fmla="*/ 54 h 162"/>
              <a:gd name="T38" fmla="*/ 68 w 257"/>
              <a:gd name="T39" fmla="*/ 57 h 162"/>
              <a:gd name="T40" fmla="*/ 65 w 257"/>
              <a:gd name="T41" fmla="*/ 59 h 162"/>
              <a:gd name="T42" fmla="*/ 63 w 257"/>
              <a:gd name="T43" fmla="*/ 64 h 162"/>
              <a:gd name="T44" fmla="*/ 60 w 257"/>
              <a:gd name="T45" fmla="*/ 68 h 162"/>
              <a:gd name="T46" fmla="*/ 58 w 257"/>
              <a:gd name="T47" fmla="*/ 78 h 162"/>
              <a:gd name="T48" fmla="*/ 57 w 257"/>
              <a:gd name="T49" fmla="*/ 81 h 162"/>
              <a:gd name="T50" fmla="*/ 54 w 257"/>
              <a:gd name="T51" fmla="*/ 82 h 162"/>
              <a:gd name="T52" fmla="*/ 52 w 257"/>
              <a:gd name="T53" fmla="*/ 88 h 162"/>
              <a:gd name="T54" fmla="*/ 50 w 257"/>
              <a:gd name="T55" fmla="*/ 92 h 162"/>
              <a:gd name="T56" fmla="*/ 47 w 257"/>
              <a:gd name="T57" fmla="*/ 96 h 162"/>
              <a:gd name="T58" fmla="*/ 46 w 257"/>
              <a:gd name="T59" fmla="*/ 101 h 162"/>
              <a:gd name="T60" fmla="*/ 43 w 257"/>
              <a:gd name="T61" fmla="*/ 105 h 162"/>
              <a:gd name="T62" fmla="*/ 41 w 257"/>
              <a:gd name="T63" fmla="*/ 114 h 162"/>
              <a:gd name="T64" fmla="*/ 35 w 257"/>
              <a:gd name="T65" fmla="*/ 116 h 162"/>
              <a:gd name="T66" fmla="*/ 34 w 257"/>
              <a:gd name="T67" fmla="*/ 120 h 162"/>
              <a:gd name="T68" fmla="*/ 22 w 257"/>
              <a:gd name="T69" fmla="*/ 122 h 162"/>
              <a:gd name="T70" fmla="*/ 18 w 257"/>
              <a:gd name="T71" fmla="*/ 125 h 162"/>
              <a:gd name="T72" fmla="*/ 13 w 257"/>
              <a:gd name="T73" fmla="*/ 128 h 162"/>
              <a:gd name="T74" fmla="*/ 11 w 257"/>
              <a:gd name="T75" fmla="*/ 132 h 162"/>
              <a:gd name="T76" fmla="*/ 9 w 257"/>
              <a:gd name="T77" fmla="*/ 135 h 162"/>
              <a:gd name="T78" fmla="*/ 8 w 257"/>
              <a:gd name="T79" fmla="*/ 144 h 162"/>
              <a:gd name="T80" fmla="*/ 7 w 257"/>
              <a:gd name="T81" fmla="*/ 154 h 162"/>
              <a:gd name="T82" fmla="*/ 5 w 257"/>
              <a:gd name="T83" fmla="*/ 159 h 162"/>
              <a:gd name="T84" fmla="*/ 0 w 257"/>
              <a:gd name="T8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162">
                <a:moveTo>
                  <a:pt x="257" y="0"/>
                </a:moveTo>
                <a:lnTo>
                  <a:pt x="223" y="0"/>
                </a:lnTo>
                <a:lnTo>
                  <a:pt x="223" y="2"/>
                </a:lnTo>
                <a:lnTo>
                  <a:pt x="210" y="2"/>
                </a:lnTo>
                <a:lnTo>
                  <a:pt x="210" y="3"/>
                </a:lnTo>
                <a:lnTo>
                  <a:pt x="205" y="3"/>
                </a:lnTo>
                <a:lnTo>
                  <a:pt x="205" y="4"/>
                </a:lnTo>
                <a:lnTo>
                  <a:pt x="201" y="4"/>
                </a:lnTo>
                <a:lnTo>
                  <a:pt x="201" y="6"/>
                </a:lnTo>
                <a:lnTo>
                  <a:pt x="193" y="6"/>
                </a:lnTo>
                <a:lnTo>
                  <a:pt x="193" y="10"/>
                </a:lnTo>
                <a:lnTo>
                  <a:pt x="182" y="10"/>
                </a:lnTo>
                <a:lnTo>
                  <a:pt x="182" y="11"/>
                </a:lnTo>
                <a:lnTo>
                  <a:pt x="173" y="11"/>
                </a:lnTo>
                <a:lnTo>
                  <a:pt x="173" y="13"/>
                </a:lnTo>
                <a:lnTo>
                  <a:pt x="171" y="13"/>
                </a:lnTo>
                <a:lnTo>
                  <a:pt x="171" y="15"/>
                </a:lnTo>
                <a:lnTo>
                  <a:pt x="162" y="15"/>
                </a:lnTo>
                <a:lnTo>
                  <a:pt x="162" y="16"/>
                </a:lnTo>
                <a:lnTo>
                  <a:pt x="158" y="16"/>
                </a:lnTo>
                <a:lnTo>
                  <a:pt x="158" y="17"/>
                </a:lnTo>
                <a:lnTo>
                  <a:pt x="153" y="17"/>
                </a:lnTo>
                <a:lnTo>
                  <a:pt x="153" y="19"/>
                </a:lnTo>
                <a:lnTo>
                  <a:pt x="135" y="19"/>
                </a:lnTo>
                <a:lnTo>
                  <a:pt x="135" y="20"/>
                </a:lnTo>
                <a:lnTo>
                  <a:pt x="123" y="20"/>
                </a:lnTo>
                <a:lnTo>
                  <a:pt x="123" y="22"/>
                </a:lnTo>
                <a:lnTo>
                  <a:pt x="120" y="22"/>
                </a:lnTo>
                <a:lnTo>
                  <a:pt x="120" y="24"/>
                </a:lnTo>
                <a:lnTo>
                  <a:pt x="118" y="24"/>
                </a:lnTo>
                <a:lnTo>
                  <a:pt x="118" y="26"/>
                </a:lnTo>
                <a:lnTo>
                  <a:pt x="114" y="26"/>
                </a:lnTo>
                <a:lnTo>
                  <a:pt x="114" y="28"/>
                </a:lnTo>
                <a:lnTo>
                  <a:pt x="111" y="28"/>
                </a:lnTo>
                <a:lnTo>
                  <a:pt x="111" y="30"/>
                </a:lnTo>
                <a:lnTo>
                  <a:pt x="110" y="30"/>
                </a:lnTo>
                <a:lnTo>
                  <a:pt x="110" y="31"/>
                </a:lnTo>
                <a:lnTo>
                  <a:pt x="106" y="31"/>
                </a:lnTo>
                <a:lnTo>
                  <a:pt x="106" y="33"/>
                </a:lnTo>
                <a:lnTo>
                  <a:pt x="101" y="33"/>
                </a:lnTo>
                <a:lnTo>
                  <a:pt x="101" y="35"/>
                </a:lnTo>
                <a:lnTo>
                  <a:pt x="97" y="35"/>
                </a:lnTo>
                <a:lnTo>
                  <a:pt x="97" y="37"/>
                </a:lnTo>
                <a:lnTo>
                  <a:pt x="88" y="37"/>
                </a:lnTo>
                <a:lnTo>
                  <a:pt x="88" y="38"/>
                </a:lnTo>
                <a:lnTo>
                  <a:pt x="84" y="38"/>
                </a:lnTo>
                <a:lnTo>
                  <a:pt x="84" y="39"/>
                </a:lnTo>
                <a:lnTo>
                  <a:pt x="81" y="39"/>
                </a:lnTo>
                <a:lnTo>
                  <a:pt x="81" y="41"/>
                </a:lnTo>
                <a:lnTo>
                  <a:pt x="80" y="41"/>
                </a:lnTo>
                <a:lnTo>
                  <a:pt x="80" y="47"/>
                </a:lnTo>
                <a:lnTo>
                  <a:pt x="74" y="47"/>
                </a:lnTo>
                <a:lnTo>
                  <a:pt x="74" y="50"/>
                </a:lnTo>
                <a:lnTo>
                  <a:pt x="73" y="50"/>
                </a:lnTo>
                <a:lnTo>
                  <a:pt x="73" y="53"/>
                </a:lnTo>
                <a:lnTo>
                  <a:pt x="71" y="53"/>
                </a:lnTo>
                <a:lnTo>
                  <a:pt x="71" y="54"/>
                </a:lnTo>
                <a:cubicBezTo>
                  <a:pt x="71" y="54"/>
                  <a:pt x="72" y="55"/>
                  <a:pt x="71" y="55"/>
                </a:cubicBezTo>
                <a:cubicBezTo>
                  <a:pt x="70" y="55"/>
                  <a:pt x="68" y="55"/>
                  <a:pt x="68" y="55"/>
                </a:cubicBezTo>
                <a:lnTo>
                  <a:pt x="68" y="57"/>
                </a:lnTo>
                <a:lnTo>
                  <a:pt x="67" y="57"/>
                </a:lnTo>
                <a:lnTo>
                  <a:pt x="67" y="59"/>
                </a:lnTo>
                <a:lnTo>
                  <a:pt x="65" y="59"/>
                </a:lnTo>
                <a:lnTo>
                  <a:pt x="65" y="61"/>
                </a:lnTo>
                <a:lnTo>
                  <a:pt x="63" y="61"/>
                </a:lnTo>
                <a:lnTo>
                  <a:pt x="63" y="64"/>
                </a:lnTo>
                <a:lnTo>
                  <a:pt x="62" y="64"/>
                </a:lnTo>
                <a:lnTo>
                  <a:pt x="62" y="68"/>
                </a:lnTo>
                <a:lnTo>
                  <a:pt x="60" y="68"/>
                </a:lnTo>
                <a:lnTo>
                  <a:pt x="60" y="70"/>
                </a:lnTo>
                <a:lnTo>
                  <a:pt x="60" y="78"/>
                </a:lnTo>
                <a:lnTo>
                  <a:pt x="58" y="78"/>
                </a:lnTo>
                <a:lnTo>
                  <a:pt x="58" y="79"/>
                </a:lnTo>
                <a:lnTo>
                  <a:pt x="57" y="79"/>
                </a:lnTo>
                <a:lnTo>
                  <a:pt x="57" y="81"/>
                </a:lnTo>
                <a:lnTo>
                  <a:pt x="55" y="81"/>
                </a:lnTo>
                <a:lnTo>
                  <a:pt x="55" y="82"/>
                </a:lnTo>
                <a:lnTo>
                  <a:pt x="54" y="82"/>
                </a:lnTo>
                <a:lnTo>
                  <a:pt x="54" y="85"/>
                </a:lnTo>
                <a:lnTo>
                  <a:pt x="52" y="85"/>
                </a:lnTo>
                <a:lnTo>
                  <a:pt x="52" y="88"/>
                </a:lnTo>
                <a:lnTo>
                  <a:pt x="52" y="89"/>
                </a:lnTo>
                <a:lnTo>
                  <a:pt x="50" y="89"/>
                </a:lnTo>
                <a:lnTo>
                  <a:pt x="50" y="92"/>
                </a:lnTo>
                <a:lnTo>
                  <a:pt x="49" y="92"/>
                </a:lnTo>
                <a:lnTo>
                  <a:pt x="49" y="96"/>
                </a:lnTo>
                <a:lnTo>
                  <a:pt x="47" y="96"/>
                </a:lnTo>
                <a:lnTo>
                  <a:pt x="47" y="98"/>
                </a:lnTo>
                <a:lnTo>
                  <a:pt x="46" y="98"/>
                </a:lnTo>
                <a:lnTo>
                  <a:pt x="46" y="101"/>
                </a:lnTo>
                <a:lnTo>
                  <a:pt x="45" y="101"/>
                </a:lnTo>
                <a:lnTo>
                  <a:pt x="45" y="105"/>
                </a:lnTo>
                <a:lnTo>
                  <a:pt x="43" y="105"/>
                </a:lnTo>
                <a:lnTo>
                  <a:pt x="43" y="111"/>
                </a:lnTo>
                <a:lnTo>
                  <a:pt x="41" y="111"/>
                </a:lnTo>
                <a:lnTo>
                  <a:pt x="41" y="114"/>
                </a:lnTo>
                <a:lnTo>
                  <a:pt x="36" y="114"/>
                </a:lnTo>
                <a:lnTo>
                  <a:pt x="36" y="116"/>
                </a:lnTo>
                <a:lnTo>
                  <a:pt x="35" y="116"/>
                </a:lnTo>
                <a:lnTo>
                  <a:pt x="35" y="118"/>
                </a:lnTo>
                <a:lnTo>
                  <a:pt x="34" y="118"/>
                </a:lnTo>
                <a:lnTo>
                  <a:pt x="34" y="120"/>
                </a:lnTo>
                <a:lnTo>
                  <a:pt x="32" y="120"/>
                </a:lnTo>
                <a:lnTo>
                  <a:pt x="32" y="122"/>
                </a:lnTo>
                <a:lnTo>
                  <a:pt x="22" y="122"/>
                </a:lnTo>
                <a:lnTo>
                  <a:pt x="22" y="123"/>
                </a:lnTo>
                <a:lnTo>
                  <a:pt x="18" y="123"/>
                </a:lnTo>
                <a:lnTo>
                  <a:pt x="18" y="125"/>
                </a:lnTo>
                <a:lnTo>
                  <a:pt x="15" y="125"/>
                </a:lnTo>
                <a:lnTo>
                  <a:pt x="15" y="128"/>
                </a:lnTo>
                <a:lnTo>
                  <a:pt x="13" y="128"/>
                </a:lnTo>
                <a:lnTo>
                  <a:pt x="13" y="129"/>
                </a:lnTo>
                <a:lnTo>
                  <a:pt x="11" y="129"/>
                </a:lnTo>
                <a:lnTo>
                  <a:pt x="11" y="132"/>
                </a:lnTo>
                <a:lnTo>
                  <a:pt x="10" y="132"/>
                </a:lnTo>
                <a:lnTo>
                  <a:pt x="10" y="135"/>
                </a:lnTo>
                <a:lnTo>
                  <a:pt x="9" y="135"/>
                </a:lnTo>
                <a:lnTo>
                  <a:pt x="9" y="140"/>
                </a:lnTo>
                <a:lnTo>
                  <a:pt x="9" y="144"/>
                </a:lnTo>
                <a:lnTo>
                  <a:pt x="8" y="144"/>
                </a:lnTo>
                <a:lnTo>
                  <a:pt x="8" y="152"/>
                </a:lnTo>
                <a:lnTo>
                  <a:pt x="8" y="154"/>
                </a:lnTo>
                <a:lnTo>
                  <a:pt x="7" y="154"/>
                </a:lnTo>
                <a:cubicBezTo>
                  <a:pt x="7" y="154"/>
                  <a:pt x="7" y="157"/>
                  <a:pt x="7" y="157"/>
                </a:cubicBezTo>
                <a:cubicBezTo>
                  <a:pt x="6" y="157"/>
                  <a:pt x="5" y="157"/>
                  <a:pt x="5" y="157"/>
                </a:cubicBezTo>
                <a:lnTo>
                  <a:pt x="5" y="159"/>
                </a:lnTo>
                <a:lnTo>
                  <a:pt x="4" y="159"/>
                </a:lnTo>
                <a:lnTo>
                  <a:pt x="4" y="162"/>
                </a:lnTo>
                <a:lnTo>
                  <a:pt x="0" y="162"/>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4D4D4D"/>
              </a:solidFill>
            </a:endParaRPr>
          </a:p>
        </p:txBody>
      </p:sp>
      <p:graphicFrame>
        <p:nvGraphicFramePr>
          <p:cNvPr id="86" name="Chart 85"/>
          <p:cNvGraphicFramePr/>
          <p:nvPr>
            <p:extLst>
              <p:ext uri="{D42A27DB-BD31-4B8C-83A1-F6EECF244321}">
                <p14:modId xmlns:p14="http://schemas.microsoft.com/office/powerpoint/2010/main" xmlns="" val="1662335696"/>
              </p:ext>
            </p:extLst>
          </p:nvPr>
        </p:nvGraphicFramePr>
        <p:xfrm>
          <a:off x="4503471" y="2533275"/>
          <a:ext cx="4640529" cy="3276975"/>
        </p:xfrm>
        <a:graphic>
          <a:graphicData uri="http://schemas.openxmlformats.org/drawingml/2006/chart">
            <c:chart xmlns:c="http://schemas.openxmlformats.org/drawingml/2006/chart" xmlns:r="http://schemas.openxmlformats.org/officeDocument/2006/relationships" r:id="rId3"/>
          </a:graphicData>
        </a:graphic>
      </p:graphicFrame>
      <p:grpSp>
        <p:nvGrpSpPr>
          <p:cNvPr id="87" name="Group 86"/>
          <p:cNvGrpSpPr/>
          <p:nvPr/>
        </p:nvGrpSpPr>
        <p:grpSpPr>
          <a:xfrm>
            <a:off x="5841024" y="4041224"/>
            <a:ext cx="124047" cy="1004537"/>
            <a:chOff x="2759713" y="4255304"/>
            <a:chExt cx="124047" cy="552187"/>
          </a:xfrm>
        </p:grpSpPr>
        <p:cxnSp>
          <p:nvCxnSpPr>
            <p:cNvPr id="88" name="Straight Connector 87"/>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645886" y="3538805"/>
            <a:ext cx="124047" cy="1212345"/>
            <a:chOff x="2759713" y="4255304"/>
            <a:chExt cx="124047" cy="552187"/>
          </a:xfrm>
        </p:grpSpPr>
        <p:cxnSp>
          <p:nvCxnSpPr>
            <p:cNvPr id="92" name="Straight Connector 91"/>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7433068" y="2991170"/>
            <a:ext cx="124047" cy="1254707"/>
            <a:chOff x="2759713" y="4255304"/>
            <a:chExt cx="124047" cy="552187"/>
          </a:xfrm>
        </p:grpSpPr>
        <p:cxnSp>
          <p:nvCxnSpPr>
            <p:cNvPr id="96" name="Straight Connector 95"/>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8222856" y="3418226"/>
            <a:ext cx="124047" cy="901097"/>
            <a:chOff x="2759713" y="4255304"/>
            <a:chExt cx="124047" cy="552187"/>
          </a:xfrm>
        </p:grpSpPr>
        <p:cxnSp>
          <p:nvCxnSpPr>
            <p:cNvPr id="100" name="Straight Connector 99"/>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578544" y="3070608"/>
            <a:ext cx="1917513" cy="246221"/>
          </a:xfrm>
          <a:prstGeom prst="rect">
            <a:avLst/>
          </a:prstGeom>
          <a:noFill/>
        </p:spPr>
        <p:txBody>
          <a:bodyPr wrap="none" rtlCol="0">
            <a:spAutoFit/>
          </a:bodyPr>
          <a:lstStyle/>
          <a:p>
            <a:pPr fontAlgn="auto">
              <a:spcBef>
                <a:spcPts val="0"/>
              </a:spcBef>
              <a:spcAft>
                <a:spcPts val="0"/>
              </a:spcAft>
            </a:pPr>
            <a:r>
              <a:rPr lang="fr-FR" sz="1000" dirty="0" smtClean="0">
                <a:solidFill>
                  <a:srgbClr val="4D4D4D"/>
                </a:solidFill>
                <a:latin typeface="Arial"/>
                <a:cs typeface="Arial"/>
              </a:rPr>
              <a:t>5FU + RT + OXA vs 5FU + RT</a:t>
            </a:r>
            <a:endParaRPr lang="fr-FR" sz="1000" dirty="0">
              <a:solidFill>
                <a:srgbClr val="4D4D4D"/>
              </a:solidFill>
              <a:latin typeface="Arial"/>
              <a:cs typeface="Arial"/>
            </a:endParaRPr>
          </a:p>
        </p:txBody>
      </p:sp>
      <p:sp>
        <p:nvSpPr>
          <p:cNvPr id="7" name="TextBox 6"/>
          <p:cNvSpPr txBox="1"/>
          <p:nvPr/>
        </p:nvSpPr>
        <p:spPr>
          <a:xfrm>
            <a:off x="6144717" y="5683136"/>
            <a:ext cx="1993235" cy="261610"/>
          </a:xfrm>
          <a:prstGeom prst="rect">
            <a:avLst/>
          </a:prstGeom>
          <a:noFill/>
        </p:spPr>
        <p:txBody>
          <a:bodyPr wrap="none" rtlCol="0">
            <a:spAutoFit/>
          </a:bodyPr>
          <a:lstStyle/>
          <a:p>
            <a:pPr fontAlgn="auto">
              <a:spcBef>
                <a:spcPts val="0"/>
              </a:spcBef>
              <a:spcAft>
                <a:spcPts val="0"/>
              </a:spcAft>
            </a:pPr>
            <a:r>
              <a:rPr lang="fr-FR" sz="1100" dirty="0" smtClean="0">
                <a:solidFill>
                  <a:srgbClr val="4D4D4D"/>
                </a:solidFill>
                <a:latin typeface="Arial"/>
                <a:cs typeface="Arial"/>
              </a:rPr>
              <a:t>Années après randomisation</a:t>
            </a:r>
            <a:endParaRPr lang="fr-FR" sz="1100" dirty="0">
              <a:solidFill>
                <a:srgbClr val="4D4D4D"/>
              </a:solidFill>
              <a:latin typeface="Arial"/>
              <a:cs typeface="Arial"/>
            </a:endParaRPr>
          </a:p>
        </p:txBody>
      </p:sp>
      <p:sp>
        <p:nvSpPr>
          <p:cNvPr id="103" name="TextBox 102"/>
          <p:cNvSpPr txBox="1"/>
          <p:nvPr/>
        </p:nvSpPr>
        <p:spPr>
          <a:xfrm rot="16200000">
            <a:off x="4257194" y="4094275"/>
            <a:ext cx="1569660" cy="261610"/>
          </a:xfrm>
          <a:prstGeom prst="rect">
            <a:avLst/>
          </a:prstGeom>
          <a:noFill/>
        </p:spPr>
        <p:txBody>
          <a:bodyPr wrap="none" rtlCol="0">
            <a:spAutoFit/>
          </a:bodyPr>
          <a:lstStyle/>
          <a:p>
            <a:pPr fontAlgn="auto">
              <a:spcBef>
                <a:spcPts val="0"/>
              </a:spcBef>
              <a:spcAft>
                <a:spcPts val="0"/>
              </a:spcAft>
            </a:pPr>
            <a:r>
              <a:rPr lang="fr-FR" sz="1100" dirty="0" smtClean="0">
                <a:solidFill>
                  <a:srgbClr val="4D4D4D"/>
                </a:solidFill>
                <a:latin typeface="Arial"/>
                <a:cs typeface="Arial"/>
              </a:rPr>
              <a:t>Hazard ratio cumulatif</a:t>
            </a:r>
            <a:endParaRPr lang="fr-FR" sz="11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xmlns="" val="11220774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O-019: Résultats de STAR-01, une étude randomisée de phase III comparant la radiochimiothérapie préopératoire avec ou sans oxaliplatine dans le cancer du rectum localement avancé </a:t>
            </a:r>
            <a:br>
              <a:rPr lang="fr-FR" dirty="0" smtClean="0"/>
            </a:br>
            <a:r>
              <a:rPr lang="fr-FR" dirty="0" smtClean="0"/>
              <a:t>– </a:t>
            </a:r>
            <a:r>
              <a:rPr lang="fr-FR" dirty="0" err="1" smtClean="0"/>
              <a:t>Lonardi</a:t>
            </a:r>
            <a:r>
              <a:rPr lang="fr-FR" dirty="0" smtClean="0"/>
              <a:t> S, et al </a:t>
            </a:r>
            <a:endParaRPr lang="fr-FR" dirty="0"/>
          </a:p>
        </p:txBody>
      </p:sp>
      <p:sp>
        <p:nvSpPr>
          <p:cNvPr id="15" name="Text Placeholder 14"/>
          <p:cNvSpPr>
            <a:spLocks noGrp="1"/>
          </p:cNvSpPr>
          <p:nvPr>
            <p:ph type="body" sz="quarter" idx="11"/>
          </p:nvPr>
        </p:nvSpPr>
        <p:spPr/>
        <p:txBody>
          <a:bodyPr/>
          <a:lstStyle/>
          <a:p>
            <a:r>
              <a:rPr lang="fr-FR" dirty="0" smtClean="0"/>
              <a:t>Lonardi et al. Ann Oncol 2016; 27 (suppl 2): abstr O-019 </a:t>
            </a:r>
            <a:endParaRPr lang="fr-FR" dirty="0"/>
          </a:p>
        </p:txBody>
      </p:sp>
      <p:sp>
        <p:nvSpPr>
          <p:cNvPr id="6" name="Rectangle 3"/>
          <p:cNvSpPr txBox="1">
            <a:spLocks noChangeArrowheads="1"/>
          </p:cNvSpPr>
          <p:nvPr/>
        </p:nvSpPr>
        <p:spPr bwMode="auto">
          <a:xfrm>
            <a:off x="365124" y="1254035"/>
            <a:ext cx="8413751" cy="4496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fr-FR" b="1" dirty="0" smtClean="0"/>
              <a:t>Résultats</a:t>
            </a:r>
          </a:p>
          <a:p>
            <a:pPr>
              <a:buClr>
                <a:srgbClr val="043882"/>
              </a:buClr>
            </a:pPr>
            <a:endParaRPr lang="fr-FR" b="1" dirty="0" smtClean="0"/>
          </a:p>
          <a:p>
            <a:pPr>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lvl="1">
              <a:buClr>
                <a:srgbClr val="043882"/>
              </a:buClr>
            </a:pPr>
            <a:endParaRPr lang="fr-FR" dirty="0" smtClean="0"/>
          </a:p>
          <a:p>
            <a:pPr marL="0" indent="0">
              <a:buClr>
                <a:srgbClr val="043882"/>
              </a:buClr>
              <a:buNone/>
            </a:pPr>
            <a:r>
              <a:rPr lang="fr-FR" b="1" dirty="0" smtClean="0"/>
              <a:t>Conclusions</a:t>
            </a:r>
            <a:endParaRPr lang="fr-FR" dirty="0" smtClean="0"/>
          </a:p>
          <a:p>
            <a:pPr>
              <a:buClr>
                <a:srgbClr val="043882"/>
              </a:buClr>
            </a:pPr>
            <a:r>
              <a:rPr lang="fr-FR" b="1" dirty="0" smtClean="0"/>
              <a:t>Ces résultats indiquent un bénéfice faible mais continu de l’oxaliplatine sur le développement des métastases à distance; bien que non statistiquement significatifs, ces résultats sont en faveur de l’hypothèse de l’étude, d’un effet systémique de l’oxaliplatine hebdomadaire concomitant à la radiochimiothérapie préopératoire</a:t>
            </a:r>
          </a:p>
          <a:p>
            <a:pPr>
              <a:buClr>
                <a:srgbClr val="043882"/>
              </a:buClr>
            </a:pPr>
            <a:r>
              <a:rPr lang="fr-FR" b="1" dirty="0" smtClean="0"/>
              <a:t>Cette différence s’accompagne d’une réduction moins importante que prévue du risque relatif de décès, avec un bénéfice à long terme de 3% (5 ans) à 6% (8 ans)</a:t>
            </a:r>
          </a:p>
        </p:txBody>
      </p:sp>
      <p:graphicFrame>
        <p:nvGraphicFramePr>
          <p:cNvPr id="8" name="Group 88"/>
          <p:cNvGraphicFramePr>
            <a:graphicFrameLocks noGrp="1"/>
          </p:cNvGraphicFramePr>
          <p:nvPr>
            <p:extLst>
              <p:ext uri="{D42A27DB-BD31-4B8C-83A1-F6EECF244321}">
                <p14:modId xmlns:p14="http://schemas.microsoft.com/office/powerpoint/2010/main" xmlns="" val="3911239181"/>
              </p:ext>
            </p:extLst>
          </p:nvPr>
        </p:nvGraphicFramePr>
        <p:xfrm>
          <a:off x="393589" y="1707133"/>
          <a:ext cx="8385286" cy="2011680"/>
        </p:xfrm>
        <a:graphic>
          <a:graphicData uri="http://schemas.openxmlformats.org/drawingml/2006/table">
            <a:tbl>
              <a:tblPr firstRow="1" bandRow="1">
                <a:tableStyleId>{69012ECD-51FC-41F1-AA8D-1B2483CD663E}</a:tableStyleId>
              </a:tblPr>
              <a:tblGrid>
                <a:gridCol w="3211508"/>
                <a:gridCol w="2447524"/>
                <a:gridCol w="2726254"/>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Cause de décès,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5FU + 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5FU + RT + oxaliplatine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600" b="0" noProof="0" dirty="0" smtClean="0">
                          <a:latin typeface="Arial" pitchFamily="34" charset="0"/>
                          <a:cs typeface="Arial" pitchFamily="34" charset="0"/>
                        </a:rPr>
                        <a:t>Maladie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600" b="0" noProof="0" dirty="0" smtClean="0">
                          <a:latin typeface="Arial" pitchFamily="34" charset="0"/>
                          <a:cs typeface="Arial" pitchFamily="34" charset="0"/>
                        </a:rPr>
                        <a:t>92 (24,4)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pitchFamily="34" charset="0"/>
                          <a:cs typeface="Arial" pitchFamily="34" charset="0"/>
                        </a:rPr>
                        <a:t>77 (21,3)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600" b="0" noProof="0" dirty="0" smtClean="0">
                          <a:latin typeface="Arial" pitchFamily="34" charset="0"/>
                          <a:cs typeface="Arial" pitchFamily="34" charset="0"/>
                        </a:rPr>
                        <a:t>Toxicité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600" b="0" noProof="0" dirty="0" smtClean="0">
                          <a:latin typeface="Arial" pitchFamily="34" charset="0"/>
                          <a:cs typeface="Arial" pitchFamily="34" charset="0"/>
                        </a:rPr>
                        <a:t>1 (0,2)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noProof="0" dirty="0" smtClean="0">
                          <a:latin typeface="Arial" pitchFamily="34" charset="0"/>
                          <a:cs typeface="Arial" pitchFamily="34" charset="0"/>
                        </a:rPr>
                        <a:t>2 (0,5)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600" b="0" noProof="0" dirty="0" smtClean="0">
                          <a:latin typeface="Arial" pitchFamily="34" charset="0"/>
                          <a:cs typeface="Arial" pitchFamily="34" charset="0"/>
                        </a:rPr>
                        <a:t>Autre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600" b="0" noProof="0" dirty="0" smtClean="0">
                          <a:latin typeface="Arial" pitchFamily="34" charset="0"/>
                          <a:cs typeface="Arial" pitchFamily="34" charset="0"/>
                        </a:rPr>
                        <a:t>29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noProof="0" dirty="0" smtClean="0">
                          <a:latin typeface="Arial" pitchFamily="34" charset="0"/>
                          <a:cs typeface="Arial" pitchFamily="34" charset="0"/>
                        </a:rPr>
                        <a:t>24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600" b="0" noProof="0" dirty="0" smtClean="0">
                          <a:latin typeface="Arial" pitchFamily="34" charset="0"/>
                          <a:cs typeface="Arial" pitchFamily="34" charset="0"/>
                        </a:rPr>
                        <a:t>Inconnu</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600" b="0" noProof="0" dirty="0" smtClean="0">
                          <a:latin typeface="Arial" pitchFamily="34" charset="0"/>
                          <a:cs typeface="Arial" pitchFamily="34" charset="0"/>
                        </a:rPr>
                        <a:t>14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noProof="0" dirty="0" smtClean="0">
                          <a:latin typeface="Arial" pitchFamily="34" charset="0"/>
                          <a:cs typeface="Arial" pitchFamily="34" charset="0"/>
                        </a:rPr>
                        <a:t> 9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600" b="0" noProof="0" dirty="0" smtClean="0">
                          <a:latin typeface="Arial" pitchFamily="34" charset="0"/>
                          <a:cs typeface="Arial" pitchFamily="34"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600" b="0" noProof="0" dirty="0" smtClean="0">
                          <a:latin typeface="Arial" pitchFamily="34" charset="0"/>
                          <a:cs typeface="Arial" pitchFamily="34" charset="0"/>
                        </a:rPr>
                        <a:t>136 (36,1)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noProof="0" dirty="0" smtClean="0">
                          <a:latin typeface="Arial" pitchFamily="34" charset="0"/>
                          <a:cs typeface="Arial" pitchFamily="34" charset="0"/>
                        </a:rPr>
                        <a:t>112 (30,9)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bl>
          </a:graphicData>
        </a:graphic>
      </p:graphicFrame>
    </p:spTree>
    <p:custDataLst>
      <p:tags r:id="rId1"/>
    </p:custDataLst>
    <p:extLst>
      <p:ext uri="{BB962C8B-B14F-4D97-AF65-F5344CB8AC3E}">
        <p14:creationId xmlns:p14="http://schemas.microsoft.com/office/powerpoint/2010/main" xmlns="" val="34653132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2524" y="179614"/>
            <a:ext cx="8413751" cy="807720"/>
          </a:xfrm>
        </p:spPr>
        <p:txBody>
          <a:bodyPr/>
          <a:lstStyle/>
          <a:p>
            <a:pPr>
              <a:lnSpc>
                <a:spcPct val="90000"/>
              </a:lnSpc>
            </a:pPr>
            <a:r>
              <a:rPr lang="fr-FR" sz="1800" dirty="0" smtClean="0"/>
              <a:t>O-020: Impact de l’expérience chirurgicale du centre sur l’issue du traitement des tumeurs du rectum cT3 ou </a:t>
            </a:r>
            <a:r>
              <a:rPr lang="fr-FR" sz="1800" dirty="0"/>
              <a:t>cT4 </a:t>
            </a:r>
            <a:r>
              <a:rPr lang="fr-FR" sz="1800" dirty="0" smtClean="0"/>
              <a:t>fixées </a:t>
            </a:r>
            <a:r>
              <a:rPr lang="fr-FR" sz="1800" dirty="0"/>
              <a:t>dans </a:t>
            </a:r>
            <a:r>
              <a:rPr lang="fr-FR" sz="1800" dirty="0" smtClean="0"/>
              <a:t>une étude de phase III comparant la radiochimiothérapie préopératoire et la radiothérapie courte avec chimiothérapie de consolidation (étude Polish-II) – Wyrwicz L, et al </a:t>
            </a:r>
            <a:endParaRPr lang="fr-FR" sz="1800" dirty="0"/>
          </a:p>
        </p:txBody>
      </p:sp>
      <p:sp>
        <p:nvSpPr>
          <p:cNvPr id="14" name="Text Placeholder 13"/>
          <p:cNvSpPr>
            <a:spLocks noGrp="1"/>
          </p:cNvSpPr>
          <p:nvPr>
            <p:ph type="body" sz="quarter" idx="10"/>
          </p:nvPr>
        </p:nvSpPr>
        <p:spPr>
          <a:xfrm>
            <a:off x="262045" y="6106324"/>
            <a:ext cx="4465292" cy="487363"/>
          </a:xfrm>
        </p:spPr>
        <p:txBody>
          <a:bodyPr/>
          <a:lstStyle/>
          <a:p>
            <a:r>
              <a:rPr lang="fr-FR" dirty="0" smtClean="0"/>
              <a:t>*3 cycles de 5FU/leucovorine + oxaliplatine en schéma FOLFOX4</a:t>
            </a:r>
            <a:endParaRPr lang="fr-FR" dirty="0"/>
          </a:p>
        </p:txBody>
      </p:sp>
      <p:sp>
        <p:nvSpPr>
          <p:cNvPr id="15" name="Text Placeholder 14"/>
          <p:cNvSpPr>
            <a:spLocks noGrp="1"/>
          </p:cNvSpPr>
          <p:nvPr>
            <p:ph type="body" sz="quarter" idx="11"/>
          </p:nvPr>
        </p:nvSpPr>
        <p:spPr/>
        <p:txBody>
          <a:bodyPr/>
          <a:lstStyle/>
          <a:p>
            <a:r>
              <a:rPr lang="fr-FR" b="1" dirty="0" smtClean="0"/>
              <a:t>Note: basé sur des données d’abstract uniquement</a:t>
            </a:r>
          </a:p>
          <a:p>
            <a:r>
              <a:rPr lang="fr-FR" dirty="0" smtClean="0"/>
              <a:t>Wyrwicz et al. Ann Oncol 2016; 27 (suppl 2): abstr O-020 </a:t>
            </a:r>
            <a:endParaRPr lang="fr-FR" dirty="0"/>
          </a:p>
        </p:txBody>
      </p:sp>
      <p:sp>
        <p:nvSpPr>
          <p:cNvPr id="8"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Objectif</a:t>
            </a:r>
            <a:r>
              <a:rPr lang="fr-FR" dirty="0" smtClean="0"/>
              <a:t> </a:t>
            </a:r>
          </a:p>
          <a:p>
            <a:r>
              <a:rPr lang="fr-FR" dirty="0" smtClean="0"/>
              <a:t>Etudier si l’expérience chirurgicale du centre investigateur a une influence sur les résultats de la RT conventionnelle chez des patients avec cancer du rectum localement avancé</a:t>
            </a:r>
          </a:p>
          <a:p>
            <a:endParaRPr lang="fr-FR" dirty="0" smtClean="0"/>
          </a:p>
          <a:p>
            <a:pPr marL="0" indent="0">
              <a:buFontTx/>
              <a:buNone/>
            </a:pPr>
            <a:endParaRPr lang="fr-FR" dirty="0"/>
          </a:p>
        </p:txBody>
      </p:sp>
      <p:sp>
        <p:nvSpPr>
          <p:cNvPr id="7" name="Rectangle 9"/>
          <p:cNvSpPr txBox="1">
            <a:spLocks noChangeArrowheads="1"/>
          </p:cNvSpPr>
          <p:nvPr/>
        </p:nvSpPr>
        <p:spPr bwMode="auto">
          <a:xfrm>
            <a:off x="337828" y="5526176"/>
            <a:ext cx="4130676" cy="380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de jugement</a:t>
            </a:r>
          </a:p>
          <a:p>
            <a:r>
              <a:rPr lang="fr-FR" kern="0" dirty="0" smtClean="0"/>
              <a:t>SSR, SG (rapportée précédemment)</a:t>
            </a:r>
          </a:p>
        </p:txBody>
      </p:sp>
      <p:sp>
        <p:nvSpPr>
          <p:cNvPr id="10" name="Oval 14"/>
          <p:cNvSpPr>
            <a:spLocks noChangeArrowheads="1"/>
          </p:cNvSpPr>
          <p:nvPr/>
        </p:nvSpPr>
        <p:spPr bwMode="auto">
          <a:xfrm>
            <a:off x="3778867" y="36479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11" name="AutoShape 15"/>
          <p:cNvCxnSpPr>
            <a:cxnSpLocks noChangeShapeType="1"/>
            <a:stCxn id="10" idx="0"/>
            <a:endCxn id="18" idx="1"/>
          </p:cNvCxnSpPr>
          <p:nvPr/>
        </p:nvCxnSpPr>
        <p:spPr bwMode="auto">
          <a:xfrm rot="5400000" flipH="1" flipV="1">
            <a:off x="3960752" y="3073987"/>
            <a:ext cx="683893" cy="464066"/>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240372" y="2699755"/>
            <a:ext cx="75262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3" name="Content Placeholder 26"/>
          <p:cNvSpPr txBox="1">
            <a:spLocks/>
          </p:cNvSpPr>
          <p:nvPr/>
        </p:nvSpPr>
        <p:spPr bwMode="auto">
          <a:xfrm>
            <a:off x="4544586" y="3604316"/>
            <a:ext cx="3895643" cy="892175"/>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Nombre d’interventions (élevé [25–114] vs faible [1–19])</a:t>
            </a:r>
            <a:endParaRPr lang="fr-FR" sz="1400" dirty="0">
              <a:solidFill>
                <a:srgbClr val="4D4D4D"/>
              </a:solidFill>
              <a:latin typeface="Arial"/>
            </a:endParaRPr>
          </a:p>
        </p:txBody>
      </p:sp>
      <p:cxnSp>
        <p:nvCxnSpPr>
          <p:cNvPr id="16" name="AutoShape 19"/>
          <p:cNvCxnSpPr>
            <a:cxnSpLocks noChangeShapeType="1"/>
            <a:stCxn id="19" idx="3"/>
            <a:endCxn id="10" idx="2"/>
          </p:cNvCxnSpPr>
          <p:nvPr/>
        </p:nvCxnSpPr>
        <p:spPr bwMode="auto">
          <a:xfrm flipV="1">
            <a:off x="3534230" y="3940066"/>
            <a:ext cx="244637" cy="1"/>
          </a:xfrm>
          <a:prstGeom prst="straightConnector1">
            <a:avLst/>
          </a:prstGeom>
          <a:noFill/>
          <a:ln w="57150">
            <a:solidFill>
              <a:schemeClr val="bg2">
                <a:lumMod val="60000"/>
                <a:lumOff val="40000"/>
              </a:schemeClr>
            </a:solidFill>
            <a:round/>
            <a:headEnd/>
            <a:tailEnd type="triangle" w="med" len="med"/>
          </a:ln>
        </p:spPr>
      </p:cxnSp>
      <p:cxnSp>
        <p:nvCxnSpPr>
          <p:cNvPr id="17" name="AutoShape 21"/>
          <p:cNvCxnSpPr>
            <a:cxnSpLocks noChangeShapeType="1"/>
            <a:stCxn id="18" idx="3"/>
            <a:endCxn id="12" idx="1"/>
          </p:cNvCxnSpPr>
          <p:nvPr/>
        </p:nvCxnSpPr>
        <p:spPr bwMode="auto">
          <a:xfrm>
            <a:off x="7955684" y="2964073"/>
            <a:ext cx="284688" cy="1"/>
          </a:xfrm>
          <a:prstGeom prst="straightConnector1">
            <a:avLst/>
          </a:prstGeom>
          <a:noFill/>
          <a:ln w="57150">
            <a:solidFill>
              <a:schemeClr val="bg2">
                <a:lumMod val="60000"/>
                <a:lumOff val="40000"/>
              </a:schemeClr>
            </a:solidFill>
            <a:round/>
            <a:headEnd/>
            <a:tailEnd type="triangle" w="med" len="med"/>
          </a:ln>
        </p:spPr>
      </p:cxnSp>
      <p:sp>
        <p:nvSpPr>
          <p:cNvPr id="18" name="AutoShape 8"/>
          <p:cNvSpPr>
            <a:spLocks noChangeArrowheads="1"/>
          </p:cNvSpPr>
          <p:nvPr/>
        </p:nvSpPr>
        <p:spPr bwMode="auto">
          <a:xfrm>
            <a:off x="4534731" y="2280180"/>
            <a:ext cx="3420953" cy="136778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Bras SCRTx</a:t>
            </a:r>
          </a:p>
          <a:p>
            <a:pPr algn="ctr" defTabSz="892175" eaLnBrk="0" hangingPunct="0"/>
            <a:r>
              <a:rPr lang="fr-FR" altLang="zh-CN" dirty="0" smtClean="0">
                <a:solidFill>
                  <a:srgbClr val="FFFFFF"/>
                </a:solidFill>
                <a:ea typeface="SimSun" pitchFamily="2" charset="-122"/>
              </a:rPr>
              <a:t>RT courte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(5 Gy/j pendant 5 jours) + CT de consolidation* (n=261)</a:t>
            </a:r>
            <a:endParaRPr lang="fr-FR" altLang="zh-CN" dirty="0">
              <a:solidFill>
                <a:srgbClr val="FFFFFF"/>
              </a:solidFill>
              <a:ea typeface="SimSun" pitchFamily="2" charset="-122"/>
            </a:endParaRPr>
          </a:p>
        </p:txBody>
      </p:sp>
      <p:sp>
        <p:nvSpPr>
          <p:cNvPr id="19" name="AutoShape 9"/>
          <p:cNvSpPr>
            <a:spLocks noChangeArrowheads="1"/>
          </p:cNvSpPr>
          <p:nvPr/>
        </p:nvSpPr>
        <p:spPr bwMode="auto">
          <a:xfrm>
            <a:off x="245325" y="2440938"/>
            <a:ext cx="3288905"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rectum localement avancé</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Répondeur/stable après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3 cycles de GemCap</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OMS PS 0–2</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Diamètre tumoral maximal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7 cm </a:t>
            </a:r>
          </a:p>
          <a:p>
            <a:pPr defTabSz="892175" eaLnBrk="0" hangingPunct="0">
              <a:spcAft>
                <a:spcPct val="30000"/>
              </a:spcAft>
            </a:pPr>
            <a:r>
              <a:rPr lang="fr-FR" altLang="zh-CN" dirty="0" smtClean="0">
                <a:solidFill>
                  <a:srgbClr val="FFFFFF"/>
                </a:solidFill>
                <a:ea typeface="SimSun" pitchFamily="2" charset="-122"/>
              </a:rPr>
              <a:t>(n=545)</a:t>
            </a:r>
            <a:endParaRPr lang="fr-FR" altLang="zh-CN" dirty="0">
              <a:solidFill>
                <a:srgbClr val="FFFFFF"/>
              </a:solidFill>
              <a:ea typeface="SimSun" pitchFamily="2" charset="-122"/>
            </a:endParaRPr>
          </a:p>
        </p:txBody>
      </p:sp>
      <p:cxnSp>
        <p:nvCxnSpPr>
          <p:cNvPr id="20" name="AutoShape 16"/>
          <p:cNvCxnSpPr>
            <a:cxnSpLocks noChangeShapeType="1"/>
            <a:stCxn id="10" idx="4"/>
            <a:endCxn id="23" idx="1"/>
          </p:cNvCxnSpPr>
          <p:nvPr/>
        </p:nvCxnSpPr>
        <p:spPr bwMode="auto">
          <a:xfrm rot="16200000" flipH="1">
            <a:off x="3962784" y="4340047"/>
            <a:ext cx="679927" cy="464164"/>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240372" y="4647773"/>
            <a:ext cx="75262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2" name="AutoShape 20"/>
          <p:cNvCxnSpPr>
            <a:cxnSpLocks noChangeShapeType="1"/>
            <a:stCxn id="23" idx="3"/>
            <a:endCxn id="21" idx="1"/>
          </p:cNvCxnSpPr>
          <p:nvPr/>
        </p:nvCxnSpPr>
        <p:spPr bwMode="auto">
          <a:xfrm flipV="1">
            <a:off x="7953765" y="4912092"/>
            <a:ext cx="286607" cy="1"/>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534829" y="4339891"/>
            <a:ext cx="3418936" cy="114440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ea typeface="SimSun" pitchFamily="2" charset="-122"/>
              </a:rPr>
              <a:t>Bras CRTx </a:t>
            </a:r>
          </a:p>
          <a:p>
            <a:pPr algn="ctr" defTabSz="892175" eaLnBrk="0" hangingPunct="0"/>
            <a:r>
              <a:rPr lang="fr-FR" altLang="zh-CN" dirty="0" smtClean="0">
                <a:solidFill>
                  <a:srgbClr val="4D4D4D"/>
                </a:solidFill>
                <a:ea typeface="SimSun" pitchFamily="2" charset="-122"/>
              </a:rPr>
              <a:t>Radiochimiothérapie conventionnelle + Oxaliplatine hebdomadaire (n=254)</a:t>
            </a:r>
            <a:endParaRPr lang="fr-FR"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xmlns="" val="20327583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pPr>
              <a:lnSpc>
                <a:spcPct val="90000"/>
              </a:lnSpc>
            </a:pPr>
            <a:r>
              <a:rPr lang="fr-FR" sz="1800" dirty="0" smtClean="0"/>
              <a:t>O-020: Impact de l’expérience chirurgicale du centre sur l’issue du traitement des tumeurs du rectum cT3 ou cT4 fixées dans une étude de phase III comparant la radiochimiothérapie préopératoire et la radiothérapie courte avec chimiothérapie de consolidation (étude Polish-II) – Wyrwicz L, et al </a:t>
            </a:r>
            <a:endParaRPr lang="fr-FR" sz="1800" dirty="0"/>
          </a:p>
        </p:txBody>
      </p:sp>
      <p:sp>
        <p:nvSpPr>
          <p:cNvPr id="15" name="Text Placeholder 14"/>
          <p:cNvSpPr>
            <a:spLocks noGrp="1"/>
          </p:cNvSpPr>
          <p:nvPr>
            <p:ph type="body" sz="quarter" idx="11"/>
          </p:nvPr>
        </p:nvSpPr>
        <p:spPr/>
        <p:txBody>
          <a:bodyPr/>
          <a:lstStyle/>
          <a:p>
            <a:r>
              <a:rPr lang="fr-FR" dirty="0" smtClean="0"/>
              <a:t>Wyrwicz et al. Ann Oncol 2016; 27 (suppl 2): abstr O-020 </a:t>
            </a:r>
            <a:endParaRPr lang="fr-FR" dirty="0"/>
          </a:p>
        </p:txBody>
      </p:sp>
      <p:sp>
        <p:nvSpPr>
          <p:cNvPr id="8"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Résultats</a:t>
            </a:r>
          </a:p>
          <a:p>
            <a:r>
              <a:rPr lang="fr-FR" dirty="0" smtClean="0"/>
              <a:t>Le taux de résection R0 était amélioré dans les centres à haut volume d’interventions vs faible volume (80% vs 72%)</a:t>
            </a:r>
          </a:p>
          <a:p>
            <a:r>
              <a:rPr lang="fr-FR" dirty="0" smtClean="0"/>
              <a:t>Après un suivi de 3 ans, la SG était significativement plus élevée chez les patients du bras SCRTx (78%) que chez ceux du bras CRTx (64%; p&lt;0,05)</a:t>
            </a:r>
          </a:p>
          <a:p>
            <a:r>
              <a:rPr lang="fr-FR" dirty="0" smtClean="0"/>
              <a:t>La proportion de patients en vie après 5 ans était de 75% et 60% dans les bras SCRTx et CRTx, respectivement</a:t>
            </a:r>
          </a:p>
          <a:p>
            <a:r>
              <a:rPr lang="fr-FR" dirty="0" smtClean="0"/>
              <a:t>Aucune différence de taux de résection R0 (p=0,54) ou de SG (p=0,718) n’a été observée dans les centres à faible volume d’interventions</a:t>
            </a:r>
            <a:endParaRPr lang="fr-FR" dirty="0"/>
          </a:p>
        </p:txBody>
      </p:sp>
    </p:spTree>
    <p:custDataLst>
      <p:tags r:id="rId1"/>
    </p:custDataLst>
    <p:extLst>
      <p:ext uri="{BB962C8B-B14F-4D97-AF65-F5344CB8AC3E}">
        <p14:creationId xmlns:p14="http://schemas.microsoft.com/office/powerpoint/2010/main" xmlns="" val="9238015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pPr>
              <a:lnSpc>
                <a:spcPct val="90000"/>
              </a:lnSpc>
            </a:pPr>
            <a:r>
              <a:rPr lang="fr-FR" sz="1800" dirty="0" smtClean="0"/>
              <a:t>O-020: Impact de l’expérience chirurgicale du centre sur l’issue du traitement des tumeurs du rectum cT3 ou cT4 fixées dans une étude de phase III comparant la radiochimiothérapie préopératoire et la radiothérapie courte avec chimiothérapie de consolidation (étude Polish-II) – Wyrwicz L, et al </a:t>
            </a:r>
            <a:endParaRPr lang="fr-FR" sz="1800" dirty="0"/>
          </a:p>
        </p:txBody>
      </p:sp>
      <p:sp>
        <p:nvSpPr>
          <p:cNvPr id="15" name="Text Placeholder 14"/>
          <p:cNvSpPr>
            <a:spLocks noGrp="1"/>
          </p:cNvSpPr>
          <p:nvPr>
            <p:ph type="body" sz="quarter" idx="11"/>
          </p:nvPr>
        </p:nvSpPr>
        <p:spPr/>
        <p:txBody>
          <a:bodyPr/>
          <a:lstStyle/>
          <a:p>
            <a:r>
              <a:rPr lang="fr-FR" dirty="0" smtClean="0"/>
              <a:t>Wyrwicz et al. Ann Oncol 2016; 27 (suppl 2): abstr O-020 </a:t>
            </a:r>
            <a:endParaRPr lang="fr-FR" dirty="0"/>
          </a:p>
        </p:txBody>
      </p:sp>
      <p:sp>
        <p:nvSpPr>
          <p:cNvPr id="8"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Conclusions</a:t>
            </a:r>
            <a:r>
              <a:rPr lang="fr-FR" dirty="0" smtClean="0"/>
              <a:t> </a:t>
            </a:r>
          </a:p>
          <a:p>
            <a:r>
              <a:rPr lang="fr-FR" b="1" dirty="0" smtClean="0"/>
              <a:t>L’association d’une radiothérapie courte et d’une chimiothérapie de consolidation est un traitement efficace chez les patients avec cancer du rectum localement avancé </a:t>
            </a:r>
          </a:p>
          <a:p>
            <a:r>
              <a:rPr lang="fr-FR" b="1" dirty="0" smtClean="0"/>
              <a:t>Dans les centres ayant une expérience importante pour la chirurgie colorectale, ce traitement améliore la survie par rapport à la </a:t>
            </a:r>
            <a:r>
              <a:rPr lang="fr-FR" b="1" dirty="0"/>
              <a:t>radiochimiothérapie </a:t>
            </a:r>
            <a:r>
              <a:rPr lang="fr-FR" b="1" dirty="0" smtClean="0"/>
              <a:t>préopératoire conventionnelle </a:t>
            </a:r>
          </a:p>
          <a:p>
            <a:r>
              <a:rPr lang="fr-FR" b="1" dirty="0" smtClean="0"/>
              <a:t>Cependant, un suivi plus long est nécessaire pour confirmer les taux de survie plus importants sans amélioration significative du contrôle local </a:t>
            </a:r>
            <a:endParaRPr lang="fr-FR" dirty="0"/>
          </a:p>
        </p:txBody>
      </p:sp>
    </p:spTree>
    <p:custDataLst>
      <p:tags r:id="rId1"/>
    </p:custDataLst>
    <p:extLst>
      <p:ext uri="{BB962C8B-B14F-4D97-AF65-F5344CB8AC3E}">
        <p14:creationId xmlns:p14="http://schemas.microsoft.com/office/powerpoint/2010/main" xmlns="" val="2871405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O-021: Stratégie personnalisée pour les cancers du rectum localement avancés: résultats préliminaires d’une étude multicentrique de phase II (GRECCAR 4) – Rouanet P, et al </a:t>
            </a:r>
            <a:endParaRPr lang="fr-FR" dirty="0"/>
          </a:p>
        </p:txBody>
      </p:sp>
      <p:sp>
        <p:nvSpPr>
          <p:cNvPr id="23" name="Content Placeholder 22"/>
          <p:cNvSpPr>
            <a:spLocks noGrp="1"/>
          </p:cNvSpPr>
          <p:nvPr>
            <p:ph idx="1"/>
          </p:nvPr>
        </p:nvSpPr>
        <p:spPr/>
        <p:txBody>
          <a:bodyPr/>
          <a:lstStyle/>
          <a:p>
            <a:pPr marL="0" indent="0">
              <a:buNone/>
            </a:pPr>
            <a:r>
              <a:rPr lang="fr-FR" b="1" dirty="0" smtClean="0"/>
              <a:t>Objectif</a:t>
            </a:r>
          </a:p>
          <a:p>
            <a:pPr marL="285750" indent="-285750">
              <a:buFont typeface="Arial" panose="020B0604020202020204" pitchFamily="34" charset="0"/>
              <a:buChar char="•"/>
            </a:pPr>
            <a:r>
              <a:rPr lang="fr-FR" dirty="0" smtClean="0"/>
              <a:t>Evaluer la faisabilité d’une prise en charge personnalisée des carcinomes du rectum localement avancés selon la réponse tumorale précoce à une chimiothérapie d’induction courte et intensive (triplet), tout en respectant un taux de résection R0 minimal de 90% dans tous les bras</a:t>
            </a:r>
          </a:p>
          <a:p>
            <a:endParaRPr lang="fr-FR" dirty="0"/>
          </a:p>
        </p:txBody>
      </p:sp>
      <p:sp>
        <p:nvSpPr>
          <p:cNvPr id="36" name="Text Placeholder 14"/>
          <p:cNvSpPr txBox="1">
            <a:spLocks/>
          </p:cNvSpPr>
          <p:nvPr/>
        </p:nvSpPr>
        <p:spPr bwMode="auto">
          <a:xfrm>
            <a:off x="3975100" y="6096000"/>
            <a:ext cx="4803775"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fr-FR" dirty="0" smtClean="0"/>
              <a:t>Rouanet et al. Ann Oncol 2016; 27 (suppl 2): abstr O-021</a:t>
            </a:r>
            <a:endParaRPr lang="fr-FR" dirty="0"/>
          </a:p>
        </p:txBody>
      </p:sp>
      <p:sp>
        <p:nvSpPr>
          <p:cNvPr id="42" name="Oval 14"/>
          <p:cNvSpPr>
            <a:spLocks noChangeArrowheads="1"/>
          </p:cNvSpPr>
          <p:nvPr/>
        </p:nvSpPr>
        <p:spPr bwMode="auto">
          <a:xfrm>
            <a:off x="5726259" y="46938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dirty="0" smtClean="0">
                <a:solidFill>
                  <a:srgbClr val="043882"/>
                </a:solidFill>
                <a:latin typeface="Arial"/>
                <a:ea typeface="SimSun" pitchFamily="2" charset="-122"/>
                <a:cs typeface="Arial"/>
              </a:rPr>
              <a:t>R</a:t>
            </a:r>
            <a:endParaRPr lang="fr-FR" altLang="zh-CN" sz="2400" b="1" dirty="0">
              <a:solidFill>
                <a:srgbClr val="043882"/>
              </a:solidFill>
              <a:latin typeface="Arial"/>
              <a:ea typeface="SimSun" pitchFamily="2" charset="-122"/>
              <a:cs typeface="Arial"/>
            </a:endParaRPr>
          </a:p>
        </p:txBody>
      </p:sp>
      <p:cxnSp>
        <p:nvCxnSpPr>
          <p:cNvPr id="43" name="AutoShape 15"/>
          <p:cNvCxnSpPr>
            <a:cxnSpLocks noChangeShapeType="1"/>
            <a:stCxn id="42" idx="0"/>
            <a:endCxn id="55" idx="1"/>
          </p:cNvCxnSpPr>
          <p:nvPr/>
        </p:nvCxnSpPr>
        <p:spPr bwMode="auto">
          <a:xfrm rot="5400000" flipH="1" flipV="1">
            <a:off x="6140785" y="4428954"/>
            <a:ext cx="142133" cy="387589"/>
          </a:xfrm>
          <a:prstGeom prst="bentConnector2">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8766704" y="2497718"/>
            <a:ext cx="328839" cy="3283789"/>
          </a:xfrm>
          <a:prstGeom prst="rect">
            <a:avLst/>
          </a:prstGeom>
          <a:solidFill>
            <a:schemeClr val="tx1"/>
          </a:solidFill>
          <a:ln w="9525" algn="ctr">
            <a:noFill/>
            <a:round/>
            <a:headEnd/>
            <a:tailEnd/>
          </a:ln>
        </p:spPr>
        <p:txBody>
          <a:bodyPr vert="vert"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Chimiothérapie adjuvante</a:t>
            </a:r>
            <a:endParaRPr lang="fr-FR" altLang="zh-CN" b="1" dirty="0">
              <a:solidFill>
                <a:srgbClr val="FFFFFF"/>
              </a:solidFill>
              <a:latin typeface="Arial"/>
              <a:ea typeface="SimSun" pitchFamily="2" charset="-122"/>
              <a:cs typeface="Arial"/>
            </a:endParaRPr>
          </a:p>
        </p:txBody>
      </p:sp>
      <p:cxnSp>
        <p:nvCxnSpPr>
          <p:cNvPr id="45" name="AutoShape 19"/>
          <p:cNvCxnSpPr>
            <a:cxnSpLocks noChangeShapeType="1"/>
            <a:stCxn id="74" idx="3"/>
            <a:endCxn id="42" idx="2"/>
          </p:cNvCxnSpPr>
          <p:nvPr/>
        </p:nvCxnSpPr>
        <p:spPr bwMode="auto">
          <a:xfrm>
            <a:off x="5486400" y="4976376"/>
            <a:ext cx="239859" cy="9538"/>
          </a:xfrm>
          <a:prstGeom prst="straightConnector1">
            <a:avLst/>
          </a:prstGeom>
          <a:noFill/>
          <a:ln w="57150">
            <a:solidFill>
              <a:schemeClr val="bg2">
                <a:lumMod val="60000"/>
                <a:lumOff val="40000"/>
              </a:schemeClr>
            </a:solidFill>
            <a:round/>
            <a:headEnd/>
            <a:tailEnd type="triangle" w="med" len="med"/>
          </a:ln>
        </p:spPr>
      </p:cxnSp>
      <p:sp>
        <p:nvSpPr>
          <p:cNvPr id="49" name="AutoShape 9"/>
          <p:cNvSpPr>
            <a:spLocks noChangeArrowheads="1"/>
          </p:cNvSpPr>
          <p:nvPr/>
        </p:nvSpPr>
        <p:spPr bwMode="auto">
          <a:xfrm>
            <a:off x="95102" y="3113311"/>
            <a:ext cx="3436097" cy="19179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cs typeface="Arial"/>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a:cs typeface="Arial"/>
              </a:rPr>
              <a:t>Réponse tumorale après CT d’induction (FOLFIRINOX) évaluée par résonance magnétique nucléaire</a:t>
            </a:r>
          </a:p>
          <a:p>
            <a:pPr defTabSz="892175" eaLnBrk="0" hangingPunct="0">
              <a:spcAft>
                <a:spcPct val="30000"/>
              </a:spcAft>
            </a:pPr>
            <a:r>
              <a:rPr lang="fr-FR" altLang="zh-CN" dirty="0" smtClean="0">
                <a:solidFill>
                  <a:srgbClr val="FFFFFF"/>
                </a:solidFill>
                <a:latin typeface="Arial"/>
                <a:cs typeface="Arial"/>
              </a:rPr>
              <a:t>(n=206)</a:t>
            </a:r>
            <a:endParaRPr lang="fr-FR" altLang="zh-CN" dirty="0">
              <a:solidFill>
                <a:srgbClr val="FFFFFF"/>
              </a:solidFill>
              <a:latin typeface="Arial"/>
              <a:cs typeface="Arial"/>
            </a:endParaRPr>
          </a:p>
        </p:txBody>
      </p:sp>
      <p:sp>
        <p:nvSpPr>
          <p:cNvPr id="50" name="Rectangle 9"/>
          <p:cNvSpPr txBox="1">
            <a:spLocks noChangeArrowheads="1"/>
          </p:cNvSpPr>
          <p:nvPr/>
        </p:nvSpPr>
        <p:spPr bwMode="auto">
          <a:xfrm>
            <a:off x="365124" y="5579910"/>
            <a:ext cx="4130676" cy="814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principaux</a:t>
            </a:r>
          </a:p>
          <a:p>
            <a:r>
              <a:rPr lang="fr-FR" dirty="0" smtClean="0"/>
              <a:t>Tolérance, efficacité</a:t>
            </a:r>
          </a:p>
          <a:p>
            <a:endParaRPr lang="fr-FR" dirty="0" smtClean="0"/>
          </a:p>
        </p:txBody>
      </p:sp>
      <p:cxnSp>
        <p:nvCxnSpPr>
          <p:cNvPr id="51" name="AutoShape 16"/>
          <p:cNvCxnSpPr>
            <a:cxnSpLocks noChangeShapeType="1"/>
            <a:stCxn id="42" idx="4"/>
            <a:endCxn id="61" idx="1"/>
          </p:cNvCxnSpPr>
          <p:nvPr/>
        </p:nvCxnSpPr>
        <p:spPr bwMode="auto">
          <a:xfrm rot="16200000" flipH="1">
            <a:off x="6090654" y="5205416"/>
            <a:ext cx="242518" cy="387713"/>
          </a:xfrm>
          <a:prstGeom prst="bentConnector2">
            <a:avLst/>
          </a:prstGeom>
          <a:noFill/>
          <a:ln w="57150">
            <a:solidFill>
              <a:schemeClr val="bg2">
                <a:lumMod val="60000"/>
                <a:lumOff val="40000"/>
              </a:schemeClr>
            </a:solidFill>
            <a:round/>
            <a:headEnd/>
            <a:tailEnd type="triangle" w="med" len="med"/>
          </a:ln>
        </p:spPr>
      </p:cxnSp>
      <p:sp>
        <p:nvSpPr>
          <p:cNvPr id="55" name="AutoShape 8"/>
          <p:cNvSpPr>
            <a:spLocks noChangeArrowheads="1"/>
          </p:cNvSpPr>
          <p:nvPr/>
        </p:nvSpPr>
        <p:spPr bwMode="auto">
          <a:xfrm>
            <a:off x="6405646" y="4201580"/>
            <a:ext cx="2180799" cy="700202"/>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latin typeface="Arial"/>
                <a:cs typeface="Arial"/>
              </a:rPr>
              <a:t>Bras C</a:t>
            </a:r>
          </a:p>
          <a:p>
            <a:pPr algn="ctr" defTabSz="892175" eaLnBrk="0" hangingPunct="0"/>
            <a:r>
              <a:rPr lang="fr-FR" altLang="zh-CN" sz="1400" b="1" dirty="0" smtClean="0">
                <a:solidFill>
                  <a:srgbClr val="FFFFFF"/>
                </a:solidFill>
                <a:latin typeface="Arial"/>
                <a:ea typeface="SimSun" pitchFamily="2" charset="-122"/>
                <a:cs typeface="Arial"/>
              </a:rPr>
              <a:t>RCT (Cap 50) + chirurgie (n=113)</a:t>
            </a:r>
            <a:endParaRPr lang="fr-FR" altLang="zh-CN" sz="1400" b="1" dirty="0">
              <a:solidFill>
                <a:srgbClr val="FFFFFF"/>
              </a:solidFill>
              <a:latin typeface="Arial"/>
              <a:ea typeface="SimSun" pitchFamily="2" charset="-122"/>
              <a:cs typeface="Arial"/>
            </a:endParaRPr>
          </a:p>
        </p:txBody>
      </p:sp>
      <p:sp>
        <p:nvSpPr>
          <p:cNvPr id="61" name="AutoShape 12"/>
          <p:cNvSpPr>
            <a:spLocks noChangeArrowheads="1"/>
          </p:cNvSpPr>
          <p:nvPr/>
        </p:nvSpPr>
        <p:spPr bwMode="auto">
          <a:xfrm>
            <a:off x="6405770" y="5086495"/>
            <a:ext cx="2180676" cy="868073"/>
          </a:xfrm>
          <a:prstGeom prst="rect">
            <a:avLst/>
          </a:prstGeom>
          <a:solidFill>
            <a:schemeClr val="accent1">
              <a:lumMod val="20000"/>
              <a:lumOff val="80000"/>
            </a:schemeClr>
          </a:solidFill>
          <a:ln w="9525" algn="ctr">
            <a:noFill/>
            <a:round/>
            <a:headEnd/>
            <a:tailEnd/>
          </a:ln>
        </p:spPr>
        <p:txBody>
          <a:bodyPr lIns="90488" tIns="0" rIns="90488" bIns="0" anchor="ctr"/>
          <a:lstStyle/>
          <a:p>
            <a:pPr algn="ctr" defTabSz="892175" eaLnBrk="0" hangingPunct="0"/>
            <a:r>
              <a:rPr lang="fr-FR" altLang="zh-CN" sz="1400" b="1" dirty="0" smtClean="0">
                <a:solidFill>
                  <a:srgbClr val="043882"/>
                </a:solidFill>
                <a:latin typeface="Arial"/>
                <a:ea typeface="SimSun" pitchFamily="2" charset="-122"/>
                <a:cs typeface="Arial"/>
              </a:rPr>
              <a:t>Bras D </a:t>
            </a:r>
            <a:br>
              <a:rPr lang="fr-FR" altLang="zh-CN" sz="1400" b="1" dirty="0" smtClean="0">
                <a:solidFill>
                  <a:srgbClr val="043882"/>
                </a:solidFill>
                <a:latin typeface="Arial"/>
                <a:ea typeface="SimSun" pitchFamily="2" charset="-122"/>
                <a:cs typeface="Arial"/>
              </a:rPr>
            </a:br>
            <a:r>
              <a:rPr lang="fr-FR" altLang="zh-CN" sz="1400" b="1" dirty="0" smtClean="0">
                <a:solidFill>
                  <a:srgbClr val="043882"/>
                </a:solidFill>
                <a:latin typeface="Arial"/>
                <a:ea typeface="SimSun" pitchFamily="2" charset="-122"/>
                <a:cs typeface="Arial"/>
              </a:rPr>
              <a:t> RT intensive </a:t>
            </a:r>
            <a:r>
              <a:rPr lang="fr-FR" altLang="zh-CN" sz="1400" b="1" dirty="0">
                <a:solidFill>
                  <a:srgbClr val="043882"/>
                </a:solidFill>
                <a:latin typeface="Arial"/>
                <a:ea typeface="SimSun" pitchFamily="2" charset="-122"/>
                <a:cs typeface="Arial"/>
              </a:rPr>
              <a:t>(</a:t>
            </a:r>
            <a:r>
              <a:rPr lang="fr-FR" altLang="zh-CN" sz="1400" b="1" dirty="0" smtClean="0">
                <a:solidFill>
                  <a:srgbClr val="043882"/>
                </a:solidFill>
                <a:latin typeface="Arial"/>
                <a:ea typeface="SimSun" pitchFamily="2" charset="-122"/>
                <a:cs typeface="Arial"/>
              </a:rPr>
              <a:t>Cap 60) </a:t>
            </a:r>
            <a:br>
              <a:rPr lang="fr-FR" altLang="zh-CN" sz="1400" b="1" dirty="0" smtClean="0">
                <a:solidFill>
                  <a:srgbClr val="043882"/>
                </a:solidFill>
                <a:latin typeface="Arial"/>
                <a:ea typeface="SimSun" pitchFamily="2" charset="-122"/>
                <a:cs typeface="Arial"/>
              </a:rPr>
            </a:br>
            <a:r>
              <a:rPr lang="fr-FR" altLang="zh-CN" sz="1400" b="1" dirty="0" smtClean="0">
                <a:solidFill>
                  <a:srgbClr val="043882"/>
                </a:solidFill>
                <a:latin typeface="Arial"/>
                <a:ea typeface="SimSun" pitchFamily="2" charset="-122"/>
                <a:cs typeface="Arial"/>
              </a:rPr>
              <a:t>+ chirurgie </a:t>
            </a:r>
            <a:br>
              <a:rPr lang="fr-FR" altLang="zh-CN" sz="1400" b="1" dirty="0" smtClean="0">
                <a:solidFill>
                  <a:srgbClr val="043882"/>
                </a:solidFill>
                <a:latin typeface="Arial"/>
                <a:ea typeface="SimSun" pitchFamily="2" charset="-122"/>
                <a:cs typeface="Arial"/>
              </a:rPr>
            </a:br>
            <a:r>
              <a:rPr lang="fr-FR" altLang="zh-CN" sz="1400" b="1" dirty="0" smtClean="0">
                <a:solidFill>
                  <a:srgbClr val="043882"/>
                </a:solidFill>
                <a:latin typeface="Arial"/>
                <a:ea typeface="SimSun" pitchFamily="2" charset="-122"/>
                <a:cs typeface="Arial"/>
              </a:rPr>
              <a:t>(n=51)</a:t>
            </a:r>
            <a:endParaRPr lang="fr-FR" altLang="zh-CN" sz="1400" b="1" dirty="0">
              <a:solidFill>
                <a:srgbClr val="043882"/>
              </a:solidFill>
              <a:latin typeface="Arial"/>
              <a:ea typeface="SimSun" pitchFamily="2" charset="-122"/>
              <a:cs typeface="Arial"/>
            </a:endParaRPr>
          </a:p>
        </p:txBody>
      </p:sp>
      <p:sp>
        <p:nvSpPr>
          <p:cNvPr id="62" name="Text Placeholder 13"/>
          <p:cNvSpPr txBox="1">
            <a:spLocks/>
          </p:cNvSpPr>
          <p:nvPr/>
        </p:nvSpPr>
        <p:spPr bwMode="auto">
          <a:xfrm>
            <a:off x="365125" y="6096000"/>
            <a:ext cx="4130675"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fr-FR" dirty="0" smtClean="0"/>
              <a:t>Cap: </a:t>
            </a:r>
            <a:r>
              <a:rPr lang="fr-FR" dirty="0" err="1" smtClean="0"/>
              <a:t>capécitabine</a:t>
            </a:r>
            <a:endParaRPr lang="fr-FR" dirty="0"/>
          </a:p>
        </p:txBody>
      </p:sp>
      <p:sp>
        <p:nvSpPr>
          <p:cNvPr id="67" name="AutoShape 8"/>
          <p:cNvSpPr>
            <a:spLocks noChangeArrowheads="1"/>
          </p:cNvSpPr>
          <p:nvPr/>
        </p:nvSpPr>
        <p:spPr bwMode="auto">
          <a:xfrm>
            <a:off x="3708225" y="2851653"/>
            <a:ext cx="1778175" cy="83364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latin typeface="Arial"/>
                <a:cs typeface="Arial"/>
              </a:rPr>
              <a:t>Bons répondeurs </a:t>
            </a:r>
            <a:br>
              <a:rPr lang="fr-FR" altLang="zh-CN" sz="1400" b="1" dirty="0" smtClean="0">
                <a:solidFill>
                  <a:srgbClr val="FFFFFF"/>
                </a:solidFill>
                <a:latin typeface="Arial"/>
                <a:cs typeface="Arial"/>
              </a:rPr>
            </a:br>
            <a:r>
              <a:rPr lang="fr-FR" altLang="zh-CN" sz="1400" b="1" dirty="0" smtClean="0">
                <a:solidFill>
                  <a:srgbClr val="FFFFFF"/>
                </a:solidFill>
                <a:latin typeface="Arial"/>
                <a:cs typeface="Arial"/>
              </a:rPr>
              <a:t>(≥75% de réduction du volume tumoral)</a:t>
            </a:r>
            <a:endParaRPr lang="fr-FR" altLang="zh-CN" sz="1400" b="1" dirty="0">
              <a:solidFill>
                <a:srgbClr val="FFFFFF"/>
              </a:solidFill>
              <a:latin typeface="Arial"/>
              <a:ea typeface="SimSun" pitchFamily="2" charset="-122"/>
              <a:cs typeface="Arial"/>
            </a:endParaRPr>
          </a:p>
        </p:txBody>
      </p:sp>
      <p:sp>
        <p:nvSpPr>
          <p:cNvPr id="68" name="Oval 14"/>
          <p:cNvSpPr>
            <a:spLocks noChangeArrowheads="1"/>
          </p:cNvSpPr>
          <p:nvPr/>
        </p:nvSpPr>
        <p:spPr bwMode="auto">
          <a:xfrm>
            <a:off x="5726260" y="29763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dirty="0" smtClean="0">
                <a:solidFill>
                  <a:srgbClr val="043882"/>
                </a:solidFill>
                <a:latin typeface="Arial"/>
                <a:ea typeface="SimSun" pitchFamily="2" charset="-122"/>
                <a:cs typeface="Arial"/>
              </a:rPr>
              <a:t>R</a:t>
            </a:r>
            <a:endParaRPr lang="fr-FR" altLang="zh-CN" sz="2400" b="1" dirty="0">
              <a:solidFill>
                <a:srgbClr val="043882"/>
              </a:solidFill>
              <a:latin typeface="Arial"/>
              <a:ea typeface="SimSun" pitchFamily="2" charset="-122"/>
              <a:cs typeface="Arial"/>
            </a:endParaRPr>
          </a:p>
        </p:txBody>
      </p:sp>
      <p:cxnSp>
        <p:nvCxnSpPr>
          <p:cNvPr id="69" name="AutoShape 15"/>
          <p:cNvCxnSpPr>
            <a:cxnSpLocks noChangeShapeType="1"/>
            <a:stCxn id="68" idx="0"/>
            <a:endCxn id="80" idx="1"/>
          </p:cNvCxnSpPr>
          <p:nvPr/>
        </p:nvCxnSpPr>
        <p:spPr bwMode="auto">
          <a:xfrm rot="5400000" flipH="1" flipV="1">
            <a:off x="6138734" y="2709461"/>
            <a:ext cx="146237" cy="387588"/>
          </a:xfrm>
          <a:prstGeom prst="bentConnector2">
            <a:avLst/>
          </a:prstGeom>
          <a:noFill/>
          <a:ln w="57150">
            <a:solidFill>
              <a:schemeClr val="bg2">
                <a:lumMod val="60000"/>
                <a:lumOff val="40000"/>
              </a:schemeClr>
            </a:solidFill>
            <a:round/>
            <a:headEnd/>
            <a:tailEnd type="triangle" w="med" len="med"/>
          </a:ln>
        </p:spPr>
      </p:cxnSp>
      <p:cxnSp>
        <p:nvCxnSpPr>
          <p:cNvPr id="71" name="AutoShape 16"/>
          <p:cNvCxnSpPr>
            <a:cxnSpLocks noChangeShapeType="1"/>
            <a:stCxn id="68" idx="4"/>
            <a:endCxn id="81" idx="1"/>
          </p:cNvCxnSpPr>
          <p:nvPr/>
        </p:nvCxnSpPr>
        <p:spPr bwMode="auto">
          <a:xfrm rot="16200000" flipH="1">
            <a:off x="6151166" y="3427464"/>
            <a:ext cx="121494" cy="387711"/>
          </a:xfrm>
          <a:prstGeom prst="bentConnector2">
            <a:avLst/>
          </a:prstGeom>
          <a:noFill/>
          <a:ln w="57150">
            <a:solidFill>
              <a:schemeClr val="bg2">
                <a:lumMod val="60000"/>
                <a:lumOff val="40000"/>
              </a:schemeClr>
            </a:solidFill>
            <a:round/>
            <a:headEnd/>
            <a:tailEnd type="triangle" w="med" len="med"/>
          </a:ln>
        </p:spPr>
      </p:cxnSp>
      <p:sp>
        <p:nvSpPr>
          <p:cNvPr id="74" name="AutoShape 8"/>
          <p:cNvSpPr>
            <a:spLocks noChangeArrowheads="1"/>
          </p:cNvSpPr>
          <p:nvPr/>
        </p:nvSpPr>
        <p:spPr bwMode="auto">
          <a:xfrm>
            <a:off x="3708225" y="4356910"/>
            <a:ext cx="1778175" cy="123893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b="1" dirty="0" smtClean="0">
                <a:latin typeface="Arial"/>
                <a:cs typeface="Arial"/>
              </a:rPr>
              <a:t>Mauvais répondeurs </a:t>
            </a:r>
            <a:br>
              <a:rPr lang="fr-FR" altLang="zh-CN" sz="1400" b="1" dirty="0" smtClean="0">
                <a:latin typeface="Arial"/>
                <a:cs typeface="Arial"/>
              </a:rPr>
            </a:br>
            <a:r>
              <a:rPr lang="fr-FR" altLang="zh-CN" sz="1400" b="1" dirty="0" smtClean="0">
                <a:latin typeface="Arial"/>
                <a:cs typeface="Arial"/>
              </a:rPr>
              <a:t>(&lt;75% </a:t>
            </a:r>
            <a:r>
              <a:rPr lang="fr-FR" altLang="zh-CN" sz="1400" b="1" dirty="0">
                <a:latin typeface="Arial"/>
                <a:cs typeface="Arial"/>
              </a:rPr>
              <a:t>de réduction du volume </a:t>
            </a:r>
            <a:r>
              <a:rPr lang="fr-FR" altLang="zh-CN" sz="1400" b="1" dirty="0" smtClean="0">
                <a:latin typeface="Arial"/>
                <a:cs typeface="Arial"/>
              </a:rPr>
              <a:t>tumoral)</a:t>
            </a:r>
            <a:endParaRPr lang="fr-FR" altLang="zh-CN" sz="1400" b="1" dirty="0">
              <a:latin typeface="Arial"/>
              <a:ea typeface="SimSun" pitchFamily="2" charset="-122"/>
              <a:cs typeface="Arial"/>
            </a:endParaRPr>
          </a:p>
        </p:txBody>
      </p:sp>
      <p:cxnSp>
        <p:nvCxnSpPr>
          <p:cNvPr id="75" name="AutoShape 19"/>
          <p:cNvCxnSpPr>
            <a:cxnSpLocks noChangeShapeType="1"/>
            <a:stCxn id="67" idx="3"/>
            <a:endCxn id="68" idx="2"/>
          </p:cNvCxnSpPr>
          <p:nvPr/>
        </p:nvCxnSpPr>
        <p:spPr bwMode="auto">
          <a:xfrm flipV="1">
            <a:off x="5486400" y="3268473"/>
            <a:ext cx="239860" cy="1"/>
          </a:xfrm>
          <a:prstGeom prst="straightConnector1">
            <a:avLst/>
          </a:prstGeom>
          <a:noFill/>
          <a:ln w="57150">
            <a:solidFill>
              <a:schemeClr val="bg2">
                <a:lumMod val="60000"/>
                <a:lumOff val="40000"/>
              </a:schemeClr>
            </a:solidFill>
            <a:round/>
            <a:headEnd/>
            <a:tailEnd type="triangle" w="med" len="med"/>
          </a:ln>
        </p:spPr>
      </p:cxnSp>
      <p:sp>
        <p:nvSpPr>
          <p:cNvPr id="80" name="AutoShape 8"/>
          <p:cNvSpPr>
            <a:spLocks noChangeArrowheads="1"/>
          </p:cNvSpPr>
          <p:nvPr/>
        </p:nvSpPr>
        <p:spPr bwMode="auto">
          <a:xfrm>
            <a:off x="6405646" y="2497718"/>
            <a:ext cx="2180799" cy="664835"/>
          </a:xfrm>
          <a:prstGeom prst="rect">
            <a:avLst/>
          </a:prstGeom>
          <a:solidFill>
            <a:schemeClr val="accent3">
              <a:lumMod val="75000"/>
            </a:schemeClr>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latin typeface="Arial"/>
                <a:cs typeface="Arial"/>
              </a:rPr>
              <a:t>Bras A</a:t>
            </a:r>
          </a:p>
          <a:p>
            <a:pPr algn="ctr" defTabSz="892175" eaLnBrk="0" hangingPunct="0"/>
            <a:r>
              <a:rPr lang="fr-FR" altLang="zh-CN" sz="1400" b="1" dirty="0" smtClean="0">
                <a:solidFill>
                  <a:srgbClr val="FFFFFF"/>
                </a:solidFill>
                <a:latin typeface="Arial"/>
                <a:ea typeface="SimSun" pitchFamily="2" charset="-122"/>
                <a:cs typeface="Arial"/>
              </a:rPr>
              <a:t>Chirurgie immédiate (n=16)</a:t>
            </a:r>
            <a:endParaRPr lang="fr-FR" altLang="zh-CN" sz="1400" b="1" dirty="0">
              <a:solidFill>
                <a:srgbClr val="FFFFFF"/>
              </a:solidFill>
              <a:latin typeface="Arial"/>
              <a:ea typeface="SimSun" pitchFamily="2" charset="-122"/>
              <a:cs typeface="Arial"/>
            </a:endParaRPr>
          </a:p>
        </p:txBody>
      </p:sp>
      <p:sp>
        <p:nvSpPr>
          <p:cNvPr id="81" name="AutoShape 12"/>
          <p:cNvSpPr>
            <a:spLocks noChangeArrowheads="1"/>
          </p:cNvSpPr>
          <p:nvPr/>
        </p:nvSpPr>
        <p:spPr bwMode="auto">
          <a:xfrm>
            <a:off x="6405769" y="3347267"/>
            <a:ext cx="2180676" cy="669599"/>
          </a:xfrm>
          <a:prstGeom prst="rect">
            <a:avLst/>
          </a:prstGeom>
          <a:solidFill>
            <a:schemeClr val="accent3">
              <a:lumMod val="20000"/>
              <a:lumOff val="80000"/>
            </a:schemeClr>
          </a:solidFill>
          <a:ln w="9525" algn="ctr">
            <a:noFill/>
            <a:round/>
            <a:headEnd/>
            <a:tailEnd/>
          </a:ln>
        </p:spPr>
        <p:txBody>
          <a:bodyPr lIns="90488" tIns="0" rIns="90488" bIns="0" anchor="ctr"/>
          <a:lstStyle/>
          <a:p>
            <a:pPr algn="ctr" defTabSz="892175" eaLnBrk="0" hangingPunct="0"/>
            <a:r>
              <a:rPr lang="fr-FR" altLang="zh-CN" sz="1400" b="1" dirty="0" smtClean="0">
                <a:solidFill>
                  <a:srgbClr val="043882"/>
                </a:solidFill>
                <a:latin typeface="Arial"/>
                <a:ea typeface="SimSun" pitchFamily="2" charset="-122"/>
                <a:cs typeface="Arial"/>
              </a:rPr>
              <a:t>Bras B</a:t>
            </a:r>
          </a:p>
          <a:p>
            <a:pPr algn="ctr" defTabSz="892175" eaLnBrk="0" hangingPunct="0"/>
            <a:r>
              <a:rPr lang="fr-FR" altLang="zh-CN" sz="1400" b="1" dirty="0" smtClean="0">
                <a:solidFill>
                  <a:srgbClr val="043882"/>
                </a:solidFill>
                <a:latin typeface="Arial"/>
                <a:ea typeface="SimSun" pitchFamily="2" charset="-122"/>
                <a:cs typeface="Arial"/>
              </a:rPr>
              <a:t>RCT (Cap 50) + chirurgie (n=14)</a:t>
            </a:r>
            <a:endParaRPr lang="fr-FR" altLang="zh-CN" sz="1400" b="1" dirty="0">
              <a:solidFill>
                <a:srgbClr val="043882"/>
              </a:solidFill>
              <a:latin typeface="Arial"/>
              <a:ea typeface="SimSun" pitchFamily="2" charset="-122"/>
              <a:cs typeface="Arial"/>
            </a:endParaRPr>
          </a:p>
        </p:txBody>
      </p:sp>
      <p:cxnSp>
        <p:nvCxnSpPr>
          <p:cNvPr id="83" name="AutoShape 19"/>
          <p:cNvCxnSpPr>
            <a:cxnSpLocks noChangeShapeType="1"/>
            <a:stCxn id="49" idx="3"/>
            <a:endCxn id="67" idx="1"/>
          </p:cNvCxnSpPr>
          <p:nvPr/>
        </p:nvCxnSpPr>
        <p:spPr bwMode="auto">
          <a:xfrm flipV="1">
            <a:off x="3531199" y="3268474"/>
            <a:ext cx="177026" cy="803818"/>
          </a:xfrm>
          <a:prstGeom prst="straightConnector1">
            <a:avLst/>
          </a:prstGeom>
          <a:noFill/>
          <a:ln w="57150">
            <a:solidFill>
              <a:schemeClr val="bg2">
                <a:lumMod val="60000"/>
                <a:lumOff val="40000"/>
              </a:schemeClr>
            </a:solidFill>
            <a:round/>
            <a:headEnd/>
            <a:tailEnd type="triangle" w="med" len="med"/>
          </a:ln>
        </p:spPr>
      </p:cxnSp>
      <p:cxnSp>
        <p:nvCxnSpPr>
          <p:cNvPr id="87" name="AutoShape 19"/>
          <p:cNvCxnSpPr>
            <a:cxnSpLocks noChangeShapeType="1"/>
            <a:stCxn id="49" idx="3"/>
            <a:endCxn id="74" idx="1"/>
          </p:cNvCxnSpPr>
          <p:nvPr/>
        </p:nvCxnSpPr>
        <p:spPr bwMode="auto">
          <a:xfrm>
            <a:off x="3531199" y="4072292"/>
            <a:ext cx="177026" cy="904084"/>
          </a:xfrm>
          <a:prstGeom prst="straightConnector1">
            <a:avLst/>
          </a:prstGeom>
          <a:noFill/>
          <a:ln w="57150">
            <a:solidFill>
              <a:schemeClr val="bg2">
                <a:lumMod val="60000"/>
                <a:lumOff val="40000"/>
              </a:schemeClr>
            </a:solidFill>
            <a:round/>
            <a:headEnd/>
            <a:tailEnd type="triangle" w="med" len="med"/>
          </a:ln>
        </p:spPr>
      </p:cxnSp>
      <p:cxnSp>
        <p:nvCxnSpPr>
          <p:cNvPr id="118" name="AutoShape 19"/>
          <p:cNvCxnSpPr>
            <a:cxnSpLocks noChangeShapeType="1"/>
          </p:cNvCxnSpPr>
          <p:nvPr/>
        </p:nvCxnSpPr>
        <p:spPr bwMode="auto">
          <a:xfrm flipV="1">
            <a:off x="8586445" y="2830135"/>
            <a:ext cx="195256" cy="1"/>
          </a:xfrm>
          <a:prstGeom prst="straightConnector1">
            <a:avLst/>
          </a:prstGeom>
          <a:noFill/>
          <a:ln w="57150">
            <a:solidFill>
              <a:schemeClr val="bg2">
                <a:lumMod val="60000"/>
                <a:lumOff val="40000"/>
              </a:schemeClr>
            </a:solidFill>
            <a:round/>
            <a:headEnd/>
            <a:tailEnd type="triangle" w="med" len="med"/>
          </a:ln>
        </p:spPr>
      </p:cxnSp>
      <p:cxnSp>
        <p:nvCxnSpPr>
          <p:cNvPr id="124" name="AutoShape 19"/>
          <p:cNvCxnSpPr>
            <a:cxnSpLocks noChangeShapeType="1"/>
          </p:cNvCxnSpPr>
          <p:nvPr/>
        </p:nvCxnSpPr>
        <p:spPr bwMode="auto">
          <a:xfrm flipV="1">
            <a:off x="8586445" y="3682065"/>
            <a:ext cx="195256" cy="1"/>
          </a:xfrm>
          <a:prstGeom prst="straightConnector1">
            <a:avLst/>
          </a:prstGeom>
          <a:noFill/>
          <a:ln w="57150">
            <a:solidFill>
              <a:schemeClr val="bg2">
                <a:lumMod val="60000"/>
                <a:lumOff val="40000"/>
              </a:schemeClr>
            </a:solidFill>
            <a:round/>
            <a:headEnd/>
            <a:tailEnd type="triangle" w="med" len="med"/>
          </a:ln>
        </p:spPr>
      </p:cxnSp>
      <p:cxnSp>
        <p:nvCxnSpPr>
          <p:cNvPr id="125" name="AutoShape 19"/>
          <p:cNvCxnSpPr>
            <a:cxnSpLocks noChangeShapeType="1"/>
          </p:cNvCxnSpPr>
          <p:nvPr/>
        </p:nvCxnSpPr>
        <p:spPr bwMode="auto">
          <a:xfrm flipV="1">
            <a:off x="8586445" y="4550803"/>
            <a:ext cx="195256" cy="1"/>
          </a:xfrm>
          <a:prstGeom prst="straightConnector1">
            <a:avLst/>
          </a:prstGeom>
          <a:noFill/>
          <a:ln w="57150">
            <a:solidFill>
              <a:schemeClr val="bg2">
                <a:lumMod val="60000"/>
                <a:lumOff val="40000"/>
              </a:schemeClr>
            </a:solidFill>
            <a:round/>
            <a:headEnd/>
            <a:tailEnd type="triangle" w="med" len="med"/>
          </a:ln>
        </p:spPr>
      </p:cxnSp>
      <p:cxnSp>
        <p:nvCxnSpPr>
          <p:cNvPr id="126" name="AutoShape 19"/>
          <p:cNvCxnSpPr>
            <a:cxnSpLocks noChangeShapeType="1"/>
          </p:cNvCxnSpPr>
          <p:nvPr/>
        </p:nvCxnSpPr>
        <p:spPr bwMode="auto">
          <a:xfrm flipV="1">
            <a:off x="8586445" y="5421025"/>
            <a:ext cx="195256" cy="1"/>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xmlns="" val="4119476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O-021: Stratégie personnalisée pour les cancers du rectum localement avancés: résultats préliminaires d’une étude multicentrique de phase II (GRECCAR 4) – Rouanet P, et al </a:t>
            </a:r>
            <a:endParaRPr lang="fr-FR" dirty="0"/>
          </a:p>
        </p:txBody>
      </p:sp>
      <p:sp>
        <p:nvSpPr>
          <p:cNvPr id="14" name="Text Placeholder 13"/>
          <p:cNvSpPr>
            <a:spLocks noGrp="1"/>
          </p:cNvSpPr>
          <p:nvPr>
            <p:ph type="body" sz="quarter" idx="10"/>
          </p:nvPr>
        </p:nvSpPr>
        <p:spPr>
          <a:xfrm>
            <a:off x="365125" y="6181997"/>
            <a:ext cx="4130675" cy="487363"/>
          </a:xfrm>
        </p:spPr>
        <p:txBody>
          <a:bodyPr/>
          <a:lstStyle/>
          <a:p>
            <a:r>
              <a:rPr lang="fr-FR" dirty="0" smtClean="0"/>
              <a:t>CRM: marge de résection circonférentielle, </a:t>
            </a:r>
            <a:br>
              <a:rPr lang="fr-FR" dirty="0" smtClean="0"/>
            </a:br>
            <a:r>
              <a:rPr lang="fr-FR" dirty="0" smtClean="0"/>
              <a:t>EMS: extension tumorale extramurale</a:t>
            </a:r>
            <a:endParaRPr lang="fr-FR" dirty="0"/>
          </a:p>
        </p:txBody>
      </p:sp>
      <p:sp>
        <p:nvSpPr>
          <p:cNvPr id="15" name="Text Placeholder 14"/>
          <p:cNvSpPr>
            <a:spLocks noGrp="1"/>
          </p:cNvSpPr>
          <p:nvPr>
            <p:ph type="body" sz="quarter" idx="11"/>
          </p:nvPr>
        </p:nvSpPr>
        <p:spPr>
          <a:xfrm>
            <a:off x="3975100" y="6096000"/>
            <a:ext cx="4803775" cy="487363"/>
          </a:xfrm>
        </p:spPr>
        <p:txBody>
          <a:bodyPr/>
          <a:lstStyle/>
          <a:p>
            <a:r>
              <a:rPr lang="fr-FR" dirty="0" smtClean="0"/>
              <a:t>Rouanet et al. Ann Oncol 2016; 27 (suppl 2): abstr O-021</a:t>
            </a:r>
            <a:endParaRPr lang="fr-FR" dirty="0"/>
          </a:p>
        </p:txBody>
      </p:sp>
      <p:sp>
        <p:nvSpPr>
          <p:cNvPr id="2" name="Content Placeholder 1"/>
          <p:cNvSpPr>
            <a:spLocks noGrp="1"/>
          </p:cNvSpPr>
          <p:nvPr>
            <p:ph idx="1"/>
          </p:nvPr>
        </p:nvSpPr>
        <p:spPr>
          <a:xfrm>
            <a:off x="365124" y="1254035"/>
            <a:ext cx="8413751" cy="878821"/>
          </a:xfrm>
        </p:spPr>
        <p:txBody>
          <a:bodyPr/>
          <a:lstStyle/>
          <a:p>
            <a:pPr marL="0" indent="0">
              <a:buNone/>
            </a:pPr>
            <a:r>
              <a:rPr lang="fr-FR" b="1" dirty="0" smtClean="0"/>
              <a:t>Résultats</a:t>
            </a:r>
          </a:p>
          <a:p>
            <a:r>
              <a:rPr lang="fr-FR" dirty="0" smtClean="0"/>
              <a:t>La comparaison des caractéristiques des patients à l’inclusion a révélé des différences entre les bons et les mauvais répondeurs</a:t>
            </a:r>
          </a:p>
          <a:p>
            <a:pPr marL="252412" lvl="1" indent="0">
              <a:buNone/>
            </a:pPr>
            <a:endParaRPr lang="fr-FR" dirty="0"/>
          </a:p>
        </p:txBody>
      </p:sp>
      <p:graphicFrame>
        <p:nvGraphicFramePr>
          <p:cNvPr id="6" name="Tableau 1"/>
          <p:cNvGraphicFramePr>
            <a:graphicFrameLocks noGrp="1"/>
          </p:cNvGraphicFramePr>
          <p:nvPr>
            <p:extLst>
              <p:ext uri="{D42A27DB-BD31-4B8C-83A1-F6EECF244321}">
                <p14:modId xmlns:p14="http://schemas.microsoft.com/office/powerpoint/2010/main" xmlns="" val="4219742855"/>
              </p:ext>
            </p:extLst>
          </p:nvPr>
        </p:nvGraphicFramePr>
        <p:xfrm>
          <a:off x="323529" y="2132860"/>
          <a:ext cx="8700445" cy="4054801"/>
        </p:xfrm>
        <a:graphic>
          <a:graphicData uri="http://schemas.openxmlformats.org/drawingml/2006/table">
            <a:tbl>
              <a:tblPr/>
              <a:tblGrid>
                <a:gridCol w="2723618"/>
                <a:gridCol w="1437465"/>
                <a:gridCol w="1513121"/>
                <a:gridCol w="1694326"/>
                <a:gridCol w="1331915"/>
              </a:tblGrid>
              <a:tr h="271769">
                <a:tc>
                  <a:txBody>
                    <a:bodyPr/>
                    <a:lstStyle/>
                    <a:p>
                      <a:pPr>
                        <a:lnSpc>
                          <a:spcPct val="115000"/>
                        </a:lnSpc>
                        <a:spcAft>
                          <a:spcPts val="1000"/>
                        </a:spcAft>
                      </a:pPr>
                      <a:r>
                        <a:rPr lang="fr-FR" sz="1200" b="1" noProof="0" dirty="0" smtClean="0">
                          <a:solidFill>
                            <a:schemeClr val="tx1"/>
                          </a:solidFill>
                          <a:effectLst/>
                          <a:highlight>
                            <a:srgbClr val="FFFF00"/>
                          </a:highlight>
                          <a:latin typeface="+mn-lt"/>
                          <a:ea typeface="Times New Roman"/>
                          <a:cs typeface="Times New Roman"/>
                        </a:rPr>
                        <a:t> </a:t>
                      </a:r>
                      <a:endParaRPr lang="fr-FR" sz="1400" b="1"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15000"/>
                        </a:lnSpc>
                        <a:spcAft>
                          <a:spcPts val="0"/>
                        </a:spcAft>
                      </a:pPr>
                      <a:r>
                        <a:rPr lang="fr-FR" sz="1200" b="1" noProof="0" dirty="0" smtClean="0">
                          <a:solidFill>
                            <a:schemeClr val="tx2"/>
                          </a:solidFill>
                          <a:effectLst/>
                          <a:latin typeface="+mn-lt"/>
                          <a:ea typeface="Times New Roman"/>
                          <a:cs typeface="Times New Roman"/>
                        </a:rPr>
                        <a:t>Bons répondeurs</a:t>
                      </a:r>
                      <a:endParaRPr lang="fr-FR" sz="14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c gridSpan="2">
                  <a:txBody>
                    <a:bodyPr/>
                    <a:lstStyle/>
                    <a:p>
                      <a:pPr algn="ctr">
                        <a:lnSpc>
                          <a:spcPct val="115000"/>
                        </a:lnSpc>
                        <a:spcAft>
                          <a:spcPts val="0"/>
                        </a:spcAft>
                      </a:pPr>
                      <a:r>
                        <a:rPr lang="fr-FR" sz="1200" b="1" noProof="0" dirty="0" smtClean="0">
                          <a:solidFill>
                            <a:schemeClr val="tx2"/>
                          </a:solidFill>
                          <a:effectLst/>
                          <a:latin typeface="+mn-lt"/>
                          <a:ea typeface="Times New Roman"/>
                          <a:cs typeface="Times New Roman"/>
                        </a:rPr>
                        <a:t>Mauvais répondeurs</a:t>
                      </a:r>
                      <a:endParaRPr lang="fr-FR" sz="14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r>
              <a:tr h="568833">
                <a:tc>
                  <a:txBody>
                    <a:bodyPr/>
                    <a:lstStyle/>
                    <a:p>
                      <a:pPr>
                        <a:lnSpc>
                          <a:spcPct val="115000"/>
                        </a:lnSpc>
                        <a:spcAft>
                          <a:spcPts val="1000"/>
                        </a:spcAft>
                      </a:pPr>
                      <a:r>
                        <a:rPr lang="fr-FR" sz="1200" b="1" noProof="0" dirty="0" smtClean="0">
                          <a:solidFill>
                            <a:schemeClr val="tx2"/>
                          </a:solidFill>
                          <a:effectLst/>
                          <a:latin typeface="+mn-lt"/>
                          <a:ea typeface="Times New Roman"/>
                          <a:cs typeface="Times New Roman"/>
                        </a:rPr>
                        <a:t> </a:t>
                      </a:r>
                      <a:endParaRPr lang="fr-FR" sz="1400" b="1" noProof="0" dirty="0">
                        <a:solidFill>
                          <a:schemeClr val="tx2"/>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200" b="1" noProof="0" dirty="0" smtClean="0">
                          <a:solidFill>
                            <a:schemeClr val="tx2"/>
                          </a:solidFill>
                          <a:effectLst/>
                          <a:latin typeface="+mn-lt"/>
                          <a:ea typeface="Times New Roman"/>
                          <a:cs typeface="Times New Roman"/>
                        </a:rPr>
                        <a:t>Bras A</a:t>
                      </a:r>
                      <a:endParaRPr lang="fr-FR" sz="1400" b="1" noProof="0" dirty="0" smtClean="0">
                        <a:solidFill>
                          <a:schemeClr val="tx2"/>
                        </a:solidFill>
                        <a:effectLst/>
                        <a:latin typeface="+mn-lt"/>
                        <a:ea typeface="Times New Roman"/>
                        <a:cs typeface="Times New Roman"/>
                      </a:endParaRPr>
                    </a:p>
                    <a:p>
                      <a:pPr algn="ctr">
                        <a:lnSpc>
                          <a:spcPct val="115000"/>
                        </a:lnSpc>
                        <a:spcAft>
                          <a:spcPts val="0"/>
                        </a:spcAft>
                      </a:pPr>
                      <a:r>
                        <a:rPr lang="fr-FR" sz="1200" b="1" noProof="0" dirty="0" smtClean="0">
                          <a:solidFill>
                            <a:schemeClr val="tx2"/>
                          </a:solidFill>
                          <a:effectLst/>
                          <a:latin typeface="+mn-lt"/>
                          <a:ea typeface="Times New Roman"/>
                          <a:cs typeface="Times New Roman"/>
                        </a:rPr>
                        <a:t>n=11</a:t>
                      </a:r>
                      <a:endParaRPr lang="fr-FR" sz="14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200" b="1" noProof="0" dirty="0" smtClean="0">
                          <a:solidFill>
                            <a:schemeClr val="tx2"/>
                          </a:solidFill>
                          <a:effectLst/>
                          <a:latin typeface="+mn-lt"/>
                          <a:ea typeface="Times New Roman"/>
                          <a:cs typeface="Times New Roman"/>
                        </a:rPr>
                        <a:t>Bras B: Cap 50</a:t>
                      </a:r>
                      <a:endParaRPr lang="fr-FR" sz="1400" b="1" noProof="0" dirty="0" smtClean="0">
                        <a:solidFill>
                          <a:schemeClr val="tx2"/>
                        </a:solidFill>
                        <a:effectLst/>
                        <a:latin typeface="+mn-lt"/>
                        <a:ea typeface="Times New Roman"/>
                        <a:cs typeface="Times New Roman"/>
                      </a:endParaRPr>
                    </a:p>
                    <a:p>
                      <a:pPr algn="ctr">
                        <a:lnSpc>
                          <a:spcPct val="115000"/>
                        </a:lnSpc>
                        <a:spcAft>
                          <a:spcPts val="0"/>
                        </a:spcAft>
                      </a:pPr>
                      <a:r>
                        <a:rPr lang="fr-FR" sz="1200" b="1" noProof="0" dirty="0" smtClean="0">
                          <a:solidFill>
                            <a:schemeClr val="tx2"/>
                          </a:solidFill>
                          <a:effectLst/>
                          <a:latin typeface="+mn-lt"/>
                          <a:ea typeface="Times New Roman"/>
                          <a:cs typeface="Times New Roman"/>
                        </a:rPr>
                        <a:t>n=19</a:t>
                      </a:r>
                      <a:endParaRPr lang="fr-FR" sz="14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200" b="1" noProof="0" dirty="0" smtClean="0">
                          <a:solidFill>
                            <a:schemeClr val="tx2"/>
                          </a:solidFill>
                          <a:effectLst/>
                          <a:latin typeface="+mn-lt"/>
                          <a:ea typeface="Times New Roman"/>
                          <a:cs typeface="Times New Roman"/>
                        </a:rPr>
                        <a:t>Bras C: Cap 50</a:t>
                      </a:r>
                      <a:endParaRPr lang="fr-FR" sz="1400" b="1" noProof="0" dirty="0" smtClean="0">
                        <a:solidFill>
                          <a:schemeClr val="tx2"/>
                        </a:solidFill>
                        <a:effectLst/>
                        <a:latin typeface="+mn-lt"/>
                        <a:ea typeface="Times New Roman"/>
                        <a:cs typeface="Times New Roman"/>
                      </a:endParaRPr>
                    </a:p>
                    <a:p>
                      <a:pPr algn="ctr">
                        <a:lnSpc>
                          <a:spcPct val="115000"/>
                        </a:lnSpc>
                        <a:spcAft>
                          <a:spcPts val="0"/>
                        </a:spcAft>
                      </a:pPr>
                      <a:r>
                        <a:rPr lang="fr-FR" sz="1200" b="1" noProof="0" dirty="0" smtClean="0">
                          <a:solidFill>
                            <a:schemeClr val="tx2"/>
                          </a:solidFill>
                          <a:effectLst/>
                          <a:latin typeface="+mn-lt"/>
                          <a:ea typeface="Times New Roman"/>
                          <a:cs typeface="Times New Roman"/>
                        </a:rPr>
                        <a:t>n=52</a:t>
                      </a:r>
                      <a:endParaRPr lang="fr-FR" sz="14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200" b="1" noProof="0" dirty="0" smtClean="0">
                          <a:solidFill>
                            <a:schemeClr val="tx2"/>
                          </a:solidFill>
                          <a:effectLst/>
                          <a:latin typeface="+mn-lt"/>
                          <a:ea typeface="Times New Roman"/>
                          <a:cs typeface="Times New Roman"/>
                        </a:rPr>
                        <a:t>Bras D: Cap 60</a:t>
                      </a:r>
                      <a:endParaRPr lang="fr-FR" sz="1400" b="1" noProof="0" dirty="0" smtClean="0">
                        <a:solidFill>
                          <a:schemeClr val="tx2"/>
                        </a:solidFill>
                        <a:effectLst/>
                        <a:latin typeface="+mn-lt"/>
                        <a:ea typeface="Times New Roman"/>
                        <a:cs typeface="Times New Roman"/>
                      </a:endParaRPr>
                    </a:p>
                    <a:p>
                      <a:pPr algn="ctr">
                        <a:lnSpc>
                          <a:spcPct val="115000"/>
                        </a:lnSpc>
                        <a:spcAft>
                          <a:spcPts val="0"/>
                        </a:spcAft>
                      </a:pPr>
                      <a:r>
                        <a:rPr lang="fr-FR" sz="1200" b="1" noProof="0" dirty="0" smtClean="0">
                          <a:solidFill>
                            <a:schemeClr val="tx2"/>
                          </a:solidFill>
                          <a:effectLst/>
                          <a:latin typeface="+mn-lt"/>
                          <a:ea typeface="Times New Roman"/>
                          <a:cs typeface="Times New Roman"/>
                        </a:rPr>
                        <a:t>n=51</a:t>
                      </a:r>
                      <a:endParaRPr lang="fr-FR" sz="14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769">
                <a:tc>
                  <a:txBody>
                    <a:bodyPr/>
                    <a:lstStyle/>
                    <a:p>
                      <a:pP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Sexe</a:t>
                      </a:r>
                      <a:r>
                        <a:rPr lang="fr-FR" sz="1200" b="0" baseline="0" noProof="0" dirty="0" smtClean="0">
                          <a:solidFill>
                            <a:schemeClr val="tx1"/>
                          </a:solidFill>
                          <a:effectLst/>
                          <a:latin typeface="+mn-lt"/>
                          <a:ea typeface="Times New Roman"/>
                          <a:cs typeface="Times New Roman"/>
                        </a:rPr>
                        <a:t> féminin,</a:t>
                      </a:r>
                      <a:r>
                        <a:rPr lang="fr-FR" sz="1200" b="0" noProof="0" dirty="0" smtClean="0">
                          <a:solidFill>
                            <a:schemeClr val="tx1"/>
                          </a:solidFill>
                          <a:effectLst/>
                          <a:latin typeface="+mn-lt"/>
                          <a:ea typeface="Times New Roman"/>
                          <a:cs typeface="Times New Roman"/>
                        </a:rPr>
                        <a:t> n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6 (54,5)</a:t>
                      </a:r>
                      <a:endParaRPr lang="fr-FR" sz="12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8 (42,1)</a:t>
                      </a:r>
                      <a:endParaRPr lang="fr-FR" sz="12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18 (34,6)</a:t>
                      </a:r>
                      <a:endParaRPr lang="fr-FR" sz="12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11 (21,6)</a:t>
                      </a:r>
                      <a:endParaRPr lang="fr-FR" sz="12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1769">
                <a:tc>
                  <a:txBody>
                    <a:bodyPr/>
                    <a:lstStyle/>
                    <a:p>
                      <a:pPr marL="0" marR="0" indent="0" algn="l" defTabSz="914400" rtl="0" eaLnBrk="1" fontAlgn="auto" latinLnBrk="0" hangingPunct="1">
                        <a:lnSpc>
                          <a:spcPct val="115000"/>
                        </a:lnSpc>
                        <a:spcBef>
                          <a:spcPts val="0"/>
                        </a:spcBef>
                        <a:spcAft>
                          <a:spcPts val="0"/>
                        </a:spcAft>
                        <a:buClrTx/>
                        <a:buSzTx/>
                        <a:buFontTx/>
                        <a:buNone/>
                        <a:tabLst>
                          <a:tab pos="381635" algn="l"/>
                        </a:tabLst>
                        <a:defRPr/>
                      </a:pPr>
                      <a:r>
                        <a:rPr lang="fr-FR" sz="1200" b="0" noProof="0" dirty="0" smtClean="0">
                          <a:solidFill>
                            <a:schemeClr val="tx1"/>
                          </a:solidFill>
                          <a:effectLst/>
                          <a:latin typeface="+mn-lt"/>
                          <a:ea typeface="Times New Roman"/>
                          <a:cs typeface="Times New Roman"/>
                        </a:rPr>
                        <a:t>Age médian</a:t>
                      </a:r>
                      <a:r>
                        <a:rPr lang="fr-FR" sz="1200" b="0" baseline="0" noProof="0" dirty="0" smtClean="0">
                          <a:solidFill>
                            <a:schemeClr val="tx1"/>
                          </a:solidFill>
                          <a:effectLst/>
                          <a:latin typeface="+mn-lt"/>
                          <a:ea typeface="Times New Roman"/>
                          <a:cs typeface="Times New Roman"/>
                        </a:rPr>
                        <a:t> </a:t>
                      </a:r>
                      <a:r>
                        <a:rPr lang="fr-FR" sz="1200" b="0" noProof="0" dirty="0" smtClean="0">
                          <a:solidFill>
                            <a:schemeClr val="tx1"/>
                          </a:solidFill>
                          <a:effectLst/>
                          <a:latin typeface="+mn-lt"/>
                          <a:ea typeface="Times New Roman"/>
                          <a:cs typeface="Times New Roman"/>
                        </a:rPr>
                        <a:t>(range), années</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66,0 (44–78)</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63,0 (39–75)</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61 (22–82)</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62 (22–80)</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71769">
                <a:tc>
                  <a:txBody>
                    <a:bodyPr/>
                    <a:lstStyle/>
                    <a:p>
                      <a:pPr marL="0" marR="0" indent="0" algn="l" defTabSz="914400" rtl="0" eaLnBrk="1" fontAlgn="auto" latinLnBrk="0" hangingPunct="1">
                        <a:lnSpc>
                          <a:spcPct val="115000"/>
                        </a:lnSpc>
                        <a:spcBef>
                          <a:spcPts val="0"/>
                        </a:spcBef>
                        <a:spcAft>
                          <a:spcPts val="0"/>
                        </a:spcAft>
                        <a:buClrTx/>
                        <a:buSzTx/>
                        <a:buFontTx/>
                        <a:buNone/>
                        <a:tabLst>
                          <a:tab pos="381635" algn="l"/>
                        </a:tabLst>
                        <a:defRPr/>
                      </a:pPr>
                      <a:r>
                        <a:rPr lang="fr-FR" sz="1200" b="0" noProof="0" dirty="0" smtClean="0">
                          <a:solidFill>
                            <a:schemeClr val="tx1"/>
                          </a:solidFill>
                          <a:effectLst/>
                          <a:latin typeface="+mn-lt"/>
                          <a:ea typeface="Times New Roman"/>
                          <a:cs typeface="Times New Roman"/>
                        </a:rPr>
                        <a:t>IMC médian (range), kg/m</a:t>
                      </a:r>
                      <a:r>
                        <a:rPr lang="fr-FR" sz="1200" b="0" baseline="30000" noProof="0" dirty="0" smtClean="0">
                          <a:solidFill>
                            <a:schemeClr val="tx1"/>
                          </a:solidFill>
                          <a:effectLst/>
                          <a:latin typeface="+mn-lt"/>
                          <a:ea typeface="Times New Roman"/>
                          <a:cs typeface="Times New Roman"/>
                        </a:rPr>
                        <a:t>2</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25,3 (18,5–33,6)</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24,6 (16,9–32,5)</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25,4 (16,9–34,0)</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25,5 (18,3–41,3)</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568833">
                <a:tc>
                  <a:txBody>
                    <a:bodyPr/>
                    <a:lstStyle/>
                    <a:p>
                      <a:pP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Topographie</a:t>
                      </a:r>
                      <a:r>
                        <a:rPr lang="fr-FR" sz="1200" b="0" baseline="0" noProof="0" dirty="0" smtClean="0">
                          <a:solidFill>
                            <a:schemeClr val="tx1"/>
                          </a:solidFill>
                          <a:effectLst/>
                          <a:latin typeface="+mn-lt"/>
                          <a:ea typeface="Times New Roman"/>
                          <a:cs typeface="Times New Roman"/>
                        </a:rPr>
                        <a:t> de la tumeur</a:t>
                      </a:r>
                      <a:r>
                        <a:rPr lang="fr-FR" sz="1200" b="0" noProof="0" dirty="0" smtClean="0">
                          <a:solidFill>
                            <a:schemeClr val="tx1"/>
                          </a:solidFill>
                          <a:effectLst/>
                          <a:latin typeface="+mn-lt"/>
                          <a:ea typeface="Times New Roman"/>
                          <a:cs typeface="Times New Roman"/>
                        </a:rPr>
                        <a:t> LP-LA, cm</a:t>
                      </a:r>
                    </a:p>
                    <a:p>
                      <a:pPr marL="0" indent="177800">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Médiane (range)</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1,5 (0–5,8)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0 (0–10)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3,3 (0–11)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2,2 (0–44)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71769">
                <a:tc>
                  <a:txBody>
                    <a:bodyPr/>
                    <a:lstStyle/>
                    <a:p>
                      <a:pP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Circonférence ≥50%, n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6 (66,7)</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6 (50,0)</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35 (94,6)</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26 (74,3)</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568833">
                <a:tc>
                  <a:txBody>
                    <a:bodyPr/>
                    <a:lstStyle/>
                    <a:p>
                      <a:pP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Volume</a:t>
                      </a:r>
                      <a:r>
                        <a:rPr lang="fr-FR" sz="1200" b="0" baseline="0" noProof="0" dirty="0" smtClean="0">
                          <a:solidFill>
                            <a:schemeClr val="tx1"/>
                          </a:solidFill>
                          <a:effectLst/>
                          <a:latin typeface="+mn-lt"/>
                          <a:ea typeface="Times New Roman"/>
                          <a:cs typeface="Times New Roman"/>
                        </a:rPr>
                        <a:t> tumoral</a:t>
                      </a:r>
                      <a:r>
                        <a:rPr lang="fr-FR" sz="1200" b="0" noProof="0" dirty="0" smtClean="0">
                          <a:solidFill>
                            <a:schemeClr val="tx1"/>
                          </a:solidFill>
                          <a:effectLst/>
                          <a:latin typeface="+mn-lt"/>
                          <a:ea typeface="Times New Roman"/>
                          <a:cs typeface="Times New Roman"/>
                        </a:rPr>
                        <a:t>, cm</a:t>
                      </a:r>
                      <a:r>
                        <a:rPr lang="fr-FR" sz="1200" b="0" baseline="30000" noProof="0" dirty="0" smtClean="0">
                          <a:solidFill>
                            <a:schemeClr val="tx1"/>
                          </a:solidFill>
                          <a:effectLst/>
                          <a:latin typeface="+mn-lt"/>
                          <a:ea typeface="Times New Roman"/>
                          <a:cs typeface="Times New Roman"/>
                        </a:rPr>
                        <a:t>3</a:t>
                      </a:r>
                      <a:r>
                        <a:rPr lang="fr-FR" sz="1200" b="0" noProof="0" dirty="0" smtClean="0">
                          <a:solidFill>
                            <a:schemeClr val="tx1"/>
                          </a:solidFill>
                          <a:effectLst/>
                          <a:latin typeface="+mn-lt"/>
                          <a:ea typeface="Times New Roman"/>
                          <a:cs typeface="Times New Roman"/>
                        </a:rPr>
                        <a:t> </a:t>
                      </a:r>
                    </a:p>
                    <a:p>
                      <a:pPr marL="0" indent="177800">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Médiane (range)</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23,0 (3,0–148)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22,0 (10,0–57,4)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43,0 (8,3–387)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47,4 (3,3–312)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568833">
                <a:tc>
                  <a:txBody>
                    <a:bodyPr/>
                    <a:lstStyle/>
                    <a:p>
                      <a:pP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CRM, mm</a:t>
                      </a:r>
                    </a:p>
                    <a:p>
                      <a:pPr marL="0" indent="177800">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Médiane (range)</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
                      </a:r>
                      <a:br>
                        <a:rPr lang="fr-FR" sz="1200" b="0" noProof="0" dirty="0" smtClean="0">
                          <a:solidFill>
                            <a:schemeClr val="tx1"/>
                          </a:solidFill>
                          <a:effectLst/>
                          <a:latin typeface="+mn-lt"/>
                          <a:ea typeface="Times New Roman"/>
                          <a:cs typeface="Times New Roman"/>
                        </a:rPr>
                      </a:br>
                      <a:r>
                        <a:rPr lang="fr-FR" sz="1200" b="0" noProof="0" dirty="0" smtClean="0">
                          <a:solidFill>
                            <a:schemeClr val="tx1"/>
                          </a:solidFill>
                          <a:effectLst/>
                          <a:latin typeface="+mn-lt"/>
                          <a:ea typeface="Times New Roman"/>
                          <a:cs typeface="Times New Roman"/>
                        </a:rPr>
                        <a:t>1,0 (0–3)</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
                      </a:r>
                      <a:br>
                        <a:rPr lang="fr-FR" sz="1200" b="0" noProof="0" dirty="0" smtClean="0">
                          <a:solidFill>
                            <a:schemeClr val="tx1"/>
                          </a:solidFill>
                          <a:effectLst/>
                          <a:latin typeface="+mn-lt"/>
                          <a:ea typeface="Times New Roman"/>
                          <a:cs typeface="Times New Roman"/>
                        </a:rPr>
                      </a:br>
                      <a:r>
                        <a:rPr lang="fr-FR" sz="1200" b="0" noProof="0" dirty="0" smtClean="0">
                          <a:solidFill>
                            <a:schemeClr val="tx1"/>
                          </a:solidFill>
                          <a:effectLst/>
                          <a:latin typeface="+mn-lt"/>
                          <a:ea typeface="Times New Roman"/>
                          <a:cs typeface="Times New Roman"/>
                        </a:rPr>
                        <a:t>0 (0–5)</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
                      </a:r>
                      <a:br>
                        <a:rPr lang="fr-FR" sz="1200" b="0" noProof="0" dirty="0" smtClean="0">
                          <a:solidFill>
                            <a:schemeClr val="tx1"/>
                          </a:solidFill>
                          <a:effectLst/>
                          <a:latin typeface="+mn-lt"/>
                          <a:ea typeface="Times New Roman"/>
                          <a:cs typeface="Times New Roman"/>
                        </a:rPr>
                      </a:br>
                      <a:r>
                        <a:rPr lang="fr-FR" sz="1200" b="0" noProof="0" dirty="0" smtClean="0">
                          <a:solidFill>
                            <a:schemeClr val="tx1"/>
                          </a:solidFill>
                          <a:effectLst/>
                          <a:latin typeface="+mn-lt"/>
                          <a:ea typeface="Times New Roman"/>
                          <a:cs typeface="Times New Roman"/>
                        </a:rPr>
                        <a:t>0 (0–20)</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
                      </a:r>
                      <a:br>
                        <a:rPr lang="fr-FR" sz="1200" b="0" noProof="0" dirty="0" smtClean="0">
                          <a:solidFill>
                            <a:schemeClr val="tx1"/>
                          </a:solidFill>
                          <a:effectLst/>
                          <a:latin typeface="+mn-lt"/>
                          <a:ea typeface="Times New Roman"/>
                          <a:cs typeface="Times New Roman"/>
                        </a:rPr>
                      </a:br>
                      <a:r>
                        <a:rPr lang="fr-FR" sz="1200" b="0" noProof="0" dirty="0" smtClean="0">
                          <a:solidFill>
                            <a:schemeClr val="tx1"/>
                          </a:solidFill>
                          <a:effectLst/>
                          <a:latin typeface="+mn-lt"/>
                          <a:ea typeface="Times New Roman"/>
                          <a:cs typeface="Times New Roman"/>
                        </a:rPr>
                        <a:t>0 (0–5)</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26259">
                <a:tc>
                  <a:txBody>
                    <a:bodyPr/>
                    <a:lstStyle/>
                    <a:p>
                      <a:pPr>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EMS, mm</a:t>
                      </a:r>
                    </a:p>
                    <a:p>
                      <a:pPr marL="0" indent="177800">
                        <a:lnSpc>
                          <a:spcPct val="115000"/>
                        </a:lnSpc>
                        <a:spcAft>
                          <a:spcPts val="0"/>
                        </a:spcAft>
                        <a:tabLst>
                          <a:tab pos="381635" algn="l"/>
                        </a:tabLst>
                      </a:pPr>
                      <a:r>
                        <a:rPr lang="fr-FR" sz="1200" b="0" noProof="0" dirty="0" smtClean="0">
                          <a:solidFill>
                            <a:schemeClr val="tx1"/>
                          </a:solidFill>
                          <a:effectLst/>
                          <a:latin typeface="+mn-lt"/>
                          <a:ea typeface="Times New Roman"/>
                          <a:cs typeface="Times New Roman"/>
                        </a:rPr>
                        <a:t>Médiane (range)</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6,0 (3,0–11,0)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4,0 (1,0–16,0)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10,0 (1,5–40,0)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200" b="0" noProof="0" dirty="0" smtClean="0">
                          <a:solidFill>
                            <a:schemeClr val="tx1"/>
                          </a:solidFill>
                          <a:effectLst/>
                          <a:latin typeface="+mn-lt"/>
                          <a:ea typeface="Times New Roman"/>
                          <a:cs typeface="Times New Roman"/>
                        </a:rPr>
                        <a:t>12,0 (0,5–50,0) </a:t>
                      </a:r>
                      <a:endParaRPr lang="fr-FR" sz="12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bl>
          </a:graphicData>
        </a:graphic>
      </p:graphicFrame>
      <p:sp>
        <p:nvSpPr>
          <p:cNvPr id="3" name="Rectangle 2"/>
          <p:cNvSpPr/>
          <p:nvPr/>
        </p:nvSpPr>
        <p:spPr>
          <a:xfrm>
            <a:off x="329184" y="3789040"/>
            <a:ext cx="870511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8" name="Rectangle 7"/>
          <p:cNvSpPr/>
          <p:nvPr/>
        </p:nvSpPr>
        <p:spPr>
          <a:xfrm>
            <a:off x="329184" y="4617703"/>
            <a:ext cx="8694789"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9" name="Rectangle 8"/>
          <p:cNvSpPr/>
          <p:nvPr/>
        </p:nvSpPr>
        <p:spPr>
          <a:xfrm>
            <a:off x="329184" y="5733256"/>
            <a:ext cx="8694789" cy="448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Tree>
    <p:custDataLst>
      <p:tags r:id="rId1"/>
    </p:custDataLst>
    <p:extLst>
      <p:ext uri="{BB962C8B-B14F-4D97-AF65-F5344CB8AC3E}">
        <p14:creationId xmlns:p14="http://schemas.microsoft.com/office/powerpoint/2010/main" xmlns="" val="3488075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O-021: Stratégie personnalisée pour les cancers du rectum localement avancés: résultats préliminaires d’une étude multicentrique de phase II (GRECCAR 4) – Rouanet P, et al </a:t>
            </a:r>
            <a:endParaRPr lang="fr-FR" dirty="0"/>
          </a:p>
        </p:txBody>
      </p:sp>
      <p:sp>
        <p:nvSpPr>
          <p:cNvPr id="15" name="Text Placeholder 14"/>
          <p:cNvSpPr>
            <a:spLocks noGrp="1"/>
          </p:cNvSpPr>
          <p:nvPr>
            <p:ph type="body" sz="quarter" idx="11"/>
          </p:nvPr>
        </p:nvSpPr>
        <p:spPr>
          <a:xfrm>
            <a:off x="3975100" y="6096000"/>
            <a:ext cx="4803775" cy="487363"/>
          </a:xfrm>
        </p:spPr>
        <p:txBody>
          <a:bodyPr/>
          <a:lstStyle/>
          <a:p>
            <a:r>
              <a:rPr lang="fr-FR" dirty="0" smtClean="0"/>
              <a:t>Rouanet et al. Ann Oncol 2016; 27 (suppl 2): abstr O-021</a:t>
            </a:r>
            <a:endParaRPr lang="fr-FR" dirty="0"/>
          </a:p>
        </p:txBody>
      </p:sp>
      <p:sp>
        <p:nvSpPr>
          <p:cNvPr id="2" name="Content Placeholder 1"/>
          <p:cNvSpPr>
            <a:spLocks noGrp="1"/>
          </p:cNvSpPr>
          <p:nvPr>
            <p:ph idx="1"/>
          </p:nvPr>
        </p:nvSpPr>
        <p:spPr/>
        <p:txBody>
          <a:bodyPr/>
          <a:lstStyle/>
          <a:p>
            <a:pPr marL="0" indent="0">
              <a:buNone/>
            </a:pPr>
            <a:r>
              <a:rPr lang="fr-FR" b="1" dirty="0" smtClean="0"/>
              <a:t>Résultats</a:t>
            </a:r>
          </a:p>
          <a:p>
            <a:r>
              <a:rPr lang="fr-FR" dirty="0" smtClean="0"/>
              <a:t>Des toxicités liées à la CT d’induction ont été observées plus fréquemment chez les bons que chez les mauvais répondeurs; les pourcentages de patients avec toxicité de grade </a:t>
            </a:r>
            <a:br>
              <a:rPr lang="fr-FR" dirty="0" smtClean="0"/>
            </a:br>
            <a:r>
              <a:rPr lang="fr-FR" dirty="0" smtClean="0"/>
              <a:t>3–4 dans les bras A, B, C et D étaient de 63,6%, 42,1%, 36,5% et 15,7%</a:t>
            </a:r>
          </a:p>
          <a:p>
            <a:pPr lvl="1"/>
            <a:endParaRPr lang="fr-FR" dirty="0" smtClean="0"/>
          </a:p>
          <a:p>
            <a:pPr lvl="1"/>
            <a:endParaRPr lang="fr-FR" dirty="0" smtClean="0"/>
          </a:p>
          <a:p>
            <a:pPr lvl="1"/>
            <a:endParaRPr lang="fr-FR" dirty="0"/>
          </a:p>
        </p:txBody>
      </p:sp>
      <p:graphicFrame>
        <p:nvGraphicFramePr>
          <p:cNvPr id="6" name="Tableau 1"/>
          <p:cNvGraphicFramePr>
            <a:graphicFrameLocks noGrp="1"/>
          </p:cNvGraphicFramePr>
          <p:nvPr>
            <p:extLst>
              <p:ext uri="{D42A27DB-BD31-4B8C-83A1-F6EECF244321}">
                <p14:modId xmlns:p14="http://schemas.microsoft.com/office/powerpoint/2010/main" xmlns="" val="998631555"/>
              </p:ext>
            </p:extLst>
          </p:nvPr>
        </p:nvGraphicFramePr>
        <p:xfrm>
          <a:off x="323529" y="2420888"/>
          <a:ext cx="8280919" cy="3294242"/>
        </p:xfrm>
        <a:graphic>
          <a:graphicData uri="http://schemas.openxmlformats.org/drawingml/2006/table">
            <a:tbl>
              <a:tblPr/>
              <a:tblGrid>
                <a:gridCol w="2592288"/>
                <a:gridCol w="1368152"/>
                <a:gridCol w="1440160"/>
                <a:gridCol w="1512168"/>
                <a:gridCol w="1368151"/>
              </a:tblGrid>
              <a:tr h="271769">
                <a:tc>
                  <a:txBody>
                    <a:bodyPr/>
                    <a:lstStyle/>
                    <a:p>
                      <a:pPr>
                        <a:lnSpc>
                          <a:spcPct val="115000"/>
                        </a:lnSpc>
                        <a:spcAft>
                          <a:spcPts val="1000"/>
                        </a:spcAft>
                      </a:pPr>
                      <a:r>
                        <a:rPr lang="fr-FR" sz="1400" b="1" noProof="0" dirty="0" smtClean="0">
                          <a:solidFill>
                            <a:schemeClr val="tx1"/>
                          </a:solidFill>
                          <a:effectLst/>
                          <a:highlight>
                            <a:srgbClr val="FFFF00"/>
                          </a:highlight>
                          <a:latin typeface="+mn-lt"/>
                          <a:ea typeface="Times New Roman"/>
                          <a:cs typeface="Times New Roman"/>
                        </a:rPr>
                        <a:t> </a:t>
                      </a:r>
                      <a:endParaRPr lang="fr-FR" sz="1600" b="1"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15000"/>
                        </a:lnSpc>
                        <a:spcAft>
                          <a:spcPts val="0"/>
                        </a:spcAft>
                      </a:pPr>
                      <a:r>
                        <a:rPr lang="fr-FR" sz="1400" b="1" noProof="0" dirty="0" smtClean="0">
                          <a:solidFill>
                            <a:schemeClr val="tx2"/>
                          </a:solidFill>
                          <a:effectLst/>
                          <a:latin typeface="+mn-lt"/>
                          <a:ea typeface="Times New Roman"/>
                          <a:cs typeface="Times New Roman"/>
                        </a:rPr>
                        <a:t>Bons répondeurs</a:t>
                      </a:r>
                      <a:endParaRPr lang="fr-FR"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c gridSpan="2">
                  <a:txBody>
                    <a:bodyPr/>
                    <a:lstStyle/>
                    <a:p>
                      <a:pPr algn="ctr">
                        <a:lnSpc>
                          <a:spcPct val="115000"/>
                        </a:lnSpc>
                        <a:spcAft>
                          <a:spcPts val="0"/>
                        </a:spcAft>
                      </a:pPr>
                      <a:r>
                        <a:rPr lang="fr-FR" sz="1400" b="1" noProof="0" dirty="0" smtClean="0">
                          <a:solidFill>
                            <a:schemeClr val="tx2"/>
                          </a:solidFill>
                          <a:effectLst/>
                          <a:latin typeface="+mn-lt"/>
                          <a:ea typeface="Times New Roman"/>
                          <a:cs typeface="Times New Roman"/>
                        </a:rPr>
                        <a:t>Mauvais répondeurs</a:t>
                      </a:r>
                      <a:endParaRPr lang="fr-FR"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r>
              <a:tr h="568833">
                <a:tc>
                  <a:txBody>
                    <a:bodyPr/>
                    <a:lstStyle/>
                    <a:p>
                      <a:pPr>
                        <a:lnSpc>
                          <a:spcPct val="115000"/>
                        </a:lnSpc>
                        <a:spcAft>
                          <a:spcPts val="1000"/>
                        </a:spcAft>
                      </a:pPr>
                      <a:r>
                        <a:rPr lang="fr-FR" sz="1400" b="1" noProof="0" dirty="0">
                          <a:solidFill>
                            <a:schemeClr val="tx2"/>
                          </a:solidFill>
                          <a:effectLst/>
                          <a:latin typeface="+mn-lt"/>
                          <a:ea typeface="Times New Roman"/>
                          <a:cs typeface="Times New Roman"/>
                        </a:rPr>
                        <a:t> </a:t>
                      </a:r>
                      <a:endParaRPr lang="fr-FR" sz="1600" b="1" noProof="0" dirty="0">
                        <a:solidFill>
                          <a:schemeClr val="tx2"/>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noProof="0" dirty="0" smtClean="0">
                          <a:solidFill>
                            <a:schemeClr val="tx2"/>
                          </a:solidFill>
                          <a:effectLst/>
                          <a:latin typeface="+mn-lt"/>
                          <a:ea typeface="Times New Roman"/>
                          <a:cs typeface="Times New Roman"/>
                        </a:rPr>
                        <a:t>Bras A</a:t>
                      </a:r>
                      <a:endParaRPr lang="fr-FR" sz="1600" b="1" noProof="0" dirty="0">
                        <a:solidFill>
                          <a:schemeClr val="tx2"/>
                        </a:solidFill>
                        <a:effectLst/>
                        <a:latin typeface="+mn-lt"/>
                        <a:ea typeface="Times New Roman"/>
                        <a:cs typeface="Times New Roman"/>
                      </a:endParaRPr>
                    </a:p>
                    <a:p>
                      <a:pPr algn="ctr">
                        <a:lnSpc>
                          <a:spcPct val="115000"/>
                        </a:lnSpc>
                        <a:spcAft>
                          <a:spcPts val="0"/>
                        </a:spcAft>
                      </a:pPr>
                      <a:r>
                        <a:rPr lang="fr-FR" sz="1400" b="1" noProof="0" dirty="0" smtClean="0">
                          <a:solidFill>
                            <a:schemeClr val="tx2"/>
                          </a:solidFill>
                          <a:effectLst/>
                          <a:latin typeface="+mn-lt"/>
                          <a:ea typeface="Times New Roman"/>
                          <a:cs typeface="Times New Roman"/>
                        </a:rPr>
                        <a:t>(n=11)</a:t>
                      </a:r>
                      <a:endParaRPr lang="fr-FR"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noProof="0" dirty="0" smtClean="0">
                          <a:solidFill>
                            <a:schemeClr val="tx2"/>
                          </a:solidFill>
                          <a:effectLst/>
                          <a:latin typeface="+mn-lt"/>
                          <a:ea typeface="Times New Roman"/>
                          <a:cs typeface="Times New Roman"/>
                        </a:rPr>
                        <a:t>Bras B</a:t>
                      </a:r>
                      <a:r>
                        <a:rPr lang="fr-FR" sz="1400" b="1" noProof="0" dirty="0">
                          <a:solidFill>
                            <a:schemeClr val="tx2"/>
                          </a:solidFill>
                          <a:effectLst/>
                          <a:latin typeface="+mn-lt"/>
                          <a:ea typeface="Times New Roman"/>
                          <a:cs typeface="Times New Roman"/>
                        </a:rPr>
                        <a:t>: Cap 50</a:t>
                      </a:r>
                      <a:endParaRPr lang="fr-FR" sz="1600" b="1" noProof="0" dirty="0">
                        <a:solidFill>
                          <a:schemeClr val="tx2"/>
                        </a:solidFill>
                        <a:effectLst/>
                        <a:latin typeface="+mn-lt"/>
                        <a:ea typeface="Times New Roman"/>
                        <a:cs typeface="Times New Roman"/>
                      </a:endParaRPr>
                    </a:p>
                    <a:p>
                      <a:pPr algn="ctr">
                        <a:lnSpc>
                          <a:spcPct val="115000"/>
                        </a:lnSpc>
                        <a:spcAft>
                          <a:spcPts val="0"/>
                        </a:spcAft>
                      </a:pPr>
                      <a:r>
                        <a:rPr lang="fr-FR" sz="1400" b="1" noProof="0" dirty="0" smtClean="0">
                          <a:solidFill>
                            <a:schemeClr val="tx2"/>
                          </a:solidFill>
                          <a:effectLst/>
                          <a:latin typeface="+mn-lt"/>
                          <a:ea typeface="Times New Roman"/>
                          <a:cs typeface="Times New Roman"/>
                        </a:rPr>
                        <a:t>(n=19)</a:t>
                      </a:r>
                      <a:endParaRPr lang="fr-FR"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noProof="0" dirty="0" smtClean="0">
                          <a:solidFill>
                            <a:schemeClr val="tx2"/>
                          </a:solidFill>
                          <a:effectLst/>
                          <a:latin typeface="+mn-lt"/>
                          <a:ea typeface="Times New Roman"/>
                          <a:cs typeface="Times New Roman"/>
                        </a:rPr>
                        <a:t>Bras C</a:t>
                      </a:r>
                      <a:r>
                        <a:rPr lang="fr-FR" sz="1400" b="1" noProof="0" dirty="0">
                          <a:solidFill>
                            <a:schemeClr val="tx2"/>
                          </a:solidFill>
                          <a:effectLst/>
                          <a:latin typeface="+mn-lt"/>
                          <a:ea typeface="Times New Roman"/>
                          <a:cs typeface="Times New Roman"/>
                        </a:rPr>
                        <a:t>: Cap 50</a:t>
                      </a:r>
                      <a:endParaRPr lang="fr-FR" sz="1600" b="1" noProof="0" dirty="0">
                        <a:solidFill>
                          <a:schemeClr val="tx2"/>
                        </a:solidFill>
                        <a:effectLst/>
                        <a:latin typeface="+mn-lt"/>
                        <a:ea typeface="Times New Roman"/>
                        <a:cs typeface="Times New Roman"/>
                      </a:endParaRPr>
                    </a:p>
                    <a:p>
                      <a:pPr algn="ctr">
                        <a:lnSpc>
                          <a:spcPct val="115000"/>
                        </a:lnSpc>
                        <a:spcAft>
                          <a:spcPts val="0"/>
                        </a:spcAft>
                      </a:pPr>
                      <a:r>
                        <a:rPr lang="fr-FR" sz="1400" b="1" noProof="0" dirty="0" smtClean="0">
                          <a:solidFill>
                            <a:schemeClr val="tx2"/>
                          </a:solidFill>
                          <a:effectLst/>
                          <a:latin typeface="+mn-lt"/>
                          <a:ea typeface="Times New Roman"/>
                          <a:cs typeface="Times New Roman"/>
                        </a:rPr>
                        <a:t>(n=52)</a:t>
                      </a:r>
                      <a:endParaRPr lang="fr-FR"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noProof="0" dirty="0" smtClean="0">
                          <a:solidFill>
                            <a:schemeClr val="tx2"/>
                          </a:solidFill>
                          <a:effectLst/>
                          <a:latin typeface="+mn-lt"/>
                          <a:ea typeface="Times New Roman"/>
                          <a:cs typeface="Times New Roman"/>
                        </a:rPr>
                        <a:t>Bras D</a:t>
                      </a:r>
                      <a:r>
                        <a:rPr lang="fr-FR" sz="1400" b="1" noProof="0" dirty="0">
                          <a:solidFill>
                            <a:schemeClr val="tx2"/>
                          </a:solidFill>
                          <a:effectLst/>
                          <a:latin typeface="+mn-lt"/>
                          <a:ea typeface="Times New Roman"/>
                          <a:cs typeface="Times New Roman"/>
                        </a:rPr>
                        <a:t>: Cap 60</a:t>
                      </a:r>
                      <a:endParaRPr lang="fr-FR" sz="1600" b="1" noProof="0" dirty="0">
                        <a:solidFill>
                          <a:schemeClr val="tx2"/>
                        </a:solidFill>
                        <a:effectLst/>
                        <a:latin typeface="+mn-lt"/>
                        <a:ea typeface="Times New Roman"/>
                        <a:cs typeface="Times New Roman"/>
                      </a:endParaRPr>
                    </a:p>
                    <a:p>
                      <a:pPr algn="ctr">
                        <a:lnSpc>
                          <a:spcPct val="115000"/>
                        </a:lnSpc>
                        <a:spcAft>
                          <a:spcPts val="0"/>
                        </a:spcAft>
                      </a:pPr>
                      <a:r>
                        <a:rPr lang="fr-FR" sz="1400" b="1" noProof="0" dirty="0" smtClean="0">
                          <a:solidFill>
                            <a:schemeClr val="tx2"/>
                          </a:solidFill>
                          <a:effectLst/>
                          <a:latin typeface="+mn-lt"/>
                          <a:ea typeface="Times New Roman"/>
                          <a:cs typeface="Times New Roman"/>
                        </a:rPr>
                        <a:t>(n=51)</a:t>
                      </a:r>
                      <a:endParaRPr lang="fr-FR"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769">
                <a:tc>
                  <a:txBody>
                    <a:bodyPr/>
                    <a:lstStyle/>
                    <a:p>
                      <a:pPr>
                        <a:lnSpc>
                          <a:spcPct val="115000"/>
                        </a:lnSpc>
                        <a:spcAft>
                          <a:spcPts val="0"/>
                        </a:spcAft>
                        <a:tabLst>
                          <a:tab pos="381635" algn="l"/>
                        </a:tabLst>
                      </a:pPr>
                      <a:r>
                        <a:rPr lang="fr-FR" sz="1400" b="0" noProof="0" dirty="0" smtClean="0">
                          <a:solidFill>
                            <a:schemeClr val="tx1"/>
                          </a:solidFill>
                          <a:effectLst/>
                          <a:latin typeface="+mn-lt"/>
                          <a:ea typeface="Times New Roman"/>
                          <a:cs typeface="Times New Roman"/>
                        </a:rPr>
                        <a:t>Pas</a:t>
                      </a:r>
                      <a:r>
                        <a:rPr lang="fr-FR" sz="1400" b="0" baseline="0" noProof="0" dirty="0" smtClean="0">
                          <a:solidFill>
                            <a:schemeClr val="tx1"/>
                          </a:solidFill>
                          <a:effectLst/>
                          <a:latin typeface="+mn-lt"/>
                          <a:ea typeface="Times New Roman"/>
                          <a:cs typeface="Times New Roman"/>
                        </a:rPr>
                        <a:t> de chirurgie</a:t>
                      </a:r>
                      <a:endParaRPr lang="fr-FR" sz="1400" b="0" noProof="0" dirty="0" smtClean="0">
                        <a:solidFill>
                          <a:schemeClr val="tx1"/>
                        </a:solidFill>
                        <a:effectLst/>
                        <a:latin typeface="+mn-lt"/>
                        <a:ea typeface="Times New Roman"/>
                        <a:cs typeface="Times New Roman"/>
                      </a:endParaRPr>
                    </a:p>
                    <a:p>
                      <a:pPr marL="0" indent="177800">
                        <a:lnSpc>
                          <a:spcPct val="115000"/>
                        </a:lnSpc>
                        <a:spcAft>
                          <a:spcPts val="0"/>
                        </a:spcAft>
                        <a:tabLst>
                          <a:tab pos="381635" algn="l"/>
                        </a:tabLst>
                      </a:pPr>
                      <a:r>
                        <a:rPr lang="fr-FR" sz="1400" b="0" noProof="0" dirty="0" smtClean="0">
                          <a:solidFill>
                            <a:schemeClr val="tx1"/>
                          </a:solidFill>
                          <a:effectLst/>
                          <a:latin typeface="+mn-lt"/>
                          <a:ea typeface="Times New Roman"/>
                          <a:cs typeface="Times New Roman"/>
                        </a:rPr>
                        <a:t>Maladie progressive</a:t>
                      </a:r>
                    </a:p>
                    <a:p>
                      <a:pPr marL="0" indent="177800">
                        <a:lnSpc>
                          <a:spcPct val="115000"/>
                        </a:lnSpc>
                        <a:spcAft>
                          <a:spcPts val="0"/>
                        </a:spcAft>
                        <a:tabLst>
                          <a:tab pos="381635" algn="l"/>
                        </a:tabLst>
                      </a:pPr>
                      <a:r>
                        <a:rPr lang="fr-FR" sz="1400" b="0" noProof="0" dirty="0" smtClean="0">
                          <a:solidFill>
                            <a:schemeClr val="tx1"/>
                          </a:solidFill>
                          <a:effectLst/>
                          <a:latin typeface="+mn-lt"/>
                          <a:ea typeface="Times New Roman"/>
                          <a:cs typeface="Times New Roman"/>
                        </a:rPr>
                        <a:t>Sortie d’étude</a:t>
                      </a:r>
                    </a:p>
                    <a:p>
                      <a:pPr marL="0" indent="177800">
                        <a:lnSpc>
                          <a:spcPct val="115000"/>
                        </a:lnSpc>
                        <a:spcAft>
                          <a:spcPts val="0"/>
                        </a:spcAft>
                        <a:tabLst>
                          <a:tab pos="381635" algn="l"/>
                        </a:tabLst>
                      </a:pPr>
                      <a:r>
                        <a:rPr lang="fr-FR" sz="1400" b="0" noProof="0" dirty="0" smtClean="0">
                          <a:solidFill>
                            <a:schemeClr val="tx1"/>
                          </a:solidFill>
                          <a:effectLst/>
                          <a:latin typeface="+mn-lt"/>
                          <a:ea typeface="Times New Roman"/>
                          <a:cs typeface="Times New Roman"/>
                        </a:rPr>
                        <a:t>Non</a:t>
                      </a:r>
                      <a:r>
                        <a:rPr lang="fr-FR" sz="1400" b="0" baseline="0" noProof="0" dirty="0" smtClean="0">
                          <a:solidFill>
                            <a:schemeClr val="tx1"/>
                          </a:solidFill>
                          <a:effectLst/>
                          <a:latin typeface="+mn-lt"/>
                          <a:ea typeface="Times New Roman"/>
                          <a:cs typeface="Times New Roman"/>
                        </a:rPr>
                        <a:t> </a:t>
                      </a:r>
                      <a:r>
                        <a:rPr lang="fr-FR" sz="1400" b="0" noProof="0" dirty="0" smtClean="0">
                          <a:solidFill>
                            <a:schemeClr val="tx1"/>
                          </a:solidFill>
                          <a:effectLst/>
                          <a:latin typeface="+mn-lt"/>
                          <a:ea typeface="Times New Roman"/>
                          <a:cs typeface="Times New Roman"/>
                        </a:rPr>
                        <a:t>compliance</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1</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3</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1</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1</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1769">
                <a:tc>
                  <a:txBody>
                    <a:bodyPr/>
                    <a:lstStyle/>
                    <a:p>
                      <a:pPr>
                        <a:lnSpc>
                          <a:spcPct val="115000"/>
                        </a:lnSpc>
                        <a:spcAft>
                          <a:spcPts val="0"/>
                        </a:spcAft>
                        <a:tabLst>
                          <a:tab pos="381635" algn="l"/>
                        </a:tabLst>
                      </a:pPr>
                      <a:r>
                        <a:rPr lang="fr-FR" sz="1400" b="0" noProof="0" dirty="0" smtClean="0">
                          <a:solidFill>
                            <a:schemeClr val="tx1"/>
                          </a:solidFill>
                          <a:effectLst/>
                          <a:latin typeface="+mn-lt"/>
                          <a:ea typeface="Times New Roman"/>
                          <a:cs typeface="Times New Roman"/>
                        </a:rPr>
                        <a:t>Résection</a:t>
                      </a:r>
                      <a:r>
                        <a:rPr lang="fr-FR" sz="1400" b="0" baseline="0" noProof="0" dirty="0" smtClean="0">
                          <a:solidFill>
                            <a:schemeClr val="tx1"/>
                          </a:solidFill>
                          <a:effectLst/>
                          <a:latin typeface="+mn-lt"/>
                          <a:ea typeface="Times New Roman"/>
                          <a:cs typeface="Times New Roman"/>
                        </a:rPr>
                        <a:t> </a:t>
                      </a:r>
                      <a:r>
                        <a:rPr lang="fr-FR" sz="1400" b="0" noProof="0" dirty="0" smtClean="0">
                          <a:solidFill>
                            <a:schemeClr val="tx1"/>
                          </a:solidFill>
                          <a:effectLst/>
                          <a:latin typeface="+mn-lt"/>
                          <a:ea typeface="Times New Roman"/>
                          <a:cs typeface="Times New Roman"/>
                        </a:rPr>
                        <a:t>R0</a:t>
                      </a:r>
                    </a:p>
                    <a:p>
                      <a:pPr marL="0" indent="177800">
                        <a:lnSpc>
                          <a:spcPct val="115000"/>
                        </a:lnSpc>
                        <a:spcAft>
                          <a:spcPts val="0"/>
                        </a:spcAft>
                        <a:tabLst>
                          <a:tab pos="381635" algn="l"/>
                        </a:tabLst>
                      </a:pPr>
                      <a:r>
                        <a:rPr lang="fr-FR" sz="1400" b="0" noProof="0" dirty="0" smtClean="0">
                          <a:solidFill>
                            <a:schemeClr val="tx1"/>
                          </a:solidFill>
                          <a:effectLst/>
                          <a:latin typeface="+mn-lt"/>
                          <a:ea typeface="Times New Roman"/>
                          <a:cs typeface="Times New Roman"/>
                        </a:rPr>
                        <a:t>n (%)</a:t>
                      </a:r>
                    </a:p>
                    <a:p>
                      <a:pPr marL="0" indent="177800">
                        <a:lnSpc>
                          <a:spcPct val="115000"/>
                        </a:lnSpc>
                        <a:spcAft>
                          <a:spcPts val="0"/>
                        </a:spcAft>
                        <a:tabLst>
                          <a:tab pos="381635" algn="l"/>
                        </a:tabLst>
                      </a:pPr>
                      <a:r>
                        <a:rPr lang="fr-FR" sz="1400" b="0" noProof="0" dirty="0" smtClean="0">
                          <a:solidFill>
                            <a:schemeClr val="tx1"/>
                          </a:solidFill>
                          <a:effectLst/>
                          <a:latin typeface="+mn-lt"/>
                          <a:ea typeface="Times New Roman"/>
                          <a:cs typeface="Times New Roman"/>
                        </a:rPr>
                        <a:t>IC90 </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10 (100,0)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(74 – 100)</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19 (100,0)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(85 – 100)</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43 (82,7)</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(72 – 91)</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fr-FR" sz="1400" b="0" noProof="0" dirty="0" smtClean="0">
                          <a:solidFill>
                            <a:schemeClr val="tx1"/>
                          </a:solidFill>
                          <a:effectLst/>
                          <a:latin typeface="+mn-lt"/>
                          <a:ea typeface="Times New Roman"/>
                          <a:cs typeface="Times New Roman"/>
                        </a:rPr>
                        <a:t>4 (87,8)</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(77</a:t>
                      </a:r>
                      <a:r>
                        <a:rPr lang="fr-FR" sz="1400" b="0" baseline="0" noProof="0" dirty="0" smtClean="0">
                          <a:solidFill>
                            <a:schemeClr val="tx1"/>
                          </a:solidFill>
                          <a:effectLst/>
                          <a:latin typeface="+mn-lt"/>
                          <a:ea typeface="Times New Roman"/>
                          <a:cs typeface="Times New Roman"/>
                        </a:rPr>
                        <a:t> – </a:t>
                      </a:r>
                      <a:r>
                        <a:rPr lang="fr-FR" sz="1400" b="0" noProof="0" dirty="0" smtClean="0">
                          <a:solidFill>
                            <a:schemeClr val="tx1"/>
                          </a:solidFill>
                          <a:effectLst/>
                          <a:latin typeface="+mn-lt"/>
                          <a:ea typeface="Times New Roman"/>
                          <a:cs typeface="Times New Roman"/>
                        </a:rPr>
                        <a:t>95)</a:t>
                      </a:r>
                      <a:endParaRPr lang="fr-FR" sz="1400" b="0" noProof="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71769">
                <a:tc>
                  <a:txBody>
                    <a:bodyPr/>
                    <a:lstStyle/>
                    <a:p>
                      <a:pPr marL="0" marR="0" indent="0" algn="l" defTabSz="914400" rtl="0" eaLnBrk="1" fontAlgn="auto" latinLnBrk="0" hangingPunct="1">
                        <a:lnSpc>
                          <a:spcPct val="115000"/>
                        </a:lnSpc>
                        <a:spcBef>
                          <a:spcPts val="0"/>
                        </a:spcBef>
                        <a:spcAft>
                          <a:spcPts val="0"/>
                        </a:spcAft>
                        <a:buClrTx/>
                        <a:buSzTx/>
                        <a:buFontTx/>
                        <a:buNone/>
                        <a:tabLst>
                          <a:tab pos="381635" algn="l"/>
                        </a:tabLst>
                        <a:defRPr/>
                      </a:pPr>
                      <a:r>
                        <a:rPr lang="fr-FR" sz="1400" b="0" noProof="0" dirty="0" smtClean="0">
                          <a:solidFill>
                            <a:schemeClr val="tx1"/>
                          </a:solidFill>
                          <a:effectLst/>
                          <a:latin typeface="+mn-lt"/>
                          <a:ea typeface="Times New Roman"/>
                          <a:cs typeface="Times New Roman"/>
                        </a:rPr>
                        <a:t>R1</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Carcinose péritonéale</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Maladie progressive</a:t>
                      </a: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noProof="0" dirty="0" smtClean="0">
                          <a:solidFill>
                            <a:schemeClr val="tx1"/>
                          </a:solidFill>
                          <a:effectLst/>
                          <a:latin typeface="+mn-lt"/>
                          <a:ea typeface="Times New Roman"/>
                          <a:cs typeface="Times New Roman"/>
                        </a:rPr>
                        <a:t>9 (17,3)</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0</a:t>
                      </a: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0" noProof="0" dirty="0" smtClean="0">
                          <a:solidFill>
                            <a:schemeClr val="tx1"/>
                          </a:solidFill>
                          <a:effectLst/>
                          <a:latin typeface="+mn-lt"/>
                          <a:ea typeface="Times New Roman"/>
                          <a:cs typeface="Times New Roman"/>
                        </a:rPr>
                        <a:t>2 (4,1)</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1 (2,0)</a:t>
                      </a:r>
                      <a:br>
                        <a:rPr lang="fr-FR" sz="1400" b="0" noProof="0" dirty="0" smtClean="0">
                          <a:solidFill>
                            <a:schemeClr val="tx1"/>
                          </a:solidFill>
                          <a:effectLst/>
                          <a:latin typeface="+mn-lt"/>
                          <a:ea typeface="Times New Roman"/>
                          <a:cs typeface="Times New Roman"/>
                        </a:rPr>
                      </a:br>
                      <a:r>
                        <a:rPr lang="fr-FR" sz="1400" b="0" noProof="0" dirty="0" smtClean="0">
                          <a:solidFill>
                            <a:schemeClr val="tx1"/>
                          </a:solidFill>
                          <a:effectLst/>
                          <a:latin typeface="+mn-lt"/>
                          <a:ea typeface="Times New Roman"/>
                          <a:cs typeface="Times New Roman"/>
                        </a:rPr>
                        <a:t>3 (6,1)</a:t>
                      </a: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7" name="Rectangle 6"/>
          <p:cNvSpPr/>
          <p:nvPr/>
        </p:nvSpPr>
        <p:spPr>
          <a:xfrm>
            <a:off x="314553" y="4250348"/>
            <a:ext cx="8292633" cy="716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Tree>
    <p:custDataLst>
      <p:tags r:id="rId1"/>
    </p:custDataLst>
    <p:extLst>
      <p:ext uri="{BB962C8B-B14F-4D97-AF65-F5344CB8AC3E}">
        <p14:creationId xmlns:p14="http://schemas.microsoft.com/office/powerpoint/2010/main" xmlns="" val="243048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LBA-01: Tolérance et efficacité du cobimetinib (cobi) et atezolizumab (atezo) dans une étude de phase 1b sur le cancer colorectal métastatique (CCRm) – Bendell J, et al </a:t>
            </a:r>
            <a:endParaRPr lang="fr-FR" dirty="0"/>
          </a:p>
        </p:txBody>
      </p:sp>
      <p:sp>
        <p:nvSpPr>
          <p:cNvPr id="3" name="Content Placeholder 2"/>
          <p:cNvSpPr>
            <a:spLocks noGrp="1"/>
          </p:cNvSpPr>
          <p:nvPr>
            <p:ph idx="1"/>
          </p:nvPr>
        </p:nvSpPr>
        <p:spPr/>
        <p:txBody>
          <a:bodyPr/>
          <a:lstStyle/>
          <a:p>
            <a:pPr marL="0" indent="0">
              <a:buClr>
                <a:srgbClr val="043882"/>
              </a:buClr>
              <a:buNone/>
            </a:pPr>
            <a:r>
              <a:rPr lang="fr-FR" b="1" dirty="0" smtClean="0"/>
              <a:t>Objectif</a:t>
            </a:r>
            <a:r>
              <a:rPr lang="fr-FR" dirty="0" smtClean="0"/>
              <a:t> </a:t>
            </a:r>
          </a:p>
          <a:p>
            <a:pPr>
              <a:buClr>
                <a:srgbClr val="043882"/>
              </a:buClr>
            </a:pPr>
            <a:r>
              <a:rPr lang="fr-FR" dirty="0" smtClean="0"/>
              <a:t>Evaluer l’efficacité et la tolérance du cobimetinib (inhibiteur de MEK) associé à l’atezolizumab (anti-PD-L1) chez des patients avec CCRm</a:t>
            </a:r>
          </a:p>
          <a:p>
            <a:endParaRPr lang="fr-FR" dirty="0"/>
          </a:p>
        </p:txBody>
      </p:sp>
      <p:sp>
        <p:nvSpPr>
          <p:cNvPr id="16" name="Rectangle 9"/>
          <p:cNvSpPr txBox="1">
            <a:spLocks noChangeArrowheads="1"/>
          </p:cNvSpPr>
          <p:nvPr/>
        </p:nvSpPr>
        <p:spPr bwMode="auto">
          <a:xfrm>
            <a:off x="479424" y="5353925"/>
            <a:ext cx="4130676" cy="1238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de jugement</a:t>
            </a:r>
          </a:p>
          <a:p>
            <a:pPr marL="177800" indent="-177800">
              <a:buClr>
                <a:srgbClr val="043882"/>
              </a:buClr>
              <a:buFont typeface="Arial" panose="020B0604020202020204" pitchFamily="34" charset="0"/>
              <a:buChar char="•"/>
            </a:pPr>
            <a:r>
              <a:rPr lang="fr-FR" dirty="0" smtClean="0"/>
              <a:t>Tolérance </a:t>
            </a:r>
          </a:p>
          <a:p>
            <a:pPr marL="177800" indent="-177800">
              <a:buClr>
                <a:srgbClr val="043882"/>
              </a:buClr>
              <a:buFont typeface="Arial" panose="020B0604020202020204" pitchFamily="34" charset="0"/>
              <a:buChar char="•"/>
            </a:pPr>
            <a:r>
              <a:rPr lang="fr-FR" dirty="0" smtClean="0"/>
              <a:t>TRG, DRm, SSPm, SGm, SG à 6 mois OS</a:t>
            </a:r>
            <a:endParaRPr lang="fr-FR" dirty="0"/>
          </a:p>
        </p:txBody>
      </p:sp>
      <p:grpSp>
        <p:nvGrpSpPr>
          <p:cNvPr id="38" name="Group 37"/>
          <p:cNvGrpSpPr/>
          <p:nvPr/>
        </p:nvGrpSpPr>
        <p:grpSpPr>
          <a:xfrm>
            <a:off x="180052" y="2371244"/>
            <a:ext cx="8776936" cy="2733023"/>
            <a:chOff x="223942" y="2098284"/>
            <a:chExt cx="8776936" cy="2733023"/>
          </a:xfrm>
        </p:grpSpPr>
        <p:sp>
          <p:nvSpPr>
            <p:cNvPr id="9" name="AutoShape 12"/>
            <p:cNvSpPr>
              <a:spLocks noChangeArrowheads="1"/>
            </p:cNvSpPr>
            <p:nvPr/>
          </p:nvSpPr>
          <p:spPr bwMode="auto">
            <a:xfrm>
              <a:off x="7656394" y="2821744"/>
              <a:ext cx="968991" cy="8207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PD</a:t>
              </a:r>
              <a:endParaRPr lang="fr-FR" altLang="zh-CN" b="1" dirty="0">
                <a:solidFill>
                  <a:srgbClr val="FFFFFF"/>
                </a:solidFill>
                <a:latin typeface="Arial"/>
                <a:ea typeface="SimSun" pitchFamily="2" charset="-122"/>
                <a:cs typeface="Arial"/>
              </a:endParaRPr>
            </a:p>
          </p:txBody>
        </p:sp>
        <p:cxnSp>
          <p:nvCxnSpPr>
            <p:cNvPr id="10" name="AutoShape 19"/>
            <p:cNvCxnSpPr>
              <a:cxnSpLocks noChangeShapeType="1"/>
              <a:stCxn id="13" idx="3"/>
              <a:endCxn id="12" idx="1"/>
            </p:cNvCxnSpPr>
            <p:nvPr/>
          </p:nvCxnSpPr>
          <p:spPr bwMode="auto">
            <a:xfrm>
              <a:off x="2856208" y="3119537"/>
              <a:ext cx="305815"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3162023" y="2490034"/>
              <a:ext cx="1797681" cy="125900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smtClean="0">
                  <a:solidFill>
                    <a:srgbClr val="FFFFFF"/>
                  </a:solidFill>
                  <a:latin typeface="Arial"/>
                  <a:cs typeface="Arial"/>
                </a:rPr>
                <a:t>Cobimetinib </a:t>
              </a:r>
              <a:br>
                <a:rPr lang="fr-FR" altLang="zh-CN" sz="1400" dirty="0" smtClean="0">
                  <a:solidFill>
                    <a:srgbClr val="FFFFFF"/>
                  </a:solidFill>
                  <a:latin typeface="Arial"/>
                  <a:cs typeface="Arial"/>
                </a:rPr>
              </a:br>
              <a:r>
                <a:rPr lang="fr-FR" altLang="zh-CN" sz="1400" dirty="0" smtClean="0">
                  <a:solidFill>
                    <a:srgbClr val="FFFFFF"/>
                  </a:solidFill>
                  <a:latin typeface="Arial"/>
                  <a:cs typeface="Arial"/>
                </a:rPr>
                <a:t>20 mg/j PO + Atezolizumab </a:t>
              </a:r>
              <a:br>
                <a:rPr lang="fr-FR" altLang="zh-CN" sz="1400" dirty="0" smtClean="0">
                  <a:solidFill>
                    <a:srgbClr val="FFFFFF"/>
                  </a:solidFill>
                  <a:latin typeface="Arial"/>
                  <a:cs typeface="Arial"/>
                </a:rPr>
              </a:br>
              <a:r>
                <a:rPr lang="fr-FR" altLang="zh-CN" sz="1400" dirty="0" smtClean="0">
                  <a:solidFill>
                    <a:srgbClr val="FFFFFF"/>
                  </a:solidFill>
                  <a:latin typeface="Arial"/>
                  <a:cs typeface="Arial"/>
                </a:rPr>
                <a:t>800 mg IV /2S (n=2 </a:t>
              </a:r>
              <a:br>
                <a:rPr lang="fr-FR" altLang="zh-CN" sz="1400" dirty="0" smtClean="0">
                  <a:solidFill>
                    <a:srgbClr val="FFFFFF"/>
                  </a:solidFill>
                  <a:latin typeface="Arial"/>
                  <a:cs typeface="Arial"/>
                </a:rPr>
              </a:br>
              <a:r>
                <a:rPr lang="fr-FR" altLang="zh-CN" sz="1400" dirty="0" smtClean="0">
                  <a:solidFill>
                    <a:srgbClr val="FFFFFF"/>
                  </a:solidFill>
                  <a:latin typeface="Arial"/>
                  <a:cs typeface="Arial"/>
                </a:rPr>
                <a:t>[1 KRASmt + 1 WT])</a:t>
              </a:r>
              <a:endParaRPr lang="fr-FR" altLang="zh-CN" sz="1400" dirty="0">
                <a:solidFill>
                  <a:srgbClr val="FFFFFF"/>
                </a:solidFill>
                <a:latin typeface="Arial"/>
                <a:cs typeface="Arial"/>
              </a:endParaRPr>
            </a:p>
          </p:txBody>
        </p:sp>
        <p:sp>
          <p:nvSpPr>
            <p:cNvPr id="13" name="AutoShape 9"/>
            <p:cNvSpPr>
              <a:spLocks noChangeArrowheads="1"/>
            </p:cNvSpPr>
            <p:nvPr/>
          </p:nvSpPr>
          <p:spPr bwMode="auto">
            <a:xfrm>
              <a:off x="223942" y="2546816"/>
              <a:ext cx="2632266" cy="114544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latin typeface="Arial"/>
                  <a:ea typeface="SimSun" pitchFamily="2" charset="-122"/>
                  <a:cs typeface="Arial"/>
                </a:rPr>
                <a:t>Critères d’inclusion</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a:ea typeface="SimSun" pitchFamily="2" charset="-122"/>
                  <a:cs typeface="Arial"/>
                </a:rPr>
                <a:t>Tumeur solide avancée</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a:ea typeface="SimSun" pitchFamily="2" charset="-122"/>
                  <a:cs typeface="Arial"/>
                </a:rPr>
                <a:t>ECOG PS 0–1</a:t>
              </a:r>
            </a:p>
            <a:p>
              <a:pPr defTabSz="892175" eaLnBrk="0" hangingPunct="0">
                <a:spcAft>
                  <a:spcPct val="30000"/>
                </a:spcAft>
              </a:pPr>
              <a:r>
                <a:rPr lang="fr-FR" altLang="zh-CN" sz="1400" dirty="0" smtClean="0">
                  <a:solidFill>
                    <a:srgbClr val="FFFFFF"/>
                  </a:solidFill>
                  <a:latin typeface="Arial"/>
                  <a:ea typeface="SimSun" pitchFamily="2" charset="-122"/>
                  <a:cs typeface="Arial"/>
                </a:rPr>
                <a:t>(n=23)</a:t>
              </a:r>
              <a:endParaRPr lang="fr-FR" altLang="zh-CN" sz="1400" dirty="0">
                <a:solidFill>
                  <a:srgbClr val="FFFFFF"/>
                </a:solidFill>
                <a:latin typeface="Arial"/>
                <a:ea typeface="SimSun" pitchFamily="2" charset="-122"/>
                <a:cs typeface="Arial"/>
              </a:endParaRPr>
            </a:p>
          </p:txBody>
        </p:sp>
        <p:sp>
          <p:nvSpPr>
            <p:cNvPr id="21" name="AutoShape 12"/>
            <p:cNvSpPr>
              <a:spLocks noChangeArrowheads="1"/>
            </p:cNvSpPr>
            <p:nvPr/>
          </p:nvSpPr>
          <p:spPr bwMode="auto">
            <a:xfrm>
              <a:off x="3261815" y="4228486"/>
              <a:ext cx="5512298" cy="602821"/>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smtClean="0">
                  <a:solidFill>
                    <a:srgbClr val="4D4D4D"/>
                  </a:solidFill>
                  <a:latin typeface="Arial"/>
                  <a:cs typeface="Arial"/>
                </a:rPr>
                <a:t>Cobimetinib 60 mg/j PO + Atezolizumab 800 mg IV /2S </a:t>
              </a:r>
              <a:br>
                <a:rPr lang="fr-FR" altLang="zh-CN" sz="1400" dirty="0" smtClean="0">
                  <a:solidFill>
                    <a:srgbClr val="4D4D4D"/>
                  </a:solidFill>
                  <a:latin typeface="Arial"/>
                  <a:cs typeface="Arial"/>
                </a:rPr>
              </a:br>
              <a:r>
                <a:rPr lang="fr-FR" altLang="zh-CN" sz="1400" dirty="0" smtClean="0">
                  <a:solidFill>
                    <a:srgbClr val="4D4D4D"/>
                  </a:solidFill>
                  <a:latin typeface="Arial"/>
                  <a:cs typeface="Arial"/>
                </a:rPr>
                <a:t>(n=20 [tous KRAS mutés])</a:t>
              </a:r>
              <a:endParaRPr lang="fr-FR" altLang="zh-CN" sz="1400" dirty="0">
                <a:solidFill>
                  <a:srgbClr val="4D4D4D"/>
                </a:solidFill>
                <a:latin typeface="Arial"/>
                <a:cs typeface="Arial"/>
              </a:endParaRPr>
            </a:p>
          </p:txBody>
        </p:sp>
        <p:sp>
          <p:nvSpPr>
            <p:cNvPr id="27" name="AutoShape 8"/>
            <p:cNvSpPr>
              <a:spLocks noChangeArrowheads="1"/>
            </p:cNvSpPr>
            <p:nvPr/>
          </p:nvSpPr>
          <p:spPr bwMode="auto">
            <a:xfrm>
              <a:off x="5198962" y="2490034"/>
              <a:ext cx="1735093" cy="125900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smtClean="0">
                  <a:solidFill>
                    <a:srgbClr val="FFFFFF"/>
                  </a:solidFill>
                  <a:latin typeface="Arial"/>
                  <a:cs typeface="Arial"/>
                </a:rPr>
                <a:t>Cobimetinib </a:t>
              </a:r>
              <a:br>
                <a:rPr lang="fr-FR" altLang="zh-CN" sz="1400" dirty="0" smtClean="0">
                  <a:solidFill>
                    <a:srgbClr val="FFFFFF"/>
                  </a:solidFill>
                  <a:latin typeface="Arial"/>
                  <a:cs typeface="Arial"/>
                </a:rPr>
              </a:br>
              <a:r>
                <a:rPr lang="fr-FR" altLang="zh-CN" sz="1400" dirty="0" smtClean="0">
                  <a:solidFill>
                    <a:srgbClr val="FFFFFF"/>
                  </a:solidFill>
                  <a:latin typeface="Arial"/>
                  <a:cs typeface="Arial"/>
                </a:rPr>
                <a:t>40 mg/j PO + Atezolizumab </a:t>
              </a:r>
              <a:br>
                <a:rPr lang="fr-FR" altLang="zh-CN" sz="1400" dirty="0" smtClean="0">
                  <a:solidFill>
                    <a:srgbClr val="FFFFFF"/>
                  </a:solidFill>
                  <a:latin typeface="Arial"/>
                  <a:cs typeface="Arial"/>
                </a:rPr>
              </a:br>
              <a:r>
                <a:rPr lang="fr-FR" altLang="zh-CN" sz="1400" dirty="0" smtClean="0">
                  <a:solidFill>
                    <a:srgbClr val="FFFFFF"/>
                  </a:solidFill>
                  <a:latin typeface="Arial"/>
                  <a:cs typeface="Arial"/>
                </a:rPr>
                <a:t>800 mg IV /2S </a:t>
              </a:r>
              <a:endParaRPr lang="fr-FR" altLang="zh-CN" sz="1400" dirty="0">
                <a:solidFill>
                  <a:srgbClr val="FFFFFF"/>
                </a:solidFill>
                <a:latin typeface="Arial"/>
                <a:cs typeface="Arial"/>
              </a:endParaRPr>
            </a:p>
          </p:txBody>
        </p:sp>
        <p:sp>
          <p:nvSpPr>
            <p:cNvPr id="28" name="AutoShape 8"/>
            <p:cNvSpPr>
              <a:spLocks noChangeArrowheads="1"/>
            </p:cNvSpPr>
            <p:nvPr/>
          </p:nvSpPr>
          <p:spPr bwMode="auto">
            <a:xfrm>
              <a:off x="7265785" y="2490034"/>
              <a:ext cx="1735093" cy="125900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smtClean="0">
                  <a:solidFill>
                    <a:srgbClr val="FFFFFF"/>
                  </a:solidFill>
                  <a:latin typeface="Arial"/>
                  <a:cs typeface="Arial"/>
                </a:rPr>
                <a:t>Cobimetinib </a:t>
              </a:r>
              <a:br>
                <a:rPr lang="fr-FR" altLang="zh-CN" sz="1400" dirty="0" smtClean="0">
                  <a:solidFill>
                    <a:srgbClr val="FFFFFF"/>
                  </a:solidFill>
                  <a:latin typeface="Arial"/>
                  <a:cs typeface="Arial"/>
                </a:rPr>
              </a:br>
              <a:r>
                <a:rPr lang="fr-FR" altLang="zh-CN" sz="1400" dirty="0" smtClean="0">
                  <a:solidFill>
                    <a:srgbClr val="FFFFFF"/>
                  </a:solidFill>
                  <a:latin typeface="Arial"/>
                  <a:cs typeface="Arial"/>
                </a:rPr>
                <a:t>60 mg/j PO + Atezolizumab </a:t>
              </a:r>
              <a:br>
                <a:rPr lang="fr-FR" altLang="zh-CN" sz="1400" dirty="0" smtClean="0">
                  <a:solidFill>
                    <a:srgbClr val="FFFFFF"/>
                  </a:solidFill>
                  <a:latin typeface="Arial"/>
                  <a:cs typeface="Arial"/>
                </a:rPr>
              </a:br>
              <a:r>
                <a:rPr lang="fr-FR" altLang="zh-CN" sz="1400" dirty="0" smtClean="0">
                  <a:solidFill>
                    <a:srgbClr val="FFFFFF"/>
                  </a:solidFill>
                  <a:latin typeface="Arial"/>
                  <a:cs typeface="Arial"/>
                </a:rPr>
                <a:t>800 mg IV /2S (n=1 [KRASmt])</a:t>
              </a:r>
              <a:endParaRPr lang="fr-FR" altLang="zh-CN" sz="1400" dirty="0">
                <a:solidFill>
                  <a:srgbClr val="FFFFFF"/>
                </a:solidFill>
                <a:latin typeface="Arial"/>
                <a:cs typeface="Arial"/>
              </a:endParaRPr>
            </a:p>
          </p:txBody>
        </p:sp>
        <p:cxnSp>
          <p:nvCxnSpPr>
            <p:cNvPr id="32" name="AutoShape 19"/>
            <p:cNvCxnSpPr>
              <a:cxnSpLocks noChangeShapeType="1"/>
              <a:stCxn id="12" idx="3"/>
              <a:endCxn id="27" idx="1"/>
            </p:cNvCxnSpPr>
            <p:nvPr/>
          </p:nvCxnSpPr>
          <p:spPr bwMode="auto">
            <a:xfrm>
              <a:off x="4959704" y="3119538"/>
              <a:ext cx="239258" cy="0"/>
            </a:xfrm>
            <a:prstGeom prst="straightConnector1">
              <a:avLst/>
            </a:prstGeom>
            <a:noFill/>
            <a:ln w="57150">
              <a:solidFill>
                <a:schemeClr val="bg2">
                  <a:lumMod val="60000"/>
                  <a:lumOff val="40000"/>
                </a:schemeClr>
              </a:solidFill>
              <a:round/>
              <a:headEnd/>
              <a:tailEnd type="triangle" w="med" len="med"/>
            </a:ln>
          </p:spPr>
        </p:cxnSp>
        <p:cxnSp>
          <p:nvCxnSpPr>
            <p:cNvPr id="34" name="AutoShape 19"/>
            <p:cNvCxnSpPr>
              <a:cxnSpLocks noChangeShapeType="1"/>
              <a:stCxn id="27" idx="3"/>
              <a:endCxn id="28" idx="1"/>
            </p:cNvCxnSpPr>
            <p:nvPr/>
          </p:nvCxnSpPr>
          <p:spPr bwMode="auto">
            <a:xfrm>
              <a:off x="6934055" y="3119538"/>
              <a:ext cx="331730" cy="0"/>
            </a:xfrm>
            <a:prstGeom prst="straightConnector1">
              <a:avLst/>
            </a:prstGeom>
            <a:noFill/>
            <a:ln w="57150">
              <a:solidFill>
                <a:schemeClr val="bg2">
                  <a:lumMod val="60000"/>
                  <a:lumOff val="40000"/>
                </a:schemeClr>
              </a:solidFill>
              <a:round/>
              <a:headEnd/>
              <a:tailEnd type="triangle" w="med" len="med"/>
            </a:ln>
          </p:spPr>
        </p:cxnSp>
        <p:sp>
          <p:nvSpPr>
            <p:cNvPr id="35" name="TextBox 34"/>
            <p:cNvSpPr txBox="1"/>
            <p:nvPr/>
          </p:nvSpPr>
          <p:spPr>
            <a:xfrm>
              <a:off x="4110554" y="2098284"/>
              <a:ext cx="3911911" cy="369332"/>
            </a:xfrm>
            <a:prstGeom prst="rect">
              <a:avLst/>
            </a:prstGeom>
            <a:noFill/>
          </p:spPr>
          <p:txBody>
            <a:bodyPr wrap="none" rtlCol="0">
              <a:spAutoFit/>
            </a:bodyPr>
            <a:lstStyle/>
            <a:p>
              <a:pPr algn="ctr" defTabSz="457200" fontAlgn="auto">
                <a:spcBef>
                  <a:spcPts val="0"/>
                </a:spcBef>
                <a:spcAft>
                  <a:spcPts val="0"/>
                </a:spcAft>
              </a:pPr>
              <a:r>
                <a:rPr lang="fr-FR" b="1" dirty="0" smtClean="0">
                  <a:latin typeface="Arial"/>
                  <a:cs typeface="Arial"/>
                </a:rPr>
                <a:t>Phase d’escalade de dose (3 + 3)</a:t>
              </a:r>
              <a:endParaRPr lang="fr-FR" b="1" dirty="0">
                <a:latin typeface="Arial"/>
                <a:cs typeface="Arial"/>
              </a:endParaRPr>
            </a:p>
          </p:txBody>
        </p:sp>
        <p:sp>
          <p:nvSpPr>
            <p:cNvPr id="36" name="TextBox 35"/>
            <p:cNvSpPr txBox="1"/>
            <p:nvPr/>
          </p:nvSpPr>
          <p:spPr>
            <a:xfrm>
              <a:off x="4960732" y="3816595"/>
              <a:ext cx="2211550" cy="369332"/>
            </a:xfrm>
            <a:prstGeom prst="rect">
              <a:avLst/>
            </a:prstGeom>
            <a:noFill/>
          </p:spPr>
          <p:txBody>
            <a:bodyPr wrap="none" rtlCol="0">
              <a:spAutoFit/>
            </a:bodyPr>
            <a:lstStyle/>
            <a:p>
              <a:pPr algn="ctr" defTabSz="457200" fontAlgn="auto">
                <a:spcBef>
                  <a:spcPts val="0"/>
                </a:spcBef>
                <a:spcAft>
                  <a:spcPts val="0"/>
                </a:spcAft>
              </a:pPr>
              <a:r>
                <a:rPr lang="fr-FR" b="1" dirty="0" smtClean="0">
                  <a:latin typeface="Arial"/>
                  <a:cs typeface="Arial"/>
                </a:rPr>
                <a:t>Phase d’extension</a:t>
              </a:r>
              <a:endParaRPr lang="fr-FR" b="1" dirty="0">
                <a:latin typeface="Arial"/>
                <a:cs typeface="Arial"/>
              </a:endParaRPr>
            </a:p>
          </p:txBody>
        </p:sp>
      </p:grpSp>
      <p:sp>
        <p:nvSpPr>
          <p:cNvPr id="41" name="Text Placeholder 2"/>
          <p:cNvSpPr txBox="1">
            <a:spLocks/>
          </p:cNvSpPr>
          <p:nvPr/>
        </p:nvSpPr>
        <p:spPr bwMode="auto">
          <a:xfrm>
            <a:off x="4285398" y="6096000"/>
            <a:ext cx="4493478"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dirty="0" err="1" smtClean="0"/>
              <a:t>Bendell</a:t>
            </a:r>
            <a:r>
              <a:rPr lang="fr-FR" dirty="0" smtClean="0"/>
              <a:t> et al. Ann Oncol 2016; 27 (suppl 2): abstr LBA-01</a:t>
            </a:r>
            <a:endParaRPr lang="fr-FR" dirty="0"/>
          </a:p>
        </p:txBody>
      </p:sp>
    </p:spTree>
    <p:custDataLst>
      <p:tags r:id="rId1"/>
    </p:custDataLst>
    <p:extLst>
      <p:ext uri="{BB962C8B-B14F-4D97-AF65-F5344CB8AC3E}">
        <p14:creationId xmlns:p14="http://schemas.microsoft.com/office/powerpoint/2010/main" xmlns="" val="4241910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O-021: Stratégie personnalisée pour les cancers du rectum localement avancés: résultats préliminaires d’une étude multicentrique de phase II (GRECCAR 4) – Rouanet P, et al </a:t>
            </a:r>
            <a:endParaRPr lang="fr-FR" dirty="0"/>
          </a:p>
        </p:txBody>
      </p:sp>
      <p:sp>
        <p:nvSpPr>
          <p:cNvPr id="15" name="Text Placeholder 14"/>
          <p:cNvSpPr>
            <a:spLocks noGrp="1"/>
          </p:cNvSpPr>
          <p:nvPr>
            <p:ph type="body" sz="quarter" idx="11"/>
          </p:nvPr>
        </p:nvSpPr>
        <p:spPr>
          <a:xfrm>
            <a:off x="3975100" y="6096000"/>
            <a:ext cx="4803775" cy="487363"/>
          </a:xfrm>
        </p:spPr>
        <p:txBody>
          <a:bodyPr/>
          <a:lstStyle/>
          <a:p>
            <a:r>
              <a:rPr lang="fr-FR" dirty="0" smtClean="0"/>
              <a:t>Rouanet et al. Ann Oncol 2016; 27 (suppl 2): abstr O-021</a:t>
            </a:r>
            <a:endParaRPr lang="fr-FR" dirty="0"/>
          </a:p>
        </p:txBody>
      </p:sp>
      <p:sp>
        <p:nvSpPr>
          <p:cNvPr id="2" name="Content Placeholder 1"/>
          <p:cNvSpPr>
            <a:spLocks noGrp="1"/>
          </p:cNvSpPr>
          <p:nvPr>
            <p:ph idx="1"/>
          </p:nvPr>
        </p:nvSpPr>
        <p:spPr>
          <a:xfrm>
            <a:off x="365124" y="1254034"/>
            <a:ext cx="8603311" cy="5198731"/>
          </a:xfrm>
        </p:spPr>
        <p:txBody>
          <a:bodyPr/>
          <a:lstStyle/>
          <a:p>
            <a:pPr marL="0" indent="0">
              <a:buNone/>
            </a:pPr>
            <a:r>
              <a:rPr lang="fr-FR" b="1" dirty="0" smtClean="0"/>
              <a:t>Résultats</a:t>
            </a:r>
          </a:p>
          <a:p>
            <a:r>
              <a:rPr lang="fr-FR" dirty="0" smtClean="0"/>
              <a:t>Efficacité selon la CRM</a:t>
            </a:r>
          </a:p>
          <a:p>
            <a:pPr lvl="1"/>
            <a:r>
              <a:rPr lang="fr-FR" sz="1400" dirty="0" smtClean="0"/>
              <a:t>111 prédites + CRM ≥ 103 CRM &gt;1; </a:t>
            </a:r>
            <a:br>
              <a:rPr lang="fr-FR" sz="1400" dirty="0" smtClean="0"/>
            </a:br>
            <a:r>
              <a:rPr lang="fr-FR" sz="1400" dirty="0" smtClean="0"/>
              <a:t>efficacité: 93%</a:t>
            </a:r>
          </a:p>
          <a:p>
            <a:pPr lvl="1"/>
            <a:r>
              <a:rPr lang="fr-FR" sz="1400" dirty="0" smtClean="0"/>
              <a:t>Le bras C avait les moins bons résultats; </a:t>
            </a:r>
            <a:br>
              <a:rPr lang="fr-FR" sz="1400" dirty="0" smtClean="0"/>
            </a:br>
            <a:r>
              <a:rPr lang="fr-FR" sz="1400" dirty="0" smtClean="0"/>
              <a:t>13% d’échec</a:t>
            </a:r>
          </a:p>
          <a:p>
            <a:endParaRPr lang="fr-FR" b="1" dirty="0" smtClean="0"/>
          </a:p>
          <a:p>
            <a:endParaRPr lang="fr-FR" sz="1100" b="1" dirty="0" smtClean="0"/>
          </a:p>
          <a:p>
            <a:endParaRPr lang="fr-FR" b="1" dirty="0" smtClean="0"/>
          </a:p>
          <a:p>
            <a:endParaRPr lang="fr-FR" sz="900" b="1" dirty="0" smtClean="0"/>
          </a:p>
          <a:p>
            <a:endParaRPr lang="fr-FR" b="1" dirty="0" smtClean="0"/>
          </a:p>
          <a:p>
            <a:pPr marL="0" indent="0">
              <a:spcBef>
                <a:spcPts val="1200"/>
              </a:spcBef>
              <a:buNone/>
            </a:pPr>
            <a:r>
              <a:rPr lang="fr-FR" b="1" dirty="0" smtClean="0"/>
              <a:t>Conclusions</a:t>
            </a:r>
          </a:p>
          <a:p>
            <a:r>
              <a:rPr lang="fr-FR" sz="1400" b="1" dirty="0" smtClean="0"/>
              <a:t>Ces résultats préliminaires indiquent qu’une prise en charge personnalisée du cancer du rectum, basée sur la réponse tumorale précoce au traitement d’induction est faisable</a:t>
            </a:r>
          </a:p>
          <a:p>
            <a:r>
              <a:rPr lang="fr-FR" sz="1400" b="1" dirty="0" smtClean="0"/>
              <a:t>L’évaluation de la réponse précocement après CT néoadjuvante</a:t>
            </a:r>
            <a:r>
              <a:rPr lang="fr-FR" sz="1400" b="1" dirty="0"/>
              <a:t> </a:t>
            </a:r>
            <a:r>
              <a:rPr lang="fr-FR" sz="1400" b="1" dirty="0" smtClean="0"/>
              <a:t>permet de distinguer les bons des mauvais répondeurs sans impact négatif sur le taux de résection curative</a:t>
            </a:r>
          </a:p>
          <a:p>
            <a:r>
              <a:rPr lang="fr-FR" sz="1400" b="1" dirty="0" smtClean="0"/>
              <a:t>Des données de long terme, carcinologiques et fonctionnelles, sont nécessaires pour confirmer l’intérêt de cette stratégie </a:t>
            </a:r>
            <a:endParaRPr lang="fr-FR" sz="1400" b="1" dirty="0"/>
          </a:p>
        </p:txBody>
      </p:sp>
      <p:graphicFrame>
        <p:nvGraphicFramePr>
          <p:cNvPr id="6" name="Espace réservé du contenu 3"/>
          <p:cNvGraphicFramePr>
            <a:graphicFrameLocks/>
          </p:cNvGraphicFramePr>
          <p:nvPr>
            <p:extLst>
              <p:ext uri="{D42A27DB-BD31-4B8C-83A1-F6EECF244321}">
                <p14:modId xmlns:p14="http://schemas.microsoft.com/office/powerpoint/2010/main" xmlns="" val="3565601416"/>
              </p:ext>
            </p:extLst>
          </p:nvPr>
        </p:nvGraphicFramePr>
        <p:xfrm>
          <a:off x="4256992" y="1328152"/>
          <a:ext cx="4752528" cy="3108960"/>
        </p:xfrm>
        <a:graphic>
          <a:graphicData uri="http://schemas.openxmlformats.org/drawingml/2006/table">
            <a:tbl>
              <a:tblPr firstRow="1" bandRow="1">
                <a:tableStyleId>{5C22544A-7EE6-4342-B048-85BDC9FD1C3A}</a:tableStyleId>
              </a:tblPr>
              <a:tblGrid>
                <a:gridCol w="1419587"/>
                <a:gridCol w="1543028"/>
                <a:gridCol w="1048648"/>
                <a:gridCol w="741265"/>
              </a:tblGrid>
              <a:tr h="228025">
                <a:tc>
                  <a:txBody>
                    <a:bodyPr/>
                    <a:lstStyle/>
                    <a:p>
                      <a:pPr algn="ctr"/>
                      <a:r>
                        <a:rPr lang="en-GB" sz="1400" b="1" noProof="0" dirty="0" smtClean="0">
                          <a:solidFill>
                            <a:schemeClr val="tx2"/>
                          </a:solidFill>
                        </a:rPr>
                        <a:t>CRM</a:t>
                      </a:r>
                      <a:endParaRPr lang="en-GB" sz="1400" b="1" noProof="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noProof="0" dirty="0" smtClean="0">
                          <a:solidFill>
                            <a:schemeClr val="tx2"/>
                          </a:solidFill>
                        </a:rPr>
                        <a:t>CRM prédite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r>
                        <a:rPr lang="en-GB" sz="1400" b="1" noProof="0" dirty="0" smtClean="0">
                          <a:solidFill>
                            <a:schemeClr val="tx2"/>
                          </a:solidFill>
                        </a:rPr>
                        <a:t>CRM pathologique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noProof="0" dirty="0" smtClean="0">
                          <a:solidFill>
                            <a:schemeClr val="tx2"/>
                          </a:solidFill>
                        </a:rPr>
                        <a:t>≤1</a:t>
                      </a:r>
                      <a:r>
                        <a:rPr lang="en-GB" sz="1400" b="1" baseline="0" noProof="0" dirty="0" smtClean="0">
                          <a:solidFill>
                            <a:schemeClr val="tx2"/>
                          </a:solidFill>
                        </a:rPr>
                        <a:t>             &gt;1</a:t>
                      </a:r>
                      <a:endParaRPr lang="en-GB" sz="1400" b="1" noProof="0" dirty="0" smtClean="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fr-FR" dirty="0"/>
                    </a:p>
                  </a:txBody>
                  <a:tcPr/>
                </a:tc>
              </a:tr>
              <a:tr h="228025">
                <a:tc>
                  <a:txBody>
                    <a:bodyPr/>
                    <a:lstStyle/>
                    <a:p>
                      <a:pPr algn="l"/>
                      <a:r>
                        <a:rPr lang="en-GB" sz="1400" b="0" noProof="0" dirty="0" smtClean="0">
                          <a:solidFill>
                            <a:schemeClr val="tx1"/>
                          </a:solidFill>
                        </a:rPr>
                        <a:t>Bras A   </a:t>
                      </a:r>
                      <a:r>
                        <a:rPr lang="en-GB" sz="1400" b="0" baseline="0" noProof="0" dirty="0" smtClean="0">
                          <a:solidFill>
                            <a:schemeClr val="tx1"/>
                          </a:solidFill>
                        </a:rPr>
                        <a:t>     </a:t>
                      </a:r>
                      <a:r>
                        <a:rPr lang="en-GB" sz="1400" b="0" noProof="0" dirty="0" smtClean="0">
                          <a:solidFill>
                            <a:schemeClr val="tx1"/>
                          </a:solidFill>
                        </a:rPr>
                        <a:t>≤1</a:t>
                      </a:r>
                    </a:p>
                    <a:p>
                      <a:pPr algn="l"/>
                      <a:r>
                        <a:rPr lang="en-GB" sz="1400" b="0" noProof="0" dirty="0" smtClean="0">
                          <a:solidFill>
                            <a:schemeClr val="tx1"/>
                          </a:solidFill>
                        </a:rPr>
                        <a:t>	&gt;1</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7</a:t>
                      </a:r>
                    </a:p>
                    <a:p>
                      <a:pPr algn="ctr"/>
                      <a:r>
                        <a:rPr lang="en-GB" sz="1400" b="0" noProof="0" dirty="0" smtClean="0">
                          <a:solidFill>
                            <a:schemeClr val="tx1"/>
                          </a:solidFill>
                        </a:rPr>
                        <a:t>2</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0</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7</a:t>
                      </a:r>
                    </a:p>
                    <a:p>
                      <a:pPr algn="ctr"/>
                      <a:r>
                        <a:rPr lang="en-GB" sz="1400" b="0" noProof="0" dirty="0" smtClean="0">
                          <a:solidFill>
                            <a:schemeClr val="tx1"/>
                          </a:solidFill>
                        </a:rPr>
                        <a:t>2</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r>
              <a:tr h="228025">
                <a:tc>
                  <a:txBody>
                    <a:bodyPr/>
                    <a:lstStyle/>
                    <a:p>
                      <a:pPr algn="l"/>
                      <a:r>
                        <a:rPr lang="en-GB" sz="1400" b="0" noProof="0" dirty="0" smtClean="0">
                          <a:solidFill>
                            <a:schemeClr val="tx1"/>
                          </a:solidFill>
                        </a:rPr>
                        <a:t>Bras B	≤1</a:t>
                      </a:r>
                    </a:p>
                    <a:p>
                      <a:pPr algn="l"/>
                      <a:r>
                        <a:rPr lang="en-GB" sz="1400" b="0" noProof="0" dirty="0" smtClean="0">
                          <a:solidFill>
                            <a:schemeClr val="tx1"/>
                          </a:solidFill>
                        </a:rPr>
                        <a:t>	&gt;</a:t>
                      </a:r>
                      <a:r>
                        <a:rPr lang="en-GB" sz="1400" b="0" baseline="0" noProof="0" dirty="0" smtClean="0">
                          <a:solidFill>
                            <a:schemeClr val="tx1"/>
                          </a:solidFill>
                        </a:rPr>
                        <a: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18</a:t>
                      </a:r>
                    </a:p>
                    <a:p>
                      <a:pPr algn="ctr"/>
                      <a:r>
                        <a:rPr lang="en-GB" sz="1400" b="0" noProof="0" dirty="0" smtClean="0">
                          <a:solidFill>
                            <a:schemeClr val="tx1"/>
                          </a:solidFill>
                        </a:rPr>
                        <a: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0</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18</a:t>
                      </a:r>
                    </a:p>
                    <a:p>
                      <a:pPr algn="ctr"/>
                      <a:r>
                        <a:rPr lang="en-GB" sz="1400" b="0" noProof="0" dirty="0" smtClean="0">
                          <a:solidFill>
                            <a:schemeClr val="tx1"/>
                          </a:solidFill>
                        </a:rPr>
                        <a: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r>
              <a:tr h="228025">
                <a:tc>
                  <a:txBody>
                    <a:bodyPr/>
                    <a:lstStyle/>
                    <a:p>
                      <a:pPr algn="l"/>
                      <a:r>
                        <a:rPr lang="en-GB" sz="1400" b="0" noProof="0" dirty="0" smtClean="0">
                          <a:solidFill>
                            <a:schemeClr val="tx1"/>
                          </a:solidFill>
                        </a:rPr>
                        <a:t>Bras C	≤1</a:t>
                      </a:r>
                    </a:p>
                    <a:p>
                      <a:pPr algn="l"/>
                      <a:r>
                        <a:rPr lang="en-GB" sz="1400" b="0" noProof="0" dirty="0" smtClean="0">
                          <a:solidFill>
                            <a:schemeClr val="tx1"/>
                          </a:solidFill>
                        </a:rPr>
                        <a:t>	&gt;1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46</a:t>
                      </a:r>
                    </a:p>
                    <a:p>
                      <a:pPr algn="ctr"/>
                      <a:r>
                        <a:rPr lang="en-GB" sz="1400" b="0" noProof="0" dirty="0" smtClean="0">
                          <a:solidFill>
                            <a:schemeClr val="tx1"/>
                          </a:solidFill>
                        </a:rPr>
                        <a:t>5</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6</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40</a:t>
                      </a:r>
                    </a:p>
                    <a:p>
                      <a:pPr algn="ctr"/>
                      <a:r>
                        <a:rPr lang="en-GB" sz="1400" b="0" noProof="0" dirty="0" smtClean="0">
                          <a:solidFill>
                            <a:schemeClr val="tx1"/>
                          </a:solidFill>
                        </a:rPr>
                        <a:t>5</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r h="228025">
                <a:tc>
                  <a:txBody>
                    <a:bodyPr/>
                    <a:lstStyle/>
                    <a:p>
                      <a:pPr algn="l"/>
                      <a:r>
                        <a:rPr lang="en-GB" sz="1400" b="0" noProof="0" dirty="0" smtClean="0">
                          <a:solidFill>
                            <a:schemeClr val="tx1"/>
                          </a:solidFill>
                        </a:rPr>
                        <a:t>Bras D	≤1</a:t>
                      </a:r>
                    </a:p>
                    <a:p>
                      <a:pPr algn="l"/>
                      <a:r>
                        <a:rPr lang="en-GB" sz="1400" b="0" noProof="0" dirty="0" smtClean="0">
                          <a:solidFill>
                            <a:schemeClr val="tx1"/>
                          </a:solidFill>
                        </a:rPr>
                        <a:t>	&gt;1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40</a:t>
                      </a:r>
                    </a:p>
                    <a:p>
                      <a:pPr algn="ctr"/>
                      <a:r>
                        <a:rPr lang="en-GB" sz="1400" b="0" noProof="0" dirty="0" smtClean="0">
                          <a:solidFill>
                            <a:schemeClr val="tx1"/>
                          </a:solidFill>
                        </a:rPr>
                        <a:t>4</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2</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38</a:t>
                      </a:r>
                    </a:p>
                    <a:p>
                      <a:pPr algn="ctr"/>
                      <a:r>
                        <a:rPr lang="en-GB" sz="1400" b="0" noProof="0" dirty="0" smtClean="0">
                          <a:solidFill>
                            <a:schemeClr val="tx1"/>
                          </a:solidFill>
                        </a:rPr>
                        <a:t>4</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r>
              <a:tr h="228025">
                <a:tc>
                  <a:txBody>
                    <a:bodyPr/>
                    <a:lstStyle/>
                    <a:p>
                      <a:pPr algn="l"/>
                      <a:r>
                        <a:rPr lang="en-GB" sz="1400" b="1" noProof="0" dirty="0" smtClean="0">
                          <a:solidFill>
                            <a:schemeClr val="tx1"/>
                          </a:solidFill>
                        </a:rPr>
                        <a:t>Total	≤1</a:t>
                      </a:r>
                    </a:p>
                    <a:p>
                      <a:pPr algn="l"/>
                      <a:r>
                        <a:rPr lang="en-GB" sz="1400" b="1" noProof="0" dirty="0" smtClean="0">
                          <a:solidFill>
                            <a:schemeClr val="tx1"/>
                          </a:solidFill>
                        </a:rPr>
                        <a:t>	&gt;1</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1" noProof="0" dirty="0" smtClean="0">
                          <a:solidFill>
                            <a:schemeClr val="tx1"/>
                          </a:solidFill>
                        </a:rPr>
                        <a:t>111</a:t>
                      </a:r>
                    </a:p>
                    <a:p>
                      <a:pPr algn="ctr"/>
                      <a:r>
                        <a:rPr lang="en-GB" sz="1400" b="1" noProof="0" dirty="0" smtClean="0">
                          <a:solidFill>
                            <a:schemeClr val="tx1"/>
                          </a:solidFill>
                        </a:rPr>
                        <a:t>12</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1" noProof="0" dirty="0" smtClean="0">
                          <a:solidFill>
                            <a:schemeClr val="tx1"/>
                          </a:solidFill>
                        </a:rPr>
                        <a:t>8</a:t>
                      </a:r>
                    </a:p>
                    <a:p>
                      <a:pPr algn="ctr"/>
                      <a:r>
                        <a:rPr lang="en-GB" sz="1400" b="1" noProof="0" dirty="0" smtClean="0">
                          <a:solidFill>
                            <a:schemeClr val="tx1"/>
                          </a:solidFill>
                        </a:rPr>
                        <a:t>0</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1" noProof="0" dirty="0" smtClean="0">
                          <a:solidFill>
                            <a:schemeClr val="tx1"/>
                          </a:solidFill>
                        </a:rPr>
                        <a:t>103</a:t>
                      </a:r>
                    </a:p>
                    <a:p>
                      <a:pPr algn="ctr"/>
                      <a:r>
                        <a:rPr lang="en-GB" sz="1400" b="1" noProof="0" dirty="0" smtClean="0">
                          <a:solidFill>
                            <a:schemeClr val="tx1"/>
                          </a:solidFill>
                        </a:rPr>
                        <a:t>12</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bl>
          </a:graphicData>
        </a:graphic>
      </p:graphicFrame>
      <p:sp>
        <p:nvSpPr>
          <p:cNvPr id="7" name="Text Placeholder 13"/>
          <p:cNvSpPr>
            <a:spLocks noGrp="1"/>
          </p:cNvSpPr>
          <p:nvPr>
            <p:ph type="body" sz="quarter" idx="10"/>
          </p:nvPr>
        </p:nvSpPr>
        <p:spPr>
          <a:xfrm>
            <a:off x="365125" y="6096000"/>
            <a:ext cx="4130675" cy="487363"/>
          </a:xfrm>
        </p:spPr>
        <p:txBody>
          <a:bodyPr/>
          <a:lstStyle/>
          <a:p>
            <a:r>
              <a:rPr lang="fr-FR" dirty="0" smtClean="0"/>
              <a:t>CRM: </a:t>
            </a:r>
            <a:r>
              <a:rPr lang="fr-FR" dirty="0"/>
              <a:t>marge de résection circonférentielle</a:t>
            </a:r>
          </a:p>
        </p:txBody>
      </p:sp>
    </p:spTree>
    <p:custDataLst>
      <p:tags r:id="rId1"/>
    </p:custDataLst>
    <p:extLst>
      <p:ext uri="{BB962C8B-B14F-4D97-AF65-F5344CB8AC3E}">
        <p14:creationId xmlns:p14="http://schemas.microsoft.com/office/powerpoint/2010/main" xmlns="" val="27967321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 DE L’ANUS</a:t>
            </a:r>
            <a:endParaRPr lang="en-GB" dirty="0"/>
          </a:p>
        </p:txBody>
      </p:sp>
    </p:spTree>
    <p:extLst>
      <p:ext uri="{BB962C8B-B14F-4D97-AF65-F5344CB8AC3E}">
        <p14:creationId xmlns:p14="http://schemas.microsoft.com/office/powerpoint/2010/main" xmlns="" val="22278455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O-022: Une étude multicentrique de phase 2 du nivolumab en monothérapie dans le carcinome épidermoïde du canal anal (CECA) métastatique prétraité – Eng C, et al </a:t>
            </a:r>
            <a:endParaRPr lang="fr-FR" dirty="0"/>
          </a:p>
        </p:txBody>
      </p:sp>
      <p:sp>
        <p:nvSpPr>
          <p:cNvPr id="14" name="Text Placeholder 13"/>
          <p:cNvSpPr>
            <a:spLocks noGrp="1"/>
          </p:cNvSpPr>
          <p:nvPr>
            <p:ph type="body" sz="quarter" idx="10"/>
          </p:nvPr>
        </p:nvSpPr>
        <p:spPr/>
        <p:txBody>
          <a:bodyPr/>
          <a:lstStyle/>
          <a:p>
            <a:r>
              <a:rPr lang="fr-FR" dirty="0" smtClean="0"/>
              <a:t>CECA: carcinome épidermoïde du canal anal</a:t>
            </a:r>
            <a:endParaRPr lang="fr-FR" dirty="0"/>
          </a:p>
        </p:txBody>
      </p:sp>
      <p:sp>
        <p:nvSpPr>
          <p:cNvPr id="15" name="Text Placeholder 14"/>
          <p:cNvSpPr>
            <a:spLocks noGrp="1"/>
          </p:cNvSpPr>
          <p:nvPr>
            <p:ph type="body" sz="quarter" idx="11"/>
          </p:nvPr>
        </p:nvSpPr>
        <p:spPr/>
        <p:txBody>
          <a:bodyPr/>
          <a:lstStyle/>
          <a:p>
            <a:r>
              <a:rPr lang="fr-FR" dirty="0" smtClean="0">
                <a:solidFill>
                  <a:schemeClr val="tx1"/>
                </a:solidFill>
              </a:rPr>
              <a:t>Eng et al. A</a:t>
            </a:r>
            <a:r>
              <a:rPr lang="fr-FR" dirty="0" smtClean="0"/>
              <a:t>nn Oncol 2016; 27 (suppl 2): </a:t>
            </a:r>
            <a:r>
              <a:rPr lang="fr-FR" dirty="0" err="1" smtClean="0">
                <a:solidFill>
                  <a:schemeClr val="tx1"/>
                </a:solidFill>
              </a:rPr>
              <a:t>abstr</a:t>
            </a:r>
            <a:r>
              <a:rPr lang="fr-FR" dirty="0" smtClean="0">
                <a:solidFill>
                  <a:schemeClr val="tx1"/>
                </a:solidFill>
              </a:rPr>
              <a:t> O-022</a:t>
            </a:r>
            <a:endParaRPr lang="fr-FR" dirty="0">
              <a:solidFill>
                <a:schemeClr val="tx1"/>
              </a:solidFill>
            </a:endParaRPr>
          </a:p>
        </p:txBody>
      </p:sp>
      <p:sp>
        <p:nvSpPr>
          <p:cNvPr id="6"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fr-FR" b="1" dirty="0" smtClean="0"/>
              <a:t>Objectif</a:t>
            </a:r>
            <a:endParaRPr lang="fr-FR" dirty="0" smtClean="0"/>
          </a:p>
          <a:p>
            <a:pPr>
              <a:buClr>
                <a:srgbClr val="043882"/>
              </a:buClr>
            </a:pPr>
            <a:r>
              <a:rPr lang="fr-FR" dirty="0" smtClean="0"/>
              <a:t>Evaluer la tolérance et la toxicité du nivolumab chez des patients avec CECA métastatique prétraité</a:t>
            </a:r>
            <a:endParaRPr lang="fr-FR" dirty="0"/>
          </a:p>
        </p:txBody>
      </p:sp>
      <p:sp>
        <p:nvSpPr>
          <p:cNvPr id="9" name="AutoShape 12"/>
          <p:cNvSpPr>
            <a:spLocks noChangeArrowheads="1"/>
          </p:cNvSpPr>
          <p:nvPr/>
        </p:nvSpPr>
        <p:spPr bwMode="auto">
          <a:xfrm>
            <a:off x="7820170" y="3573909"/>
            <a:ext cx="968991" cy="8207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10" name="AutoShape 19"/>
          <p:cNvCxnSpPr>
            <a:cxnSpLocks noChangeShapeType="1"/>
            <a:stCxn id="13" idx="3"/>
            <a:endCxn id="12" idx="1"/>
          </p:cNvCxnSpPr>
          <p:nvPr/>
        </p:nvCxnSpPr>
        <p:spPr bwMode="auto">
          <a:xfrm>
            <a:off x="3799114" y="3982134"/>
            <a:ext cx="554522" cy="2144"/>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9" idx="1"/>
          </p:cNvCxnSpPr>
          <p:nvPr/>
        </p:nvCxnSpPr>
        <p:spPr bwMode="auto">
          <a:xfrm>
            <a:off x="7390263" y="3984278"/>
            <a:ext cx="429907"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353636" y="3177386"/>
            <a:ext cx="3036627" cy="1613783"/>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FFFFFF"/>
                </a:solidFill>
                <a:latin typeface="Arial" panose="020B0604020202020204" pitchFamily="34" charset="0"/>
                <a:cs typeface="Arial" panose="020B0604020202020204" pitchFamily="34" charset="0"/>
              </a:rPr>
              <a:t>Nivolumab 3 mg/kg IV /2S</a:t>
            </a:r>
          </a:p>
          <a:p>
            <a:pPr algn="ctr" defTabSz="892175" eaLnBrk="0" fontAlgn="auto" hangingPunct="0">
              <a:spcBef>
                <a:spcPts val="0"/>
              </a:spcBef>
              <a:spcAft>
                <a:spcPts val="0"/>
              </a:spcAft>
            </a:pPr>
            <a:r>
              <a:rPr lang="fr-FR" altLang="zh-CN" dirty="0" smtClean="0">
                <a:solidFill>
                  <a:srgbClr val="FFFFFF"/>
                </a:solidFill>
                <a:latin typeface="Arial" panose="020B0604020202020204" pitchFamily="34" charset="0"/>
                <a:cs typeface="Arial" panose="020B0604020202020204" pitchFamily="34" charset="0"/>
              </a:rPr>
              <a:t>(n=37, toxicité;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n=34, efficacité)</a:t>
            </a:r>
            <a:endParaRPr lang="fr-FR" altLang="zh-CN" dirty="0">
              <a:solidFill>
                <a:srgbClr val="FFFFFF"/>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auto">
          <a:xfrm>
            <a:off x="479424" y="2621505"/>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CECA métastatique</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≥1 traitement antérieur (sauf immunothérapie)</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Présence/absence d’ex</a:t>
            </a:r>
            <a:r>
              <a:rPr lang="fr-FR" altLang="zh-CN" dirty="0">
                <a:solidFill>
                  <a:srgbClr val="FFFFFF"/>
                </a:solidFill>
                <a:latin typeface="Arial" panose="020B0604020202020204" pitchFamily="34" charset="0"/>
                <a:cs typeface="Arial" panose="020B0604020202020204" pitchFamily="34" charset="0"/>
              </a:rPr>
              <a:t>p</a:t>
            </a:r>
            <a:r>
              <a:rPr lang="fr-FR" altLang="zh-CN" dirty="0" smtClean="0">
                <a:solidFill>
                  <a:srgbClr val="FFFFFF"/>
                </a:solidFill>
                <a:latin typeface="Arial" panose="020B0604020202020204" pitchFamily="34" charset="0"/>
                <a:cs typeface="Arial" panose="020B0604020202020204" pitchFamily="34" charset="0"/>
              </a:rPr>
              <a:t>ression de PD-L1 </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ECOG PS 0–1</a:t>
            </a:r>
          </a:p>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(n=39)</a:t>
            </a:r>
            <a:endParaRPr lang="fr-FR" altLang="zh-CN"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294888" y="5448222"/>
            <a:ext cx="4130676" cy="925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dirty="0" smtClean="0"/>
              <a:t>TRG (RECIST 1.1)</a:t>
            </a:r>
          </a:p>
          <a:p>
            <a:pPr>
              <a:buClr>
                <a:srgbClr val="043882"/>
              </a:buClr>
            </a:pPr>
            <a:endParaRPr lang="fr-FR" kern="0" dirty="0" smtClean="0"/>
          </a:p>
        </p:txBody>
      </p:sp>
      <p:sp>
        <p:nvSpPr>
          <p:cNvPr id="17" name="Content Placeholder 26"/>
          <p:cNvSpPr txBox="1">
            <a:spLocks/>
          </p:cNvSpPr>
          <p:nvPr/>
        </p:nvSpPr>
        <p:spPr>
          <a:xfrm>
            <a:off x="4774890" y="5448222"/>
            <a:ext cx="4130675" cy="92586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SSP, tolérance</a:t>
            </a:r>
            <a:endParaRPr lang="fr-FR" kern="0" dirty="0" smtClean="0"/>
          </a:p>
        </p:txBody>
      </p:sp>
    </p:spTree>
    <p:custDataLst>
      <p:tags r:id="rId1"/>
    </p:custDataLst>
    <p:extLst>
      <p:ext uri="{BB962C8B-B14F-4D97-AF65-F5344CB8AC3E}">
        <p14:creationId xmlns:p14="http://schemas.microsoft.com/office/powerpoint/2010/main" xmlns="" val="28440982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O-022: Une étude multicentrique de phase 2 du nivolumab en monothérapie dans le carcinome épidermoïde du canal anal (CECA) métastatique prétraité – Eng C, et al </a:t>
            </a:r>
            <a:endParaRPr lang="fr-FR" dirty="0"/>
          </a:p>
        </p:txBody>
      </p:sp>
      <p:sp>
        <p:nvSpPr>
          <p:cNvPr id="15" name="Text Placeholder 14"/>
          <p:cNvSpPr>
            <a:spLocks noGrp="1"/>
          </p:cNvSpPr>
          <p:nvPr>
            <p:ph type="body" sz="quarter" idx="11"/>
          </p:nvPr>
        </p:nvSpPr>
        <p:spPr/>
        <p:txBody>
          <a:bodyPr/>
          <a:lstStyle/>
          <a:p>
            <a:r>
              <a:rPr lang="fr-FR" dirty="0" smtClean="0">
                <a:solidFill>
                  <a:schemeClr val="tx1"/>
                </a:solidFill>
              </a:rPr>
              <a:t>Eng et al. A</a:t>
            </a:r>
            <a:r>
              <a:rPr lang="fr-FR" dirty="0" smtClean="0"/>
              <a:t>nn Oncol 2016; 27 (suppl 2): </a:t>
            </a:r>
            <a:r>
              <a:rPr lang="fr-FR" dirty="0" err="1" smtClean="0">
                <a:solidFill>
                  <a:schemeClr val="tx1"/>
                </a:solidFill>
              </a:rPr>
              <a:t>abstr</a:t>
            </a:r>
            <a:r>
              <a:rPr lang="fr-FR" dirty="0" smtClean="0">
                <a:solidFill>
                  <a:schemeClr val="tx1"/>
                </a:solidFill>
              </a:rPr>
              <a:t> O-022</a:t>
            </a:r>
            <a:endParaRPr lang="fr-FR" dirty="0">
              <a:solidFill>
                <a:schemeClr val="tx1"/>
              </a:solidFill>
            </a:endParaRPr>
          </a:p>
        </p:txBody>
      </p:sp>
      <p:sp>
        <p:nvSpPr>
          <p:cNvPr id="6" name="Rectangle 3"/>
          <p:cNvSpPr txBox="1">
            <a:spLocks noChangeArrowheads="1"/>
          </p:cNvSpPr>
          <p:nvPr/>
        </p:nvSpPr>
        <p:spPr bwMode="auto">
          <a:xfrm>
            <a:off x="365124" y="1254035"/>
            <a:ext cx="8413751" cy="4750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endParaRPr lang="fr-FR" dirty="0" smtClean="0"/>
          </a:p>
        </p:txBody>
      </p:sp>
      <p:cxnSp>
        <p:nvCxnSpPr>
          <p:cNvPr id="8" name="Straight Connector 7"/>
          <p:cNvCxnSpPr/>
          <p:nvPr/>
        </p:nvCxnSpPr>
        <p:spPr>
          <a:xfrm>
            <a:off x="1107638" y="4131912"/>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202241" y="3275867"/>
            <a:ext cx="3602596" cy="0"/>
          </a:xfrm>
          <a:prstGeom prst="line">
            <a:avLst/>
          </a:prstGeom>
          <a:ln w="19050" cap="sq">
            <a:solidFill>
              <a:srgbClr val="000000"/>
            </a:solidFill>
            <a:prstDash val="sysDash"/>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02241" y="4131912"/>
            <a:ext cx="3602596" cy="0"/>
          </a:xfrm>
          <a:prstGeom prst="line">
            <a:avLst/>
          </a:prstGeom>
          <a:ln w="19050" cap="sq">
            <a:solidFill>
              <a:srgbClr val="000000"/>
            </a:solidFill>
            <a:prstDash val="sysDash"/>
            <a:miter lim="800000"/>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959822" y="3237396"/>
            <a:ext cx="2675995" cy="738664"/>
          </a:xfrm>
          <a:prstGeom prst="rect">
            <a:avLst/>
          </a:prstGeom>
          <a:noFill/>
        </p:spPr>
        <p:txBody>
          <a:bodyPr wrap="square" rtlCol="0">
            <a:spAutoFit/>
          </a:bodyPr>
          <a:lstStyle/>
          <a:p>
            <a:pPr algn="ct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 de réduction des lésions cibles à partir de l’inclusion RECIST 1.1</a:t>
            </a:r>
            <a:endParaRPr lang="fr-FR" sz="14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675626" y="1752307"/>
            <a:ext cx="482824"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100</a:t>
            </a:r>
            <a:endParaRPr lang="fr-FR" sz="14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775012" y="2058418"/>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80</a:t>
            </a:r>
            <a:endParaRPr lang="fr-FR" sz="14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775012" y="2405136"/>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60</a:t>
            </a:r>
            <a:endParaRPr lang="fr-FR" sz="14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775012" y="2751854"/>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40</a:t>
            </a:r>
            <a:endParaRPr lang="fr-FR" sz="14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775012" y="3098572"/>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20</a:t>
            </a:r>
            <a:endParaRPr lang="fr-FR" sz="14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874398" y="3445290"/>
            <a:ext cx="284052"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0</a:t>
            </a:r>
            <a:endParaRPr lang="fr-FR" sz="14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675626" y="3792008"/>
            <a:ext cx="482824"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–20</a:t>
            </a:r>
            <a:endParaRPr lang="fr-FR" sz="14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675626" y="4138726"/>
            <a:ext cx="482824"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–40</a:t>
            </a:r>
            <a:endParaRPr lang="fr-FR" sz="14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675626" y="4485444"/>
            <a:ext cx="482824"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–60</a:t>
            </a:r>
            <a:endParaRPr lang="fr-FR" sz="14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675626" y="4832162"/>
            <a:ext cx="482824"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–80</a:t>
            </a:r>
            <a:endParaRPr lang="fr-FR" sz="14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576239" y="5176495"/>
            <a:ext cx="582211"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–100</a:t>
            </a:r>
            <a:endParaRPr lang="fr-FR" sz="14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047622" y="1852939"/>
            <a:ext cx="1581946" cy="738664"/>
          </a:xfrm>
          <a:prstGeom prst="rect">
            <a:avLst/>
          </a:prstGeom>
          <a:noFill/>
        </p:spPr>
        <p:txBody>
          <a:bodyPr wrap="none" rtlCol="0">
            <a:spAutoFit/>
          </a:bodyPr>
          <a:lstStyle/>
          <a:p>
            <a:pP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Progression</a:t>
            </a:r>
          </a:p>
          <a:p>
            <a:pP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Maladie stable</a:t>
            </a:r>
          </a:p>
          <a:p>
            <a:pP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Réponse partielle</a:t>
            </a:r>
            <a:endParaRPr lang="fr-FR" sz="1400" dirty="0">
              <a:solidFill>
                <a:srgbClr val="000000"/>
              </a:solidFill>
              <a:latin typeface="Arial" panose="020B0604020202020204" pitchFamily="34" charset="0"/>
              <a:cs typeface="Arial" panose="020B0604020202020204" pitchFamily="34" charset="0"/>
            </a:endParaRPr>
          </a:p>
        </p:txBody>
      </p:sp>
      <p:sp>
        <p:nvSpPr>
          <p:cNvPr id="27" name="Rectangle 26"/>
          <p:cNvSpPr/>
          <p:nvPr/>
        </p:nvSpPr>
        <p:spPr>
          <a:xfrm>
            <a:off x="1964367" y="1948430"/>
            <a:ext cx="116468" cy="116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28" name="Rectangle 27"/>
          <p:cNvSpPr/>
          <p:nvPr/>
        </p:nvSpPr>
        <p:spPr>
          <a:xfrm>
            <a:off x="1964367" y="2160361"/>
            <a:ext cx="116468" cy="116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29" name="Rectangle 28"/>
          <p:cNvSpPr/>
          <p:nvPr/>
        </p:nvSpPr>
        <p:spPr>
          <a:xfrm>
            <a:off x="1964367" y="2372293"/>
            <a:ext cx="116468" cy="11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cxnSp>
        <p:nvCxnSpPr>
          <p:cNvPr id="30" name="Straight Connector 29"/>
          <p:cNvCxnSpPr/>
          <p:nvPr/>
        </p:nvCxnSpPr>
        <p:spPr>
          <a:xfrm>
            <a:off x="1206780" y="1902972"/>
            <a:ext cx="0" cy="3426619"/>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107638" y="1906195"/>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107638" y="5330383"/>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07638" y="2077404"/>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107638" y="2248613"/>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107638" y="2419822"/>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107638" y="2591031"/>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107638" y="2762240"/>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107638" y="2933449"/>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107638" y="3104658"/>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107638" y="3275867"/>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107638" y="3447076"/>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107638" y="3618285"/>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107638" y="3789494"/>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107638" y="3960703"/>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107638" y="4303121"/>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107638" y="4474330"/>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107638" y="4645539"/>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07638" y="4816748"/>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07638" y="4987957"/>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107638" y="5159166"/>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1272725" y="2192835"/>
            <a:ext cx="108000" cy="14222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2" name="Rectangle 51"/>
          <p:cNvSpPr/>
          <p:nvPr/>
        </p:nvSpPr>
        <p:spPr>
          <a:xfrm>
            <a:off x="1377933" y="2687171"/>
            <a:ext cx="108000" cy="927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3" name="Rectangle 52"/>
          <p:cNvSpPr/>
          <p:nvPr/>
        </p:nvSpPr>
        <p:spPr>
          <a:xfrm>
            <a:off x="1483141" y="2797948"/>
            <a:ext cx="108000" cy="8171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4" name="Rectangle 53"/>
          <p:cNvSpPr/>
          <p:nvPr/>
        </p:nvSpPr>
        <p:spPr>
          <a:xfrm>
            <a:off x="1588349" y="2819622"/>
            <a:ext cx="108000" cy="795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5" name="Rectangle 54"/>
          <p:cNvSpPr/>
          <p:nvPr/>
        </p:nvSpPr>
        <p:spPr>
          <a:xfrm>
            <a:off x="1693557" y="2935215"/>
            <a:ext cx="108000" cy="679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6" name="Rectangle 55"/>
          <p:cNvSpPr/>
          <p:nvPr/>
        </p:nvSpPr>
        <p:spPr>
          <a:xfrm>
            <a:off x="1798765" y="2968928"/>
            <a:ext cx="108000" cy="646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7" name="Rectangle 56"/>
          <p:cNvSpPr/>
          <p:nvPr/>
        </p:nvSpPr>
        <p:spPr>
          <a:xfrm>
            <a:off x="1903973" y="3036359"/>
            <a:ext cx="108000" cy="5787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8" name="Rectangle 57"/>
          <p:cNvSpPr/>
          <p:nvPr/>
        </p:nvSpPr>
        <p:spPr>
          <a:xfrm>
            <a:off x="2009181" y="3055624"/>
            <a:ext cx="108000" cy="5594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9" name="Rectangle 58"/>
          <p:cNvSpPr/>
          <p:nvPr/>
        </p:nvSpPr>
        <p:spPr>
          <a:xfrm>
            <a:off x="2114389" y="3274770"/>
            <a:ext cx="108000" cy="340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0" name="Rectangle 59"/>
          <p:cNvSpPr/>
          <p:nvPr/>
        </p:nvSpPr>
        <p:spPr>
          <a:xfrm>
            <a:off x="2219597" y="3284403"/>
            <a:ext cx="108000" cy="330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1" name="Rectangle 60"/>
          <p:cNvSpPr/>
          <p:nvPr/>
        </p:nvSpPr>
        <p:spPr>
          <a:xfrm>
            <a:off x="2324805" y="3303147"/>
            <a:ext cx="108000" cy="3119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2" name="Rectangle 61"/>
          <p:cNvSpPr/>
          <p:nvPr/>
        </p:nvSpPr>
        <p:spPr>
          <a:xfrm>
            <a:off x="2430013" y="3303147"/>
            <a:ext cx="108000" cy="3119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3" name="Rectangle 62"/>
          <p:cNvSpPr/>
          <p:nvPr/>
        </p:nvSpPr>
        <p:spPr>
          <a:xfrm>
            <a:off x="2535221" y="3362679"/>
            <a:ext cx="108000" cy="2524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4" name="Rectangle 63"/>
          <p:cNvSpPr/>
          <p:nvPr/>
        </p:nvSpPr>
        <p:spPr>
          <a:xfrm>
            <a:off x="2640429" y="3381729"/>
            <a:ext cx="108000" cy="2333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5" name="Rectangle 64"/>
          <p:cNvSpPr/>
          <p:nvPr/>
        </p:nvSpPr>
        <p:spPr>
          <a:xfrm>
            <a:off x="2745637" y="3381729"/>
            <a:ext cx="108000" cy="2333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6" name="Rectangle 65"/>
          <p:cNvSpPr/>
          <p:nvPr/>
        </p:nvSpPr>
        <p:spPr>
          <a:xfrm>
            <a:off x="2850845" y="3486503"/>
            <a:ext cx="108000" cy="1285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7" name="Rectangle 66"/>
          <p:cNvSpPr/>
          <p:nvPr/>
        </p:nvSpPr>
        <p:spPr>
          <a:xfrm flipV="1">
            <a:off x="2956053" y="3615088"/>
            <a:ext cx="108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8" name="Rectangle 67"/>
          <p:cNvSpPr/>
          <p:nvPr/>
        </p:nvSpPr>
        <p:spPr>
          <a:xfrm flipV="1">
            <a:off x="3797717" y="3615087"/>
            <a:ext cx="108000" cy="3714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9" name="Rectangle 68"/>
          <p:cNvSpPr/>
          <p:nvPr/>
        </p:nvSpPr>
        <p:spPr>
          <a:xfrm flipV="1">
            <a:off x="3692509" y="3615087"/>
            <a:ext cx="108000" cy="3714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0" name="Rectangle 69"/>
          <p:cNvSpPr/>
          <p:nvPr/>
        </p:nvSpPr>
        <p:spPr>
          <a:xfrm flipV="1">
            <a:off x="3587301" y="3615087"/>
            <a:ext cx="108000" cy="3262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1" name="Rectangle 70"/>
          <p:cNvSpPr/>
          <p:nvPr/>
        </p:nvSpPr>
        <p:spPr>
          <a:xfrm flipV="1">
            <a:off x="3482093" y="3615086"/>
            <a:ext cx="108000" cy="3071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2" name="Rectangle 71"/>
          <p:cNvSpPr/>
          <p:nvPr/>
        </p:nvSpPr>
        <p:spPr>
          <a:xfrm flipV="1">
            <a:off x="3376885" y="3615086"/>
            <a:ext cx="108000" cy="2690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3" name="Rectangle 72"/>
          <p:cNvSpPr/>
          <p:nvPr/>
        </p:nvSpPr>
        <p:spPr>
          <a:xfrm flipV="1">
            <a:off x="3271677" y="3615086"/>
            <a:ext cx="108000" cy="2428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4" name="Rectangle 73"/>
          <p:cNvSpPr/>
          <p:nvPr/>
        </p:nvSpPr>
        <p:spPr>
          <a:xfrm flipV="1">
            <a:off x="3166469" y="3615086"/>
            <a:ext cx="108000" cy="1690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5" name="Rectangle 74"/>
          <p:cNvSpPr/>
          <p:nvPr/>
        </p:nvSpPr>
        <p:spPr>
          <a:xfrm flipV="1">
            <a:off x="3061261" y="3615088"/>
            <a:ext cx="108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6" name="Rectangle 75"/>
          <p:cNvSpPr/>
          <p:nvPr/>
        </p:nvSpPr>
        <p:spPr>
          <a:xfrm flipV="1">
            <a:off x="3902925" y="3615086"/>
            <a:ext cx="108000" cy="5929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7" name="Rectangle 76"/>
          <p:cNvSpPr/>
          <p:nvPr/>
        </p:nvSpPr>
        <p:spPr>
          <a:xfrm flipV="1">
            <a:off x="4008133" y="3615085"/>
            <a:ext cx="108000" cy="95250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8" name="Rectangle 77"/>
          <p:cNvSpPr/>
          <p:nvPr/>
        </p:nvSpPr>
        <p:spPr>
          <a:xfrm flipV="1">
            <a:off x="4113341" y="3615084"/>
            <a:ext cx="108000" cy="10437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9" name="Rectangle 78"/>
          <p:cNvSpPr/>
          <p:nvPr/>
        </p:nvSpPr>
        <p:spPr>
          <a:xfrm flipV="1">
            <a:off x="4218549" y="3615084"/>
            <a:ext cx="108000" cy="11787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0" name="Rectangle 79"/>
          <p:cNvSpPr/>
          <p:nvPr/>
        </p:nvSpPr>
        <p:spPr>
          <a:xfrm flipV="1">
            <a:off x="4323757" y="3615083"/>
            <a:ext cx="108000" cy="126445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1" name="Rectangle 80"/>
          <p:cNvSpPr/>
          <p:nvPr/>
        </p:nvSpPr>
        <p:spPr>
          <a:xfrm flipV="1">
            <a:off x="4428965" y="3615082"/>
            <a:ext cx="108000" cy="133589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2" name="Rectangle 81"/>
          <p:cNvSpPr/>
          <p:nvPr/>
        </p:nvSpPr>
        <p:spPr>
          <a:xfrm flipV="1">
            <a:off x="4534173" y="3615081"/>
            <a:ext cx="108000" cy="13978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3" name="Rectangle 82"/>
          <p:cNvSpPr/>
          <p:nvPr/>
        </p:nvSpPr>
        <p:spPr>
          <a:xfrm flipV="1">
            <a:off x="4639381" y="3615080"/>
            <a:ext cx="108000" cy="1702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4" name="Rectangle 83"/>
          <p:cNvSpPr/>
          <p:nvPr/>
        </p:nvSpPr>
        <p:spPr>
          <a:xfrm flipV="1">
            <a:off x="4744587" y="3615080"/>
            <a:ext cx="108000" cy="1702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cxnSp>
        <p:nvCxnSpPr>
          <p:cNvPr id="85" name="Straight Connector 84"/>
          <p:cNvCxnSpPr/>
          <p:nvPr/>
        </p:nvCxnSpPr>
        <p:spPr>
          <a:xfrm>
            <a:off x="1215576" y="3618285"/>
            <a:ext cx="3725753"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4804354" y="2987219"/>
            <a:ext cx="563901" cy="307777"/>
          </a:xfrm>
          <a:prstGeom prst="rect">
            <a:avLst/>
          </a:prstGeom>
          <a:noFill/>
        </p:spPr>
        <p:txBody>
          <a:bodyPr wrap="none" rtlCol="0">
            <a:spAutoFit/>
          </a:bodyPr>
          <a:lstStyle/>
          <a:p>
            <a:pP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Prog</a:t>
            </a:r>
            <a:endParaRPr lang="fr-FR" sz="1400" dirty="0">
              <a:solidFill>
                <a:srgbClr val="000000"/>
              </a:solidFill>
              <a:latin typeface="Arial" panose="020B0604020202020204" pitchFamily="34" charset="0"/>
              <a:cs typeface="Arial" panose="020B0604020202020204" pitchFamily="34" charset="0"/>
            </a:endParaRPr>
          </a:p>
        </p:txBody>
      </p:sp>
      <p:sp>
        <p:nvSpPr>
          <p:cNvPr id="87" name="TextBox 86"/>
          <p:cNvSpPr txBox="1"/>
          <p:nvPr/>
        </p:nvSpPr>
        <p:spPr>
          <a:xfrm>
            <a:off x="4804354" y="3882569"/>
            <a:ext cx="430827" cy="307777"/>
          </a:xfrm>
          <a:prstGeom prst="rect">
            <a:avLst/>
          </a:prstGeom>
          <a:noFill/>
        </p:spPr>
        <p:txBody>
          <a:bodyPr wrap="none" rtlCol="0">
            <a:spAutoFit/>
          </a:bodyPr>
          <a:lstStyle/>
          <a:p>
            <a:pP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RP</a:t>
            </a:r>
            <a:endParaRPr lang="fr-FR" sz="1400" dirty="0">
              <a:solidFill>
                <a:srgbClr val="000000"/>
              </a:solidFill>
              <a:latin typeface="Arial" panose="020B0604020202020204" pitchFamily="34" charset="0"/>
              <a:cs typeface="Arial" panose="020B0604020202020204" pitchFamily="34" charset="0"/>
            </a:endParaRPr>
          </a:p>
        </p:txBody>
      </p:sp>
      <p:sp>
        <p:nvSpPr>
          <p:cNvPr id="88" name="TextBox 87"/>
          <p:cNvSpPr txBox="1"/>
          <p:nvPr/>
        </p:nvSpPr>
        <p:spPr>
          <a:xfrm>
            <a:off x="4804354" y="5056049"/>
            <a:ext cx="443977" cy="307777"/>
          </a:xfrm>
          <a:prstGeom prst="rect">
            <a:avLst/>
          </a:prstGeom>
          <a:noFill/>
        </p:spPr>
        <p:txBody>
          <a:bodyPr wrap="none" rtlCol="0">
            <a:spAutoFit/>
          </a:bodyPr>
          <a:lstStyle/>
          <a:p>
            <a:pP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RC</a:t>
            </a:r>
            <a:endParaRPr lang="fr-FR" sz="1400" dirty="0">
              <a:solidFill>
                <a:srgbClr val="000000"/>
              </a:solidFill>
              <a:latin typeface="Arial" panose="020B0604020202020204" pitchFamily="34" charset="0"/>
              <a:cs typeface="Arial" panose="020B0604020202020204" pitchFamily="34" charset="0"/>
            </a:endParaRPr>
          </a:p>
        </p:txBody>
      </p:sp>
      <p:sp>
        <p:nvSpPr>
          <p:cNvPr id="89" name="TextBox 88"/>
          <p:cNvSpPr txBox="1"/>
          <p:nvPr/>
        </p:nvSpPr>
        <p:spPr>
          <a:xfrm>
            <a:off x="1962328" y="5423634"/>
            <a:ext cx="2232248" cy="307777"/>
          </a:xfrm>
          <a:prstGeom prst="rect">
            <a:avLst/>
          </a:prstGeom>
          <a:noFill/>
        </p:spPr>
        <p:txBody>
          <a:bodyPr wrap="square" rtlCol="0">
            <a:spAutoFit/>
          </a:bodyPr>
          <a:lstStyle/>
          <a:p>
            <a:pPr algn="ct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Patients</a:t>
            </a:r>
            <a:endParaRPr lang="fr-FR" sz="1400" dirty="0">
              <a:solidFill>
                <a:srgbClr val="000000"/>
              </a:solidFill>
              <a:latin typeface="Arial" panose="020B0604020202020204" pitchFamily="34" charset="0"/>
              <a:cs typeface="Arial" panose="020B0604020202020204" pitchFamily="34" charset="0"/>
            </a:endParaRPr>
          </a:p>
        </p:txBody>
      </p:sp>
      <p:graphicFrame>
        <p:nvGraphicFramePr>
          <p:cNvPr id="90" name="Group 88"/>
          <p:cNvGraphicFramePr>
            <a:graphicFrameLocks noGrp="1"/>
          </p:cNvGraphicFramePr>
          <p:nvPr>
            <p:extLst>
              <p:ext uri="{D42A27DB-BD31-4B8C-83A1-F6EECF244321}">
                <p14:modId xmlns:p14="http://schemas.microsoft.com/office/powerpoint/2010/main" xmlns="" val="2593281884"/>
              </p:ext>
            </p:extLst>
          </p:nvPr>
        </p:nvGraphicFramePr>
        <p:xfrm>
          <a:off x="5514733" y="1675130"/>
          <a:ext cx="3514967" cy="3507739"/>
        </p:xfrm>
        <a:graphic>
          <a:graphicData uri="http://schemas.openxmlformats.org/drawingml/2006/table">
            <a:tbl>
              <a:tblPr firstRow="1" bandRow="1">
                <a:tableStyleId>{69012ECD-51FC-41F1-AA8D-1B2483CD663E}</a:tableStyleId>
              </a:tblPr>
              <a:tblGrid>
                <a:gridCol w="2310054"/>
                <a:gridCol w="1204913"/>
              </a:tblGrid>
              <a:tr h="265042">
                <a:tc grid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fr-FR" sz="1600" noProof="0" dirty="0" smtClean="0">
                          <a:latin typeface="Arial" panose="020B0604020202020204" pitchFamily="34" charset="0"/>
                          <a:cs typeface="Arial" panose="020B0604020202020204" pitchFamily="34" charset="0"/>
                        </a:rPr>
                        <a:t>Taux de réponse</a:t>
                      </a:r>
                      <a:r>
                        <a:rPr lang="fr-FR" sz="1600" baseline="0" noProof="0" dirty="0" smtClean="0">
                          <a:latin typeface="Arial" panose="020B0604020202020204" pitchFamily="34" charset="0"/>
                          <a:cs typeface="Arial" panose="020B0604020202020204" pitchFamily="34" charset="0"/>
                        </a:rPr>
                        <a:t>, n (%)</a:t>
                      </a:r>
                      <a:endParaRPr lang="fr-FR" sz="1600" noProof="0" dirty="0">
                        <a:solidFill>
                          <a:schemeClr val="bg1"/>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strike="noStrike" baseline="0" dirty="0">
                        <a:solidFill>
                          <a:schemeClr val="bg1"/>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693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500" baseline="0" noProof="0" dirty="0" smtClean="0">
                          <a:solidFill>
                            <a:srgbClr val="000000"/>
                          </a:solidFill>
                          <a:latin typeface="Arial" panose="020B0604020202020204" pitchFamily="34" charset="0"/>
                          <a:cs typeface="Arial" panose="020B0604020202020204" pitchFamily="34" charset="0"/>
                        </a:rPr>
                        <a:t>RC</a:t>
                      </a:r>
                      <a:endParaRPr lang="fr-FR" sz="15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2 (5,4)</a:t>
                      </a:r>
                      <a:endParaRPr lang="fr-FR" sz="15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5605">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500" baseline="0" noProof="0" dirty="0" smtClean="0">
                          <a:solidFill>
                            <a:srgbClr val="000000"/>
                          </a:solidFill>
                          <a:latin typeface="Arial" panose="020B0604020202020204" pitchFamily="34" charset="0"/>
                          <a:cs typeface="Arial" panose="020B0604020202020204" pitchFamily="34" charset="0"/>
                        </a:rPr>
                        <a:t>RP</a:t>
                      </a:r>
                      <a:endParaRPr lang="fr-FR" sz="15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7 (18,9)</a:t>
                      </a:r>
                      <a:endParaRPr lang="fr-FR" sz="15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55605">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500" baseline="0" noProof="0" dirty="0" smtClean="0">
                          <a:solidFill>
                            <a:srgbClr val="000000"/>
                          </a:solidFill>
                          <a:latin typeface="Arial" panose="020B0604020202020204" pitchFamily="34" charset="0"/>
                          <a:cs typeface="Arial" panose="020B0604020202020204" pitchFamily="34" charset="0"/>
                        </a:rPr>
                        <a:t>MS</a:t>
                      </a:r>
                      <a:endParaRPr lang="fr-FR" sz="15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17 (45,9)</a:t>
                      </a:r>
                      <a:endParaRPr lang="fr-FR" sz="15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6937">
                <a:tc>
                  <a:txBody>
                    <a:bodyPr/>
                    <a:lstStyle/>
                    <a:p>
                      <a:r>
                        <a:rPr lang="fr-FR" sz="1500" baseline="0" noProof="0" dirty="0" smtClean="0">
                          <a:solidFill>
                            <a:srgbClr val="000000"/>
                          </a:solidFill>
                          <a:latin typeface="Arial" panose="020B0604020202020204" pitchFamily="34" charset="0"/>
                          <a:cs typeface="Arial" panose="020B0604020202020204" pitchFamily="34" charset="0"/>
                        </a:rPr>
                        <a:t>Progression</a:t>
                      </a:r>
                      <a:endParaRPr lang="fr-FR" sz="1500" baseline="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8 (21,6)</a:t>
                      </a:r>
                      <a:endParaRPr lang="fr-FR" sz="15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55605">
                <a:tc>
                  <a:txBody>
                    <a:bodyPr/>
                    <a:lstStyle/>
                    <a:p>
                      <a:r>
                        <a:rPr lang="fr-FR" sz="1500" baseline="0" noProof="0" dirty="0" smtClean="0">
                          <a:solidFill>
                            <a:srgbClr val="000000"/>
                          </a:solidFill>
                          <a:latin typeface="Arial" panose="020B0604020202020204" pitchFamily="34" charset="0"/>
                          <a:cs typeface="Arial" panose="020B0604020202020204" pitchFamily="34" charset="0"/>
                        </a:rPr>
                        <a:t>Non évaluable</a:t>
                      </a:r>
                      <a:endParaRPr lang="fr-FR" sz="1500" baseline="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3 (8,1)</a:t>
                      </a:r>
                      <a:endParaRPr lang="fr-FR" sz="15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5605">
                <a:tc>
                  <a:txBody>
                    <a:bodyPr/>
                    <a:lstStyle/>
                    <a:p>
                      <a:r>
                        <a:rPr lang="fr-FR" sz="1500" b="1" baseline="0" noProof="0" dirty="0" smtClean="0">
                          <a:solidFill>
                            <a:srgbClr val="000000"/>
                          </a:solidFill>
                          <a:latin typeface="Arial" panose="020B0604020202020204" pitchFamily="34" charset="0"/>
                          <a:cs typeface="Arial" panose="020B0604020202020204" pitchFamily="34" charset="0"/>
                        </a:rPr>
                        <a:t>TRG (ITT, n=37)</a:t>
                      </a:r>
                      <a:endParaRPr lang="fr-FR" sz="1500" b="1" baseline="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1" noProof="0" dirty="0" smtClean="0">
                          <a:solidFill>
                            <a:srgbClr val="000000"/>
                          </a:solidFill>
                          <a:latin typeface="Arial" panose="020B0604020202020204" pitchFamily="34" charset="0"/>
                          <a:cs typeface="Arial" panose="020B0604020202020204" pitchFamily="34" charset="0"/>
                        </a:rPr>
                        <a:t>9 (24,3)</a:t>
                      </a:r>
                      <a:endParaRPr lang="fr-FR" sz="1500" b="1"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55605">
                <a:tc>
                  <a:txBody>
                    <a:bodyPr/>
                    <a:lstStyle/>
                    <a:p>
                      <a:r>
                        <a:rPr lang="fr-FR" sz="1500" b="1" baseline="0" noProof="0" dirty="0" smtClean="0">
                          <a:solidFill>
                            <a:srgbClr val="000000"/>
                          </a:solidFill>
                          <a:latin typeface="Arial" panose="020B0604020202020204" pitchFamily="34" charset="0"/>
                          <a:cs typeface="Arial" panose="020B0604020202020204" pitchFamily="34" charset="0"/>
                        </a:rPr>
                        <a:t>TRG (évaluables, n=34)</a:t>
                      </a:r>
                      <a:endParaRPr lang="fr-FR" sz="1500" b="1" baseline="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1" noProof="0" dirty="0" smtClean="0">
                          <a:solidFill>
                            <a:srgbClr val="000000"/>
                          </a:solidFill>
                          <a:latin typeface="Arial" panose="020B0604020202020204" pitchFamily="34" charset="0"/>
                          <a:cs typeface="Arial" panose="020B0604020202020204" pitchFamily="34" charset="0"/>
                        </a:rPr>
                        <a:t>9</a:t>
                      </a:r>
                      <a:r>
                        <a:rPr lang="fr-FR" sz="1500" b="1" baseline="0" noProof="0" dirty="0" smtClean="0">
                          <a:solidFill>
                            <a:srgbClr val="000000"/>
                          </a:solidFill>
                          <a:latin typeface="Arial" panose="020B0604020202020204" pitchFamily="34" charset="0"/>
                          <a:cs typeface="Arial" panose="020B0604020202020204" pitchFamily="34" charset="0"/>
                        </a:rPr>
                        <a:t> (26,4)</a:t>
                      </a:r>
                      <a:endParaRPr lang="fr-FR" sz="1500" b="1"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20129607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O-022: </a:t>
            </a:r>
            <a:r>
              <a:rPr lang="fr-FR" dirty="0"/>
              <a:t>Une étude multicentrique de phase 2 du nivolumab en monothérapie dans le carcinome </a:t>
            </a:r>
            <a:r>
              <a:rPr lang="fr-FR" dirty="0" smtClean="0"/>
              <a:t>épidermoïde du </a:t>
            </a:r>
            <a:r>
              <a:rPr lang="fr-FR" dirty="0"/>
              <a:t>canal anal (CECA) métastatique prétraité – Eng C, et al </a:t>
            </a:r>
            <a:endParaRPr lang="en-GB" dirty="0"/>
          </a:p>
        </p:txBody>
      </p:sp>
      <p:sp>
        <p:nvSpPr>
          <p:cNvPr id="15" name="Text Placeholder 14"/>
          <p:cNvSpPr>
            <a:spLocks noGrp="1"/>
          </p:cNvSpPr>
          <p:nvPr>
            <p:ph type="body" sz="quarter" idx="11"/>
          </p:nvPr>
        </p:nvSpPr>
        <p:spPr/>
        <p:txBody>
          <a:bodyPr/>
          <a:lstStyle/>
          <a:p>
            <a:r>
              <a:rPr lang="en-GB" dirty="0">
                <a:solidFill>
                  <a:schemeClr val="tx1"/>
                </a:solidFill>
              </a:rPr>
              <a:t>Eng et al. A</a:t>
            </a:r>
            <a:r>
              <a:rPr lang="en-GB" dirty="0"/>
              <a:t>nn Oncol 2016; 27 (suppl 2</a:t>
            </a:r>
            <a:r>
              <a:rPr lang="en-GB" dirty="0" smtClean="0"/>
              <a:t>): </a:t>
            </a:r>
            <a:r>
              <a:rPr lang="en-GB" dirty="0" err="1" smtClean="0">
                <a:solidFill>
                  <a:schemeClr val="tx1"/>
                </a:solidFill>
              </a:rPr>
              <a:t>abstr</a:t>
            </a:r>
            <a:r>
              <a:rPr lang="en-GB" dirty="0" smtClean="0">
                <a:solidFill>
                  <a:schemeClr val="tx1"/>
                </a:solidFill>
              </a:rPr>
              <a:t> </a:t>
            </a:r>
            <a:r>
              <a:rPr lang="en-GB" dirty="0">
                <a:solidFill>
                  <a:schemeClr val="tx1"/>
                </a:solidFill>
              </a:rPr>
              <a:t>O-022</a:t>
            </a:r>
          </a:p>
        </p:txBody>
      </p:sp>
      <p:sp>
        <p:nvSpPr>
          <p:cNvPr id="6" name="Rectangle 3"/>
          <p:cNvSpPr txBox="1">
            <a:spLocks noChangeArrowheads="1"/>
          </p:cNvSpPr>
          <p:nvPr/>
        </p:nvSpPr>
        <p:spPr bwMode="auto">
          <a:xfrm>
            <a:off x="365124" y="1254035"/>
            <a:ext cx="8413751" cy="4750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US" sz="800" dirty="0" smtClean="0"/>
          </a:p>
        </p:txBody>
      </p:sp>
      <p:grpSp>
        <p:nvGrpSpPr>
          <p:cNvPr id="3" name="Group 2"/>
          <p:cNvGrpSpPr/>
          <p:nvPr/>
        </p:nvGrpSpPr>
        <p:grpSpPr>
          <a:xfrm>
            <a:off x="1346515" y="1484784"/>
            <a:ext cx="6102644" cy="3016904"/>
            <a:chOff x="1036387" y="1586942"/>
            <a:chExt cx="7321450" cy="3619436"/>
          </a:xfrm>
        </p:grpSpPr>
        <p:sp>
          <p:nvSpPr>
            <p:cNvPr id="90" name="TextBox 89"/>
            <p:cNvSpPr txBox="1"/>
            <p:nvPr/>
          </p:nvSpPr>
          <p:spPr>
            <a:xfrm rot="16200000">
              <a:off x="645604" y="2920743"/>
              <a:ext cx="1187736" cy="406169"/>
            </a:xfrm>
            <a:prstGeom prst="rect">
              <a:avLst/>
            </a:prstGeom>
            <a:noFill/>
          </p:spPr>
          <p:txBody>
            <a:bodyPr wrap="none" rtlCol="0">
              <a:spAutoFit/>
            </a:bodyPr>
            <a:lstStyle/>
            <a:p>
              <a:pPr algn="ctr"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Survie</a:t>
              </a:r>
              <a:r>
                <a:rPr lang="en-GB" sz="1600" dirty="0" smtClean="0">
                  <a:solidFill>
                    <a:srgbClr val="000000"/>
                  </a:solidFill>
                  <a:latin typeface="Arial" panose="020B0604020202020204" pitchFamily="34" charset="0"/>
                  <a:cs typeface="Arial" panose="020B0604020202020204" pitchFamily="34" charset="0"/>
                </a:rPr>
                <a:t>, %</a:t>
              </a:r>
              <a:endParaRPr lang="en-GB" sz="1600" dirty="0">
                <a:solidFill>
                  <a:srgbClr val="000000"/>
                </a:solidFill>
                <a:latin typeface="Arial" panose="020B0604020202020204" pitchFamily="34" charset="0"/>
                <a:cs typeface="Arial" panose="020B0604020202020204" pitchFamily="34" charset="0"/>
              </a:endParaRPr>
            </a:p>
          </p:txBody>
        </p:sp>
        <p:sp>
          <p:nvSpPr>
            <p:cNvPr id="91" name="TextBox 90"/>
            <p:cNvSpPr txBox="1"/>
            <p:nvPr/>
          </p:nvSpPr>
          <p:spPr>
            <a:xfrm>
              <a:off x="4381974" y="4837132"/>
              <a:ext cx="676312" cy="369246"/>
            </a:xfrm>
            <a:prstGeom prst="rect">
              <a:avLst/>
            </a:prstGeom>
            <a:noFill/>
          </p:spPr>
          <p:txBody>
            <a:bodyPr wrap="none" rtlCol="0">
              <a:spAutoFit/>
            </a:bodyPr>
            <a:lstStyle/>
            <a:p>
              <a:pPr algn="ctr"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Mois</a:t>
              </a:r>
              <a:endParaRPr lang="en-GB" sz="1400" dirty="0">
                <a:solidFill>
                  <a:srgbClr val="000000"/>
                </a:solidFill>
                <a:latin typeface="Arial" panose="020B0604020202020204" pitchFamily="34" charset="0"/>
                <a:cs typeface="Arial" panose="020B0604020202020204" pitchFamily="34" charset="0"/>
              </a:endParaRPr>
            </a:p>
          </p:txBody>
        </p:sp>
        <p:sp>
          <p:nvSpPr>
            <p:cNvPr id="92" name="TextBox 91"/>
            <p:cNvSpPr txBox="1"/>
            <p:nvPr/>
          </p:nvSpPr>
          <p:spPr>
            <a:xfrm>
              <a:off x="4395810" y="1586942"/>
              <a:ext cx="648651" cy="369246"/>
            </a:xfrm>
            <a:prstGeom prst="rect">
              <a:avLst/>
            </a:prstGeom>
            <a:noFill/>
          </p:spPr>
          <p:txBody>
            <a:bodyPr wrap="none" rtlCol="0">
              <a:spAutoFit/>
            </a:bodyPr>
            <a:lstStyle/>
            <a:p>
              <a:pPr algn="ctr" fontAlgn="auto">
                <a:spcBef>
                  <a:spcPts val="0"/>
                </a:spcBef>
                <a:spcAft>
                  <a:spcPts val="0"/>
                </a:spcAft>
              </a:pPr>
              <a:r>
                <a:rPr lang="en-GB" sz="1400" b="1" dirty="0" smtClean="0">
                  <a:solidFill>
                    <a:srgbClr val="4D4D4D"/>
                  </a:solidFill>
                  <a:latin typeface="Arial" panose="020B0604020202020204" pitchFamily="34" charset="0"/>
                  <a:cs typeface="Arial" panose="020B0604020202020204" pitchFamily="34" charset="0"/>
                </a:rPr>
                <a:t>SSP</a:t>
              </a:r>
              <a:endParaRPr lang="en-GB" sz="1400" b="1" dirty="0">
                <a:solidFill>
                  <a:srgbClr val="4D4D4D"/>
                </a:solidFill>
                <a:latin typeface="Arial" panose="020B0604020202020204" pitchFamily="34" charset="0"/>
                <a:cs typeface="Arial" panose="020B0604020202020204" pitchFamily="34" charset="0"/>
              </a:endParaRPr>
            </a:p>
          </p:txBody>
        </p:sp>
        <p:sp>
          <p:nvSpPr>
            <p:cNvPr id="93" name="TextBox 92"/>
            <p:cNvSpPr txBox="1"/>
            <p:nvPr/>
          </p:nvSpPr>
          <p:spPr>
            <a:xfrm>
              <a:off x="1393147" y="1671933"/>
              <a:ext cx="527327"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100</a:t>
              </a:r>
            </a:p>
          </p:txBody>
        </p:sp>
        <p:sp>
          <p:nvSpPr>
            <p:cNvPr id="94" name="TextBox 93"/>
            <p:cNvSpPr txBox="1"/>
            <p:nvPr/>
          </p:nvSpPr>
          <p:spPr>
            <a:xfrm>
              <a:off x="1495073" y="2154461"/>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80</a:t>
              </a:r>
            </a:p>
          </p:txBody>
        </p:sp>
        <p:sp>
          <p:nvSpPr>
            <p:cNvPr id="95" name="TextBox 94"/>
            <p:cNvSpPr txBox="1"/>
            <p:nvPr/>
          </p:nvSpPr>
          <p:spPr>
            <a:xfrm>
              <a:off x="1495073" y="2721173"/>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60</a:t>
              </a:r>
            </a:p>
          </p:txBody>
        </p:sp>
        <p:sp>
          <p:nvSpPr>
            <p:cNvPr id="96" name="TextBox 95"/>
            <p:cNvSpPr txBox="1"/>
            <p:nvPr/>
          </p:nvSpPr>
          <p:spPr>
            <a:xfrm>
              <a:off x="1495073" y="3241803"/>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40</a:t>
              </a:r>
            </a:p>
          </p:txBody>
        </p:sp>
        <p:sp>
          <p:nvSpPr>
            <p:cNvPr id="97" name="TextBox 96"/>
            <p:cNvSpPr txBox="1"/>
            <p:nvPr/>
          </p:nvSpPr>
          <p:spPr>
            <a:xfrm>
              <a:off x="1489753" y="3819049"/>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20</a:t>
              </a:r>
            </a:p>
          </p:txBody>
        </p:sp>
        <p:sp>
          <p:nvSpPr>
            <p:cNvPr id="98" name="TextBox 97"/>
            <p:cNvSpPr txBox="1"/>
            <p:nvPr/>
          </p:nvSpPr>
          <p:spPr>
            <a:xfrm>
              <a:off x="1591679" y="4377778"/>
              <a:ext cx="323474"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99" name="TextBox 98"/>
            <p:cNvSpPr txBox="1"/>
            <p:nvPr/>
          </p:nvSpPr>
          <p:spPr>
            <a:xfrm>
              <a:off x="1850555"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100" name="TextBox 99"/>
            <p:cNvSpPr txBox="1"/>
            <p:nvPr/>
          </p:nvSpPr>
          <p:spPr>
            <a:xfrm>
              <a:off x="2614532"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2</a:t>
              </a:r>
            </a:p>
          </p:txBody>
        </p:sp>
        <p:sp>
          <p:nvSpPr>
            <p:cNvPr id="101" name="TextBox 100"/>
            <p:cNvSpPr txBox="1"/>
            <p:nvPr/>
          </p:nvSpPr>
          <p:spPr>
            <a:xfrm>
              <a:off x="3378507"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4</a:t>
              </a:r>
            </a:p>
          </p:txBody>
        </p:sp>
        <p:sp>
          <p:nvSpPr>
            <p:cNvPr id="102" name="TextBox 101"/>
            <p:cNvSpPr txBox="1"/>
            <p:nvPr/>
          </p:nvSpPr>
          <p:spPr>
            <a:xfrm>
              <a:off x="4142482"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6</a:t>
              </a:r>
            </a:p>
          </p:txBody>
        </p:sp>
        <p:sp>
          <p:nvSpPr>
            <p:cNvPr id="103" name="TextBox 102"/>
            <p:cNvSpPr txBox="1"/>
            <p:nvPr/>
          </p:nvSpPr>
          <p:spPr>
            <a:xfrm>
              <a:off x="4906458"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8</a:t>
              </a:r>
            </a:p>
          </p:txBody>
        </p:sp>
        <p:sp>
          <p:nvSpPr>
            <p:cNvPr id="104" name="TextBox 103"/>
            <p:cNvSpPr txBox="1"/>
            <p:nvPr/>
          </p:nvSpPr>
          <p:spPr>
            <a:xfrm>
              <a:off x="5620898" y="4558656"/>
              <a:ext cx="425401"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10</a:t>
              </a:r>
            </a:p>
          </p:txBody>
        </p:sp>
        <p:sp>
          <p:nvSpPr>
            <p:cNvPr id="105" name="TextBox 104"/>
            <p:cNvSpPr txBox="1"/>
            <p:nvPr/>
          </p:nvSpPr>
          <p:spPr>
            <a:xfrm>
              <a:off x="6384163" y="4558656"/>
              <a:ext cx="425401"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12</a:t>
              </a:r>
            </a:p>
          </p:txBody>
        </p:sp>
        <p:sp>
          <p:nvSpPr>
            <p:cNvPr id="106" name="TextBox 105"/>
            <p:cNvSpPr txBox="1"/>
            <p:nvPr/>
          </p:nvSpPr>
          <p:spPr>
            <a:xfrm>
              <a:off x="7147428" y="4558656"/>
              <a:ext cx="425401"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14</a:t>
              </a:r>
            </a:p>
          </p:txBody>
        </p:sp>
        <p:cxnSp>
          <p:nvCxnSpPr>
            <p:cNvPr id="107" name="Straight Connector 106"/>
            <p:cNvCxnSpPr/>
            <p:nvPr/>
          </p:nvCxnSpPr>
          <p:spPr>
            <a:xfrm>
              <a:off x="1928171" y="2350674"/>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928171" y="2887562"/>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1928171" y="3424451"/>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1928171" y="39613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1928171" y="4498230"/>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1974583"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5400000">
              <a:off x="2738559"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3502535"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266511"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5794464"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5400000">
              <a:off x="6558440"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7322418"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030488"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5083769" y="2497446"/>
              <a:ext cx="3274068" cy="369246"/>
            </a:xfrm>
            <a:prstGeom prst="rect">
              <a:avLst/>
            </a:prstGeom>
            <a:noFill/>
          </p:spPr>
          <p:txBody>
            <a:bodyPr wrap="none" rtlCol="0">
              <a:spAutoFit/>
            </a:bodyPr>
            <a:lstStyle/>
            <a:p>
              <a:pPr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SSPm 3,9 mois (IC95 2,8 – 6,9)</a:t>
              </a:r>
              <a:endParaRPr lang="en-GB" sz="1400" dirty="0">
                <a:solidFill>
                  <a:srgbClr val="000000"/>
                </a:solidFill>
                <a:latin typeface="Arial" panose="020B0604020202020204" pitchFamily="34" charset="0"/>
                <a:cs typeface="Arial" panose="020B0604020202020204" pitchFamily="34" charset="0"/>
              </a:endParaRPr>
            </a:p>
          </p:txBody>
        </p:sp>
        <p:grpSp>
          <p:nvGrpSpPr>
            <p:cNvPr id="121" name="Group 120"/>
            <p:cNvGrpSpPr/>
            <p:nvPr/>
          </p:nvGrpSpPr>
          <p:grpSpPr>
            <a:xfrm>
              <a:off x="2021605" y="1759128"/>
              <a:ext cx="4502006" cy="2244228"/>
              <a:chOff x="1752918" y="2122488"/>
              <a:chExt cx="5359375" cy="2678112"/>
            </a:xfrm>
          </p:grpSpPr>
          <p:sp>
            <p:nvSpPr>
              <p:cNvPr id="122" name="Freeform 9"/>
              <p:cNvSpPr>
                <a:spLocks/>
              </p:cNvSpPr>
              <p:nvPr/>
            </p:nvSpPr>
            <p:spPr bwMode="auto">
              <a:xfrm>
                <a:off x="1752918" y="2201256"/>
                <a:ext cx="5359375" cy="2599344"/>
              </a:xfrm>
              <a:custGeom>
                <a:avLst/>
                <a:gdLst>
                  <a:gd name="T0" fmla="*/ 3402 w 3402"/>
                  <a:gd name="T1" fmla="*/ 1650 h 1650"/>
                  <a:gd name="T2" fmla="*/ 2264 w 3402"/>
                  <a:gd name="T3" fmla="*/ 1650 h 1650"/>
                  <a:gd name="T4" fmla="*/ 2264 w 3402"/>
                  <a:gd name="T5" fmla="*/ 1586 h 1650"/>
                  <a:gd name="T6" fmla="*/ 2033 w 3402"/>
                  <a:gd name="T7" fmla="*/ 1586 h 1650"/>
                  <a:gd name="T8" fmla="*/ 2033 w 3402"/>
                  <a:gd name="T9" fmla="*/ 1435 h 1650"/>
                  <a:gd name="T10" fmla="*/ 1987 w 3402"/>
                  <a:gd name="T11" fmla="*/ 1435 h 1650"/>
                  <a:gd name="T12" fmla="*/ 1987 w 3402"/>
                  <a:gd name="T13" fmla="*/ 1365 h 1650"/>
                  <a:gd name="T14" fmla="*/ 1457 w 3402"/>
                  <a:gd name="T15" fmla="*/ 1365 h 1650"/>
                  <a:gd name="T16" fmla="*/ 1457 w 3402"/>
                  <a:gd name="T17" fmla="*/ 1302 h 1650"/>
                  <a:gd name="T18" fmla="*/ 1343 w 3402"/>
                  <a:gd name="T19" fmla="*/ 1302 h 1650"/>
                  <a:gd name="T20" fmla="*/ 1343 w 3402"/>
                  <a:gd name="T21" fmla="*/ 1236 h 1650"/>
                  <a:gd name="T22" fmla="*/ 1198 w 3402"/>
                  <a:gd name="T23" fmla="*/ 1236 h 1650"/>
                  <a:gd name="T24" fmla="*/ 1198 w 3402"/>
                  <a:gd name="T25" fmla="*/ 1178 h 1650"/>
                  <a:gd name="T26" fmla="*/ 1172 w 3402"/>
                  <a:gd name="T27" fmla="*/ 1178 h 1650"/>
                  <a:gd name="T28" fmla="*/ 1172 w 3402"/>
                  <a:gd name="T29" fmla="*/ 1049 h 1650"/>
                  <a:gd name="T30" fmla="*/ 1116 w 3402"/>
                  <a:gd name="T31" fmla="*/ 1049 h 1650"/>
                  <a:gd name="T32" fmla="*/ 1116 w 3402"/>
                  <a:gd name="T33" fmla="*/ 995 h 1650"/>
                  <a:gd name="T34" fmla="*/ 1003 w 3402"/>
                  <a:gd name="T35" fmla="*/ 995 h 1650"/>
                  <a:gd name="T36" fmla="*/ 1003 w 3402"/>
                  <a:gd name="T37" fmla="*/ 933 h 1650"/>
                  <a:gd name="T38" fmla="*/ 913 w 3402"/>
                  <a:gd name="T39" fmla="*/ 933 h 1650"/>
                  <a:gd name="T40" fmla="*/ 913 w 3402"/>
                  <a:gd name="T41" fmla="*/ 870 h 1650"/>
                  <a:gd name="T42" fmla="*/ 859 w 3402"/>
                  <a:gd name="T43" fmla="*/ 870 h 1650"/>
                  <a:gd name="T44" fmla="*/ 859 w 3402"/>
                  <a:gd name="T45" fmla="*/ 810 h 1650"/>
                  <a:gd name="T46" fmla="*/ 799 w 3402"/>
                  <a:gd name="T47" fmla="*/ 810 h 1650"/>
                  <a:gd name="T48" fmla="*/ 799 w 3402"/>
                  <a:gd name="T49" fmla="*/ 567 h 1650"/>
                  <a:gd name="T50" fmla="*/ 652 w 3402"/>
                  <a:gd name="T51" fmla="*/ 567 h 1650"/>
                  <a:gd name="T52" fmla="*/ 652 w 3402"/>
                  <a:gd name="T53" fmla="*/ 450 h 1650"/>
                  <a:gd name="T54" fmla="*/ 630 w 3402"/>
                  <a:gd name="T55" fmla="*/ 450 h 1650"/>
                  <a:gd name="T56" fmla="*/ 630 w 3402"/>
                  <a:gd name="T57" fmla="*/ 390 h 1650"/>
                  <a:gd name="T58" fmla="*/ 544 w 3402"/>
                  <a:gd name="T59" fmla="*/ 390 h 1650"/>
                  <a:gd name="T60" fmla="*/ 544 w 3402"/>
                  <a:gd name="T61" fmla="*/ 330 h 1650"/>
                  <a:gd name="T62" fmla="*/ 528 w 3402"/>
                  <a:gd name="T63" fmla="*/ 330 h 1650"/>
                  <a:gd name="T64" fmla="*/ 528 w 3402"/>
                  <a:gd name="T65" fmla="*/ 320 h 1650"/>
                  <a:gd name="T66" fmla="*/ 512 w 3402"/>
                  <a:gd name="T67" fmla="*/ 320 h 1650"/>
                  <a:gd name="T68" fmla="*/ 512 w 3402"/>
                  <a:gd name="T69" fmla="*/ 271 h 1650"/>
                  <a:gd name="T70" fmla="*/ 401 w 3402"/>
                  <a:gd name="T71" fmla="*/ 271 h 1650"/>
                  <a:gd name="T72" fmla="*/ 401 w 3402"/>
                  <a:gd name="T73" fmla="*/ 165 h 1650"/>
                  <a:gd name="T74" fmla="*/ 389 w 3402"/>
                  <a:gd name="T75" fmla="*/ 165 h 1650"/>
                  <a:gd name="T76" fmla="*/ 389 w 3402"/>
                  <a:gd name="T77" fmla="*/ 155 h 1650"/>
                  <a:gd name="T78" fmla="*/ 367 w 3402"/>
                  <a:gd name="T79" fmla="*/ 155 h 1650"/>
                  <a:gd name="T80" fmla="*/ 367 w 3402"/>
                  <a:gd name="T81" fmla="*/ 44 h 1650"/>
                  <a:gd name="T82" fmla="*/ 233 w 3402"/>
                  <a:gd name="T83" fmla="*/ 44 h 1650"/>
                  <a:gd name="T84" fmla="*/ 233 w 3402"/>
                  <a:gd name="T85" fmla="*/ 0 h 1650"/>
                  <a:gd name="T86" fmla="*/ 0 w 3402"/>
                  <a:gd name="T87" fmla="*/ 0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02" h="1650">
                    <a:moveTo>
                      <a:pt x="3402" y="1650"/>
                    </a:moveTo>
                    <a:lnTo>
                      <a:pt x="2264" y="1650"/>
                    </a:lnTo>
                    <a:lnTo>
                      <a:pt x="2264" y="1586"/>
                    </a:lnTo>
                    <a:lnTo>
                      <a:pt x="2033" y="1586"/>
                    </a:lnTo>
                    <a:lnTo>
                      <a:pt x="2033" y="1435"/>
                    </a:lnTo>
                    <a:lnTo>
                      <a:pt x="1987" y="1435"/>
                    </a:lnTo>
                    <a:lnTo>
                      <a:pt x="1987" y="1365"/>
                    </a:lnTo>
                    <a:lnTo>
                      <a:pt x="1457" y="1365"/>
                    </a:lnTo>
                    <a:lnTo>
                      <a:pt x="1457" y="1302"/>
                    </a:lnTo>
                    <a:lnTo>
                      <a:pt x="1343" y="1302"/>
                    </a:lnTo>
                    <a:lnTo>
                      <a:pt x="1343" y="1236"/>
                    </a:lnTo>
                    <a:lnTo>
                      <a:pt x="1198" y="1236"/>
                    </a:lnTo>
                    <a:lnTo>
                      <a:pt x="1198" y="1178"/>
                    </a:lnTo>
                    <a:lnTo>
                      <a:pt x="1172" y="1178"/>
                    </a:lnTo>
                    <a:lnTo>
                      <a:pt x="1172" y="1049"/>
                    </a:lnTo>
                    <a:lnTo>
                      <a:pt x="1116" y="1049"/>
                    </a:lnTo>
                    <a:lnTo>
                      <a:pt x="1116" y="995"/>
                    </a:lnTo>
                    <a:lnTo>
                      <a:pt x="1003" y="995"/>
                    </a:lnTo>
                    <a:lnTo>
                      <a:pt x="1003" y="933"/>
                    </a:lnTo>
                    <a:lnTo>
                      <a:pt x="913" y="933"/>
                    </a:lnTo>
                    <a:lnTo>
                      <a:pt x="913" y="870"/>
                    </a:lnTo>
                    <a:lnTo>
                      <a:pt x="859" y="870"/>
                    </a:lnTo>
                    <a:lnTo>
                      <a:pt x="859" y="810"/>
                    </a:lnTo>
                    <a:lnTo>
                      <a:pt x="799" y="810"/>
                    </a:lnTo>
                    <a:lnTo>
                      <a:pt x="799" y="567"/>
                    </a:lnTo>
                    <a:lnTo>
                      <a:pt x="652" y="567"/>
                    </a:lnTo>
                    <a:lnTo>
                      <a:pt x="652" y="450"/>
                    </a:lnTo>
                    <a:lnTo>
                      <a:pt x="630" y="450"/>
                    </a:lnTo>
                    <a:lnTo>
                      <a:pt x="630" y="390"/>
                    </a:lnTo>
                    <a:lnTo>
                      <a:pt x="544" y="390"/>
                    </a:lnTo>
                    <a:lnTo>
                      <a:pt x="544" y="330"/>
                    </a:lnTo>
                    <a:lnTo>
                      <a:pt x="528" y="330"/>
                    </a:lnTo>
                    <a:lnTo>
                      <a:pt x="528" y="320"/>
                    </a:lnTo>
                    <a:lnTo>
                      <a:pt x="512" y="320"/>
                    </a:lnTo>
                    <a:lnTo>
                      <a:pt x="512" y="271"/>
                    </a:lnTo>
                    <a:lnTo>
                      <a:pt x="401" y="271"/>
                    </a:lnTo>
                    <a:lnTo>
                      <a:pt x="401" y="165"/>
                    </a:lnTo>
                    <a:lnTo>
                      <a:pt x="389" y="165"/>
                    </a:lnTo>
                    <a:lnTo>
                      <a:pt x="389" y="155"/>
                    </a:lnTo>
                    <a:lnTo>
                      <a:pt x="367" y="155"/>
                    </a:lnTo>
                    <a:lnTo>
                      <a:pt x="367" y="44"/>
                    </a:lnTo>
                    <a:lnTo>
                      <a:pt x="233" y="44"/>
                    </a:lnTo>
                    <a:lnTo>
                      <a:pt x="233" y="0"/>
                    </a:lnTo>
                    <a:lnTo>
                      <a:pt x="0" y="0"/>
                    </a:lnTo>
                  </a:path>
                </a:pathLst>
              </a:custGeom>
              <a:noFill/>
              <a:ln w="1905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23" name="Line 10"/>
              <p:cNvSpPr>
                <a:spLocks noChangeShapeType="1"/>
              </p:cNvSpPr>
              <p:nvPr/>
            </p:nvSpPr>
            <p:spPr bwMode="auto">
              <a:xfrm>
                <a:off x="1847440" y="2122488"/>
                <a:ext cx="0" cy="7876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24" name="Line 11"/>
              <p:cNvSpPr>
                <a:spLocks noChangeShapeType="1"/>
              </p:cNvSpPr>
              <p:nvPr/>
            </p:nvSpPr>
            <p:spPr bwMode="auto">
              <a:xfrm>
                <a:off x="2527995" y="2552561"/>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25" name="Line 12"/>
              <p:cNvSpPr>
                <a:spLocks noChangeShapeType="1"/>
              </p:cNvSpPr>
              <p:nvPr/>
            </p:nvSpPr>
            <p:spPr bwMode="auto">
              <a:xfrm>
                <a:off x="3744173" y="4075934"/>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26" name="Line 13"/>
              <p:cNvSpPr>
                <a:spLocks noChangeShapeType="1"/>
              </p:cNvSpPr>
              <p:nvPr/>
            </p:nvSpPr>
            <p:spPr bwMode="auto">
              <a:xfrm>
                <a:off x="4651581" y="4277580"/>
                <a:ext cx="0" cy="7719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27" name="Line 14"/>
              <p:cNvSpPr>
                <a:spLocks noChangeShapeType="1"/>
              </p:cNvSpPr>
              <p:nvPr/>
            </p:nvSpPr>
            <p:spPr bwMode="auto">
              <a:xfrm>
                <a:off x="5366794"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28" name="Line 15"/>
              <p:cNvSpPr>
                <a:spLocks noChangeShapeType="1"/>
              </p:cNvSpPr>
              <p:nvPr/>
            </p:nvSpPr>
            <p:spPr bwMode="auto">
              <a:xfrm>
                <a:off x="5834676"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29" name="Line 16"/>
              <p:cNvSpPr>
                <a:spLocks noChangeShapeType="1"/>
              </p:cNvSpPr>
              <p:nvPr/>
            </p:nvSpPr>
            <p:spPr bwMode="auto">
              <a:xfrm>
                <a:off x="5922896"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30" name="Line 17"/>
              <p:cNvSpPr>
                <a:spLocks noChangeShapeType="1"/>
              </p:cNvSpPr>
              <p:nvPr/>
            </p:nvSpPr>
            <p:spPr bwMode="auto">
              <a:xfrm>
                <a:off x="6657014"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sp>
            <p:nvSpPr>
              <p:cNvPr id="131" name="Line 18"/>
              <p:cNvSpPr>
                <a:spLocks noChangeShapeType="1"/>
              </p:cNvSpPr>
              <p:nvPr/>
            </p:nvSpPr>
            <p:spPr bwMode="auto">
              <a:xfrm>
                <a:off x="7105992"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D52B1E"/>
                  </a:solidFill>
                  <a:latin typeface="Arial" panose="020B0604020202020204" pitchFamily="34" charset="0"/>
                  <a:cs typeface="Arial" panose="020B0604020202020204" pitchFamily="34" charset="0"/>
                </a:endParaRPr>
              </a:p>
            </p:txBody>
          </p:sp>
        </p:grpSp>
        <p:sp>
          <p:nvSpPr>
            <p:cNvPr id="132" name="Freeform 131"/>
            <p:cNvSpPr/>
            <p:nvPr/>
          </p:nvSpPr>
          <p:spPr>
            <a:xfrm>
              <a:off x="2012293" y="1816331"/>
              <a:ext cx="5415681" cy="2681899"/>
            </a:xfrm>
            <a:custGeom>
              <a:avLst/>
              <a:gdLst>
                <a:gd name="connsiteX0" fmla="*/ 0 w 6273800"/>
                <a:gd name="connsiteY0" fmla="*/ 0 h 3225800"/>
                <a:gd name="connsiteX1" fmla="*/ 0 w 6273800"/>
                <a:gd name="connsiteY1" fmla="*/ 3225800 h 3225800"/>
                <a:gd name="connsiteX2" fmla="*/ 6273800 w 6273800"/>
                <a:gd name="connsiteY2" fmla="*/ 3225800 h 3225800"/>
              </a:gdLst>
              <a:ahLst/>
              <a:cxnLst>
                <a:cxn ang="0">
                  <a:pos x="connsiteX0" y="connsiteY0"/>
                </a:cxn>
                <a:cxn ang="0">
                  <a:pos x="connsiteX1" y="connsiteY1"/>
                </a:cxn>
                <a:cxn ang="0">
                  <a:pos x="connsiteX2" y="connsiteY2"/>
                </a:cxn>
              </a:cxnLst>
              <a:rect l="l" t="t" r="r" b="b"/>
              <a:pathLst>
                <a:path w="6273800" h="3225800">
                  <a:moveTo>
                    <a:pt x="0" y="0"/>
                  </a:moveTo>
                  <a:lnTo>
                    <a:pt x="0" y="3225800"/>
                  </a:lnTo>
                  <a:lnTo>
                    <a:pt x="6273800" y="322580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GB" dirty="0">
                <a:solidFill>
                  <a:srgbClr val="D52B1E"/>
                </a:solidFill>
              </a:endParaRPr>
            </a:p>
          </p:txBody>
        </p:sp>
        <p:cxnSp>
          <p:nvCxnSpPr>
            <p:cNvPr id="133" name="Straight Connector 132"/>
            <p:cNvCxnSpPr/>
            <p:nvPr/>
          </p:nvCxnSpPr>
          <p:spPr>
            <a:xfrm>
              <a:off x="1928171" y="1813785"/>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grpSp>
      <p:graphicFrame>
        <p:nvGraphicFramePr>
          <p:cNvPr id="53" name="Group 88"/>
          <p:cNvGraphicFramePr>
            <a:graphicFrameLocks noGrp="1"/>
          </p:cNvGraphicFramePr>
          <p:nvPr>
            <p:extLst>
              <p:ext uri="{D42A27DB-BD31-4B8C-83A1-F6EECF244321}">
                <p14:modId xmlns:p14="http://schemas.microsoft.com/office/powerpoint/2010/main" xmlns="" val="1483996601"/>
              </p:ext>
            </p:extLst>
          </p:nvPr>
        </p:nvGraphicFramePr>
        <p:xfrm>
          <a:off x="515633" y="4841367"/>
          <a:ext cx="8408988" cy="1363200"/>
        </p:xfrm>
        <a:graphic>
          <a:graphicData uri="http://schemas.openxmlformats.org/drawingml/2006/table">
            <a:tbl>
              <a:tblPr firstRow="1" bandRow="1">
                <a:tableStyleId>{69012ECD-51FC-41F1-AA8D-1B2483CD663E}</a:tableStyleId>
              </a:tblPr>
              <a:tblGrid>
                <a:gridCol w="4598352"/>
                <a:gridCol w="3810636"/>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chemeClr val="tx2"/>
                          </a:solidFill>
                          <a:latin typeface="Arial" panose="020B0604020202020204" pitchFamily="34" charset="0"/>
                          <a:cs typeface="Arial" panose="020B0604020202020204" pitchFamily="34" charset="0"/>
                        </a:rPr>
                        <a:t>Patients avec CECA métastatique (n=37)</a:t>
                      </a:r>
                      <a:endParaRPr lang="fr-FR" sz="1600" noProof="0" dirty="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strike="noStrike" baseline="0" noProof="0" dirty="0" smtClean="0">
                          <a:solidFill>
                            <a:schemeClr val="tx2"/>
                          </a:solidFill>
                          <a:latin typeface="Arial" panose="020B0604020202020204" pitchFamily="34" charset="0"/>
                          <a:cs typeface="Arial" panose="020B0604020202020204" pitchFamily="34" charset="0"/>
                        </a:rPr>
                        <a:t>EIs grade 3 liés au traitement, %</a:t>
                      </a:r>
                      <a:endParaRPr lang="fr-FR" sz="1600" b="1" strike="noStrike" baseline="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Anémie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Fatigue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Hypothyroïdie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Rash</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5</a:t>
                      </a:r>
                    </a:p>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3</a:t>
                      </a:r>
                    </a:p>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3</a:t>
                      </a:r>
                    </a:p>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3</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bl>
          </a:graphicData>
        </a:graphic>
      </p:graphicFrame>
    </p:spTree>
    <p:custDataLst>
      <p:tags r:id="rId1"/>
    </p:custDataLst>
    <p:extLst>
      <p:ext uri="{BB962C8B-B14F-4D97-AF65-F5344CB8AC3E}">
        <p14:creationId xmlns:p14="http://schemas.microsoft.com/office/powerpoint/2010/main" xmlns="" val="14595903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O-022: Une étude multicentrique de phase 2 du nivolumab en monothérapie dans le carcinome épidermoïde du canal anal (CECA) métastatique prétraité – Eng C, et al </a:t>
            </a:r>
            <a:endParaRPr lang="fr-FR" dirty="0"/>
          </a:p>
        </p:txBody>
      </p:sp>
      <p:sp>
        <p:nvSpPr>
          <p:cNvPr id="15" name="Text Placeholder 14"/>
          <p:cNvSpPr>
            <a:spLocks noGrp="1"/>
          </p:cNvSpPr>
          <p:nvPr>
            <p:ph type="body" sz="quarter" idx="11"/>
          </p:nvPr>
        </p:nvSpPr>
        <p:spPr/>
        <p:txBody>
          <a:bodyPr/>
          <a:lstStyle/>
          <a:p>
            <a:r>
              <a:rPr lang="fr-FR" dirty="0" smtClean="0">
                <a:solidFill>
                  <a:schemeClr val="tx1"/>
                </a:solidFill>
              </a:rPr>
              <a:t>Eng et al. A</a:t>
            </a:r>
            <a:r>
              <a:rPr lang="fr-FR" dirty="0" smtClean="0"/>
              <a:t>nn Oncol 2016; 27 (suppl 2): </a:t>
            </a:r>
            <a:r>
              <a:rPr lang="fr-FR" dirty="0" err="1" smtClean="0">
                <a:solidFill>
                  <a:schemeClr val="tx1"/>
                </a:solidFill>
              </a:rPr>
              <a:t>abstr</a:t>
            </a:r>
            <a:r>
              <a:rPr lang="fr-FR" dirty="0" smtClean="0">
                <a:solidFill>
                  <a:schemeClr val="tx1"/>
                </a:solidFill>
              </a:rPr>
              <a:t> O-022</a:t>
            </a:r>
            <a:endParaRPr lang="fr-FR" dirty="0">
              <a:solidFill>
                <a:schemeClr val="tx1"/>
              </a:solidFill>
            </a:endParaRPr>
          </a:p>
        </p:txBody>
      </p:sp>
      <p:sp>
        <p:nvSpPr>
          <p:cNvPr id="6" name="Rectangle 3"/>
          <p:cNvSpPr txBox="1">
            <a:spLocks noChangeArrowheads="1"/>
          </p:cNvSpPr>
          <p:nvPr/>
        </p:nvSpPr>
        <p:spPr bwMode="auto">
          <a:xfrm>
            <a:off x="365124" y="1254035"/>
            <a:ext cx="8580756" cy="4750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r>
              <a:rPr lang="fr-FR" dirty="0" smtClean="0"/>
              <a:t>Pas de corrélation prédictive de l‘ADN acellulaire observée pour les répondeurs comparés aux non répondeurs et pas de corrélation pronostique</a:t>
            </a:r>
            <a:endParaRPr lang="fr-FR" b="1" dirty="0" smtClean="0"/>
          </a:p>
          <a:p>
            <a:pPr marL="0" indent="0">
              <a:buClr>
                <a:srgbClr val="043882"/>
              </a:buClr>
              <a:buFontTx/>
              <a:buNone/>
            </a:pPr>
            <a:endParaRPr lang="fr-FR" b="1" dirty="0" smtClean="0"/>
          </a:p>
          <a:p>
            <a:pPr marL="0" indent="0">
              <a:buClr>
                <a:srgbClr val="043882"/>
              </a:buClr>
              <a:buFontTx/>
              <a:buNone/>
            </a:pPr>
            <a:r>
              <a:rPr lang="fr-FR" b="1" dirty="0" smtClean="0"/>
              <a:t>Conclusion</a:t>
            </a:r>
            <a:endParaRPr lang="fr-FR" dirty="0" smtClean="0"/>
          </a:p>
          <a:p>
            <a:pPr>
              <a:buClr>
                <a:srgbClr val="043882"/>
              </a:buClr>
            </a:pPr>
            <a:r>
              <a:rPr lang="fr-FR" b="1" dirty="0" smtClean="0"/>
              <a:t>Le nivolumab en monothérapie a été bien toléré et l’étude a été positive pour son critère principal (TRG)</a:t>
            </a:r>
            <a:endParaRPr lang="fr-FR" b="1" dirty="0"/>
          </a:p>
        </p:txBody>
      </p:sp>
      <p:graphicFrame>
        <p:nvGraphicFramePr>
          <p:cNvPr id="9" name="Group 88"/>
          <p:cNvGraphicFramePr>
            <a:graphicFrameLocks noGrp="1"/>
          </p:cNvGraphicFramePr>
          <p:nvPr>
            <p:extLst>
              <p:ext uri="{D42A27DB-BD31-4B8C-83A1-F6EECF244321}">
                <p14:modId xmlns:p14="http://schemas.microsoft.com/office/powerpoint/2010/main" xmlns="" val="1964912620"/>
              </p:ext>
            </p:extLst>
          </p:nvPr>
        </p:nvGraphicFramePr>
        <p:xfrm>
          <a:off x="369888" y="1844824"/>
          <a:ext cx="8408988" cy="1217640"/>
        </p:xfrm>
        <a:graphic>
          <a:graphicData uri="http://schemas.openxmlformats.org/drawingml/2006/table">
            <a:tbl>
              <a:tblPr firstRow="1" bandRow="1">
                <a:tableStyleId>{69012ECD-51FC-41F1-AA8D-1B2483CD663E}</a:tableStyleId>
              </a:tblPr>
              <a:tblGrid>
                <a:gridCol w="2802996"/>
                <a:gridCol w="2802996"/>
                <a:gridCol w="2802996"/>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fr-FR" sz="1600" noProof="0" dirty="0" smtClean="0">
                          <a:solidFill>
                            <a:schemeClr val="tx2"/>
                          </a:solidFill>
                          <a:latin typeface="Arial" panose="020B0604020202020204" pitchFamily="34" charset="0"/>
                          <a:cs typeface="Arial" panose="020B0604020202020204" pitchFamily="34" charset="0"/>
                        </a:rPr>
                        <a:t>Gène</a:t>
                      </a:r>
                      <a:endParaRPr lang="fr-FR" sz="1600"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strike="noStrike" baseline="0" noProof="0" dirty="0" smtClean="0">
                          <a:solidFill>
                            <a:schemeClr val="tx2"/>
                          </a:solidFill>
                          <a:latin typeface="Arial" panose="020B0604020202020204" pitchFamily="34" charset="0"/>
                          <a:cs typeface="Arial" panose="020B0604020202020204" pitchFamily="34" charset="0"/>
                        </a:rPr>
                        <a:t>Type </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latin typeface="Arial" panose="020B0604020202020204" pitchFamily="34" charset="0"/>
                          <a:cs typeface="Arial" panose="020B0604020202020204" pitchFamily="34" charset="0"/>
                        </a:rPr>
                        <a:t>Incidence, n (%)</a:t>
                      </a:r>
                      <a:endParaRPr lang="fr-FR" sz="1600"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500" baseline="0" noProof="0" dirty="0" smtClean="0">
                          <a:solidFill>
                            <a:srgbClr val="000000"/>
                          </a:solidFill>
                          <a:latin typeface="Arial" panose="020B0604020202020204" pitchFamily="34" charset="0"/>
                          <a:cs typeface="Arial" panose="020B0604020202020204" pitchFamily="34" charset="0"/>
                        </a:rPr>
                        <a:t>p53</a:t>
                      </a:r>
                      <a:endParaRPr lang="fr-FR" sz="150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Mutation</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12 (46)</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500" baseline="0" noProof="0" dirty="0" smtClean="0">
                          <a:solidFill>
                            <a:srgbClr val="000000"/>
                          </a:solidFill>
                          <a:latin typeface="Arial" panose="020B0604020202020204" pitchFamily="34" charset="0"/>
                          <a:cs typeface="Arial" panose="020B0604020202020204" pitchFamily="34" charset="0"/>
                        </a:rPr>
                        <a:t>PIK3CA</a:t>
                      </a:r>
                      <a:endParaRPr lang="fr-FR" sz="150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Mutation</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5 (19)</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500" baseline="0" noProof="0" dirty="0" smtClean="0">
                          <a:solidFill>
                            <a:srgbClr val="000000"/>
                          </a:solidFill>
                          <a:latin typeface="Arial" panose="020B0604020202020204" pitchFamily="34" charset="0"/>
                          <a:cs typeface="Arial" panose="020B0604020202020204" pitchFamily="34" charset="0"/>
                        </a:rPr>
                        <a:t>PIK3CA</a:t>
                      </a:r>
                      <a:endParaRPr lang="fr-FR" sz="150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Amplification</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0" noProof="0" dirty="0" smtClean="0">
                          <a:solidFill>
                            <a:srgbClr val="000000"/>
                          </a:solidFill>
                          <a:latin typeface="Arial" panose="020B0604020202020204" pitchFamily="34" charset="0"/>
                          <a:cs typeface="Arial" panose="020B0604020202020204" pitchFamily="34" charset="0"/>
                        </a:rPr>
                        <a:t>3 (12)</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bl>
          </a:graphicData>
        </a:graphic>
      </p:graphicFrame>
    </p:spTree>
    <p:custDataLst>
      <p:tags r:id="rId1"/>
    </p:custDataLst>
    <p:extLst>
      <p:ext uri="{BB962C8B-B14F-4D97-AF65-F5344CB8AC3E}">
        <p14:creationId xmlns:p14="http://schemas.microsoft.com/office/powerpoint/2010/main" xmlns="" val="92618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dirty="0" smtClean="0"/>
              <a:t>LBA-01: Tolérance </a:t>
            </a:r>
            <a:r>
              <a:rPr lang="fr-FR" dirty="0"/>
              <a:t>et efficacité du cobimetinib (cobi) et atezolizumab (atezo) dans une étude de phase 1b sur le cancer colorectal métastatique </a:t>
            </a:r>
            <a:r>
              <a:rPr lang="fr-FR" dirty="0" smtClean="0"/>
              <a:t>(CCRm</a:t>
            </a:r>
            <a:r>
              <a:rPr lang="fr-FR" dirty="0"/>
              <a:t>) – Bendell J, et al </a:t>
            </a:r>
          </a:p>
        </p:txBody>
      </p:sp>
      <p:sp>
        <p:nvSpPr>
          <p:cNvPr id="3" name="Text Placeholder 2"/>
          <p:cNvSpPr>
            <a:spLocks noGrp="1"/>
          </p:cNvSpPr>
          <p:nvPr>
            <p:ph type="body" sz="quarter" idx="11"/>
          </p:nvPr>
        </p:nvSpPr>
        <p:spPr>
          <a:xfrm>
            <a:off x="4285398" y="6096000"/>
            <a:ext cx="4493478" cy="487363"/>
          </a:xfrm>
        </p:spPr>
        <p:txBody>
          <a:bodyPr/>
          <a:lstStyle/>
          <a:p>
            <a:pPr>
              <a:buClr>
                <a:srgbClr val="043882"/>
              </a:buClr>
            </a:pPr>
            <a:r>
              <a:rPr lang="fr-FR" dirty="0" err="1" smtClean="0"/>
              <a:t>Bendell</a:t>
            </a:r>
            <a:r>
              <a:rPr lang="fr-FR" dirty="0" smtClean="0"/>
              <a:t> et al. Ann Oncol 2016; 27 (suppl 2): abstr LBA-01</a:t>
            </a:r>
            <a:endParaRPr lang="fr-FR" dirty="0"/>
          </a:p>
        </p:txBody>
      </p:sp>
      <p:graphicFrame>
        <p:nvGraphicFramePr>
          <p:cNvPr id="10328" name="Group 88"/>
          <p:cNvGraphicFramePr>
            <a:graphicFrameLocks noGrp="1"/>
          </p:cNvGraphicFramePr>
          <p:nvPr>
            <p:extLst>
              <p:ext uri="{D42A27DB-BD31-4B8C-83A1-F6EECF244321}">
                <p14:modId xmlns:p14="http://schemas.microsoft.com/office/powerpoint/2010/main" xmlns="" val="3800552669"/>
              </p:ext>
            </p:extLst>
          </p:nvPr>
        </p:nvGraphicFramePr>
        <p:xfrm>
          <a:off x="369888" y="1600624"/>
          <a:ext cx="8408988" cy="4676640"/>
        </p:xfrm>
        <a:graphic>
          <a:graphicData uri="http://schemas.openxmlformats.org/drawingml/2006/table">
            <a:tbl>
              <a:tblPr firstRow="1" bandRow="1">
                <a:tableStyleId>{69012ECD-51FC-41F1-AA8D-1B2483CD663E}</a:tableStyleId>
              </a:tblPr>
              <a:tblGrid>
                <a:gridCol w="5403115"/>
                <a:gridCol w="3005873"/>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fr-FR" sz="1600" noProof="0" dirty="0" smtClean="0">
                          <a:solidFill>
                            <a:schemeClr val="tx2"/>
                          </a:solidFill>
                          <a:latin typeface="Arial" panose="020B0604020202020204" pitchFamily="34" charset="0"/>
                          <a:cs typeface="Arial" panose="020B0604020202020204" pitchFamily="34" charset="0"/>
                        </a:rPr>
                        <a:t>Patients avec CCR (n=23)</a:t>
                      </a:r>
                      <a:endParaRPr lang="fr-FR" sz="1600" noProof="0" dirty="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strike="noStrike" baseline="0" noProof="0" dirty="0" smtClean="0">
                          <a:solidFill>
                            <a:schemeClr val="tx2"/>
                          </a:solidFill>
                          <a:latin typeface="Arial" panose="020B0604020202020204" pitchFamily="34" charset="0"/>
                          <a:cs typeface="Arial" panose="020B0604020202020204" pitchFamily="34" charset="0"/>
                        </a:rPr>
                        <a:t>Lié au traitement, n (%)</a:t>
                      </a:r>
                      <a:endParaRPr lang="fr-FR" sz="1600" b="1" strike="noStrike" baseline="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EIs grade 3 </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8 (35)</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EIs grade 4/5 </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0 (0)</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EIGs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2 (9)</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r>
                        <a:rPr lang="fr-FR" sz="1600" baseline="0" noProof="0" dirty="0" smtClean="0">
                          <a:solidFill>
                            <a:srgbClr val="000000"/>
                          </a:solidFill>
                          <a:latin typeface="Arial" panose="020B0604020202020204" pitchFamily="34" charset="0"/>
                          <a:cs typeface="Arial" panose="020B0604020202020204" pitchFamily="34" charset="0"/>
                        </a:rPr>
                        <a:t>EIs aboutissant à l’arrêt du cobimetinib</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algn="ctr"/>
                      <a:r>
                        <a:rPr lang="fr-FR" sz="1600" noProof="0" dirty="0" smtClean="0">
                          <a:solidFill>
                            <a:srgbClr val="000000"/>
                          </a:solidFill>
                          <a:latin typeface="Arial" panose="020B0604020202020204" pitchFamily="34" charset="0"/>
                          <a:cs typeface="Arial" panose="020B0604020202020204" pitchFamily="34" charset="0"/>
                        </a:rPr>
                        <a:t>4 (17)</a:t>
                      </a:r>
                      <a:endParaRPr lang="fr-FR" sz="16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fr-FR" sz="1600" baseline="0" noProof="0" dirty="0" smtClean="0">
                          <a:solidFill>
                            <a:srgbClr val="000000"/>
                          </a:solidFill>
                          <a:latin typeface="Arial" panose="020B0604020202020204" pitchFamily="34" charset="0"/>
                          <a:cs typeface="Arial" panose="020B0604020202020204" pitchFamily="34" charset="0"/>
                        </a:rPr>
                        <a:t>EIs aboutissant à l’arrêt de l’atezolizumab</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fr-FR" sz="1600" noProof="0" dirty="0" smtClean="0">
                          <a:solidFill>
                            <a:srgbClr val="000000"/>
                          </a:solidFill>
                          <a:latin typeface="Arial" panose="020B0604020202020204" pitchFamily="34" charset="0"/>
                          <a:cs typeface="Arial" panose="020B0604020202020204" pitchFamily="34" charset="0"/>
                        </a:rPr>
                        <a:t>0 (0)</a:t>
                      </a:r>
                      <a:endParaRPr lang="fr-FR" sz="16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1" baseline="0" noProof="0" dirty="0" smtClean="0">
                          <a:solidFill>
                            <a:schemeClr val="tx2"/>
                          </a:solidFill>
                          <a:latin typeface="Arial" panose="020B0604020202020204" pitchFamily="34" charset="0"/>
                          <a:cs typeface="Arial" panose="020B0604020202020204" pitchFamily="34" charset="0"/>
                        </a:rPr>
                        <a:t>EIs grade 3 survenant chez &gt;5% des patients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fr-FR" sz="1600" b="1" noProof="0" dirty="0" smtClean="0">
                          <a:solidFill>
                            <a:schemeClr val="tx2"/>
                          </a:solidFill>
                          <a:latin typeface="Arial" panose="020B0604020202020204" pitchFamily="34" charset="0"/>
                          <a:cs typeface="Arial" panose="020B0604020202020204" pitchFamily="34" charset="0"/>
                        </a:rPr>
                        <a:t>%</a:t>
                      </a:r>
                      <a:endParaRPr lang="fr-FR" sz="1600" b="1"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marL="0" indent="0"/>
                      <a:r>
                        <a:rPr lang="fr-FR" sz="1600" baseline="0" noProof="0" dirty="0" smtClean="0">
                          <a:solidFill>
                            <a:srgbClr val="000000"/>
                          </a:solidFill>
                          <a:latin typeface="Arial" panose="020B0604020202020204" pitchFamily="34" charset="0"/>
                          <a:cs typeface="Arial" panose="020B0604020202020204" pitchFamily="34" charset="0"/>
                        </a:rPr>
                        <a:t>Diarrhée</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algn="ctr"/>
                      <a:r>
                        <a:rPr lang="fr-FR" sz="1600" b="0" noProof="0" dirty="0" smtClean="0">
                          <a:solidFill>
                            <a:srgbClr val="000000"/>
                          </a:solidFill>
                          <a:latin typeface="Arial" panose="020B0604020202020204" pitchFamily="34" charset="0"/>
                          <a:cs typeface="Arial" panose="020B0604020202020204" pitchFamily="34" charset="0"/>
                        </a:rPr>
                        <a:t>9</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endParaRPr lang="fr-FR" sz="1000"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000" b="1" baseline="3000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fr-FR" sz="1800" noProof="0" dirty="0" smtClean="0">
                          <a:solidFill>
                            <a:schemeClr val="tx2"/>
                          </a:solidFill>
                          <a:latin typeface="Arial" panose="020B0604020202020204" pitchFamily="34" charset="0"/>
                          <a:cs typeface="Arial" panose="020B0604020202020204" pitchFamily="34" charset="0"/>
                        </a:rPr>
                        <a:t>Critères d’efficacité</a:t>
                      </a:r>
                      <a:endParaRPr lang="fr-FR" sz="1800"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b="1" baseline="3000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baseline="0" noProof="0" dirty="0" smtClean="0">
                          <a:solidFill>
                            <a:srgbClr val="000000"/>
                          </a:solidFill>
                          <a:latin typeface="Arial" panose="020B0604020202020204" pitchFamily="34" charset="0"/>
                          <a:cs typeface="Arial" panose="020B0604020202020204" pitchFamily="34" charset="0"/>
                        </a:rPr>
                        <a:t>TRG, % (IC95)</a:t>
                      </a:r>
                      <a:endParaRPr lang="fr-FR" sz="1600" baseline="3000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17 (5,0 – 38,8)</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baseline="0" noProof="0" dirty="0" smtClean="0">
                          <a:solidFill>
                            <a:srgbClr val="000000"/>
                          </a:solidFill>
                          <a:latin typeface="Arial" panose="020B0604020202020204" pitchFamily="34" charset="0"/>
                          <a:cs typeface="Arial" panose="020B0604020202020204" pitchFamily="34" charset="0"/>
                        </a:rPr>
                        <a:t>DRm, mois (range)</a:t>
                      </a:r>
                      <a:endParaRPr lang="fr-FR" sz="1600" baseline="3000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NA</a:t>
                      </a:r>
                      <a:r>
                        <a:rPr lang="fr-FR" sz="1600" baseline="0" noProof="0" dirty="0" smtClean="0">
                          <a:solidFill>
                            <a:srgbClr val="000000"/>
                          </a:solidFill>
                          <a:latin typeface="Arial" panose="020B0604020202020204" pitchFamily="34" charset="0"/>
                          <a:cs typeface="Arial" panose="020B0604020202020204" pitchFamily="34" charset="0"/>
                        </a:rPr>
                        <a:t> (5,4 –11,1+)</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r>
                        <a:rPr lang="fr-FR" sz="1600" noProof="0" dirty="0" smtClean="0">
                          <a:solidFill>
                            <a:srgbClr val="000000"/>
                          </a:solidFill>
                          <a:latin typeface="Arial" panose="020B0604020202020204" pitchFamily="34" charset="0"/>
                          <a:cs typeface="Arial" panose="020B0604020202020204" pitchFamily="34" charset="0"/>
                        </a:rPr>
                        <a:t>SSPm, mois</a:t>
                      </a:r>
                      <a:r>
                        <a:rPr lang="fr-FR" sz="1600" baseline="0" noProof="0" dirty="0" smtClean="0">
                          <a:solidFill>
                            <a:srgbClr val="000000"/>
                          </a:solidFill>
                          <a:latin typeface="Arial" panose="020B0604020202020204" pitchFamily="34" charset="0"/>
                          <a:cs typeface="Arial" panose="020B0604020202020204" pitchFamily="34" charset="0"/>
                        </a:rPr>
                        <a:t> (IC95)</a:t>
                      </a:r>
                      <a:endParaRPr lang="fr-FR" sz="1600" baseline="300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2,3 (1,8 – 9,5)</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r>
              <a:tr h="0">
                <a:tc>
                  <a:txBody>
                    <a:bodyPr/>
                    <a:lstStyle/>
                    <a:p>
                      <a:pPr marL="0" lvl="1"/>
                      <a:r>
                        <a:rPr lang="fr-FR" sz="1600" noProof="0" dirty="0" smtClean="0">
                          <a:solidFill>
                            <a:srgbClr val="000000"/>
                          </a:solidFill>
                          <a:latin typeface="Arial" panose="020B0604020202020204" pitchFamily="34" charset="0"/>
                          <a:cs typeface="Arial" panose="020B0604020202020204" pitchFamily="34" charset="0"/>
                        </a:rPr>
                        <a:t>SGm, mois (IC95)</a:t>
                      </a:r>
                      <a:endParaRPr lang="fr-FR" sz="16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NE (6,5 - NE)</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SG à 6 mois,</a:t>
                      </a:r>
                      <a:r>
                        <a:rPr lang="fr-FR" sz="1600" baseline="0" noProof="0" dirty="0" smtClean="0">
                          <a:solidFill>
                            <a:srgbClr val="000000"/>
                          </a:solidFill>
                          <a:latin typeface="Arial" panose="020B0604020202020204" pitchFamily="34" charset="0"/>
                          <a:cs typeface="Arial" panose="020B0604020202020204" pitchFamily="34" charset="0"/>
                        </a:rPr>
                        <a:t> % (IC95)</a:t>
                      </a:r>
                      <a:endParaRPr lang="fr-FR" sz="1600" baseline="300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72 (0,52 – 0,93)</a:t>
                      </a:r>
                      <a:endParaRPr lang="fr-FR"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r>
            </a:tbl>
          </a:graphicData>
        </a:graphic>
      </p:graphicFrame>
      <p:sp>
        <p:nvSpPr>
          <p:cNvPr id="7" name="Rectangle 3"/>
          <p:cNvSpPr txBox="1">
            <a:spLocks noChangeArrowheads="1"/>
          </p:cNvSpPr>
          <p:nvPr/>
        </p:nvSpPr>
        <p:spPr bwMode="auto">
          <a:xfrm>
            <a:off x="365124" y="1254035"/>
            <a:ext cx="8413751" cy="7348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endParaRPr lang="fr-FR" dirty="0"/>
          </a:p>
        </p:txBody>
      </p:sp>
    </p:spTree>
    <p:custDataLst>
      <p:tags r:id="rId1"/>
    </p:custDataLst>
    <p:extLst>
      <p:ext uri="{BB962C8B-B14F-4D97-AF65-F5344CB8AC3E}">
        <p14:creationId xmlns:p14="http://schemas.microsoft.com/office/powerpoint/2010/main" xmlns="" val="2254113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dirty="0" smtClean="0"/>
              <a:t>LBA-01</a:t>
            </a:r>
            <a:r>
              <a:rPr lang="fr-FR" dirty="0"/>
              <a:t>: Tolérance et efficacité du cobimetinib (cobi) et atezolizumab (atezo) dans une étude de phase 1b sur le cancer colorectal métastatique </a:t>
            </a:r>
            <a:r>
              <a:rPr lang="fr-FR" dirty="0" smtClean="0"/>
              <a:t>(CCRm</a:t>
            </a:r>
            <a:r>
              <a:rPr lang="fr-FR" dirty="0"/>
              <a:t>) – Bendell J, et al </a:t>
            </a:r>
          </a:p>
        </p:txBody>
      </p:sp>
      <p:sp>
        <p:nvSpPr>
          <p:cNvPr id="3" name="Text Placeholder 2"/>
          <p:cNvSpPr>
            <a:spLocks noGrp="1"/>
          </p:cNvSpPr>
          <p:nvPr>
            <p:ph type="body" sz="quarter" idx="11"/>
          </p:nvPr>
        </p:nvSpPr>
        <p:spPr>
          <a:xfrm>
            <a:off x="4285398" y="6096000"/>
            <a:ext cx="4493478" cy="487363"/>
          </a:xfrm>
        </p:spPr>
        <p:txBody>
          <a:bodyPr/>
          <a:lstStyle/>
          <a:p>
            <a:pPr>
              <a:buClr>
                <a:srgbClr val="043882"/>
              </a:buClr>
            </a:pPr>
            <a:r>
              <a:rPr lang="fr-FR" dirty="0" err="1" smtClean="0"/>
              <a:t>Bendell</a:t>
            </a:r>
            <a:r>
              <a:rPr lang="fr-FR" dirty="0" smtClean="0"/>
              <a:t> et al. Ann Oncol 2016; 27 (suppl 2): abstr LBA-01</a:t>
            </a:r>
            <a:endParaRPr lang="fr-FR" dirty="0"/>
          </a:p>
        </p:txBody>
      </p:sp>
      <p:sp>
        <p:nvSpPr>
          <p:cNvPr id="7" name="Rectangle 3"/>
          <p:cNvSpPr txBox="1">
            <a:spLocks noChangeArrowheads="1"/>
          </p:cNvSpPr>
          <p:nvPr/>
        </p:nvSpPr>
        <p:spPr bwMode="auto">
          <a:xfrm>
            <a:off x="365124" y="1254035"/>
            <a:ext cx="8413751" cy="4846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a:buClr>
                <a:srgbClr val="043882"/>
              </a:buClr>
            </a:pPr>
            <a:endParaRPr lang="fr-FR" dirty="0"/>
          </a:p>
        </p:txBody>
      </p:sp>
      <p:grpSp>
        <p:nvGrpSpPr>
          <p:cNvPr id="9" name="Group 8"/>
          <p:cNvGrpSpPr>
            <a:grpSpLocks/>
          </p:cNvGrpSpPr>
          <p:nvPr/>
        </p:nvGrpSpPr>
        <p:grpSpPr>
          <a:xfrm>
            <a:off x="207547" y="1844824"/>
            <a:ext cx="8840956" cy="3284822"/>
            <a:chOff x="89016" y="1320674"/>
            <a:chExt cx="8840956" cy="2932877"/>
          </a:xfrm>
        </p:grpSpPr>
        <p:cxnSp>
          <p:nvCxnSpPr>
            <p:cNvPr id="10" name="Straight Connector 9"/>
            <p:cNvCxnSpPr/>
            <p:nvPr/>
          </p:nvCxnSpPr>
          <p:spPr>
            <a:xfrm flipH="1">
              <a:off x="1003669" y="1458597"/>
              <a:ext cx="0" cy="2430161"/>
            </a:xfrm>
            <a:prstGeom prst="line">
              <a:avLst/>
            </a:prstGeom>
            <a:noFill/>
            <a:ln w="12700" cap="flat" cmpd="sng" algn="ctr">
              <a:solidFill>
                <a:sysClr val="windowText" lastClr="000000"/>
              </a:solidFill>
              <a:prstDash val="solid"/>
              <a:miter lim="800000"/>
            </a:ln>
            <a:effectLst/>
          </p:spPr>
        </p:cxnSp>
        <p:cxnSp>
          <p:nvCxnSpPr>
            <p:cNvPr id="11" name="Straight Connector 10"/>
            <p:cNvCxnSpPr/>
            <p:nvPr/>
          </p:nvCxnSpPr>
          <p:spPr>
            <a:xfrm>
              <a:off x="879090" y="1463198"/>
              <a:ext cx="126953" cy="0"/>
            </a:xfrm>
            <a:prstGeom prst="line">
              <a:avLst/>
            </a:prstGeom>
            <a:noFill/>
            <a:ln w="12700" cap="flat" cmpd="sng" algn="ctr">
              <a:solidFill>
                <a:sysClr val="windowText" lastClr="000000"/>
              </a:solidFill>
              <a:prstDash val="solid"/>
              <a:miter lim="800000"/>
            </a:ln>
            <a:effectLst/>
          </p:spPr>
        </p:cxnSp>
        <p:cxnSp>
          <p:nvCxnSpPr>
            <p:cNvPr id="12" name="Straight Connector 11"/>
            <p:cNvCxnSpPr/>
            <p:nvPr/>
          </p:nvCxnSpPr>
          <p:spPr>
            <a:xfrm>
              <a:off x="879090" y="1705002"/>
              <a:ext cx="126953" cy="0"/>
            </a:xfrm>
            <a:prstGeom prst="line">
              <a:avLst/>
            </a:prstGeom>
            <a:noFill/>
            <a:ln w="12700" cap="flat" cmpd="sng" algn="ctr">
              <a:solidFill>
                <a:sysClr val="windowText" lastClr="000000"/>
              </a:solidFill>
              <a:prstDash val="solid"/>
              <a:miter lim="800000"/>
            </a:ln>
            <a:effectLst/>
          </p:spPr>
        </p:cxnSp>
        <p:cxnSp>
          <p:nvCxnSpPr>
            <p:cNvPr id="13" name="Straight Connector 12"/>
            <p:cNvCxnSpPr/>
            <p:nvPr/>
          </p:nvCxnSpPr>
          <p:spPr>
            <a:xfrm>
              <a:off x="879090" y="2071183"/>
              <a:ext cx="126953" cy="0"/>
            </a:xfrm>
            <a:prstGeom prst="line">
              <a:avLst/>
            </a:prstGeom>
            <a:noFill/>
            <a:ln w="12700" cap="flat" cmpd="sng" algn="ctr">
              <a:solidFill>
                <a:sysClr val="windowText" lastClr="000000"/>
              </a:solidFill>
              <a:prstDash val="solid"/>
              <a:miter lim="800000"/>
            </a:ln>
            <a:effectLst/>
          </p:spPr>
        </p:cxnSp>
        <p:cxnSp>
          <p:nvCxnSpPr>
            <p:cNvPr id="14" name="Straight Connector 13"/>
            <p:cNvCxnSpPr/>
            <p:nvPr/>
          </p:nvCxnSpPr>
          <p:spPr>
            <a:xfrm>
              <a:off x="879090" y="2433721"/>
              <a:ext cx="126953" cy="0"/>
            </a:xfrm>
            <a:prstGeom prst="line">
              <a:avLst/>
            </a:prstGeom>
            <a:noFill/>
            <a:ln w="12700" cap="flat" cmpd="sng" algn="ctr">
              <a:solidFill>
                <a:sysClr val="windowText" lastClr="000000"/>
              </a:solidFill>
              <a:prstDash val="solid"/>
              <a:miter lim="800000"/>
            </a:ln>
            <a:effectLst/>
          </p:spPr>
        </p:cxnSp>
        <p:cxnSp>
          <p:nvCxnSpPr>
            <p:cNvPr id="15" name="Straight Connector 14"/>
            <p:cNvCxnSpPr/>
            <p:nvPr/>
          </p:nvCxnSpPr>
          <p:spPr>
            <a:xfrm>
              <a:off x="879090" y="2794134"/>
              <a:ext cx="126953" cy="0"/>
            </a:xfrm>
            <a:prstGeom prst="line">
              <a:avLst/>
            </a:prstGeom>
            <a:noFill/>
            <a:ln w="12700" cap="flat" cmpd="sng" algn="ctr">
              <a:solidFill>
                <a:sysClr val="windowText" lastClr="000000"/>
              </a:solidFill>
              <a:prstDash val="solid"/>
              <a:miter lim="800000"/>
            </a:ln>
            <a:effectLst/>
          </p:spPr>
        </p:cxnSp>
        <p:cxnSp>
          <p:nvCxnSpPr>
            <p:cNvPr id="16" name="Straight Connector 15"/>
            <p:cNvCxnSpPr/>
            <p:nvPr/>
          </p:nvCxnSpPr>
          <p:spPr>
            <a:xfrm>
              <a:off x="879090" y="3161373"/>
              <a:ext cx="126953" cy="0"/>
            </a:xfrm>
            <a:prstGeom prst="line">
              <a:avLst/>
            </a:prstGeom>
            <a:noFill/>
            <a:ln w="12700" cap="flat" cmpd="sng" algn="ctr">
              <a:solidFill>
                <a:sysClr val="windowText" lastClr="000000"/>
              </a:solidFill>
              <a:prstDash val="solid"/>
              <a:miter lim="800000"/>
            </a:ln>
            <a:effectLst/>
          </p:spPr>
        </p:cxnSp>
        <p:cxnSp>
          <p:nvCxnSpPr>
            <p:cNvPr id="17" name="Straight Connector 16"/>
            <p:cNvCxnSpPr/>
            <p:nvPr/>
          </p:nvCxnSpPr>
          <p:spPr>
            <a:xfrm>
              <a:off x="879090" y="3521787"/>
              <a:ext cx="126953" cy="0"/>
            </a:xfrm>
            <a:prstGeom prst="line">
              <a:avLst/>
            </a:prstGeom>
            <a:noFill/>
            <a:ln w="12700" cap="flat" cmpd="sng" algn="ctr">
              <a:solidFill>
                <a:sysClr val="windowText" lastClr="000000"/>
              </a:solidFill>
              <a:prstDash val="solid"/>
              <a:miter lim="800000"/>
            </a:ln>
            <a:effectLst/>
          </p:spPr>
        </p:cxnSp>
        <p:cxnSp>
          <p:nvCxnSpPr>
            <p:cNvPr id="18" name="Straight Connector 17"/>
            <p:cNvCxnSpPr/>
            <p:nvPr/>
          </p:nvCxnSpPr>
          <p:spPr>
            <a:xfrm>
              <a:off x="879090" y="3885080"/>
              <a:ext cx="126953" cy="0"/>
            </a:xfrm>
            <a:prstGeom prst="line">
              <a:avLst/>
            </a:prstGeom>
            <a:noFill/>
            <a:ln w="12700" cap="flat" cmpd="sng" algn="ctr">
              <a:solidFill>
                <a:sysClr val="windowText" lastClr="000000"/>
              </a:solidFill>
              <a:prstDash val="solid"/>
              <a:miter lim="800000"/>
            </a:ln>
            <a:effectLst/>
          </p:spPr>
        </p:cxnSp>
        <p:grpSp>
          <p:nvGrpSpPr>
            <p:cNvPr id="19" name="Group 18"/>
            <p:cNvGrpSpPr/>
            <p:nvPr/>
          </p:nvGrpSpPr>
          <p:grpSpPr>
            <a:xfrm>
              <a:off x="89016" y="1320674"/>
              <a:ext cx="8840956" cy="2932877"/>
              <a:chOff x="137144" y="1320674"/>
              <a:chExt cx="8840956" cy="2932877"/>
            </a:xfrm>
          </p:grpSpPr>
          <p:grpSp>
            <p:nvGrpSpPr>
              <p:cNvPr id="47" name="Group 46"/>
              <p:cNvGrpSpPr/>
              <p:nvPr/>
            </p:nvGrpSpPr>
            <p:grpSpPr>
              <a:xfrm>
                <a:off x="8031989" y="1769663"/>
                <a:ext cx="567511" cy="1047430"/>
                <a:chOff x="7899708" y="911836"/>
                <a:chExt cx="480942" cy="964840"/>
              </a:xfrm>
            </p:grpSpPr>
            <p:sp>
              <p:nvSpPr>
                <p:cNvPr id="64" name="TextBox 63"/>
                <p:cNvSpPr txBox="1"/>
                <p:nvPr/>
              </p:nvSpPr>
              <p:spPr>
                <a:xfrm>
                  <a:off x="8021737" y="911836"/>
                  <a:ext cx="341249" cy="227819"/>
                </a:xfrm>
                <a:prstGeom prst="rect">
                  <a:avLst/>
                </a:prstGeom>
                <a:noFill/>
              </p:spPr>
              <p:txBody>
                <a:bodyPr wrap="none" rtlCol="0">
                  <a:spAutoFit/>
                </a:bodyPr>
                <a:lstStyle/>
                <a:p>
                  <a:pPr fontAlgn="auto">
                    <a:spcBef>
                      <a:spcPts val="0"/>
                    </a:spcBef>
                    <a:spcAft>
                      <a:spcPts val="0"/>
                    </a:spcAft>
                    <a:defRPr/>
                  </a:pPr>
                  <a:r>
                    <a:rPr lang="fr-FR" sz="1200" kern="0" dirty="0" smtClean="0">
                      <a:solidFill>
                        <a:prstClr val="black"/>
                      </a:solidFill>
                      <a:latin typeface="Arial" panose="020B0604020202020204" pitchFamily="34" charset="0"/>
                      <a:ea typeface="ＭＳ Ｐゴシック" charset="0"/>
                      <a:cs typeface="Arial" panose="020B0604020202020204" pitchFamily="34" charset="0"/>
                    </a:rPr>
                    <a:t>NA</a:t>
                  </a:r>
                </a:p>
              </p:txBody>
            </p:sp>
            <p:sp>
              <p:nvSpPr>
                <p:cNvPr id="65" name="Rectangle 64"/>
                <p:cNvSpPr/>
                <p:nvPr/>
              </p:nvSpPr>
              <p:spPr>
                <a:xfrm>
                  <a:off x="7899709" y="972611"/>
                  <a:ext cx="155448" cy="155448"/>
                </a:xfrm>
                <a:prstGeom prst="rect">
                  <a:avLst/>
                </a:prstGeom>
                <a:solidFill>
                  <a:schemeClr val="bg1"/>
                </a:solidFill>
                <a:ln w="12700" cap="flat" cmpd="sng" algn="ctr">
                  <a:noFill/>
                  <a:prstDash val="solid"/>
                  <a:miter lim="800000"/>
                </a:ln>
                <a:effectLst/>
              </p:spPr>
              <p:txBody>
                <a:bodyPr rtlCol="0" anchor="ctr"/>
                <a:lstStyle/>
                <a:p>
                  <a:pPr algn="ctr" fontAlgn="auto">
                    <a:spcBef>
                      <a:spcPts val="0"/>
                    </a:spcBef>
                    <a:spcAft>
                      <a:spcPts val="0"/>
                    </a:spcAft>
                    <a:defRPr/>
                  </a:pPr>
                  <a:endParaRPr lang="fr-FR"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8021737" y="1094248"/>
                  <a:ext cx="358910" cy="227819"/>
                </a:xfrm>
                <a:prstGeom prst="rect">
                  <a:avLst/>
                </a:prstGeom>
                <a:noFill/>
              </p:spPr>
              <p:txBody>
                <a:bodyPr wrap="none" rtlCol="0">
                  <a:spAutoFit/>
                </a:bodyPr>
                <a:lstStyle/>
                <a:p>
                  <a:pPr fontAlgn="auto">
                    <a:spcBef>
                      <a:spcPts val="0"/>
                    </a:spcBef>
                    <a:spcAft>
                      <a:spcPts val="0"/>
                    </a:spcAft>
                    <a:defRPr/>
                  </a:pPr>
                  <a:r>
                    <a:rPr lang="fr-FR" sz="1200" kern="0" dirty="0" smtClean="0">
                      <a:solidFill>
                        <a:prstClr val="black"/>
                      </a:solidFill>
                      <a:latin typeface="Arial" panose="020B0604020202020204" pitchFamily="34" charset="0"/>
                      <a:ea typeface="ＭＳ Ｐゴシック" charset="0"/>
                      <a:cs typeface="Arial" panose="020B0604020202020204" pitchFamily="34" charset="0"/>
                    </a:rPr>
                    <a:t>IC0</a:t>
                  </a:r>
                </a:p>
              </p:txBody>
            </p:sp>
            <p:sp>
              <p:nvSpPr>
                <p:cNvPr id="67" name="Rectangle 66"/>
                <p:cNvSpPr/>
                <p:nvPr/>
              </p:nvSpPr>
              <p:spPr>
                <a:xfrm>
                  <a:off x="7899709" y="1155023"/>
                  <a:ext cx="155448" cy="155448"/>
                </a:xfrm>
                <a:prstGeom prst="rect">
                  <a:avLst/>
                </a:prstGeom>
                <a:solidFill>
                  <a:schemeClr val="accent2"/>
                </a:solidFill>
                <a:ln w="12700" cap="flat" cmpd="sng" algn="ctr">
                  <a:noFill/>
                  <a:prstDash val="solid"/>
                  <a:miter lim="800000"/>
                </a:ln>
                <a:effectLst/>
              </p:spPr>
              <p:txBody>
                <a:bodyPr rtlCol="0" anchor="ctr"/>
                <a:lstStyle/>
                <a:p>
                  <a:pPr algn="ctr" fontAlgn="auto">
                    <a:spcBef>
                      <a:spcPts val="0"/>
                    </a:spcBef>
                    <a:spcAft>
                      <a:spcPts val="0"/>
                    </a:spcAft>
                    <a:defRPr/>
                  </a:pPr>
                  <a:endParaRPr lang="fr-FR"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8021737" y="1284034"/>
                  <a:ext cx="358910" cy="227819"/>
                </a:xfrm>
                <a:prstGeom prst="rect">
                  <a:avLst/>
                </a:prstGeom>
                <a:noFill/>
              </p:spPr>
              <p:txBody>
                <a:bodyPr wrap="none" rtlCol="0">
                  <a:spAutoFit/>
                </a:bodyPr>
                <a:lstStyle/>
                <a:p>
                  <a:pPr fontAlgn="auto">
                    <a:spcBef>
                      <a:spcPts val="0"/>
                    </a:spcBef>
                    <a:spcAft>
                      <a:spcPts val="0"/>
                    </a:spcAft>
                    <a:defRPr/>
                  </a:pPr>
                  <a:r>
                    <a:rPr lang="fr-FR" sz="1200" kern="0" dirty="0" smtClean="0">
                      <a:solidFill>
                        <a:prstClr val="black"/>
                      </a:solidFill>
                      <a:latin typeface="Arial" panose="020B0604020202020204" pitchFamily="34" charset="0"/>
                      <a:ea typeface="ＭＳ Ｐゴシック" charset="0"/>
                      <a:cs typeface="Arial" panose="020B0604020202020204" pitchFamily="34" charset="0"/>
                    </a:rPr>
                    <a:t>IC1</a:t>
                  </a:r>
                </a:p>
              </p:txBody>
            </p:sp>
            <p:sp>
              <p:nvSpPr>
                <p:cNvPr id="69" name="Rectangle 68"/>
                <p:cNvSpPr/>
                <p:nvPr/>
              </p:nvSpPr>
              <p:spPr>
                <a:xfrm>
                  <a:off x="7899709" y="1344809"/>
                  <a:ext cx="155448" cy="155448"/>
                </a:xfrm>
                <a:prstGeom prst="rect">
                  <a:avLst/>
                </a:prstGeom>
                <a:solidFill>
                  <a:schemeClr val="accent3"/>
                </a:solidFill>
                <a:ln w="12700" cap="flat" cmpd="sng" algn="ctr">
                  <a:noFill/>
                  <a:prstDash val="solid"/>
                  <a:miter lim="800000"/>
                </a:ln>
                <a:effectLst/>
              </p:spPr>
              <p:txBody>
                <a:bodyPr rtlCol="0" anchor="ctr"/>
                <a:lstStyle/>
                <a:p>
                  <a:pPr algn="ctr" fontAlgn="auto">
                    <a:spcBef>
                      <a:spcPts val="0"/>
                    </a:spcBef>
                    <a:spcAft>
                      <a:spcPts val="0"/>
                    </a:spcAft>
                    <a:defRPr/>
                  </a:pPr>
                  <a:endParaRPr lang="fr-FR"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021736" y="1466446"/>
                  <a:ext cx="358910" cy="227819"/>
                </a:xfrm>
                <a:prstGeom prst="rect">
                  <a:avLst/>
                </a:prstGeom>
                <a:noFill/>
              </p:spPr>
              <p:txBody>
                <a:bodyPr wrap="none" rtlCol="0">
                  <a:spAutoFit/>
                </a:bodyPr>
                <a:lstStyle/>
                <a:p>
                  <a:pPr fontAlgn="auto">
                    <a:spcBef>
                      <a:spcPts val="0"/>
                    </a:spcBef>
                    <a:spcAft>
                      <a:spcPts val="0"/>
                    </a:spcAft>
                    <a:defRPr/>
                  </a:pPr>
                  <a:r>
                    <a:rPr lang="fr-FR" sz="1200" kern="0" dirty="0" smtClean="0">
                      <a:solidFill>
                        <a:prstClr val="black"/>
                      </a:solidFill>
                      <a:latin typeface="Arial" panose="020B0604020202020204" pitchFamily="34" charset="0"/>
                      <a:ea typeface="ＭＳ Ｐゴシック" charset="0"/>
                      <a:cs typeface="Arial" panose="020B0604020202020204" pitchFamily="34" charset="0"/>
                    </a:rPr>
                    <a:t>IC2</a:t>
                  </a:r>
                </a:p>
              </p:txBody>
            </p:sp>
            <p:sp>
              <p:nvSpPr>
                <p:cNvPr id="71" name="Rectangle 70"/>
                <p:cNvSpPr/>
                <p:nvPr/>
              </p:nvSpPr>
              <p:spPr>
                <a:xfrm>
                  <a:off x="7899708" y="1527221"/>
                  <a:ext cx="155448" cy="155448"/>
                </a:xfrm>
                <a:prstGeom prst="rect">
                  <a:avLst/>
                </a:prstGeom>
                <a:solidFill>
                  <a:schemeClr val="accent3"/>
                </a:solidFill>
                <a:ln w="12700" cap="flat" cmpd="sng" algn="ctr">
                  <a:noFill/>
                  <a:prstDash val="solid"/>
                  <a:miter lim="800000"/>
                </a:ln>
                <a:effectLst/>
              </p:spPr>
              <p:txBody>
                <a:bodyPr rtlCol="0" anchor="ctr"/>
                <a:lstStyle/>
                <a:p>
                  <a:pPr algn="ctr" fontAlgn="auto">
                    <a:spcBef>
                      <a:spcPts val="0"/>
                    </a:spcBef>
                    <a:spcAft>
                      <a:spcPts val="0"/>
                    </a:spcAft>
                    <a:defRPr/>
                  </a:pPr>
                  <a:endParaRPr lang="fr-FR"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72" name="TextBox 71"/>
                <p:cNvSpPr txBox="1"/>
                <p:nvPr/>
              </p:nvSpPr>
              <p:spPr>
                <a:xfrm>
                  <a:off x="8021740" y="1648857"/>
                  <a:ext cx="358910" cy="227819"/>
                </a:xfrm>
                <a:prstGeom prst="rect">
                  <a:avLst/>
                </a:prstGeom>
                <a:noFill/>
              </p:spPr>
              <p:txBody>
                <a:bodyPr wrap="none" rtlCol="0">
                  <a:spAutoFit/>
                </a:bodyPr>
                <a:lstStyle/>
                <a:p>
                  <a:pPr fontAlgn="auto">
                    <a:spcBef>
                      <a:spcPts val="0"/>
                    </a:spcBef>
                    <a:spcAft>
                      <a:spcPts val="0"/>
                    </a:spcAft>
                    <a:defRPr/>
                  </a:pPr>
                  <a:r>
                    <a:rPr lang="fr-FR" sz="1200" kern="0" dirty="0" smtClean="0">
                      <a:solidFill>
                        <a:prstClr val="black"/>
                      </a:solidFill>
                      <a:latin typeface="Arial" panose="020B0604020202020204" pitchFamily="34" charset="0"/>
                      <a:ea typeface="ＭＳ Ｐゴシック" charset="0"/>
                      <a:cs typeface="Arial" panose="020B0604020202020204" pitchFamily="34" charset="0"/>
                    </a:rPr>
                    <a:t>IC3</a:t>
                  </a:r>
                </a:p>
              </p:txBody>
            </p:sp>
            <p:sp>
              <p:nvSpPr>
                <p:cNvPr id="73" name="Rectangle 72"/>
                <p:cNvSpPr/>
                <p:nvPr/>
              </p:nvSpPr>
              <p:spPr>
                <a:xfrm>
                  <a:off x="7899709" y="1709632"/>
                  <a:ext cx="155448" cy="155448"/>
                </a:xfrm>
                <a:prstGeom prst="rect">
                  <a:avLst/>
                </a:prstGeom>
                <a:solidFill>
                  <a:schemeClr val="accent4"/>
                </a:solidFill>
                <a:ln w="12700" cap="flat" cmpd="sng" algn="ctr">
                  <a:noFill/>
                  <a:prstDash val="solid"/>
                  <a:miter lim="800000"/>
                </a:ln>
                <a:effectLst/>
              </p:spPr>
              <p:txBody>
                <a:bodyPr rtlCol="0" anchor="ctr"/>
                <a:lstStyle/>
                <a:p>
                  <a:pPr algn="ctr" fontAlgn="auto">
                    <a:spcBef>
                      <a:spcPts val="0"/>
                    </a:spcBef>
                    <a:spcAft>
                      <a:spcPts val="0"/>
                    </a:spcAft>
                    <a:defRPr/>
                  </a:pPr>
                  <a:endParaRPr lang="fr-FR"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grpSp>
          <p:sp>
            <p:nvSpPr>
              <p:cNvPr id="48" name="TextBox 47"/>
              <p:cNvSpPr txBox="1"/>
              <p:nvPr/>
            </p:nvSpPr>
            <p:spPr>
              <a:xfrm>
                <a:off x="7604632" y="1532875"/>
                <a:ext cx="1373468" cy="247321"/>
              </a:xfrm>
              <a:prstGeom prst="rect">
                <a:avLst/>
              </a:prstGeom>
              <a:noFill/>
            </p:spPr>
            <p:txBody>
              <a:bodyPr wrap="none" rtlCol="0">
                <a:spAutoFit/>
              </a:bodyPr>
              <a:lstStyle/>
              <a:p>
                <a:pPr defTabSz="457200">
                  <a:defRPr/>
                </a:pPr>
                <a:r>
                  <a:rPr lang="fr-FR" sz="1200" kern="0" dirty="0" smtClean="0">
                    <a:solidFill>
                      <a:srgbClr val="000000"/>
                    </a:solidFill>
                    <a:latin typeface="Arial" panose="020B0604020202020204" pitchFamily="34" charset="0"/>
                    <a:ea typeface="ＭＳ Ｐゴシック" charset="0"/>
                    <a:cs typeface="Arial" panose="020B0604020202020204" pitchFamily="34" charset="0"/>
                  </a:rPr>
                  <a:t>Statut PD-L1 IHC</a:t>
                </a:r>
              </a:p>
            </p:txBody>
          </p:sp>
          <p:grpSp>
            <p:nvGrpSpPr>
              <p:cNvPr id="49" name="Group 48"/>
              <p:cNvGrpSpPr/>
              <p:nvPr/>
            </p:nvGrpSpPr>
            <p:grpSpPr>
              <a:xfrm>
                <a:off x="137144" y="1320674"/>
                <a:ext cx="7738292" cy="2932877"/>
                <a:chOff x="581958" y="745160"/>
                <a:chExt cx="7286522" cy="3001798"/>
              </a:xfrm>
            </p:grpSpPr>
            <p:cxnSp>
              <p:nvCxnSpPr>
                <p:cNvPr id="50" name="Straight Connector 49"/>
                <p:cNvCxnSpPr/>
                <p:nvPr/>
              </p:nvCxnSpPr>
              <p:spPr>
                <a:xfrm>
                  <a:off x="1397679" y="2437562"/>
                  <a:ext cx="6455220" cy="0"/>
                </a:xfrm>
                <a:prstGeom prst="line">
                  <a:avLst/>
                </a:prstGeom>
                <a:noFill/>
                <a:ln w="19050" cap="flat" cmpd="sng" algn="ctr">
                  <a:solidFill>
                    <a:sysClr val="window" lastClr="FFFFFF">
                      <a:lumMod val="65000"/>
                    </a:sysClr>
                  </a:solidFill>
                  <a:prstDash val="sysDash"/>
                  <a:miter lim="800000"/>
                </a:ln>
                <a:effectLst/>
              </p:spPr>
            </p:cxnSp>
            <p:cxnSp>
              <p:nvCxnSpPr>
                <p:cNvPr id="51" name="Straight Connector 50"/>
                <p:cNvCxnSpPr/>
                <p:nvPr/>
              </p:nvCxnSpPr>
              <p:spPr>
                <a:xfrm>
                  <a:off x="1413260" y="1513307"/>
                  <a:ext cx="6455220" cy="0"/>
                </a:xfrm>
                <a:prstGeom prst="line">
                  <a:avLst/>
                </a:prstGeom>
                <a:noFill/>
                <a:ln w="19050" cap="flat" cmpd="sng" algn="ctr">
                  <a:solidFill>
                    <a:sysClr val="window" lastClr="FFFFFF">
                      <a:lumMod val="65000"/>
                    </a:sysClr>
                  </a:solidFill>
                  <a:prstDash val="sysDash"/>
                  <a:miter lim="800000"/>
                </a:ln>
                <a:effectLst/>
              </p:spPr>
            </p:cxnSp>
            <p:graphicFrame>
              <p:nvGraphicFramePr>
                <p:cNvPr id="52" name="Chart 51"/>
                <p:cNvGraphicFramePr>
                  <a:graphicFrameLocks/>
                </p:cNvGraphicFramePr>
                <p:nvPr>
                  <p:extLst>
                    <p:ext uri="{D42A27DB-BD31-4B8C-83A1-F6EECF244321}">
                      <p14:modId xmlns:p14="http://schemas.microsoft.com/office/powerpoint/2010/main" xmlns="" val="194855263"/>
                    </p:ext>
                  </p:extLst>
                </p:nvPr>
              </p:nvGraphicFramePr>
              <p:xfrm>
                <a:off x="1136580" y="745160"/>
                <a:ext cx="6455221" cy="3001798"/>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p:cNvSpPr txBox="1"/>
                <p:nvPr/>
              </p:nvSpPr>
              <p:spPr>
                <a:xfrm rot="16200000">
                  <a:off x="-338988" y="1883067"/>
                  <a:ext cx="2276605" cy="434713"/>
                </a:xfrm>
                <a:prstGeom prst="rect">
                  <a:avLst/>
                </a:prstGeom>
                <a:noFill/>
              </p:spPr>
              <p:txBody>
                <a:bodyPr wrap="square" rtlCol="0">
                  <a:spAutoFit/>
                </a:bodyPr>
                <a:lstStyle/>
                <a:p>
                  <a:pPr algn="ctr" fontAlgn="auto">
                    <a:spcBef>
                      <a:spcPts val="0"/>
                    </a:spcBef>
                    <a:spcAft>
                      <a:spcPts val="0"/>
                    </a:spcAft>
                    <a:defRPr/>
                  </a:pPr>
                  <a:r>
                    <a:rPr lang="fr-FR" sz="1200" kern="0" dirty="0" smtClean="0">
                      <a:solidFill>
                        <a:prstClr val="black"/>
                      </a:solidFill>
                      <a:latin typeface="Arial" panose="020B0604020202020204" pitchFamily="34" charset="0"/>
                      <a:ea typeface="ＭＳ Ｐゴシック" charset="0"/>
                      <a:cs typeface="Arial" panose="020B0604020202020204" pitchFamily="34" charset="0"/>
                    </a:rPr>
                    <a:t>Réduction maximale à partir de l’inclusion, %</a:t>
                  </a:r>
                </a:p>
              </p:txBody>
            </p:sp>
            <p:cxnSp>
              <p:nvCxnSpPr>
                <p:cNvPr id="54" name="Straight Connector 53"/>
                <p:cNvCxnSpPr/>
                <p:nvPr/>
              </p:nvCxnSpPr>
              <p:spPr>
                <a:xfrm>
                  <a:off x="1388973" y="1881880"/>
                  <a:ext cx="6455221" cy="0"/>
                </a:xfrm>
                <a:prstGeom prst="line">
                  <a:avLst/>
                </a:prstGeom>
                <a:noFill/>
                <a:ln w="12700" cap="flat" cmpd="sng" algn="ctr">
                  <a:solidFill>
                    <a:sysClr val="windowText" lastClr="000000"/>
                  </a:solidFill>
                  <a:prstDash val="solid"/>
                  <a:miter lim="800000"/>
                </a:ln>
                <a:effectLst/>
              </p:spPr>
            </p:cxnSp>
            <p:grpSp>
              <p:nvGrpSpPr>
                <p:cNvPr id="55" name="Group 54"/>
                <p:cNvGrpSpPr/>
                <p:nvPr/>
              </p:nvGrpSpPr>
              <p:grpSpPr>
                <a:xfrm>
                  <a:off x="998046" y="771753"/>
                  <a:ext cx="411302" cy="2706951"/>
                  <a:chOff x="998046" y="771753"/>
                  <a:chExt cx="411302" cy="2706951"/>
                </a:xfrm>
              </p:grpSpPr>
              <p:sp>
                <p:nvSpPr>
                  <p:cNvPr id="56" name="TextBox 32"/>
                  <p:cNvSpPr txBox="1"/>
                  <p:nvPr/>
                </p:nvSpPr>
                <p:spPr>
                  <a:xfrm>
                    <a:off x="998046" y="2878770"/>
                    <a:ext cx="365582"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-60</a:t>
                    </a:r>
                    <a:endParaRPr lang="fr-FR" kern="0" dirty="0">
                      <a:solidFill>
                        <a:prstClr val="black"/>
                      </a:solidFill>
                    </a:endParaRPr>
                  </a:p>
                </p:txBody>
              </p:sp>
              <p:sp>
                <p:nvSpPr>
                  <p:cNvPr id="57" name="TextBox 32"/>
                  <p:cNvSpPr txBox="1"/>
                  <p:nvPr/>
                </p:nvSpPr>
                <p:spPr>
                  <a:xfrm>
                    <a:off x="998046" y="2505547"/>
                    <a:ext cx="365582"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-40</a:t>
                    </a:r>
                    <a:endParaRPr lang="fr-FR" kern="0" dirty="0">
                      <a:solidFill>
                        <a:prstClr val="black"/>
                      </a:solidFill>
                    </a:endParaRPr>
                  </a:p>
                </p:txBody>
              </p:sp>
              <p:sp>
                <p:nvSpPr>
                  <p:cNvPr id="58" name="TextBox 32"/>
                  <p:cNvSpPr txBox="1"/>
                  <p:nvPr/>
                </p:nvSpPr>
                <p:spPr>
                  <a:xfrm>
                    <a:off x="998046" y="2131016"/>
                    <a:ext cx="365582"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-20</a:t>
                    </a:r>
                    <a:endParaRPr lang="fr-FR" kern="0" dirty="0">
                      <a:solidFill>
                        <a:prstClr val="black"/>
                      </a:solidFill>
                    </a:endParaRPr>
                  </a:p>
                </p:txBody>
              </p:sp>
              <p:sp>
                <p:nvSpPr>
                  <p:cNvPr id="59" name="TextBox 32"/>
                  <p:cNvSpPr txBox="1"/>
                  <p:nvPr/>
                </p:nvSpPr>
                <p:spPr>
                  <a:xfrm>
                    <a:off x="1058821" y="1388953"/>
                    <a:ext cx="321808"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20</a:t>
                    </a:r>
                    <a:endParaRPr lang="fr-FR" kern="0" dirty="0">
                      <a:solidFill>
                        <a:prstClr val="black"/>
                      </a:solidFill>
                    </a:endParaRPr>
                  </a:p>
                </p:txBody>
              </p:sp>
              <p:sp>
                <p:nvSpPr>
                  <p:cNvPr id="60" name="TextBox 32"/>
                  <p:cNvSpPr txBox="1"/>
                  <p:nvPr/>
                </p:nvSpPr>
                <p:spPr>
                  <a:xfrm>
                    <a:off x="1058821" y="1006110"/>
                    <a:ext cx="321808"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40</a:t>
                    </a:r>
                    <a:endParaRPr lang="fr-FR" kern="0" dirty="0">
                      <a:solidFill>
                        <a:prstClr val="black"/>
                      </a:solidFill>
                    </a:endParaRPr>
                  </a:p>
                </p:txBody>
              </p:sp>
              <p:sp>
                <p:nvSpPr>
                  <p:cNvPr id="61" name="TextBox 32"/>
                  <p:cNvSpPr txBox="1"/>
                  <p:nvPr/>
                </p:nvSpPr>
                <p:spPr>
                  <a:xfrm>
                    <a:off x="1161501" y="1756646"/>
                    <a:ext cx="247847"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0</a:t>
                    </a:r>
                    <a:endParaRPr lang="fr-FR" kern="0" dirty="0">
                      <a:solidFill>
                        <a:prstClr val="black"/>
                      </a:solidFill>
                    </a:endParaRPr>
                  </a:p>
                </p:txBody>
              </p:sp>
              <p:sp>
                <p:nvSpPr>
                  <p:cNvPr id="62" name="TextBox 32"/>
                  <p:cNvSpPr txBox="1"/>
                  <p:nvPr/>
                </p:nvSpPr>
                <p:spPr>
                  <a:xfrm>
                    <a:off x="1058821" y="771753"/>
                    <a:ext cx="321808"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50</a:t>
                    </a:r>
                    <a:endParaRPr lang="fr-FR" kern="0" dirty="0">
                      <a:solidFill>
                        <a:prstClr val="black"/>
                      </a:solidFill>
                    </a:endParaRPr>
                  </a:p>
                </p:txBody>
              </p:sp>
              <p:sp>
                <p:nvSpPr>
                  <p:cNvPr id="63" name="TextBox 32"/>
                  <p:cNvSpPr txBox="1"/>
                  <p:nvPr/>
                </p:nvSpPr>
                <p:spPr>
                  <a:xfrm>
                    <a:off x="998047" y="3239635"/>
                    <a:ext cx="365583"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kern="0" dirty="0" smtClean="0">
                        <a:solidFill>
                          <a:prstClr val="black"/>
                        </a:solidFill>
                      </a:rPr>
                      <a:t>-80</a:t>
                    </a:r>
                    <a:endParaRPr lang="fr-FR" kern="0" dirty="0">
                      <a:solidFill>
                        <a:prstClr val="black"/>
                      </a:solidFill>
                    </a:endParaRPr>
                  </a:p>
                </p:txBody>
              </p:sp>
            </p:grpSp>
          </p:grpSp>
        </p:grpSp>
        <p:sp>
          <p:nvSpPr>
            <p:cNvPr id="20" name="TextBox 19"/>
            <p:cNvSpPr txBox="1"/>
            <p:nvPr/>
          </p:nvSpPr>
          <p:spPr>
            <a:xfrm>
              <a:off x="7182241"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1" name="TextBox 20"/>
            <p:cNvSpPr txBox="1"/>
            <p:nvPr/>
          </p:nvSpPr>
          <p:spPr>
            <a:xfrm>
              <a:off x="6871040"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2" name="TextBox 21"/>
            <p:cNvSpPr txBox="1"/>
            <p:nvPr/>
          </p:nvSpPr>
          <p:spPr>
            <a:xfrm>
              <a:off x="6562720"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3" name="TextBox 22"/>
            <p:cNvSpPr txBox="1"/>
            <p:nvPr/>
          </p:nvSpPr>
          <p:spPr>
            <a:xfrm>
              <a:off x="6252539"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4" name="TextBox 23"/>
            <p:cNvSpPr txBox="1"/>
            <p:nvPr/>
          </p:nvSpPr>
          <p:spPr>
            <a:xfrm>
              <a:off x="5942392"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5" name="TextBox 24"/>
            <p:cNvSpPr txBox="1"/>
            <p:nvPr/>
          </p:nvSpPr>
          <p:spPr>
            <a:xfrm>
              <a:off x="5633310"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6" name="TextBox 25"/>
            <p:cNvSpPr txBox="1"/>
            <p:nvPr/>
          </p:nvSpPr>
          <p:spPr>
            <a:xfrm>
              <a:off x="5010642"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7" name="TextBox 26"/>
            <p:cNvSpPr txBox="1"/>
            <p:nvPr/>
          </p:nvSpPr>
          <p:spPr>
            <a:xfrm>
              <a:off x="4393493" y="2126844"/>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8" name="TextBox 27"/>
            <p:cNvSpPr txBox="1"/>
            <p:nvPr/>
          </p:nvSpPr>
          <p:spPr>
            <a:xfrm>
              <a:off x="5317746"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29" name="TextBox 28"/>
            <p:cNvSpPr txBox="1"/>
            <p:nvPr/>
          </p:nvSpPr>
          <p:spPr>
            <a:xfrm>
              <a:off x="4080719" y="2131162"/>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0" name="TextBox 29"/>
            <p:cNvSpPr txBox="1"/>
            <p:nvPr/>
          </p:nvSpPr>
          <p:spPr>
            <a:xfrm>
              <a:off x="3774539" y="2091915"/>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1" name="TextBox 30"/>
            <p:cNvSpPr txBox="1"/>
            <p:nvPr/>
          </p:nvSpPr>
          <p:spPr>
            <a:xfrm>
              <a:off x="3462870" y="191147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2" name="TextBox 31"/>
            <p:cNvSpPr txBox="1"/>
            <p:nvPr/>
          </p:nvSpPr>
          <p:spPr>
            <a:xfrm>
              <a:off x="3148686" y="1820980"/>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3" name="TextBox 32"/>
            <p:cNvSpPr txBox="1"/>
            <p:nvPr/>
          </p:nvSpPr>
          <p:spPr>
            <a:xfrm>
              <a:off x="2832337" y="1728305"/>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4" name="TextBox 33"/>
            <p:cNvSpPr txBox="1"/>
            <p:nvPr/>
          </p:nvSpPr>
          <p:spPr>
            <a:xfrm>
              <a:off x="2525294" y="1655845"/>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5" name="TextBox 34"/>
            <p:cNvSpPr txBox="1"/>
            <p:nvPr/>
          </p:nvSpPr>
          <p:spPr>
            <a:xfrm>
              <a:off x="2215869" y="1637662"/>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6" name="TextBox 35"/>
            <p:cNvSpPr txBox="1"/>
            <p:nvPr/>
          </p:nvSpPr>
          <p:spPr>
            <a:xfrm>
              <a:off x="1901142" y="1529888"/>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7" name="TextBox 36"/>
            <p:cNvSpPr txBox="1"/>
            <p:nvPr/>
          </p:nvSpPr>
          <p:spPr>
            <a:xfrm>
              <a:off x="1585546" y="1496278"/>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8" name="TextBox 37"/>
            <p:cNvSpPr txBox="1"/>
            <p:nvPr/>
          </p:nvSpPr>
          <p:spPr>
            <a:xfrm>
              <a:off x="1281179" y="1423328"/>
              <a:ext cx="459880" cy="226711"/>
            </a:xfrm>
            <a:prstGeom prst="rect">
              <a:avLst/>
            </a:prstGeom>
            <a:noFill/>
          </p:spPr>
          <p:txBody>
            <a:bodyPr wrap="squar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9" name="TextBox 38"/>
            <p:cNvSpPr txBox="1"/>
            <p:nvPr/>
          </p:nvSpPr>
          <p:spPr>
            <a:xfrm>
              <a:off x="975507" y="1370588"/>
              <a:ext cx="449670" cy="226711"/>
            </a:xfrm>
            <a:prstGeom prst="rect">
              <a:avLst/>
            </a:prstGeom>
            <a:noFill/>
          </p:spPr>
          <p:txBody>
            <a:bodyPr wrap="squar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40" name="TextBox 39"/>
            <p:cNvSpPr txBox="1"/>
            <p:nvPr/>
          </p:nvSpPr>
          <p:spPr>
            <a:xfrm>
              <a:off x="4696559" y="2251747"/>
              <a:ext cx="372218" cy="226711"/>
            </a:xfrm>
            <a:prstGeom prst="rect">
              <a:avLst/>
            </a:prstGeom>
            <a:noFill/>
          </p:spPr>
          <p:txBody>
            <a:bodyPr wrap="none" rtlCol="0">
              <a:spAutoFit/>
            </a:bodyPr>
            <a:lstStyle/>
            <a:p>
              <a:pPr defTabSz="457200">
                <a:defRPr/>
              </a:pPr>
              <a:r>
                <a:rPr lang="fr-FR"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grpSp>
          <p:nvGrpSpPr>
            <p:cNvPr id="41" name="Group 40"/>
            <p:cNvGrpSpPr/>
            <p:nvPr/>
          </p:nvGrpSpPr>
          <p:grpSpPr>
            <a:xfrm>
              <a:off x="6194635" y="3384616"/>
              <a:ext cx="1409743" cy="555320"/>
              <a:chOff x="6366749" y="2873976"/>
              <a:chExt cx="1327440" cy="568367"/>
            </a:xfrm>
          </p:grpSpPr>
          <p:sp>
            <p:nvSpPr>
              <p:cNvPr id="43" name="TextBox 42"/>
              <p:cNvSpPr txBox="1"/>
              <p:nvPr/>
            </p:nvSpPr>
            <p:spPr>
              <a:xfrm>
                <a:off x="6366749" y="2873976"/>
                <a:ext cx="445214" cy="232037"/>
              </a:xfrm>
              <a:prstGeom prst="rect">
                <a:avLst/>
              </a:prstGeom>
              <a:noFill/>
            </p:spPr>
            <p:txBody>
              <a:bodyPr wrap="square" rtlCol="0">
                <a:spAutoFit/>
              </a:bodyPr>
              <a:lstStyle/>
              <a:p>
                <a:pPr algn="ctr" fontAlgn="auto">
                  <a:spcBef>
                    <a:spcPts val="0"/>
                  </a:spcBef>
                  <a:spcAft>
                    <a:spcPts val="0"/>
                  </a:spcAft>
                  <a:defRPr/>
                </a:pPr>
                <a:r>
                  <a:rPr lang="fr-FR" sz="1050" kern="0" dirty="0" smtClean="0">
                    <a:solidFill>
                      <a:prstClr val="black"/>
                    </a:solidFill>
                    <a:latin typeface="Arial" panose="020B0604020202020204" pitchFamily="34" charset="0"/>
                    <a:ea typeface="ＭＳ Ｐゴシック" charset="0"/>
                    <a:cs typeface="Arial" panose="020B0604020202020204" pitchFamily="34" charset="0"/>
                  </a:rPr>
                  <a:t>TC0</a:t>
                </a:r>
              </a:p>
            </p:txBody>
          </p:sp>
          <p:sp>
            <p:nvSpPr>
              <p:cNvPr id="44" name="TextBox 43"/>
              <p:cNvSpPr txBox="1"/>
              <p:nvPr/>
            </p:nvSpPr>
            <p:spPr>
              <a:xfrm>
                <a:off x="6668473" y="2983631"/>
                <a:ext cx="439920" cy="232037"/>
              </a:xfrm>
              <a:prstGeom prst="rect">
                <a:avLst/>
              </a:prstGeom>
              <a:noFill/>
            </p:spPr>
            <p:txBody>
              <a:bodyPr wrap="square" rtlCol="0">
                <a:spAutoFit/>
              </a:bodyPr>
              <a:lstStyle/>
              <a:p>
                <a:pPr algn="ctr" fontAlgn="auto">
                  <a:spcBef>
                    <a:spcPts val="0"/>
                  </a:spcBef>
                  <a:spcAft>
                    <a:spcPts val="0"/>
                  </a:spcAft>
                  <a:defRPr/>
                </a:pPr>
                <a:r>
                  <a:rPr lang="fr-FR" sz="1050" kern="0" dirty="0" smtClean="0">
                    <a:solidFill>
                      <a:prstClr val="black"/>
                    </a:solidFill>
                    <a:latin typeface="Arial" panose="020B0604020202020204" pitchFamily="34" charset="0"/>
                    <a:ea typeface="ＭＳ Ｐゴシック" charset="0"/>
                    <a:cs typeface="Arial" panose="020B0604020202020204" pitchFamily="34" charset="0"/>
                  </a:rPr>
                  <a:t>TC0</a:t>
                </a:r>
              </a:p>
            </p:txBody>
          </p:sp>
          <p:sp>
            <p:nvSpPr>
              <p:cNvPr id="45" name="TextBox 44"/>
              <p:cNvSpPr txBox="1"/>
              <p:nvPr/>
            </p:nvSpPr>
            <p:spPr>
              <a:xfrm>
                <a:off x="6987714" y="3062646"/>
                <a:ext cx="394722" cy="379697"/>
              </a:xfrm>
              <a:prstGeom prst="rect">
                <a:avLst/>
              </a:prstGeom>
              <a:noFill/>
            </p:spPr>
            <p:txBody>
              <a:bodyPr wrap="square" rtlCol="0">
                <a:spAutoFit/>
              </a:bodyPr>
              <a:lstStyle/>
              <a:p>
                <a:pPr algn="ctr" fontAlgn="auto">
                  <a:spcBef>
                    <a:spcPts val="0"/>
                  </a:spcBef>
                  <a:spcAft>
                    <a:spcPts val="0"/>
                  </a:spcAft>
                  <a:defRPr/>
                </a:pPr>
                <a:r>
                  <a:rPr lang="fr-FR" sz="1050" kern="0" dirty="0" smtClean="0">
                    <a:solidFill>
                      <a:prstClr val="black"/>
                    </a:solidFill>
                    <a:latin typeface="Arial" panose="020B0604020202020204" pitchFamily="34" charset="0"/>
                    <a:ea typeface="ＭＳ Ｐゴシック" charset="0"/>
                    <a:cs typeface="Arial" panose="020B0604020202020204" pitchFamily="34" charset="0"/>
                  </a:rPr>
                  <a:t>TCNA</a:t>
                </a:r>
              </a:p>
            </p:txBody>
          </p:sp>
          <p:sp>
            <p:nvSpPr>
              <p:cNvPr id="46" name="TextBox 45"/>
              <p:cNvSpPr txBox="1"/>
              <p:nvPr/>
            </p:nvSpPr>
            <p:spPr>
              <a:xfrm>
                <a:off x="7258647" y="3059403"/>
                <a:ext cx="435542" cy="232037"/>
              </a:xfrm>
              <a:prstGeom prst="rect">
                <a:avLst/>
              </a:prstGeom>
              <a:noFill/>
            </p:spPr>
            <p:txBody>
              <a:bodyPr wrap="square" rtlCol="0">
                <a:spAutoFit/>
              </a:bodyPr>
              <a:lstStyle/>
              <a:p>
                <a:pPr algn="ctr" fontAlgn="auto">
                  <a:spcBef>
                    <a:spcPts val="0"/>
                  </a:spcBef>
                  <a:spcAft>
                    <a:spcPts val="0"/>
                  </a:spcAft>
                  <a:defRPr/>
                </a:pPr>
                <a:r>
                  <a:rPr lang="fr-FR" sz="1050" kern="0" dirty="0" smtClean="0">
                    <a:solidFill>
                      <a:prstClr val="black"/>
                    </a:solidFill>
                    <a:latin typeface="Arial" panose="020B0604020202020204" pitchFamily="34" charset="0"/>
                    <a:ea typeface="ＭＳ Ｐゴシック" charset="0"/>
                    <a:cs typeface="Arial" panose="020B0604020202020204" pitchFamily="34" charset="0"/>
                  </a:rPr>
                  <a:t>TC0</a:t>
                </a:r>
              </a:p>
            </p:txBody>
          </p:sp>
        </p:grpSp>
        <p:sp>
          <p:nvSpPr>
            <p:cNvPr id="42" name="TextBox 41"/>
            <p:cNvSpPr txBox="1"/>
            <p:nvPr/>
          </p:nvSpPr>
          <p:spPr>
            <a:xfrm>
              <a:off x="1224483" y="2393358"/>
              <a:ext cx="478492" cy="226711"/>
            </a:xfrm>
            <a:prstGeom prst="rect">
              <a:avLst/>
            </a:prstGeom>
            <a:noFill/>
          </p:spPr>
          <p:txBody>
            <a:bodyPr wrap="square" rtlCol="0">
              <a:spAutoFit/>
            </a:bodyPr>
            <a:lstStyle/>
            <a:p>
              <a:pPr algn="ctr" fontAlgn="auto">
                <a:spcBef>
                  <a:spcPts val="0"/>
                </a:spcBef>
                <a:spcAft>
                  <a:spcPts val="0"/>
                </a:spcAft>
                <a:defRPr/>
              </a:pPr>
              <a:r>
                <a:rPr lang="fr-FR" sz="1050" kern="0" dirty="0" smtClean="0">
                  <a:solidFill>
                    <a:prstClr val="black"/>
                  </a:solidFill>
                  <a:latin typeface="Arial" panose="020B0604020202020204" pitchFamily="34" charset="0"/>
                  <a:ea typeface="ＭＳ Ｐゴシック" charset="0"/>
                  <a:cs typeface="Arial" panose="020B0604020202020204" pitchFamily="34" charset="0"/>
                </a:rPr>
                <a:t>TC3</a:t>
              </a:r>
            </a:p>
          </p:txBody>
        </p:sp>
      </p:grpSp>
      <p:sp>
        <p:nvSpPr>
          <p:cNvPr id="74" name="Rectangle 73"/>
          <p:cNvSpPr/>
          <p:nvPr/>
        </p:nvSpPr>
        <p:spPr>
          <a:xfrm>
            <a:off x="117831" y="5619642"/>
            <a:ext cx="8908338" cy="707886"/>
          </a:xfrm>
          <a:prstGeom prst="rect">
            <a:avLst/>
          </a:prstGeom>
        </p:spPr>
        <p:txBody>
          <a:bodyPr wrap="square">
            <a:spAutoFit/>
          </a:bodyPr>
          <a:lstStyle/>
          <a:p>
            <a:pPr fontAlgn="auto">
              <a:spcBef>
                <a:spcPts val="0"/>
              </a:spcBef>
              <a:spcAft>
                <a:spcPts val="0"/>
              </a:spcAft>
            </a:pPr>
            <a:r>
              <a:rPr lang="fr-FR" sz="1000" dirty="0" smtClean="0">
                <a:solidFill>
                  <a:srgbClr val="000000"/>
                </a:solidFill>
                <a:latin typeface="Arial" panose="020B0604020202020204" pitchFamily="34" charset="0"/>
                <a:cs typeface="Arial" panose="020B0604020202020204" pitchFamily="34" charset="0"/>
              </a:rPr>
              <a:t>Statut PD-L1 en IHC sur les cellules tumorales (TC) et les cellules immunitaires infiltrant la tumeur (IC) défini par: TC3 = TC ≥ 50% de cellules PD-L1+; IC3 = IC ≥ 10% de cellules PD-L1+ ; TC2 = TC ≥ 5% et &lt; 50% de cellules PD-L1+; IC2 = IC ≥ 5% et &lt; 10% de cellules PD-L1+; TC1 = TC ≥ 1% et &lt; 5% de cellules PD-L1+; IC1 = IC ≥ 1% et &lt; 5% de cellules PD-L1+; TC0 = TC &lt; 1% de cellules PD-L1+; IC0 = IC &lt; 1% de cellules PD-L1+. NA, non disponible; Patients évaluables pour l’efficacité. 2 patients avec données manquantes ou non évaluables n’ont pas été inclus. Analyse au 12 février 2016.</a:t>
            </a:r>
            <a:endParaRPr lang="fr-FR" sz="1000" dirty="0">
              <a:solidFill>
                <a:srgbClr val="000000"/>
              </a:solidFill>
              <a:latin typeface="Arial" panose="020B0604020202020204" pitchFamily="34" charset="0"/>
              <a:cs typeface="Arial" panose="020B0604020202020204" pitchFamily="34" charset="0"/>
            </a:endParaRPr>
          </a:p>
        </p:txBody>
      </p:sp>
      <p:sp>
        <p:nvSpPr>
          <p:cNvPr id="75" name="TextBox 74"/>
          <p:cNvSpPr txBox="1"/>
          <p:nvPr/>
        </p:nvSpPr>
        <p:spPr>
          <a:xfrm>
            <a:off x="3016043" y="1591733"/>
            <a:ext cx="3301442" cy="369332"/>
          </a:xfrm>
          <a:prstGeom prst="rect">
            <a:avLst/>
          </a:prstGeom>
          <a:noFill/>
        </p:spPr>
        <p:txBody>
          <a:bodyPr wrap="none" rtlCol="0">
            <a:spAutoFit/>
          </a:bodyPr>
          <a:lstStyle/>
          <a:p>
            <a:pPr fontAlgn="auto">
              <a:spcBef>
                <a:spcPts val="0"/>
              </a:spcBef>
              <a:spcAft>
                <a:spcPts val="0"/>
              </a:spcAft>
            </a:pPr>
            <a:r>
              <a:rPr lang="fr-FR" b="1" dirty="0" smtClean="0">
                <a:solidFill>
                  <a:srgbClr val="000000"/>
                </a:solidFill>
                <a:latin typeface="Arial" panose="020B0604020202020204" pitchFamily="34" charset="0"/>
                <a:cs typeface="Arial" panose="020B0604020202020204" pitchFamily="34" charset="0"/>
              </a:rPr>
              <a:t>Variation du volume tumoral</a:t>
            </a:r>
            <a:endParaRPr lang="fr-FR" b="1" dirty="0">
              <a:solidFill>
                <a:srgbClr val="000000"/>
              </a:solidFill>
              <a:latin typeface="Arial" panose="020B0604020202020204" pitchFamily="34" charset="0"/>
              <a:cs typeface="Arial" panose="020B0604020202020204" pitchFamily="34" charset="0"/>
            </a:endParaRPr>
          </a:p>
        </p:txBody>
      </p:sp>
      <p:sp>
        <p:nvSpPr>
          <p:cNvPr id="2" name="ZoneTexte 1"/>
          <p:cNvSpPr txBox="1"/>
          <p:nvPr/>
        </p:nvSpPr>
        <p:spPr>
          <a:xfrm>
            <a:off x="369156" y="6398697"/>
            <a:ext cx="3991477" cy="184666"/>
          </a:xfrm>
          <a:prstGeom prst="rect">
            <a:avLst/>
          </a:prstGeom>
          <a:noFill/>
        </p:spPr>
        <p:txBody>
          <a:bodyPr wrap="none" lIns="0" tIns="0" rIns="0" bIns="0" rtlCol="0" anchor="b">
            <a:spAutoFit/>
          </a:bodyPr>
          <a:lstStyle/>
          <a:p>
            <a:r>
              <a:rPr lang="fr-FR" sz="1200" dirty="0" smtClean="0"/>
              <a:t>PD: progression; SD: maladie stable; PR: réponse partielle</a:t>
            </a:r>
            <a:endParaRPr lang="fr-FR" sz="1200" dirty="0"/>
          </a:p>
        </p:txBody>
      </p:sp>
    </p:spTree>
    <p:custDataLst>
      <p:tags r:id="rId1"/>
    </p:custDataLst>
    <p:extLst>
      <p:ext uri="{BB962C8B-B14F-4D97-AF65-F5344CB8AC3E}">
        <p14:creationId xmlns:p14="http://schemas.microsoft.com/office/powerpoint/2010/main" xmlns="" val="1288296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ysClr val="window" lastClr="FFFFFF"/>
    </a:lt1>
    <a:dk2>
      <a:srgbClr val="882065"/>
    </a:dk2>
    <a:lt2>
      <a:srgbClr val="E0DFE1"/>
    </a:lt2>
    <a:accent1>
      <a:srgbClr val="FFC80B"/>
    </a:accent1>
    <a:accent2>
      <a:srgbClr val="E49FCA"/>
    </a:accent2>
    <a:accent3>
      <a:srgbClr val="63BAB0"/>
    </a:accent3>
    <a:accent4>
      <a:srgbClr val="E37F26"/>
    </a:accent4>
    <a:accent5>
      <a:srgbClr val="888789"/>
    </a:accent5>
    <a:accent6>
      <a:srgbClr val="510B76"/>
    </a:accent6>
    <a:hlink>
      <a:srgbClr val="56A89B"/>
    </a:hlink>
    <a:folHlink>
      <a:srgbClr val="B480F1"/>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0</TotalTime>
  <Words>10142</Words>
  <Application>Microsoft Office PowerPoint</Application>
  <PresentationFormat>Bildschirmpräsentation (4:3)</PresentationFormat>
  <Paragraphs>2194</Paragraphs>
  <Slides>75</Slides>
  <Notes>8</Notes>
  <HiddenSlides>0</HiddenSlides>
  <MMClips>0</MMClips>
  <ScaleCrop>false</ScaleCrop>
  <HeadingPairs>
    <vt:vector size="4" baseType="variant">
      <vt:variant>
        <vt:lpstr>Design</vt:lpstr>
      </vt:variant>
      <vt:variant>
        <vt:i4>4</vt:i4>
      </vt:variant>
      <vt:variant>
        <vt:lpstr>Folientitel</vt:lpstr>
      </vt:variant>
      <vt:variant>
        <vt:i4>75</vt:i4>
      </vt:variant>
    </vt:vector>
  </HeadingPairs>
  <TitlesOfParts>
    <vt:vector size="79" baseType="lpstr">
      <vt:lpstr>1_Default Design</vt:lpstr>
      <vt:lpstr>Default Design</vt:lpstr>
      <vt:lpstr>2_Default Design</vt:lpstr>
      <vt:lpstr>3_Default Design</vt:lpstr>
      <vt:lpstr>Diaporama GI 2016 Sélection d’abstracts sur le cancer colorectal du:</vt:lpstr>
      <vt:lpstr>Lettre de l’ESDO</vt:lpstr>
      <vt:lpstr>Diaporama oncologie médicale ESDO   Contributeurs 2016</vt:lpstr>
      <vt:lpstr>Abréviations</vt:lpstr>
      <vt:lpstr>Sommaire</vt:lpstr>
      <vt:lpstr>CANCER Colorectal</vt:lpstr>
      <vt:lpstr>LBA-01: Tolérance et efficacité du cobimetinib (cobi) et atezolizumab (atezo) dans une étude de phase 1b sur le cancer colorectal métastatique (CCRm) – Bendell J, et al </vt:lpstr>
      <vt:lpstr>LBA-01: Tolérance et efficacité du cobimetinib (cobi) et atezolizumab (atezo) dans une étude de phase 1b sur le cancer colorectal métastatique (CCRm) – Bendell J, et al </vt:lpstr>
      <vt:lpstr>LBA-01: Tolérance et efficacité du cobimetinib (cobi) et atezolizumab (atezo) dans une étude de phase 1b sur le cancer colorectal métastatique (CCRm) – Bendell J, et al </vt:lpstr>
      <vt:lpstr>LBA-01: Tolérance et efficacité du cobimetinib (cobi) et atezolizumab (atezo) dans une étude de phase 1b sur le cancer colorectal métastatique (CCRm) – Bendell J, et al </vt:lpstr>
      <vt:lpstr>LBA-05: FOLFOX-4 ± cetuximab en 1e ligne chez des patients chinois avec CCRm RAS sauvage (wt): l’étude de phase 3 randomisée en ouvert TAILOR – Liu T, et al </vt:lpstr>
      <vt:lpstr>LBA-05: FOLFOX-4 ± cetuximab en 1e ligne chez des patients chinois avec CCRm RAS sauvage (wt): l’étude de phase 3 randomisée en ouvert TAILOR – Liu T, et al </vt:lpstr>
      <vt:lpstr>LBA-05: FOLFOX-4 ± cetuximab en 1e ligne chez des patients chinois avec CCRm RAS sauvage (wt): l’étude de phase 3 randomisée en ouvert TAILOR – Liu T, et al </vt:lpstr>
      <vt:lpstr>LBA-05: FOLFOX-4 ± cetuximab en 1e ligne chez des patients chinois avec CCRm RAS sauvage (wt): l’étude de phase 3 randomisée en ouvert TAILOR – Liu T, et al </vt:lpstr>
      <vt:lpstr>O-011: FOLFOXIRI modifié (mFOLFOXIRI) plus cetuximab (cet), suivis de cet ou de bevacizumab (bev) en maintenance, dans le CCRm RAS/BRAF wt: résultats de l’étude de phase II randomisée MACBETH par le GONO – Antoniotti C, et al </vt:lpstr>
      <vt:lpstr>O-011: FOLFOXIRI modifié (mFOLFOXIRI) plus cetuximab (cet), suivis de cet ou de bevacizumab (bev) en maintenance, dans le CCRm RAS/BRAF wt: résultats de l’étude de phase II randomisée MACBETH par le GONO – Antoniotti C, et al </vt:lpstr>
      <vt:lpstr>O-011: FOLFOXIRI modifié (mFOLFOXIRI) plus cetuximab (cet), suivis de cet ou de bevacizumab (bev) en maintenance, dans le CCRm RAS/BRAF wt: résultats de l’étude de phase II randomisée MACBETH par le GONO – Antoniotti C, et al </vt:lpstr>
      <vt:lpstr>O-023: Résultats de données observationnelles sur les schémas de chimiothérapie pour CCRm avec instabilité microsatellitaire élevée (MSI-H) dans une étude d’épidémiologie moléculaire du CCR en Israël – Shulman K, et al </vt:lpstr>
      <vt:lpstr>O-023: Résultats de données observationnelles sur les schémas de chimiothérapie pour CCRm avec instabilité microsatellitaire élevée (MSI-H) dans une étude d’épidémiologie moléculaire du CCR en Israël – Shulman K, et al </vt:lpstr>
      <vt:lpstr>O-023: Résultats de données observationnelles sur les schémas de chimiothérapie pour CCRm avec instabilité microsatellitaire élevée (MSI-H) dans une étude d’épidémiologie moléculaire du CCR en Israël – Shulman K, et al </vt:lpstr>
      <vt:lpstr>O-023: Résultats de données observationnelles sur les schémas de chimiothérapie pour CCRm avec instabilité microsatellitaire élevée (MSI-H) dans une étude d’épidémiologie moléculaire du CCR en Israël – Shulman K, et al </vt:lpstr>
      <vt:lpstr>O-026: Association de encorafenib et cetuximab avec ou sans alpelisib chez les patients avec CCR avancé BRAF muté: résultats d’une étude de phase 2 – Tabernero J, et al </vt:lpstr>
      <vt:lpstr>O-026: Association de encorafenib et cetuximab avec ou sans alpelisib chez les patients avec CCR avancé BRAF muté: résultats d’une étude de phase 2 – Tabernero J, et al </vt:lpstr>
      <vt:lpstr>O-026: Association de encorafenib et cetuximab avec ou sans alpelisib chez les patients avec CCR avancé BRAF muté: résultats d’une étude de phase 2 – Tabernero J, et al </vt:lpstr>
      <vt:lpstr>O-026: Association de encorafenib et cetuximab avec ou sans alpelisib chez les patients avec CCR avancé BRAF muté: résultats d’une étude de phase 2 – Tabernero J, et al </vt:lpstr>
      <vt:lpstr>O-027: Une étude pivot de phase 3 de MABp1 dans le CCR avancé  – Hickish T, et al </vt:lpstr>
      <vt:lpstr>O-027: Une étude pivot de phase 3 de MABp1 dans le CCR avancé  – Hickish T, et al </vt:lpstr>
      <vt:lpstr>O-027: Une étude pivot de phase 3 de MABp1 dans le CCR avancé  – Hickish T, et al </vt:lpstr>
      <vt:lpstr>O-027: Une étude pivot de phase 3 de MABp1 dans le CCR avancé  – Hickish T, et al </vt:lpstr>
      <vt:lpstr>DÉPISTAGE, BIOMARQUEURS ET MARQUEURS PRONOSTIQUES</vt:lpstr>
      <vt:lpstr>O-012: Pronostic des métastases pulmonaires chez les patients avec CCRm: une méta-analyse ARCAD – Henriques J, et al </vt:lpstr>
      <vt:lpstr>O-012: Pronostic des métastases pulmonaires chez les patients avec CCRm: une méta-analyse ARCAD – Henriques J, et al </vt:lpstr>
      <vt:lpstr>O-013: Un nouveau nomogramme pour estimer la survie à 12 semaines des patients avec CCRm réfractaire à la chimiothérapie  – Pietrantonio F, et al </vt:lpstr>
      <vt:lpstr>O-013: Un nouveau nomogramme pour estimer la survie à 12 semaines des patients avec CCRm réfractaire à la chimiothérapie  – Pietrantonio F, et al </vt:lpstr>
      <vt:lpstr>O-013: Un nouveau nomogramme pour estimer la survie à 12 semaines des patients avec CCRm réfractaire à la chimiothérapie  – Pietrantonio F, et al </vt:lpstr>
      <vt:lpstr>O-014: Evaluation de la profondeur de la réponse par un modèle volumétrique chez les patients avec CCRm : résultats de l’étude SIRFLOX – Heinemann V, et al </vt:lpstr>
      <vt:lpstr>O-014: Evaluation de la profondeur de la réponse par un modèle volumétrique chez les patients avec CCRm : résultats de l’étude SIRFLOX – Heinemann V, et al </vt:lpstr>
      <vt:lpstr>O-014: Evaluation de la profondeur de la réponse par un modèle volumétrique chez les patients avec CCRm : résultats de l’étude SIRFLOX – Heinemann V, et al </vt:lpstr>
      <vt:lpstr>O-015: Association entre profondeur de la réponse et survie chez les patients avec CCRm RAS-wild-type (wt) recevant en 1e ligne FOLFOX ou FOLFIRI plus cetuximab toutes les 2 semaines dans l’étude APEC – Cheng A-L, et al </vt:lpstr>
      <vt:lpstr>O-015: Association entre profondeur de la réponse et survie chez les patients avec CCRm RAS-wild-type (wt) recevant en 1e ligne FOLFOX ou FOLFIRI plus cetuximab toutes les 2 semaines dans l’étude APEC – Cheng A-L, et al </vt:lpstr>
      <vt:lpstr>O-015: Association entre profondeur de la réponse et survie chez les patients avec CCRm RAS-wild-type (wt) recevant en 1e ligne FOLFOX ou FOLFIRI plus cetuximab toutes les 2 semaines dans l’étude APEC – Cheng A-L, et al </vt:lpstr>
      <vt:lpstr>O-016: Un marqueur pronostique du cancer colorectal: analyses combinées de la ploïdie et du stroma – Fotheringham S, et al </vt:lpstr>
      <vt:lpstr>O-016: Un marqueur pronostique du cancer colorectal: analyses combinées de la ploïdie et du stroma – Fotheringham S, et al </vt:lpstr>
      <vt:lpstr>O-016: Un marqueur pronostique du cancer colorectal: analyses combinées de la ploïdie et du stroma – Fotheringham S, et al </vt:lpstr>
      <vt:lpstr>O-017: Les variants des polymorphismes nucléotidiques simples pour TGFBR1 et SMAD7 peuvent-ils modifier les recommandations de dépistage du cancer colorectal? – Mahon GAT, et al </vt:lpstr>
      <vt:lpstr>O-017: Les variants des polymorphismes nucléotidiques simples pour TGFBR1 et SMAD7 peuvent-ils modifier les recommandations de dépistage du cancer colorectal? – Mahon GAT, et al </vt:lpstr>
      <vt:lpstr>O-017: Les variants des polymorphismes nucléotidiques simples pour TGFBR1 et SMAD7 peuvent-ils modifier les recommandations de dépistage du cancer colorectal? – Mahon GAT, et al </vt:lpstr>
      <vt:lpstr>O-018: Application clinique du séquençage de nouvelle génération ciblé pour les patients avec cancer colorectal: une expérience multicentrique belge – Fontanges Q, et al </vt:lpstr>
      <vt:lpstr>O-018: Application clinique du séquençage de nouvelle génération ciblé pour les patients avec cancer colorectal: une expérience multicentrique belge – Fontanges Q, et al </vt:lpstr>
      <vt:lpstr>O-018: Application clinique du séquençage de nouvelle génération ciblé pour les patients avec cancer colorectal: une expérience multicentrique belge – Fontanges Q, et al </vt:lpstr>
      <vt:lpstr>O-024: Analyse du statut RAS à partir de l’ADN tumoral circulant comme marqueur de substitution du statut mutationnel des échantillons tumoraux dans le CCRm et son impact sur la sélection des patients pour le traitement anti-EGFR – Grasselli J, et al </vt:lpstr>
      <vt:lpstr>O-024: Analyse du statut RAS à partir de l’ADN tumoral circulant comme marqueur de substitution du statut mutationnel des échantillons tumoraux dans le CCRm et son impact sur la sélection des patients pour le traitement anti-EGFR – Grasselli J, et al </vt:lpstr>
      <vt:lpstr>O-024: Analyse du statut RAS à partir de l’ADN tumoral circulant comme marqueur de substitution du statut mutationnel des échantillons tumoraux dans le CCRm et son impact sur la sélection des patients pour le traitement anti-EGFR – Grasselli J, et al</vt:lpstr>
      <vt:lpstr>O-024: Analyse du statut RAS à partir de l’ADN tumoral circulant comme marqueur de substitution du statut mutationnel des échantillons tumoraux dans le CCRm et son impact sur la sélection des patients pour le traitement anti-EGFR – Grasselli J, et al</vt:lpstr>
      <vt:lpstr>Cancer DU Colon</vt:lpstr>
      <vt:lpstr>O-010: Etude internationale randomisée de phase III de non infériorité comparant 3 vs 6 mois de chimiothérapie adjuvante à base d’oxaliplatine pour cancer du colon : données de compliance et tolérance de l’étude japonaise ACHIEVE – Eto T, et al </vt:lpstr>
      <vt:lpstr>O-010: Etude internationale randomisée de phase III de non infériorité comparant 3 vs 6 mois de chimiothérapie adjuvante à base d’oxaliplatine pour cancer du colon : données de compliance et tolérance de l’étude japonaise ACHIEVE – Eto T, et al </vt:lpstr>
      <vt:lpstr>O-010: Etude internationale randomisée de phase III de non infériorité comparant 3 vs 6 mois de chimiothérapie adjuvante à base d’oxaliplatine pour cancer du colon : données de compliance et tolérance de l’étude japonaise ACHIEVE – Eto T, et al </vt:lpstr>
      <vt:lpstr>Cancer du rectum</vt:lpstr>
      <vt:lpstr>O-019: Résultats de STAR-01, une étude randomisée de phase III comparant la radiochimiothérapie préopératoire avec ou sans oxaliplatine dans le cancer du rectum localement avancé  – Lonardi S, et al </vt:lpstr>
      <vt:lpstr>O-019: Résultats de STAR-01, une étude randomisée de phase III comparant la radiochimiothérapie préopératoire avec ou sans oxaliplatine dans le cancer du rectum localement avancé  – Lonardi S, et al </vt:lpstr>
      <vt:lpstr>O-019: Résultats de STAR-01, une étude randomisée de phase III comparant la radiochimiothérapie préopératoire avec ou sans oxaliplatine dans le cancer du rectum localement avancé  – Lonardi S, et al </vt:lpstr>
      <vt:lpstr>O-019: Résultats de STAR-01, une étude randomisée de phase III comparant la radiochimiothérapie préopératoire avec ou sans oxaliplatine dans le cancer du rectum localement avancé  – Lonardi S, et al </vt:lpstr>
      <vt:lpstr>O-020: Impact de l’expérience chirurgicale du centre sur l’issue du traitement des tumeurs du rectum cT3 ou cT4 fixées dans une étude de phase III comparant la radiochimiothérapie préopératoire et la radiothérapie courte avec chimiothérapie de consolidation (étude Polish-II) – Wyrwicz L, et al </vt:lpstr>
      <vt:lpstr>O-020: Impact de l’expérience chirurgicale du centre sur l’issue du traitement des tumeurs du rectum cT3 ou cT4 fixées dans une étude de phase III comparant la radiochimiothérapie préopératoire et la radiothérapie courte avec chimiothérapie de consolidation (étude Polish-II) – Wyrwicz L, et al </vt:lpstr>
      <vt:lpstr>O-020: Impact de l’expérience chirurgicale du centre sur l’issue du traitement des tumeurs du rectum cT3 ou cT4 fixées dans une étude de phase III comparant la radiochimiothérapie préopératoire et la radiothérapie courte avec chimiothérapie de consolidation (étude Polish-II) – Wyrwicz L, et al </vt:lpstr>
      <vt:lpstr>O-021: Stratégie personnalisée pour les cancers du rectum localement avancés: résultats préliminaires d’une étude multicentrique de phase II (GRECCAR 4) – Rouanet P, et al </vt:lpstr>
      <vt:lpstr>O-021: Stratégie personnalisée pour les cancers du rectum localement avancés: résultats préliminaires d’une étude multicentrique de phase II (GRECCAR 4) – Rouanet P, et al </vt:lpstr>
      <vt:lpstr>O-021: Stratégie personnalisée pour les cancers du rectum localement avancés: résultats préliminaires d’une étude multicentrique de phase II (GRECCAR 4) – Rouanet P, et al </vt:lpstr>
      <vt:lpstr>O-021: Stratégie personnalisée pour les cancers du rectum localement avancés: résultats préliminaires d’une étude multicentrique de phase II (GRECCAR 4) – Rouanet P, et al </vt:lpstr>
      <vt:lpstr>Cancer DE L’ANUS</vt:lpstr>
      <vt:lpstr>O-022: Une étude multicentrique de phase 2 du nivolumab en monothérapie dans le carcinome épidermoïde du canal anal (CECA) métastatique prétraité – Eng C, et al </vt:lpstr>
      <vt:lpstr>O-022: Une étude multicentrique de phase 2 du nivolumab en monothérapie dans le carcinome épidermoïde du canal anal (CECA) métastatique prétraité – Eng C, et al </vt:lpstr>
      <vt:lpstr>O-022: Une étude multicentrique de phase 2 du nivolumab en monothérapie dans le carcinome épidermoïde du canal anal (CECA) métastatique prétraité – Eng C, et al </vt:lpstr>
      <vt:lpstr>O-022: Une étude multicentrique de phase 2 du nivolumab en monothérapie dans le carcinome épidermoïde du canal anal (CECA) métastatique prétraité – Eng C, et al </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929</cp:revision>
  <dcterms:created xsi:type="dcterms:W3CDTF">2011-02-23T10:20:57Z</dcterms:created>
  <dcterms:modified xsi:type="dcterms:W3CDTF">2016-09-01T12:16:11Z</dcterms:modified>
</cp:coreProperties>
</file>