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tags/tag23.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702" r:id="rId3"/>
  </p:sldMasterIdLst>
  <p:notesMasterIdLst>
    <p:notesMasterId r:id="rId63"/>
  </p:notesMasterIdLst>
  <p:handoutMasterIdLst>
    <p:handoutMasterId r:id="rId64"/>
  </p:handoutMasterIdLst>
  <p:sldIdLst>
    <p:sldId id="689" r:id="rId4"/>
    <p:sldId id="690" r:id="rId5"/>
    <p:sldId id="691" r:id="rId6"/>
    <p:sldId id="692" r:id="rId7"/>
    <p:sldId id="468" r:id="rId8"/>
    <p:sldId id="679" r:id="rId9"/>
    <p:sldId id="675" r:id="rId10"/>
    <p:sldId id="676" r:id="rId11"/>
    <p:sldId id="677" r:id="rId12"/>
    <p:sldId id="678" r:id="rId13"/>
    <p:sldId id="661" r:id="rId14"/>
    <p:sldId id="662" r:id="rId15"/>
    <p:sldId id="663" r:id="rId16"/>
    <p:sldId id="664" r:id="rId17"/>
    <p:sldId id="665" r:id="rId18"/>
    <p:sldId id="666" r:id="rId19"/>
    <p:sldId id="642" r:id="rId20"/>
    <p:sldId id="643" r:id="rId21"/>
    <p:sldId id="644" r:id="rId22"/>
    <p:sldId id="645" r:id="rId23"/>
    <p:sldId id="650" r:id="rId24"/>
    <p:sldId id="651" r:id="rId25"/>
    <p:sldId id="652" r:id="rId26"/>
    <p:sldId id="653" r:id="rId27"/>
    <p:sldId id="654" r:id="rId28"/>
    <p:sldId id="655" r:id="rId29"/>
    <p:sldId id="656" r:id="rId30"/>
    <p:sldId id="680" r:id="rId31"/>
    <p:sldId id="684" r:id="rId32"/>
    <p:sldId id="559" r:id="rId33"/>
    <p:sldId id="560" r:id="rId34"/>
    <p:sldId id="561" r:id="rId35"/>
    <p:sldId id="562" r:id="rId36"/>
    <p:sldId id="594" r:id="rId37"/>
    <p:sldId id="563" r:id="rId38"/>
    <p:sldId id="564" r:id="rId39"/>
    <p:sldId id="565" r:id="rId40"/>
    <p:sldId id="624" r:id="rId41"/>
    <p:sldId id="625" r:id="rId42"/>
    <p:sldId id="626" r:id="rId43"/>
    <p:sldId id="627" r:id="rId44"/>
    <p:sldId id="685" r:id="rId45"/>
    <p:sldId id="667" r:id="rId46"/>
    <p:sldId id="668" r:id="rId47"/>
    <p:sldId id="669" r:id="rId48"/>
    <p:sldId id="670" r:id="rId49"/>
    <p:sldId id="686" r:id="rId50"/>
    <p:sldId id="671" r:id="rId51"/>
    <p:sldId id="672" r:id="rId52"/>
    <p:sldId id="673" r:id="rId53"/>
    <p:sldId id="674" r:id="rId54"/>
    <p:sldId id="486" r:id="rId55"/>
    <p:sldId id="519" r:id="rId56"/>
    <p:sldId id="521" r:id="rId57"/>
    <p:sldId id="687" r:id="rId58"/>
    <p:sldId id="657" r:id="rId59"/>
    <p:sldId id="658" r:id="rId60"/>
    <p:sldId id="659" r:id="rId61"/>
    <p:sldId id="660" r:id="rId62"/>
  </p:sldIdLst>
  <p:sldSz cx="9144000" cy="6858000" type="screen4x3"/>
  <p:notesSz cx="6858000" cy="9144000"/>
  <p:custDataLst>
    <p:tags r:id="rId6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 xmlns:p14="http://schemas.microsoft.com/office/powerpoint/2010/main">
        <p14:section name="Default Section" id="{E11F0616-2740-4103-A4CE-445C5E9B1C52}">
          <p14:sldIdLst>
            <p14:sldId id="689"/>
            <p14:sldId id="690"/>
            <p14:sldId id="691"/>
            <p14:sldId id="692"/>
            <p14:sldId id="468"/>
            <p14:sldId id="679"/>
            <p14:sldId id="675"/>
            <p14:sldId id="676"/>
            <p14:sldId id="677"/>
            <p14:sldId id="678"/>
            <p14:sldId id="661"/>
            <p14:sldId id="662"/>
            <p14:sldId id="663"/>
            <p14:sldId id="664"/>
            <p14:sldId id="665"/>
            <p14:sldId id="666"/>
            <p14:sldId id="642"/>
            <p14:sldId id="643"/>
            <p14:sldId id="644"/>
            <p14:sldId id="645"/>
            <p14:sldId id="650"/>
            <p14:sldId id="651"/>
            <p14:sldId id="652"/>
            <p14:sldId id="653"/>
            <p14:sldId id="654"/>
            <p14:sldId id="655"/>
            <p14:sldId id="656"/>
            <p14:sldId id="680"/>
            <p14:sldId id="684"/>
            <p14:sldId id="559"/>
            <p14:sldId id="560"/>
            <p14:sldId id="561"/>
            <p14:sldId id="562"/>
            <p14:sldId id="594"/>
            <p14:sldId id="563"/>
            <p14:sldId id="564"/>
            <p14:sldId id="565"/>
            <p14:sldId id="624"/>
            <p14:sldId id="625"/>
            <p14:sldId id="626"/>
            <p14:sldId id="627"/>
            <p14:sldId id="685"/>
            <p14:sldId id="667"/>
            <p14:sldId id="668"/>
            <p14:sldId id="669"/>
            <p14:sldId id="670"/>
            <p14:sldId id="686"/>
            <p14:sldId id="671"/>
            <p14:sldId id="672"/>
            <p14:sldId id="673"/>
            <p14:sldId id="674"/>
            <p14:sldId id="486"/>
            <p14:sldId id="519"/>
            <p14:sldId id="521"/>
            <p14:sldId id="687"/>
            <p14:sldId id="657"/>
            <p14:sldId id="658"/>
            <p14:sldId id="659"/>
            <p14:sldId id="660"/>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Jones, Alex, Springer Healthcare UK" initials="ABJ" lastIdx="4" clrIdx="1"/>
  <p:cmAuthor id="2" name="Wheatcroft, Clare, Springer" initials="WC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3D3D3"/>
    <a:srgbClr val="4D4D4D"/>
    <a:srgbClr val="000000"/>
    <a:srgbClr val="A0A0A0"/>
    <a:srgbClr val="66FF66"/>
    <a:srgbClr val="032455"/>
    <a:srgbClr val="032B65"/>
    <a:srgbClr val="040404"/>
    <a:srgbClr val="043882"/>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90408" autoAdjust="0"/>
  </p:normalViewPr>
  <p:slideViewPr>
    <p:cSldViewPr snapToGrid="0" showGuides="1">
      <p:cViewPr varScale="1">
        <p:scale>
          <a:sx n="59" d="100"/>
          <a:sy n="59" d="100"/>
        </p:scale>
        <p:origin x="-1644" y="-56"/>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AT"/>
  <c:chart>
    <c:plotArea>
      <c:layout/>
      <c:barChart>
        <c:barDir val="col"/>
        <c:grouping val="clustered"/>
        <c:ser>
          <c:idx val="0"/>
          <c:order val="0"/>
          <c:tx>
            <c:strRef>
              <c:f>Sheet1!$B$1</c:f>
              <c:strCache>
                <c:ptCount val="1"/>
                <c:pt idx="0">
                  <c:v>CEO</c:v>
                </c:pt>
              </c:strCache>
            </c:strRef>
          </c:tx>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Sheet1!$B$2:$B$9</c:f>
              <c:numCache>
                <c:formatCode>General</c:formatCode>
                <c:ptCount val="8"/>
                <c:pt idx="0">
                  <c:v>8</c:v>
                </c:pt>
                <c:pt idx="1">
                  <c:v>54</c:v>
                </c:pt>
                <c:pt idx="2">
                  <c:v>19</c:v>
                </c:pt>
                <c:pt idx="3">
                  <c:v>68</c:v>
                </c:pt>
                <c:pt idx="4">
                  <c:v>52</c:v>
                </c:pt>
                <c:pt idx="5">
                  <c:v>70</c:v>
                </c:pt>
                <c:pt idx="6">
                  <c:v>76</c:v>
                </c:pt>
                <c:pt idx="7">
                  <c:v>93</c:v>
                </c:pt>
              </c:numCache>
            </c:numRef>
          </c:val>
        </c:ser>
        <c:ser>
          <c:idx val="1"/>
          <c:order val="1"/>
          <c:tx>
            <c:strRef>
              <c:f>Sheet1!$C$1</c:f>
              <c:strCache>
                <c:ptCount val="1"/>
                <c:pt idx="0">
                  <c:v>ADCO</c:v>
                </c:pt>
              </c:strCache>
            </c:strRef>
          </c:tx>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Sheet1!$C$2:$C$9</c:f>
              <c:numCache>
                <c:formatCode>General</c:formatCode>
                <c:ptCount val="8"/>
                <c:pt idx="0">
                  <c:v>50</c:v>
                </c:pt>
                <c:pt idx="1">
                  <c:v>36</c:v>
                </c:pt>
                <c:pt idx="2">
                  <c:v>6</c:v>
                </c:pt>
                <c:pt idx="3">
                  <c:v>51</c:v>
                </c:pt>
                <c:pt idx="4">
                  <c:v>38</c:v>
                </c:pt>
                <c:pt idx="5">
                  <c:v>33</c:v>
                </c:pt>
                <c:pt idx="6">
                  <c:v>61</c:v>
                </c:pt>
                <c:pt idx="7">
                  <c:v>74</c:v>
                </c:pt>
              </c:numCache>
            </c:numRef>
          </c:val>
        </c:ser>
        <c:ser>
          <c:idx val="2"/>
          <c:order val="2"/>
          <c:tx>
            <c:strRef>
              <c:f>Sheet1!$D$1</c:f>
              <c:strCache>
                <c:ptCount val="1"/>
                <c:pt idx="0">
                  <c:v>ADCG</c:v>
                </c:pt>
              </c:strCache>
            </c:strRef>
          </c:tx>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Sheet1!$D$2:$D$9</c:f>
              <c:numCache>
                <c:formatCode>General</c:formatCode>
                <c:ptCount val="8"/>
                <c:pt idx="0">
                  <c:v>47</c:v>
                </c:pt>
                <c:pt idx="1">
                  <c:v>37</c:v>
                </c:pt>
                <c:pt idx="2">
                  <c:v>5</c:v>
                </c:pt>
                <c:pt idx="3">
                  <c:v>49</c:v>
                </c:pt>
                <c:pt idx="4">
                  <c:v>35</c:v>
                </c:pt>
                <c:pt idx="5">
                  <c:v>31</c:v>
                </c:pt>
                <c:pt idx="6">
                  <c:v>60</c:v>
                </c:pt>
                <c:pt idx="7">
                  <c:v>68</c:v>
                </c:pt>
              </c:numCache>
            </c:numRef>
          </c:val>
        </c:ser>
        <c:axId val="163814016"/>
        <c:axId val="163840384"/>
      </c:barChart>
      <c:catAx>
        <c:axId val="163814016"/>
        <c:scaling>
          <c:orientation val="minMax"/>
        </c:scaling>
        <c:axPos val="b"/>
        <c:tickLblPos val="nextTo"/>
        <c:spPr>
          <a:ln>
            <a:solidFill>
              <a:srgbClr val="000000"/>
            </a:solidFill>
          </a:ln>
        </c:spPr>
        <c:txPr>
          <a:bodyPr/>
          <a:lstStyle/>
          <a:p>
            <a:pPr>
              <a:defRPr>
                <a:solidFill>
                  <a:srgbClr val="000000"/>
                </a:solidFill>
              </a:defRPr>
            </a:pPr>
            <a:endParaRPr lang="de-DE"/>
          </a:p>
        </c:txPr>
        <c:crossAx val="163840384"/>
        <c:crosses val="autoZero"/>
        <c:auto val="1"/>
        <c:lblAlgn val="ctr"/>
        <c:lblOffset val="100"/>
      </c:catAx>
      <c:valAx>
        <c:axId val="163840384"/>
        <c:scaling>
          <c:orientation val="minMax"/>
        </c:scaling>
        <c:axPos val="l"/>
        <c:majorGridlines>
          <c:spPr>
            <a:ln>
              <a:noFill/>
            </a:ln>
          </c:spPr>
        </c:majorGridlines>
        <c:numFmt formatCode="General" sourceLinked="1"/>
        <c:tickLblPos val="nextTo"/>
        <c:spPr>
          <a:ln>
            <a:solidFill>
              <a:srgbClr val="000000"/>
            </a:solidFill>
          </a:ln>
        </c:spPr>
        <c:txPr>
          <a:bodyPr/>
          <a:lstStyle/>
          <a:p>
            <a:pPr>
              <a:defRPr>
                <a:solidFill>
                  <a:srgbClr val="000000"/>
                </a:solidFill>
              </a:defRPr>
            </a:pPr>
            <a:endParaRPr lang="de-DE"/>
          </a:p>
        </c:txPr>
        <c:crossAx val="163814016"/>
        <c:crosses val="autoZero"/>
        <c:crossBetween val="between"/>
        <c:majorUnit val="20"/>
      </c:valAx>
    </c:plotArea>
    <c:legend>
      <c:legendPos val="r"/>
      <c:layout>
        <c:manualLayout>
          <c:xMode val="edge"/>
          <c:yMode val="edge"/>
          <c:x val="0.10562865775376699"/>
          <c:y val="2.8439557156360713E-2"/>
          <c:w val="0.23489749083630715"/>
          <c:h val="0.27022307389177802"/>
        </c:manualLayout>
      </c:layout>
      <c:txPr>
        <a:bodyPr/>
        <a:lstStyle/>
        <a:p>
          <a:pPr>
            <a:defRPr>
              <a:solidFill>
                <a:srgbClr val="000000"/>
              </a:solidFill>
            </a:defRPr>
          </a:pPr>
          <a:endParaRPr lang="de-DE"/>
        </a:p>
      </c:txPr>
    </c:legend>
    <c:plotVisOnly val="1"/>
    <c:dispBlanksAs val="gap"/>
  </c:chart>
  <c:txPr>
    <a:bodyPr/>
    <a:lstStyle/>
    <a:p>
      <a:pPr>
        <a:defRPr sz="12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01/09/2016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dirty="0"/>
          </a:p>
        </p:txBody>
      </p:sp>
    </p:spTree>
    <p:extLst>
      <p:ext uri="{BB962C8B-B14F-4D97-AF65-F5344CB8AC3E}">
        <p14:creationId xmlns=""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9/1/2016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dirty="0"/>
          </a:p>
        </p:txBody>
      </p:sp>
    </p:spTree>
    <p:extLst>
      <p:ext uri="{BB962C8B-B14F-4D97-AF65-F5344CB8AC3E}">
        <p14:creationId xmlns=""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14</a:t>
            </a:fld>
            <a:endParaRPr lang="en-US" dirty="0">
              <a:solidFill>
                <a:prstClr val="black"/>
              </a:solidFill>
            </a:endParaRPr>
          </a:p>
        </p:txBody>
      </p:sp>
    </p:spTree>
    <p:extLst>
      <p:ext uri="{BB962C8B-B14F-4D97-AF65-F5344CB8AC3E}">
        <p14:creationId xmlns="" xmlns:p14="http://schemas.microsoft.com/office/powerpoint/2010/main" val="29518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noProof="0"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398438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noProof="0"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398438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15</a:t>
            </a:fld>
            <a:endParaRPr lang="en-US" dirty="0">
              <a:solidFill>
                <a:prstClr val="black"/>
              </a:solidFill>
            </a:endParaRPr>
          </a:p>
        </p:txBody>
      </p:sp>
    </p:spTree>
    <p:extLst>
      <p:ext uri="{BB962C8B-B14F-4D97-AF65-F5344CB8AC3E}">
        <p14:creationId xmlns="" xmlns:p14="http://schemas.microsoft.com/office/powerpoint/2010/main" val="295180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16</a:t>
            </a:fld>
            <a:endParaRPr lang="en-US" dirty="0">
              <a:solidFill>
                <a:prstClr val="black"/>
              </a:solidFill>
            </a:endParaRPr>
          </a:p>
        </p:txBody>
      </p:sp>
    </p:spTree>
    <p:extLst>
      <p:ext uri="{BB962C8B-B14F-4D97-AF65-F5344CB8AC3E}">
        <p14:creationId xmlns="" xmlns:p14="http://schemas.microsoft.com/office/powerpoint/2010/main" val="295180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25</a:t>
            </a:fld>
            <a:endParaRPr lang="en-US" dirty="0"/>
          </a:p>
        </p:txBody>
      </p:sp>
    </p:spTree>
    <p:extLst>
      <p:ext uri="{BB962C8B-B14F-4D97-AF65-F5344CB8AC3E}">
        <p14:creationId xmlns="" xmlns:p14="http://schemas.microsoft.com/office/powerpoint/2010/main" val="6933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30</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30</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30</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35</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35</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35</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36</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36</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36</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37</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37</a:t>
            </a:fld>
            <a:endParaRPr lang="en-GB" altLang="zh-CN" sz="1100" dirty="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37</a:t>
            </a:fld>
            <a:endParaRPr lang="en-GB" altLang="zh-CN" sz="1100" dirty="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dirty="0">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39</a:t>
            </a:fld>
            <a:endParaRPr lang="en-GB" dirty="0"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fontAlgn="auto">
              <a:spcBef>
                <a:spcPts val="0"/>
              </a:spcBef>
              <a:spcAft>
                <a:spcPts val="0"/>
              </a:spcAft>
            </a:pPr>
            <a:fld id="{4897E811-1ECB-48D7-B170-35F9C6E59F6E}" type="slidenum">
              <a:rPr lang="zh-CN" altLang="en-GB" sz="1100">
                <a:solidFill>
                  <a:prstClr val="black"/>
                </a:solidFill>
                <a:latin typeface="Calibri"/>
                <a:cs typeface="+mn-cs"/>
              </a:rPr>
              <a:pPr defTabSz="874420" fontAlgn="auto">
                <a:spcBef>
                  <a:spcPts val="0"/>
                </a:spcBef>
                <a:spcAft>
                  <a:spcPts val="0"/>
                </a:spcAft>
              </a:pPr>
              <a:t>39</a:t>
            </a:fld>
            <a:endParaRPr lang="en-GB" altLang="zh-CN" sz="1100" dirty="0">
              <a:solidFill>
                <a:prstClr val="black"/>
              </a:solidFill>
              <a:latin typeface="Calibri"/>
              <a:cs typeface="+mn-cs"/>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fontAlgn="auto">
              <a:spcBef>
                <a:spcPts val="0"/>
              </a:spcBef>
              <a:spcAft>
                <a:spcPts val="0"/>
              </a:spcAft>
            </a:pPr>
            <a:fld id="{1AF80356-016F-4A9D-886C-6332B64FE360}" type="slidenum">
              <a:rPr lang="zh-CN" altLang="en-GB" sz="1100">
                <a:solidFill>
                  <a:prstClr val="black"/>
                </a:solidFill>
                <a:latin typeface="Calibri"/>
                <a:cs typeface="+mn-cs"/>
              </a:rPr>
              <a:pPr defTabSz="877543" fontAlgn="auto">
                <a:spcBef>
                  <a:spcPts val="0"/>
                </a:spcBef>
                <a:spcAft>
                  <a:spcPts val="0"/>
                </a:spcAft>
              </a:pPr>
              <a:t>39</a:t>
            </a:fld>
            <a:endParaRPr lang="en-GB" altLang="zh-CN" sz="1100" dirty="0">
              <a:solidFill>
                <a:prstClr val="black"/>
              </a:solidFill>
              <a:latin typeface="Calibri"/>
              <a:cs typeface="+mn-cs"/>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r>
              <a:rPr lang="en-GB" sz="900" dirty="0" smtClean="0"/>
              <a:t>No substantial differences were seen in global health status and functional scale scores between the two arms</a:t>
            </a:r>
          </a:p>
          <a:p>
            <a:r>
              <a:rPr lang="en-US" sz="900" dirty="0" smtClean="0"/>
              <a:t>No substantial differences were seen in symptom scale scores between the two arms</a:t>
            </a:r>
          </a:p>
          <a:p>
            <a:pPr>
              <a:spcBef>
                <a:spcPct val="0"/>
              </a:spcBef>
            </a:pPr>
            <a:endParaRPr lang="en-US" sz="900" b="1" dirty="0">
              <a:latin typeface="Arial" charset="0"/>
            </a:endParaRPr>
          </a:p>
        </p:txBody>
      </p:sp>
    </p:spTree>
    <p:extLst>
      <p:ext uri="{BB962C8B-B14F-4D97-AF65-F5344CB8AC3E}">
        <p14:creationId xmlns=""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a:t>
            </a:r>
            <a:r>
              <a:rPr lang="en-GB" sz="2000" b="1" kern="0" baseline="0" dirty="0" smtClean="0">
                <a:solidFill>
                  <a:srgbClr val="FFFFFF"/>
                </a:solidFill>
                <a:effectLst>
                  <a:outerShdw blurRad="127000" sx="101000" sy="101000" algn="ctr" rotWithShape="0">
                    <a:prstClr val="black">
                      <a:alpha val="71000"/>
                    </a:prstClr>
                  </a:outerShdw>
                </a:effectLst>
                <a:latin typeface="Arial"/>
                <a:cs typeface="Arial"/>
              </a:rPr>
              <a:t> Cancer</a:t>
            </a:r>
            <a:endParaRPr lang="en-GB" sz="2000" b="1" kern="0" dirty="0" smtClean="0">
              <a:solidFill>
                <a:srgbClr val="FFFFFF"/>
              </a:solidFill>
              <a:effectLst>
                <a:outerShdw blurRad="127000" sx="101000" sy="101000" algn="ctr" rotWithShape="0">
                  <a:prstClr val="black">
                    <a:alpha val="71000"/>
                  </a:prstClr>
                </a:outerShdw>
              </a:effectLst>
              <a:latin typeface="Arial"/>
              <a:cs typeface="Arial"/>
            </a:endParaRP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a:t>
            </a:r>
            <a:r>
              <a:rPr lang="en-US" baseline="0" dirty="0" smtClean="0">
                <a:solidFill>
                  <a:srgbClr val="FFFFFF"/>
                </a:solidFill>
                <a:effectLst>
                  <a:outerShdw blurRad="127000" sx="101000" sy="101000" algn="ctr" rotWithShape="0">
                    <a:prstClr val="black">
                      <a:alpha val="71000"/>
                    </a:prstClr>
                  </a:outerShdw>
                </a:effectLst>
                <a:latin typeface="Arial"/>
                <a:cs typeface="Arial"/>
              </a:rPr>
              <a:t> June</a:t>
            </a:r>
            <a:r>
              <a:rPr lang="en-US" dirty="0" smtClean="0">
                <a:solidFill>
                  <a:srgbClr val="FFFFFF"/>
                </a:solidFill>
                <a:effectLst>
                  <a:outerShdw blurRad="127000" sx="101000" sy="101000" algn="ctr" rotWithShape="0">
                    <a:prstClr val="black">
                      <a:alpha val="71000"/>
                    </a:prstClr>
                  </a:outerShdw>
                </a:effectLst>
                <a:latin typeface="Arial"/>
                <a:cs typeface="Arial"/>
              </a:rPr>
              <a:t>–2 July 2016 </a:t>
            </a: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a:t>
            </a:r>
            <a:r>
              <a:rPr lang="en-US" baseline="0" dirty="0" smtClean="0">
                <a:solidFill>
                  <a:srgbClr val="FFFFFF"/>
                </a:solidFill>
                <a:effectLst>
                  <a:outerShdw blurRad="127000" sx="101000" sy="101000" algn="ctr" rotWithShape="0">
                    <a:prstClr val="black">
                      <a:alpha val="71000"/>
                    </a:prstClr>
                  </a:outerShdw>
                </a:effectLst>
                <a:latin typeface="Arial"/>
                <a:cs typeface="Arial"/>
              </a:rPr>
              <a:t> Spain</a:t>
            </a:r>
            <a:endParaRPr lang="en-US" dirty="0" smtClean="0">
              <a:solidFill>
                <a:srgbClr val="FFFFFF"/>
              </a:solidFill>
              <a:effectLst>
                <a:outerShdw blurRad="127000" sx="101000" sy="101000" algn="ctr" rotWithShape="0">
                  <a:prstClr val="black">
                    <a:alpha val="71000"/>
                  </a:prstClr>
                </a:outerShdw>
              </a:effectLst>
              <a:latin typeface="Arial"/>
              <a:cs typeface="Arial"/>
            </a:endParaRPr>
          </a:p>
        </p:txBody>
      </p:sp>
    </p:spTree>
    <p:extLst>
      <p:ext uri="{BB962C8B-B14F-4D97-AF65-F5344CB8AC3E}">
        <p14:creationId xmlns="" xmlns:p14="http://schemas.microsoft.com/office/powerpoint/2010/main"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1"/>
          </p:nvPr>
        </p:nvSpPr>
        <p:spPr>
          <a:xfrm>
            <a:off x="3787270" y="6345767"/>
            <a:ext cx="1572768"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000000"/>
                </a:solidFill>
                <a:latin typeface="Arial" panose="020B0604020202020204" pitchFamily="34" charset="0"/>
                <a:ea typeface="+mn-ea"/>
                <a:cs typeface="Arial" panose="020B0604020202020204" pitchFamily="34" charset="0"/>
              </a:defRPr>
            </a:lvl1pPr>
          </a:lstStyle>
          <a:p>
            <a:pPr fontAlgn="auto">
              <a:spcBef>
                <a:spcPts val="0"/>
              </a:spcBef>
              <a:spcAft>
                <a:spcPts val="0"/>
              </a:spcAft>
            </a:pPr>
            <a:r>
              <a:rPr dirty="0"/>
              <a:t>© 2015 Eli Lilly and Company</a:t>
            </a:r>
          </a:p>
        </p:txBody>
      </p:sp>
    </p:spTree>
    <p:extLst>
      <p:ext uri="{BB962C8B-B14F-4D97-AF65-F5344CB8AC3E}">
        <p14:creationId xmlns="" xmlns:p14="http://schemas.microsoft.com/office/powerpoint/2010/main" val="308825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 xmlns:p14="http://schemas.microsoft.com/office/powerpoint/2010/main" val="3858549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 xmlns:p14="http://schemas.microsoft.com/office/powerpoint/2010/main" val="14291515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32243704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1209675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27661055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14018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3829309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 xmlns:p14="http://schemas.microsoft.com/office/powerpoint/2010/main" val="4171681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7129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 xmlns:p14="http://schemas.microsoft.com/office/powerpoint/2010/main"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 xmlns:p14="http://schemas.microsoft.com/office/powerpoint/2010/main" val="8892753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29210782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5954531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12152214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 xmlns:p14="http://schemas.microsoft.com/office/powerpoint/2010/main" val="18032858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8172105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 xmlns:p14="http://schemas.microsoft.com/office/powerpoint/2010/main" val="1824300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97777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 xmlns:p14="http://schemas.microsoft.com/office/powerpoint/2010/main" val="18753446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 xmlns:p14="http://schemas.microsoft.com/office/powerpoint/2010/main"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 xmlns:p14="http://schemas.microsoft.com/office/powerpoint/2010/main"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 xmlns:p14="http://schemas.microsoft.com/office/powerpoint/2010/main"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701" r:id="rId10"/>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 xmlns:p14="http://schemas.microsoft.com/office/powerpoint/2010/main" val="94144163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Tree>
    <p:extLst>
      <p:ext uri="{BB962C8B-B14F-4D97-AF65-F5344CB8AC3E}">
        <p14:creationId xmlns="" xmlns:p14="http://schemas.microsoft.com/office/powerpoint/2010/main" val="2743701203"/>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55.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47.xml"/><Relationship Id="rId5" Type="http://schemas.openxmlformats.org/officeDocument/2006/relationships/slide" Target="slide42.xml"/><Relationship Id="rId4" Type="http://schemas.openxmlformats.org/officeDocument/2006/relationships/slide" Target="slide2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gastro-intestinal 2016</a:t>
            </a:r>
            <a:br>
              <a:rPr lang="fr-FR" dirty="0" smtClean="0"/>
            </a:br>
            <a:r>
              <a:rPr lang="fr-FR" sz="2800" b="0" dirty="0" smtClean="0"/>
              <a:t>Sélection d’abstracts sur le cancer non colorectal </a:t>
            </a:r>
            <a:r>
              <a:rPr lang="fr-FR" sz="2800" b="0" dirty="0" smtClean="0"/>
              <a:t>du:</a:t>
            </a:r>
            <a:endParaRPr lang="fr-FR" sz="2800" b="0" dirty="0"/>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D4D4D"/>
              </a:solidFill>
            </a:endParaRPr>
          </a:p>
        </p:txBody>
      </p:sp>
      <p:pic>
        <p:nvPicPr>
          <p:cNvPr id="9" name="Picture 8"/>
          <p:cNvPicPr preferRelativeResize="0">
            <a:picLocks/>
          </p:cNvPicPr>
          <p:nvPr/>
        </p:nvPicPr>
        <p:blipFill rotWithShape="1">
          <a:blip r:embed="rId2" cstate="print">
            <a:extLst>
              <a:ext uri="{28A0092B-C50C-407E-A947-70E740481C1C}">
                <a14:useLocalDpi xmlns="" xmlns:a14="http://schemas.microsoft.com/office/drawing/2010/main" val="0"/>
              </a:ext>
            </a:extLst>
          </a:blip>
          <a:srcRect t="10392" b="33726"/>
          <a:stretch/>
        </p:blipFill>
        <p:spPr>
          <a:xfrm>
            <a:off x="-20172" y="1532964"/>
            <a:ext cx="9180000" cy="4437541"/>
          </a:xfrm>
          <a:prstGeom prst="rect">
            <a:avLst/>
          </a:prstGeom>
        </p:spPr>
      </p:pic>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4485053"/>
            <a:ext cx="9144000" cy="892552"/>
          </a:xfrm>
          <a:prstGeom prst="rect">
            <a:avLst/>
          </a:prstGeom>
        </p:spPr>
        <p:txBody>
          <a:bodyPr wrap="square">
            <a:spAutoFit/>
          </a:bodyPr>
          <a:lstStyle/>
          <a:p>
            <a:pPr algn="ctr"/>
            <a:r>
              <a:rPr lang="fr-FR" sz="2800" b="1" kern="0" dirty="0" smtClean="0">
                <a:solidFill>
                  <a:srgbClr val="FFFFFF"/>
                </a:solidFill>
                <a:effectLst>
                  <a:outerShdw blurRad="127000" sx="101000" sy="101000" algn="ctr" rotWithShape="0">
                    <a:prstClr val="black">
                      <a:alpha val="71000"/>
                    </a:prstClr>
                  </a:outerShdw>
                </a:effectLst>
                <a:latin typeface="Arial"/>
                <a:cs typeface="Arial"/>
              </a:rPr>
              <a:t>18e </a:t>
            </a:r>
            <a:r>
              <a:rPr lang="fr-FR" sz="2800" b="1" kern="0" dirty="0" smtClean="0">
                <a:solidFill>
                  <a:srgbClr val="FFFFFF"/>
                </a:solidFill>
                <a:effectLst>
                  <a:outerShdw blurRad="127000" sx="101000" sy="101000" algn="ctr" rotWithShape="0">
                    <a:prstClr val="black">
                      <a:alpha val="71000"/>
                    </a:prstClr>
                  </a:outerShdw>
                </a:effectLst>
                <a:latin typeface="Arial"/>
                <a:cs typeface="Arial"/>
              </a:rPr>
              <a:t>congrès mondial sur le cancer gastro-intestinal</a:t>
            </a:r>
            <a:br>
              <a:rPr lang="fr-FR" sz="2800" b="1" kern="0" dirty="0" smtClean="0">
                <a:solidFill>
                  <a:srgbClr val="FFFFFF"/>
                </a:solidFill>
                <a:effectLst>
                  <a:outerShdw blurRad="127000" sx="101000" sy="101000" algn="ctr" rotWithShape="0">
                    <a:prstClr val="black">
                      <a:alpha val="71000"/>
                    </a:prstClr>
                  </a:outerShdw>
                </a:effectLst>
                <a:latin typeface="Arial"/>
                <a:cs typeface="Arial"/>
              </a:rPr>
            </a:br>
            <a:r>
              <a:rPr lang="fr-FR" sz="2400" dirty="0" smtClean="0">
                <a:solidFill>
                  <a:srgbClr val="FFFFFF"/>
                </a:solidFill>
                <a:effectLst>
                  <a:outerShdw blurRad="127000" sx="101000" sy="101000" algn="ctr" rotWithShape="0">
                    <a:prstClr val="black">
                      <a:alpha val="71000"/>
                    </a:prstClr>
                  </a:outerShdw>
                </a:effectLst>
                <a:latin typeface="Arial"/>
                <a:cs typeface="Arial"/>
              </a:rPr>
              <a:t>29 Juin–2 Juillet 2016 </a:t>
            </a:r>
            <a:r>
              <a:rPr lang="fr-FR" sz="2400" dirty="0" smtClean="0">
                <a:solidFill>
                  <a:srgbClr val="FFFFFF"/>
                </a:solidFill>
                <a:effectLst>
                  <a:outerShdw blurRad="50800" dist="38100" dir="2700000" algn="tl" rotWithShape="0">
                    <a:prstClr val="black">
                      <a:alpha val="40000"/>
                    </a:prstClr>
                  </a:outerShdw>
                </a:effectLst>
                <a:latin typeface="Arial"/>
                <a:cs typeface="Arial"/>
              </a:rPr>
              <a:t>| </a:t>
            </a:r>
            <a:r>
              <a:rPr lang="fr-FR" sz="2400" dirty="0" smtClean="0">
                <a:solidFill>
                  <a:srgbClr val="FFFFFF"/>
                </a:solidFill>
                <a:effectLst>
                  <a:outerShdw blurRad="127000" sx="101000" sy="101000" algn="ctr" rotWithShape="0">
                    <a:prstClr val="black">
                      <a:alpha val="71000"/>
                    </a:prstClr>
                  </a:outerShdw>
                </a:effectLst>
                <a:latin typeface="Arial"/>
                <a:cs typeface="Arial"/>
              </a:rPr>
              <a:t>Barcelone, Espagne</a:t>
            </a:r>
          </a:p>
        </p:txBody>
      </p:sp>
    </p:spTree>
    <p:extLst>
      <p:ext uri="{BB962C8B-B14F-4D97-AF65-F5344CB8AC3E}">
        <p14:creationId xmlns="" xmlns:p14="http://schemas.microsoft.com/office/powerpoint/2010/main" val="223178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LBA-002: Etude multicentrique randomisée de phase III de chimiothérapie </a:t>
            </a:r>
            <a:r>
              <a:rPr lang="fr-FR" dirty="0" err="1" smtClean="0"/>
              <a:t>néoadjuvante</a:t>
            </a:r>
            <a:r>
              <a:rPr lang="fr-FR" dirty="0" smtClean="0"/>
              <a:t>, suivie de chirurgie et chimiothérapie ou de chirurgie et </a:t>
            </a:r>
            <a:r>
              <a:rPr lang="fr-FR" dirty="0" err="1" smtClean="0"/>
              <a:t>radiochimiothérapie</a:t>
            </a:r>
            <a:r>
              <a:rPr lang="fr-FR" dirty="0" smtClean="0"/>
              <a:t> dans le cancer de l’estomac </a:t>
            </a:r>
            <a:r>
              <a:rPr lang="fr-FR" dirty="0" err="1" smtClean="0"/>
              <a:t>résécable</a:t>
            </a:r>
            <a:r>
              <a:rPr lang="fr-FR" dirty="0" smtClean="0"/>
              <a:t>: premiers résultats de l’étude CRITICS – </a:t>
            </a:r>
            <a:r>
              <a:rPr lang="fr-FR" dirty="0" err="1" smtClean="0"/>
              <a:t>Verheij</a:t>
            </a:r>
            <a:r>
              <a:rPr lang="fr-FR" dirty="0" smtClean="0"/>
              <a:t> M, et al </a:t>
            </a:r>
            <a:endParaRPr lang="fr-FR" dirty="0"/>
          </a:p>
        </p:txBody>
      </p:sp>
      <p:sp>
        <p:nvSpPr>
          <p:cNvPr id="5" name="Content Placeholder 4"/>
          <p:cNvSpPr>
            <a:spLocks noGrp="1"/>
          </p:cNvSpPr>
          <p:nvPr>
            <p:ph idx="1"/>
          </p:nvPr>
        </p:nvSpPr>
        <p:spPr>
          <a:xfrm>
            <a:off x="365124" y="1254035"/>
            <a:ext cx="8713562" cy="4746172"/>
          </a:xfrm>
        </p:spPr>
        <p:txBody>
          <a:bodyPr/>
          <a:lstStyle/>
          <a:p>
            <a:pPr marL="0" indent="0">
              <a:buNone/>
            </a:pPr>
            <a:r>
              <a:rPr lang="fr-FR" sz="1400" b="1" dirty="0"/>
              <a:t>Résultats</a:t>
            </a:r>
          </a:p>
          <a:p>
            <a:pPr marL="0" indent="0">
              <a:buNone/>
            </a:pPr>
            <a:endParaRPr lang="fr-FR" sz="1400" b="1" dirty="0"/>
          </a:p>
          <a:p>
            <a:pPr lvl="1"/>
            <a:endParaRPr lang="fr-FR" sz="1400" dirty="0"/>
          </a:p>
          <a:p>
            <a:pPr lvl="1"/>
            <a:endParaRPr lang="fr-FR" sz="1400" dirty="0"/>
          </a:p>
          <a:p>
            <a:pPr lvl="1"/>
            <a:endParaRPr lang="fr-FR" sz="1400" dirty="0"/>
          </a:p>
          <a:p>
            <a:pPr lvl="1"/>
            <a:endParaRPr lang="fr-FR" sz="1400" dirty="0"/>
          </a:p>
          <a:p>
            <a:pPr lvl="1"/>
            <a:endParaRPr lang="fr-FR" sz="1400" dirty="0"/>
          </a:p>
          <a:p>
            <a:pPr lvl="1"/>
            <a:endParaRPr lang="fr-FR" sz="1400" dirty="0"/>
          </a:p>
          <a:p>
            <a:pPr>
              <a:spcBef>
                <a:spcPts val="2400"/>
              </a:spcBef>
            </a:pPr>
            <a:r>
              <a:rPr lang="fr-FR" sz="1400" dirty="0" smtClean="0"/>
              <a:t>Complications </a:t>
            </a:r>
            <a:r>
              <a:rPr lang="fr-FR" sz="1400" dirty="0"/>
              <a:t>liées à la chirurgie: 145 (22%) patients; décès à l’hôpital: 15 (2%)</a:t>
            </a:r>
          </a:p>
          <a:p>
            <a:pPr marL="0" indent="0">
              <a:spcBef>
                <a:spcPts val="600"/>
              </a:spcBef>
              <a:buNone/>
            </a:pPr>
            <a:r>
              <a:rPr lang="fr-FR" sz="1400" b="1" dirty="0"/>
              <a:t>Conclusions</a:t>
            </a:r>
          </a:p>
          <a:p>
            <a:r>
              <a:rPr lang="fr-FR" sz="1400" b="1" dirty="0"/>
              <a:t>Aucune différence de SG n’a été observée entre la CT et la RCT chez ces patients avec CE </a:t>
            </a:r>
            <a:r>
              <a:rPr lang="fr-FR" sz="1400" b="1" dirty="0" err="1"/>
              <a:t>résécable</a:t>
            </a:r>
            <a:endParaRPr lang="fr-FR" sz="1400" b="1" dirty="0"/>
          </a:p>
          <a:p>
            <a:r>
              <a:rPr lang="fr-FR" sz="1400" b="1" dirty="0"/>
              <a:t>La SG à 5 ans et la </a:t>
            </a:r>
            <a:r>
              <a:rPr lang="fr-FR" sz="1400" b="1" dirty="0" err="1"/>
              <a:t>SGm</a:t>
            </a:r>
            <a:r>
              <a:rPr lang="fr-FR" sz="1400" b="1" dirty="0"/>
              <a:t> étaient comparables avec celles d’autres études conduites dans les pays occidentaux</a:t>
            </a:r>
          </a:p>
          <a:p>
            <a:r>
              <a:rPr lang="fr-FR" sz="1400" b="1" dirty="0"/>
              <a:t>Les études en cours pourraient identifier les sous-groupes qui bénéficient particulièrement du traitement, mais les données actuelles ne permettent pas de déterminer clairement quelle est la meilleure stratégie </a:t>
            </a:r>
            <a:r>
              <a:rPr lang="fr-FR" sz="1400" b="1" dirty="0" err="1"/>
              <a:t>adjuvante</a:t>
            </a:r>
            <a:endParaRPr lang="fr-FR" sz="1400" b="1" dirty="0"/>
          </a:p>
          <a:p>
            <a:r>
              <a:rPr lang="fr-FR" sz="1400" b="1" dirty="0"/>
              <a:t>Du fait que &lt;50% des patients ont pu recevoir la totalité du traitement, il faudrait accorder plus d’importance aux stratégies préopératoires</a:t>
            </a:r>
          </a:p>
          <a:p>
            <a:endParaRPr lang="fr-FR" sz="1400" dirty="0"/>
          </a:p>
          <a:p>
            <a:endParaRPr lang="en-GB" dirty="0"/>
          </a:p>
        </p:txBody>
      </p:sp>
      <p:sp>
        <p:nvSpPr>
          <p:cNvPr id="9" name="Text Placeholder 22"/>
          <p:cNvSpPr>
            <a:spLocks noGrp="1"/>
          </p:cNvSpPr>
          <p:nvPr>
            <p:ph type="body" sz="quarter" idx="10"/>
          </p:nvPr>
        </p:nvSpPr>
        <p:spPr/>
        <p:txBody>
          <a:bodyPr/>
          <a:lstStyle/>
          <a:p>
            <a:r>
              <a:rPr lang="fr-FR" dirty="0" smtClean="0"/>
              <a:t>*p&lt;0,001</a:t>
            </a:r>
            <a:endParaRPr lang="fr-FR" dirty="0"/>
          </a:p>
        </p:txBody>
      </p:sp>
      <p:sp>
        <p:nvSpPr>
          <p:cNvPr id="15" name="Text Placeholder 14"/>
          <p:cNvSpPr>
            <a:spLocks noGrp="1"/>
          </p:cNvSpPr>
          <p:nvPr>
            <p:ph type="body" sz="quarter" idx="11"/>
          </p:nvPr>
        </p:nvSpPr>
        <p:spPr/>
        <p:txBody>
          <a:bodyPr/>
          <a:lstStyle/>
          <a:p>
            <a:r>
              <a:rPr lang="fr-FR" smtClean="0"/>
              <a:t>Verheij et al. Ann Oncol 2016; 27 (suppl 2): abstr LBA-02 </a:t>
            </a:r>
            <a:endParaRPr lang="fr-FR" dirty="0"/>
          </a:p>
        </p:txBody>
      </p:sp>
      <p:graphicFrame>
        <p:nvGraphicFramePr>
          <p:cNvPr id="8" name="Group 88"/>
          <p:cNvGraphicFramePr>
            <a:graphicFrameLocks noGrp="1"/>
          </p:cNvGraphicFramePr>
          <p:nvPr>
            <p:extLst>
              <p:ext uri="{D42A27DB-BD31-4B8C-83A1-F6EECF244321}">
                <p14:modId xmlns="" xmlns:p14="http://schemas.microsoft.com/office/powerpoint/2010/main" val="2539402672"/>
              </p:ext>
            </p:extLst>
          </p:nvPr>
        </p:nvGraphicFramePr>
        <p:xfrm>
          <a:off x="301990" y="1558665"/>
          <a:ext cx="8615982" cy="2026920"/>
        </p:xfrm>
        <a:graphic>
          <a:graphicData uri="http://schemas.openxmlformats.org/drawingml/2006/table">
            <a:tbl>
              <a:tblPr firstRow="1" bandRow="1">
                <a:tableStyleId>{69012ECD-51FC-41F1-AA8D-1B2483CD663E}</a:tableStyleId>
              </a:tblPr>
              <a:tblGrid>
                <a:gridCol w="3192324"/>
                <a:gridCol w="903943"/>
                <a:gridCol w="903943"/>
                <a:gridCol w="903943"/>
                <a:gridCol w="903943"/>
                <a:gridCol w="903943"/>
                <a:gridCol w="903943"/>
              </a:tblGrid>
              <a:tr h="2475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1" i="0" u="none" strike="noStrike" cap="none" normalizeH="0" baseline="0" noProof="0" dirty="0" smtClean="0">
                          <a:ln>
                            <a:noFill/>
                          </a:ln>
                          <a:solidFill>
                            <a:schemeClr val="tx2"/>
                          </a:solidFill>
                          <a:effectLst/>
                          <a:latin typeface="Arial" charset="0"/>
                          <a:cs typeface="Arial" charset="0"/>
                        </a:rPr>
                        <a:t>EIs postopératoires chez ≥10% des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kumimoji="0" lang="en-NZ" sz="1300" b="1" i="0" u="none" strike="noStrike" kern="1200" cap="none" normalizeH="0" baseline="0" dirty="0" smtClean="0">
                          <a:ln>
                            <a:noFill/>
                          </a:ln>
                          <a:solidFill>
                            <a:schemeClr val="tx2"/>
                          </a:solidFill>
                          <a:effectLst/>
                          <a:latin typeface="Arial" charset="0"/>
                          <a:ea typeface="+mn-ea"/>
                          <a:cs typeface="Arial" charset="0"/>
                        </a:rPr>
                        <a:t>CT (n=238)</a:t>
                      </a:r>
                      <a:endParaRPr kumimoji="0" lang="en-NZ" sz="13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0" lang="en-NZ" sz="13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NZ"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RCT (n=248)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81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10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5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6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30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27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latin typeface="Arial" pitchFamily="34" charset="0"/>
                          <a:cs typeface="Arial" pitchFamily="34" charset="0"/>
                        </a:rPr>
                        <a:t>25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spTree>
    <p:custDataLst>
      <p:tags r:id="rId1"/>
    </p:custDataLst>
    <p:extLst>
      <p:ext uri="{BB962C8B-B14F-4D97-AF65-F5344CB8AC3E}">
        <p14:creationId xmlns="" xmlns:p14="http://schemas.microsoft.com/office/powerpoint/2010/main" val="400098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60523" cy="807720"/>
          </a:xfrm>
        </p:spPr>
        <p:txBody>
          <a:bodyPr/>
          <a:lstStyle/>
          <a:p>
            <a:pPr>
              <a:lnSpc>
                <a:spcPct val="90000"/>
              </a:lnSpc>
            </a:pPr>
            <a:r>
              <a:rPr lang="fr-FR" dirty="0" smtClean="0"/>
              <a:t>LBA-04: </a:t>
            </a:r>
            <a:r>
              <a:rPr lang="fr-FR" dirty="0"/>
              <a:t>E</a:t>
            </a:r>
            <a:r>
              <a:rPr lang="fr-FR" dirty="0" smtClean="0"/>
              <a:t>tude E-DIS, un essai randomisé d’interruption de la chimiothérapie de 1</a:t>
            </a:r>
            <a:r>
              <a:rPr lang="fr-FR" baseline="30000" dirty="0" smtClean="0"/>
              <a:t>e</a:t>
            </a:r>
            <a:r>
              <a:rPr lang="fr-FR" dirty="0" smtClean="0"/>
              <a:t> ligne chez des patients avec carcinome épidermoïde métastatique de l’oesophage: résultats d’efficacité et qualité de vie </a:t>
            </a:r>
            <a:r>
              <a:rPr lang="fr-FR" dirty="0" smtClean="0">
                <a:latin typeface="Arial"/>
                <a:cs typeface="Arial"/>
              </a:rPr>
              <a:t>–</a:t>
            </a:r>
            <a:r>
              <a:rPr lang="fr-FR" dirty="0" smtClean="0"/>
              <a:t> Adenis A,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Objectif</a:t>
            </a:r>
            <a:r>
              <a:rPr lang="fr-FR" dirty="0" smtClean="0"/>
              <a:t> </a:t>
            </a:r>
          </a:p>
          <a:p>
            <a:r>
              <a:rPr lang="fr-FR" dirty="0" smtClean="0"/>
              <a:t>Evaluer le bénéfice de la CT de 1</a:t>
            </a:r>
            <a:r>
              <a:rPr lang="fr-FR" baseline="30000" dirty="0" smtClean="0"/>
              <a:t>e</a:t>
            </a:r>
            <a:r>
              <a:rPr lang="fr-FR" dirty="0" smtClean="0"/>
              <a:t> ligne chez les patients avec carcinome épidermoïde de l’œsophage métastatique (CEOM) sans progression après 6 semaines de CT</a:t>
            </a:r>
            <a:endParaRPr lang="fr-FR" dirty="0"/>
          </a:p>
        </p:txBody>
      </p:sp>
      <p:sp>
        <p:nvSpPr>
          <p:cNvPr id="14" name="Text Placeholder 13"/>
          <p:cNvSpPr>
            <a:spLocks noGrp="1"/>
          </p:cNvSpPr>
          <p:nvPr>
            <p:ph type="body" sz="quarter" idx="10"/>
          </p:nvPr>
        </p:nvSpPr>
        <p:spPr/>
        <p:txBody>
          <a:bodyPr/>
          <a:lstStyle/>
          <a:p>
            <a:r>
              <a:rPr lang="fr-FR" dirty="0" smtClean="0"/>
              <a:t>*LV5FU2-CDDP /2S (n=7), FOLFOX (n=24).</a:t>
            </a:r>
            <a:br>
              <a:rPr lang="fr-FR" dirty="0" smtClean="0"/>
            </a:br>
            <a:r>
              <a:rPr lang="fr-FR" dirty="0" smtClean="0"/>
              <a:t>MSS: meilleurs soins de support </a:t>
            </a:r>
            <a:endParaRPr lang="fr-FR" dirty="0"/>
          </a:p>
        </p:txBody>
      </p:sp>
      <p:sp>
        <p:nvSpPr>
          <p:cNvPr id="15" name="Text Placeholder 14"/>
          <p:cNvSpPr>
            <a:spLocks noGrp="1"/>
          </p:cNvSpPr>
          <p:nvPr>
            <p:ph type="body" sz="quarter" idx="11"/>
          </p:nvPr>
        </p:nvSpPr>
        <p:spPr/>
        <p:txBody>
          <a:bodyPr/>
          <a:lstStyle/>
          <a:p>
            <a:r>
              <a:rPr lang="fr-FR" b="1" dirty="0" smtClean="0"/>
              <a:t>Note: basé sur des données d’abstract uniquement</a:t>
            </a:r>
          </a:p>
          <a:p>
            <a:r>
              <a:rPr lang="fr-FR" dirty="0" smtClean="0"/>
              <a:t>Adenis et al. Ann Oncol 2016; 27 (suppl 2): abstr LBA-04 </a:t>
            </a:r>
            <a:endParaRPr lang="fr-FR" dirty="0"/>
          </a:p>
        </p:txBody>
      </p:sp>
      <p:sp>
        <p:nvSpPr>
          <p:cNvPr id="6" name="Oval 14"/>
          <p:cNvSpPr>
            <a:spLocks noChangeArrowheads="1"/>
          </p:cNvSpPr>
          <p:nvPr/>
        </p:nvSpPr>
        <p:spPr bwMode="auto">
          <a:xfrm>
            <a:off x="4055837" y="34663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latin typeface="Arial"/>
                <a:ea typeface="SimSun" pitchFamily="2" charset="-122"/>
                <a:cs typeface="Arial"/>
              </a:rPr>
              <a:t>R</a:t>
            </a:r>
          </a:p>
          <a:p>
            <a:pPr algn="ctr"/>
            <a:r>
              <a:rPr lang="fr-FR" altLang="zh-CN" b="1" dirty="0" smtClean="0">
                <a:solidFill>
                  <a:srgbClr val="043882"/>
                </a:solidFill>
                <a:latin typeface="Arial"/>
                <a:ea typeface="SimSun" pitchFamily="2" charset="-122"/>
                <a:cs typeface="Arial"/>
              </a:rPr>
              <a:t>1:1</a:t>
            </a:r>
            <a:endParaRPr lang="fr-FR" altLang="zh-CN" b="1" dirty="0">
              <a:solidFill>
                <a:srgbClr val="043882"/>
              </a:solidFill>
              <a:latin typeface="Arial"/>
              <a:ea typeface="SimSun" pitchFamily="2" charset="-122"/>
              <a:cs typeface="Arial"/>
            </a:endParaRPr>
          </a:p>
        </p:txBody>
      </p:sp>
      <p:cxnSp>
        <p:nvCxnSpPr>
          <p:cNvPr id="7" name="AutoShape 15"/>
          <p:cNvCxnSpPr>
            <a:cxnSpLocks noChangeShapeType="1"/>
            <a:stCxn id="6" idx="0"/>
            <a:endCxn id="11" idx="1"/>
          </p:cNvCxnSpPr>
          <p:nvPr/>
        </p:nvCxnSpPr>
        <p:spPr bwMode="auto">
          <a:xfrm rot="5400000" flipH="1" flipV="1">
            <a:off x="4266171" y="2957652"/>
            <a:ext cx="590183" cy="427254"/>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p:cNvCxnSpPr>
          <p:nvPr/>
        </p:nvCxnSpPr>
        <p:spPr bwMode="auto">
          <a:xfrm>
            <a:off x="3799114" y="375847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11" idx="3"/>
          </p:cNvCxnSpPr>
          <p:nvPr/>
        </p:nvCxnSpPr>
        <p:spPr bwMode="auto">
          <a:xfrm>
            <a:off x="7330966" y="2876187"/>
            <a:ext cx="607340" cy="3169"/>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774889" y="2286004"/>
            <a:ext cx="2556077" cy="118036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Poursuite de la CT</a:t>
            </a:r>
            <a:br>
              <a:rPr lang="fr-FR" altLang="zh-CN" b="1"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CT* + MSS</a:t>
            </a:r>
          </a:p>
          <a:p>
            <a:pPr algn="ctr" defTabSz="892175" eaLnBrk="0" hangingPunct="0"/>
            <a:r>
              <a:rPr lang="fr-FR" altLang="zh-CN" dirty="0" smtClean="0">
                <a:solidFill>
                  <a:srgbClr val="FFFFFF"/>
                </a:solidFill>
                <a:latin typeface="Arial"/>
                <a:ea typeface="SimSun" pitchFamily="2" charset="-122"/>
                <a:cs typeface="Arial"/>
              </a:rPr>
              <a:t>(n=31)</a:t>
            </a:r>
            <a:endParaRPr lang="fr-FR" altLang="zh-CN" dirty="0">
              <a:solidFill>
                <a:srgbClr val="FFFFFF"/>
              </a:solidFill>
              <a:latin typeface="Arial"/>
              <a:ea typeface="SimSun" pitchFamily="2" charset="-122"/>
              <a:cs typeface="Arial"/>
            </a:endParaRPr>
          </a:p>
        </p:txBody>
      </p:sp>
      <p:sp>
        <p:nvSpPr>
          <p:cNvPr id="12" name="AutoShape 9"/>
          <p:cNvSpPr>
            <a:spLocks noChangeArrowheads="1"/>
          </p:cNvSpPr>
          <p:nvPr/>
        </p:nvSpPr>
        <p:spPr bwMode="auto">
          <a:xfrm>
            <a:off x="479424" y="3035968"/>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CEOM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≤2</a:t>
            </a:r>
          </a:p>
          <a:p>
            <a:pPr defTabSz="892175" eaLnBrk="0" hangingPunct="0">
              <a:spcAft>
                <a:spcPct val="30000"/>
              </a:spcAft>
            </a:pPr>
            <a:r>
              <a:rPr lang="fr-FR" altLang="zh-CN" dirty="0" smtClean="0">
                <a:solidFill>
                  <a:srgbClr val="FFFFFF"/>
                </a:solidFill>
                <a:latin typeface="Arial"/>
                <a:ea typeface="SimSun" pitchFamily="2" charset="-122"/>
                <a:cs typeface="Arial"/>
              </a:rPr>
              <a:t>(n=67)</a:t>
            </a:r>
            <a:endParaRPr lang="fr-FR" altLang="zh-CN" dirty="0">
              <a:solidFill>
                <a:srgbClr val="FFFFFF"/>
              </a:solidFill>
              <a:latin typeface="Arial"/>
              <a:ea typeface="SimSun" pitchFamily="2" charset="-122"/>
              <a:cs typeface="Arial"/>
            </a:endParaRPr>
          </a:p>
        </p:txBody>
      </p:sp>
      <p:sp>
        <p:nvSpPr>
          <p:cNvPr id="13" name="Rectangle 9"/>
          <p:cNvSpPr txBox="1">
            <a:spLocks noChangeArrowheads="1"/>
          </p:cNvSpPr>
          <p:nvPr/>
        </p:nvSpPr>
        <p:spPr bwMode="auto">
          <a:xfrm>
            <a:off x="527049" y="5332278"/>
            <a:ext cx="4130676" cy="765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Taux de survie à 9 mois 	</a:t>
            </a:r>
          </a:p>
          <a:p>
            <a:pPr>
              <a:buClr>
                <a:srgbClr val="043882"/>
              </a:buClr>
            </a:pPr>
            <a:endParaRPr lang="fr-FR" kern="0" dirty="0" smtClean="0"/>
          </a:p>
        </p:txBody>
      </p:sp>
      <p:sp>
        <p:nvSpPr>
          <p:cNvPr id="16" name="Content Placeholder 26"/>
          <p:cNvSpPr txBox="1">
            <a:spLocks/>
          </p:cNvSpPr>
          <p:nvPr/>
        </p:nvSpPr>
        <p:spPr>
          <a:xfrm>
            <a:off x="4762500" y="5332278"/>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SSP, QoL</a:t>
            </a:r>
            <a:endParaRPr lang="fr-FR" kern="0" dirty="0"/>
          </a:p>
        </p:txBody>
      </p:sp>
      <p:cxnSp>
        <p:nvCxnSpPr>
          <p:cNvPr id="17" name="AutoShape 16"/>
          <p:cNvCxnSpPr>
            <a:cxnSpLocks noChangeShapeType="1"/>
            <a:stCxn id="6" idx="4"/>
            <a:endCxn id="20" idx="1"/>
          </p:cNvCxnSpPr>
          <p:nvPr/>
        </p:nvCxnSpPr>
        <p:spPr bwMode="auto">
          <a:xfrm rot="16200000" flipH="1">
            <a:off x="4356733" y="4041471"/>
            <a:ext cx="409059" cy="42725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38306" y="4218397"/>
            <a:ext cx="951694" cy="477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20" name="AutoShape 12"/>
          <p:cNvSpPr>
            <a:spLocks noChangeArrowheads="1"/>
          </p:cNvSpPr>
          <p:nvPr/>
        </p:nvSpPr>
        <p:spPr bwMode="auto">
          <a:xfrm>
            <a:off x="4774890" y="3848103"/>
            <a:ext cx="2556076" cy="122305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a:ea typeface="SimSun" pitchFamily="2" charset="-122"/>
                <a:cs typeface="Arial"/>
              </a:rPr>
              <a:t>Arrêt de la CT</a:t>
            </a:r>
          </a:p>
          <a:p>
            <a:pPr algn="ctr" defTabSz="892175" eaLnBrk="0" hangingPunct="0"/>
            <a:r>
              <a:rPr lang="fr-FR" altLang="zh-CN" b="1" dirty="0" smtClean="0">
                <a:solidFill>
                  <a:srgbClr val="4D4D4D"/>
                </a:solidFill>
                <a:latin typeface="Arial"/>
                <a:ea typeface="SimSun" pitchFamily="2" charset="-122"/>
                <a:cs typeface="Arial"/>
              </a:rPr>
              <a:t>MSS</a:t>
            </a:r>
            <a:r>
              <a:rPr lang="fr-FR" altLang="zh-CN" dirty="0" smtClean="0">
                <a:solidFill>
                  <a:srgbClr val="4D4D4D"/>
                </a:solidFill>
                <a:latin typeface="Arial"/>
                <a:ea typeface="SimSun" pitchFamily="2" charset="-122"/>
                <a:cs typeface="Arial"/>
              </a:rPr>
              <a:t> </a:t>
            </a:r>
            <a:br>
              <a:rPr lang="fr-FR" altLang="zh-CN" dirty="0" smtClean="0">
                <a:solidFill>
                  <a:srgbClr val="4D4D4D"/>
                </a:solidFill>
                <a:latin typeface="Arial"/>
                <a:ea typeface="SimSun" pitchFamily="2" charset="-122"/>
                <a:cs typeface="Arial"/>
              </a:rPr>
            </a:br>
            <a:r>
              <a:rPr lang="fr-FR" altLang="zh-CN" dirty="0" smtClean="0">
                <a:solidFill>
                  <a:srgbClr val="4D4D4D"/>
                </a:solidFill>
                <a:latin typeface="Arial"/>
                <a:ea typeface="SimSun" pitchFamily="2" charset="-122"/>
                <a:cs typeface="Arial"/>
              </a:rPr>
              <a:t>(n=33)</a:t>
            </a:r>
            <a:endParaRPr lang="fr-FR" altLang="zh-CN" dirty="0">
              <a:solidFill>
                <a:srgbClr val="4D4D4D"/>
              </a:solidFill>
              <a:latin typeface="Arial"/>
              <a:ea typeface="SimSun" pitchFamily="2" charset="-122"/>
              <a:cs typeface="Arial"/>
            </a:endParaRPr>
          </a:p>
        </p:txBody>
      </p:sp>
      <p:cxnSp>
        <p:nvCxnSpPr>
          <p:cNvPr id="21" name="AutoShape 21"/>
          <p:cNvCxnSpPr>
            <a:cxnSpLocks noChangeShapeType="1"/>
            <a:stCxn id="20" idx="3"/>
            <a:endCxn id="18" idx="1"/>
          </p:cNvCxnSpPr>
          <p:nvPr/>
        </p:nvCxnSpPr>
        <p:spPr bwMode="auto">
          <a:xfrm flipV="1">
            <a:off x="7330966" y="4457113"/>
            <a:ext cx="607340" cy="2516"/>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938306" y="2640640"/>
            <a:ext cx="951694" cy="477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Tree>
    <p:custDataLst>
      <p:tags r:id="rId1"/>
    </p:custDataLst>
    <p:extLst>
      <p:ext uri="{BB962C8B-B14F-4D97-AF65-F5344CB8AC3E}">
        <p14:creationId xmlns="" xmlns:p14="http://schemas.microsoft.com/office/powerpoint/2010/main" val="356067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LBA-04: Etude E-DIS, un essai randomisé d’interruption de la chimiothérapie de 1</a:t>
            </a:r>
            <a:r>
              <a:rPr lang="fr-FR" baseline="30000" dirty="0" smtClean="0"/>
              <a:t>e</a:t>
            </a:r>
            <a:r>
              <a:rPr lang="fr-FR" dirty="0" smtClean="0"/>
              <a:t> ligne chez des patients avec carcinome épidermoïde métastatique de l’oesophage: résultats d’efficacité et qualité de vie </a:t>
            </a:r>
            <a:r>
              <a:rPr lang="fr-FR" dirty="0"/>
              <a:t>–</a:t>
            </a:r>
            <a:r>
              <a:rPr lang="fr-FR" dirty="0" smtClean="0"/>
              <a:t> Adenis A,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a:t>
            </a:r>
            <a:endParaRPr lang="fr-FR" dirty="0" smtClean="0"/>
          </a:p>
          <a:p>
            <a:pPr>
              <a:buClr>
                <a:srgbClr val="043882"/>
              </a:buClr>
            </a:pPr>
            <a:r>
              <a:rPr lang="fr-FR" b="1" dirty="0" smtClean="0"/>
              <a:t>L’arrêt et la poursuite de la CT de 1</a:t>
            </a:r>
            <a:r>
              <a:rPr lang="fr-FR" b="1" baseline="30000" dirty="0" smtClean="0"/>
              <a:t>e </a:t>
            </a:r>
            <a:r>
              <a:rPr lang="fr-FR" b="1" dirty="0" smtClean="0"/>
              <a:t>ligne ont représenté toutes les deux des stratégies adéquates chez ces patients avec CEOM</a:t>
            </a:r>
            <a:endParaRPr lang="fr-FR" b="1" dirty="0"/>
          </a:p>
        </p:txBody>
      </p:sp>
      <p:sp>
        <p:nvSpPr>
          <p:cNvPr id="15" name="Text Placeholder 14"/>
          <p:cNvSpPr>
            <a:spLocks noGrp="1"/>
          </p:cNvSpPr>
          <p:nvPr>
            <p:ph type="body" sz="quarter" idx="11"/>
          </p:nvPr>
        </p:nvSpPr>
        <p:spPr/>
        <p:txBody>
          <a:bodyPr/>
          <a:lstStyle/>
          <a:p>
            <a:r>
              <a:rPr lang="fr-FR" dirty="0" smtClean="0"/>
              <a:t>Adenis et al. Ann Oncol 2016; 27 (suppl 2): abstr LBA-04 </a:t>
            </a:r>
            <a:endParaRPr lang="fr-FR" dirty="0"/>
          </a:p>
        </p:txBody>
      </p:sp>
      <p:graphicFrame>
        <p:nvGraphicFramePr>
          <p:cNvPr id="21" name="Group 88"/>
          <p:cNvGraphicFramePr>
            <a:graphicFrameLocks noGrp="1"/>
          </p:cNvGraphicFramePr>
          <p:nvPr>
            <p:extLst>
              <p:ext uri="{D42A27DB-BD31-4B8C-83A1-F6EECF244321}">
                <p14:modId xmlns="" xmlns:p14="http://schemas.microsoft.com/office/powerpoint/2010/main" val="971564979"/>
              </p:ext>
            </p:extLst>
          </p:nvPr>
        </p:nvGraphicFramePr>
        <p:xfrm>
          <a:off x="395289" y="1797048"/>
          <a:ext cx="8424861" cy="2965387"/>
        </p:xfrm>
        <a:graphic>
          <a:graphicData uri="http://schemas.openxmlformats.org/drawingml/2006/table">
            <a:tbl>
              <a:tblPr firstRow="1" bandRow="1">
                <a:tableStyleId>{69012ECD-51FC-41F1-AA8D-1B2483CD663E}</a:tableStyleId>
              </a:tblPr>
              <a:tblGrid>
                <a:gridCol w="4411409"/>
                <a:gridCol w="2006726"/>
                <a:gridCol w="2006726"/>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8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chemeClr val="tx2"/>
                          </a:solidFill>
                          <a:effectLst/>
                        </a:rPr>
                        <a:t>Poursuite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1" i="0" u="none" strike="noStrike" cap="none" normalizeH="0" baseline="0" noProof="0" dirty="0" smtClean="0">
                          <a:ln>
                            <a:noFill/>
                          </a:ln>
                          <a:solidFill>
                            <a:schemeClr val="tx2"/>
                          </a:solidFill>
                          <a:effectLst/>
                          <a:latin typeface="Arial" charset="0"/>
                          <a:cs typeface="Arial" charset="0"/>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chemeClr val="tx2"/>
                          </a:solidFill>
                          <a:effectLst/>
                        </a:rPr>
                        <a:t>Arrêt</a:t>
                      </a:r>
                      <a:endParaRPr kumimoji="0" lang="fr-FR" sz="1800" u="none" strike="sngStrike" cap="none" normalizeH="0" baseline="0" noProof="0" dirty="0" smtClean="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chemeClr val="tx2"/>
                          </a:solidFill>
                          <a:effectLst/>
                        </a:rPr>
                        <a:t>(n=33)</a:t>
                      </a:r>
                      <a:endParaRPr kumimoji="0" lang="fr-FR" sz="18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Taux de survie à 9 mois, % (IC85)</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50 (37 </a:t>
                      </a:r>
                      <a:r>
                        <a:rPr lang="fr-FR" dirty="0" smtClean="0">
                          <a:latin typeface="+mn-lt"/>
                          <a:cs typeface="+mn-cs"/>
                        </a:rPr>
                        <a:t>–</a:t>
                      </a:r>
                      <a:r>
                        <a:rPr kumimoji="0" lang="fr-FR" sz="1800" u="none" strike="noStrike" cap="none" normalizeH="0" baseline="0" noProof="0" dirty="0" smtClean="0">
                          <a:ln>
                            <a:noFill/>
                          </a:ln>
                          <a:solidFill>
                            <a:srgbClr val="4D4D4D"/>
                          </a:solidFill>
                          <a:effectLst/>
                        </a:rPr>
                        <a:t> 62)</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48 (34 </a:t>
                      </a:r>
                      <a:r>
                        <a:rPr lang="fr-FR" dirty="0" smtClean="0">
                          <a:latin typeface="+mn-lt"/>
                          <a:cs typeface="+mn-cs"/>
                        </a:rPr>
                        <a:t>–</a:t>
                      </a:r>
                      <a:r>
                        <a:rPr kumimoji="0" lang="fr-FR" sz="1800" u="none" strike="noStrike" cap="none" normalizeH="0" baseline="0" noProof="0" dirty="0" smtClean="0">
                          <a:ln>
                            <a:noFill/>
                          </a:ln>
                          <a:solidFill>
                            <a:srgbClr val="4D4D4D"/>
                          </a:solidFill>
                          <a:effectLst/>
                        </a:rPr>
                        <a:t> 60)</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SSP, mois (IC95)</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4 (2,8 – 5,8)</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1,4 (1,4 – 2,7)</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SG, mois (IC95)</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8,5 (6,6 </a:t>
                      </a:r>
                      <a:r>
                        <a:rPr lang="fr-FR" dirty="0" smtClean="0">
                          <a:latin typeface="+mn-lt"/>
                          <a:cs typeface="+mn-cs"/>
                        </a:rPr>
                        <a:t>–</a:t>
                      </a:r>
                      <a:r>
                        <a:rPr kumimoji="0" lang="fr-FR" sz="1800" u="none" strike="noStrike" cap="none" normalizeH="0" baseline="0" noProof="0" dirty="0" smtClean="0">
                          <a:ln>
                            <a:noFill/>
                          </a:ln>
                          <a:solidFill>
                            <a:srgbClr val="4D4D4D"/>
                          </a:solidFill>
                          <a:effectLst/>
                        </a:rPr>
                        <a:t> 12)</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8,8 (5,9 – 13,4)</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Délai jusqu’à détérioration définitive de l’état de santé global,* mois (IC95) </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6,7 (3,3 – 11,9)</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u="none" strike="noStrike" cap="none" normalizeH="0" baseline="0" noProof="0" dirty="0" smtClean="0">
                          <a:ln>
                            <a:noFill/>
                          </a:ln>
                          <a:solidFill>
                            <a:srgbClr val="4D4D4D"/>
                          </a:solidFill>
                          <a:effectLst/>
                        </a:rPr>
                        <a:t>4,4 (2,9 – 6,3)</a:t>
                      </a:r>
                      <a:endParaRPr kumimoji="0" lang="fr-FR" sz="18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2" name="Text Placeholder 1"/>
          <p:cNvSpPr>
            <a:spLocks noGrp="1"/>
          </p:cNvSpPr>
          <p:nvPr>
            <p:ph type="body" sz="quarter" idx="10"/>
          </p:nvPr>
        </p:nvSpPr>
        <p:spPr/>
        <p:txBody>
          <a:bodyPr/>
          <a:lstStyle/>
          <a:p>
            <a:r>
              <a:rPr lang="fr-FR" dirty="0" smtClean="0"/>
              <a:t>*Evaluée par EORTC-QLCC30</a:t>
            </a:r>
            <a:endParaRPr lang="fr-FR" dirty="0"/>
          </a:p>
        </p:txBody>
      </p:sp>
    </p:spTree>
    <p:custDataLst>
      <p:tags r:id="rId1"/>
    </p:custDataLst>
    <p:extLst>
      <p:ext uri="{BB962C8B-B14F-4D97-AF65-F5344CB8AC3E}">
        <p14:creationId xmlns="" xmlns:p14="http://schemas.microsoft.com/office/powerpoint/2010/main" val="401778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LBA-06: IMAB362: une nouvelle immunothérapie par anticorps ciblant </a:t>
            </a:r>
            <a:r>
              <a:rPr lang="fr-FR" dirty="0"/>
              <a:t>la protéine de jonction CLAUDIN18.2 </a:t>
            </a:r>
            <a:r>
              <a:rPr lang="fr-FR" dirty="0" smtClean="0"/>
              <a:t>dans le cancer de l’estomac – Al-Batran SE, et al </a:t>
            </a:r>
            <a:endParaRPr lang="fr-FR" dirty="0"/>
          </a:p>
        </p:txBody>
      </p:sp>
      <p:sp>
        <p:nvSpPr>
          <p:cNvPr id="14" name="Text Placeholder 13"/>
          <p:cNvSpPr>
            <a:spLocks noGrp="1"/>
          </p:cNvSpPr>
          <p:nvPr>
            <p:ph type="body" sz="quarter" idx="10"/>
          </p:nvPr>
        </p:nvSpPr>
        <p:spPr/>
        <p:txBody>
          <a:bodyPr/>
          <a:lstStyle/>
          <a:p>
            <a:r>
              <a:rPr lang="fr-FR" dirty="0" smtClean="0"/>
              <a:t>*Epirubicine 50 mg/m</a:t>
            </a:r>
            <a:r>
              <a:rPr lang="fr-FR" baseline="30000" dirty="0" smtClean="0"/>
              <a:t>2 </a:t>
            </a:r>
            <a:r>
              <a:rPr lang="fr-FR" dirty="0" smtClean="0"/>
              <a:t>+ oxaliplatine 130 mg/m</a:t>
            </a:r>
            <a:r>
              <a:rPr lang="fr-FR" baseline="30000" dirty="0" smtClean="0"/>
              <a:t>2</a:t>
            </a:r>
            <a:r>
              <a:rPr lang="fr-FR" dirty="0" smtClean="0"/>
              <a:t> J1 </a:t>
            </a:r>
            <a:br>
              <a:rPr lang="fr-FR" dirty="0" smtClean="0"/>
            </a:br>
            <a:r>
              <a:rPr lang="fr-FR" dirty="0" smtClean="0"/>
              <a:t>+ capécitabine 625 mg/m</a:t>
            </a:r>
            <a:r>
              <a:rPr lang="fr-FR" baseline="30000" dirty="0" smtClean="0"/>
              <a:t>2</a:t>
            </a:r>
            <a:r>
              <a:rPr lang="fr-FR" dirty="0" smtClean="0"/>
              <a:t> 2x/j, J1–21)</a:t>
            </a:r>
            <a:endParaRPr lang="fr-FR" dirty="0"/>
          </a:p>
        </p:txBody>
      </p:sp>
      <p:sp>
        <p:nvSpPr>
          <p:cNvPr id="15" name="Text Placeholder 14"/>
          <p:cNvSpPr>
            <a:spLocks noGrp="1"/>
          </p:cNvSpPr>
          <p:nvPr>
            <p:ph type="body" sz="quarter" idx="11"/>
          </p:nvPr>
        </p:nvSpPr>
        <p:spPr>
          <a:xfrm>
            <a:off x="3975100" y="6096000"/>
            <a:ext cx="4803775" cy="487363"/>
          </a:xfrm>
        </p:spPr>
        <p:txBody>
          <a:bodyPr/>
          <a:lstStyle/>
          <a:p>
            <a:r>
              <a:rPr lang="fr-FR" dirty="0" smtClean="0"/>
              <a:t>Al-Batran et al. Ann Oncol 2016; 27(suppl 2): abstr LBA-06</a:t>
            </a:r>
            <a:endParaRPr lang="fr-FR" dirty="0"/>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l’efficacité et la tolérance en 1</a:t>
            </a:r>
            <a:r>
              <a:rPr lang="fr-FR" baseline="30000" dirty="0" smtClean="0"/>
              <a:t>e</a:t>
            </a:r>
            <a:r>
              <a:rPr lang="fr-FR" dirty="0" smtClean="0"/>
              <a:t> ligne de IMAB362 + EOX par rapport à EOX seul chez des patients avec CE ou CJGO avancé / en rechute et une expression de CLDN18.2 </a:t>
            </a:r>
            <a:endParaRPr lang="fr-FR" dirty="0"/>
          </a:p>
        </p:txBody>
      </p:sp>
      <p:sp>
        <p:nvSpPr>
          <p:cNvPr id="7" name="Oval 14"/>
          <p:cNvSpPr>
            <a:spLocks noChangeArrowheads="1"/>
          </p:cNvSpPr>
          <p:nvPr/>
        </p:nvSpPr>
        <p:spPr bwMode="auto">
          <a:xfrm>
            <a:off x="3624037" y="33599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fr-FR" altLang="zh-CN" sz="1400" b="1" dirty="0" smtClean="0">
                <a:solidFill>
                  <a:srgbClr val="043882"/>
                </a:solidFill>
                <a:latin typeface="Arial"/>
                <a:ea typeface="SimSun" pitchFamily="2" charset="-122"/>
                <a:cs typeface="Arial"/>
              </a:rPr>
              <a:t>R</a:t>
            </a:r>
          </a:p>
          <a:p>
            <a:pPr algn="ctr" fontAlgn="auto">
              <a:spcBef>
                <a:spcPts val="0"/>
              </a:spcBef>
              <a:spcAft>
                <a:spcPts val="0"/>
              </a:spcAft>
            </a:pPr>
            <a:r>
              <a:rPr lang="fr-FR" altLang="zh-CN" sz="1400" b="1" dirty="0" smtClean="0">
                <a:solidFill>
                  <a:srgbClr val="043882"/>
                </a:solidFill>
                <a:latin typeface="Arial"/>
                <a:ea typeface="SimSun" pitchFamily="2" charset="-122"/>
                <a:cs typeface="Arial"/>
              </a:rPr>
              <a:t>1:1</a:t>
            </a:r>
            <a:endParaRPr lang="fr-FR" altLang="zh-CN" sz="1400" b="1" dirty="0">
              <a:solidFill>
                <a:srgbClr val="043882"/>
              </a:solidFill>
              <a:latin typeface="Arial"/>
              <a:ea typeface="SimSun" pitchFamily="2" charset="-122"/>
              <a:cs typeface="Arial"/>
            </a:endParaRPr>
          </a:p>
        </p:txBody>
      </p:sp>
      <p:cxnSp>
        <p:nvCxnSpPr>
          <p:cNvPr id="8" name="AutoShape 15"/>
          <p:cNvCxnSpPr>
            <a:cxnSpLocks noChangeShapeType="1"/>
            <a:stCxn id="7" idx="0"/>
            <a:endCxn id="12" idx="1"/>
          </p:cNvCxnSpPr>
          <p:nvPr/>
        </p:nvCxnSpPr>
        <p:spPr bwMode="auto">
          <a:xfrm rot="5400000" flipH="1" flipV="1">
            <a:off x="3893817" y="2923117"/>
            <a:ext cx="458901" cy="41486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06184" y="2649098"/>
            <a:ext cx="698757" cy="504000"/>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b="1" dirty="0" smtClean="0">
                <a:solidFill>
                  <a:srgbClr val="FFFFFF"/>
                </a:solidFill>
                <a:latin typeface="Arial"/>
                <a:ea typeface="SimSun" pitchFamily="2" charset="-122"/>
                <a:cs typeface="Arial"/>
              </a:rPr>
              <a:t>Prog</a:t>
            </a:r>
            <a:endParaRPr lang="fr-FR" altLang="zh-CN" sz="1400" b="1" dirty="0">
              <a:solidFill>
                <a:srgbClr val="FFFFFF"/>
              </a:solidFill>
              <a:latin typeface="Arial"/>
              <a:ea typeface="SimSun" pitchFamily="2" charset="-122"/>
              <a:cs typeface="Arial"/>
            </a:endParaRPr>
          </a:p>
        </p:txBody>
      </p:sp>
      <p:cxnSp>
        <p:nvCxnSpPr>
          <p:cNvPr id="10" name="AutoShape 19"/>
          <p:cNvCxnSpPr>
            <a:cxnSpLocks noChangeShapeType="1"/>
            <a:stCxn id="13" idx="3"/>
            <a:endCxn id="7" idx="2"/>
          </p:cNvCxnSpPr>
          <p:nvPr/>
        </p:nvCxnSpPr>
        <p:spPr bwMode="auto">
          <a:xfrm>
            <a:off x="3321674" y="3651183"/>
            <a:ext cx="302363" cy="916"/>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924800" y="2901098"/>
            <a:ext cx="28138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330700" y="2577098"/>
            <a:ext cx="3594100" cy="648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FFFFFF"/>
                </a:solidFill>
                <a:latin typeface="Arial" panose="020B0604020202020204" pitchFamily="34" charset="0"/>
                <a:cs typeface="Arial" panose="020B0604020202020204" pitchFamily="34" charset="0"/>
              </a:rPr>
              <a:t>IMAB362 dose de charge 800 mg/m</a:t>
            </a:r>
            <a:r>
              <a:rPr lang="fr-FR" altLang="zh-CN" sz="1400" baseline="30000" dirty="0" smtClean="0">
                <a:solidFill>
                  <a:srgbClr val="FFFFFF"/>
                </a:solidFill>
                <a:latin typeface="Arial" panose="020B0604020202020204" pitchFamily="34" charset="0"/>
                <a:cs typeface="Arial" panose="020B0604020202020204" pitchFamily="34" charset="0"/>
              </a:rPr>
              <a:t>2</a:t>
            </a:r>
            <a:r>
              <a:rPr lang="fr-FR" altLang="zh-CN" sz="1400" dirty="0" smtClean="0">
                <a:solidFill>
                  <a:srgbClr val="FFFFFF"/>
                </a:solidFill>
                <a:latin typeface="Arial" panose="020B0604020202020204" pitchFamily="34" charset="0"/>
                <a:cs typeface="Arial" panose="020B0604020202020204" pitchFamily="34" charset="0"/>
              </a:rPr>
              <a:t>, puis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600 mg/m</a:t>
            </a:r>
            <a:r>
              <a:rPr lang="fr-FR" altLang="zh-CN" sz="1400" baseline="30000" dirty="0" smtClean="0">
                <a:solidFill>
                  <a:srgbClr val="FFFFFF"/>
                </a:solidFill>
                <a:latin typeface="Arial" panose="020B0604020202020204" pitchFamily="34" charset="0"/>
                <a:cs typeface="Arial" panose="020B0604020202020204" pitchFamily="34" charset="0"/>
              </a:rPr>
              <a:t>2</a:t>
            </a:r>
            <a:r>
              <a:rPr lang="fr-FR" altLang="zh-CN" sz="1400" dirty="0" smtClean="0">
                <a:solidFill>
                  <a:srgbClr val="FFFFFF"/>
                </a:solidFill>
                <a:latin typeface="Arial" panose="020B0604020202020204" pitchFamily="34" charset="0"/>
                <a:cs typeface="Arial" panose="020B0604020202020204" pitchFamily="34" charset="0"/>
              </a:rPr>
              <a:t> J1</a:t>
            </a:r>
            <a:r>
              <a:rPr lang="fr-FR" altLang="zh-CN" sz="1400" dirty="0">
                <a:solidFill>
                  <a:srgbClr val="FFFFFF"/>
                </a:solidFill>
                <a:latin typeface="Arial" panose="020B0604020202020204" pitchFamily="34" charset="0"/>
                <a:cs typeface="Arial" panose="020B0604020202020204" pitchFamily="34" charset="0"/>
              </a:rPr>
              <a:t> </a:t>
            </a:r>
            <a:r>
              <a:rPr lang="fr-FR" altLang="zh-CN" sz="1400" dirty="0" smtClean="0">
                <a:solidFill>
                  <a:srgbClr val="FFFFFF"/>
                </a:solidFill>
                <a:latin typeface="Arial" panose="020B0604020202020204" pitchFamily="34" charset="0"/>
                <a:cs typeface="Arial" panose="020B0604020202020204" pitchFamily="34" charset="0"/>
              </a:rPr>
              <a:t>/3S + EOX*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(n=77)</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270498" y="2227460"/>
            <a:ext cx="3051176"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sz="1400"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fontAlgn="auto" hangingPunct="0">
              <a:spcBef>
                <a:spcPts val="0"/>
              </a:spcBef>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CE ou CJGO avancé /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en rechute</a:t>
            </a:r>
          </a:p>
          <a:p>
            <a:pPr marL="285750" indent="-285750" defTabSz="892175" eaLnBrk="0" fontAlgn="auto" hangingPunct="0">
              <a:spcBef>
                <a:spcPts val="0"/>
              </a:spcBef>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Expression de CLDN18.2 ≥2+ sur ≥40% des cellules tumorales en IHC</a:t>
            </a:r>
          </a:p>
          <a:p>
            <a:pPr marL="285750" indent="-285750" defTabSz="892175" eaLnBrk="0" fontAlgn="auto" hangingPunct="0">
              <a:spcBef>
                <a:spcPts val="0"/>
              </a:spcBef>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Pas de chimiothérapie antérieure</a:t>
            </a:r>
          </a:p>
          <a:p>
            <a:pPr marL="285750" indent="-285750" defTabSz="892175" eaLnBrk="0" fontAlgn="auto" hangingPunct="0">
              <a:spcBef>
                <a:spcPts val="0"/>
              </a:spcBef>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ECOG PS 0–1 </a:t>
            </a:r>
          </a:p>
          <a:p>
            <a:pPr marL="285750" indent="-285750" defTabSz="892175" eaLnBrk="0" fontAlgn="auto" hangingPunct="0">
              <a:spcBef>
                <a:spcPts val="0"/>
              </a:spcBef>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Non éligible au trastuzumab</a:t>
            </a:r>
          </a:p>
          <a:p>
            <a:pPr defTabSz="892175" eaLnBrk="0" fontAlgn="auto" hangingPunct="0">
              <a:spcBef>
                <a:spcPts val="0"/>
              </a:spcBef>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(n=246)</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479424" y="5499344"/>
            <a:ext cx="4130676" cy="765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a:t>
            </a:r>
          </a:p>
        </p:txBody>
      </p:sp>
      <p:sp>
        <p:nvSpPr>
          <p:cNvPr id="17" name="Content Placeholder 26"/>
          <p:cNvSpPr txBox="1">
            <a:spLocks/>
          </p:cNvSpPr>
          <p:nvPr/>
        </p:nvSpPr>
        <p:spPr>
          <a:xfrm>
            <a:off x="4762500" y="5499344"/>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SG, tolérance</a:t>
            </a:r>
            <a:endParaRPr lang="fr-FR" dirty="0"/>
          </a:p>
        </p:txBody>
      </p:sp>
      <p:cxnSp>
        <p:nvCxnSpPr>
          <p:cNvPr id="18" name="AutoShape 16"/>
          <p:cNvCxnSpPr>
            <a:cxnSpLocks noChangeShapeType="1"/>
            <a:stCxn id="7" idx="4"/>
            <a:endCxn id="21" idx="1"/>
          </p:cNvCxnSpPr>
          <p:nvPr/>
        </p:nvCxnSpPr>
        <p:spPr bwMode="auto">
          <a:xfrm rot="16200000" flipH="1">
            <a:off x="3920743" y="3939290"/>
            <a:ext cx="405049" cy="41486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206184" y="4097248"/>
            <a:ext cx="713698" cy="504000"/>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b="1" dirty="0" smtClean="0">
                <a:solidFill>
                  <a:srgbClr val="FFFFFF"/>
                </a:solidFill>
                <a:latin typeface="Arial"/>
                <a:ea typeface="SimSun" pitchFamily="2" charset="-122"/>
                <a:cs typeface="Arial"/>
              </a:rPr>
              <a:t>Prog</a:t>
            </a:r>
            <a:endParaRPr lang="fr-FR" altLang="zh-CN" sz="1400" b="1" dirty="0">
              <a:solidFill>
                <a:srgbClr val="FFFFFF"/>
              </a:solidFill>
              <a:latin typeface="Arial"/>
              <a:ea typeface="SimSun" pitchFamily="2" charset="-122"/>
              <a:cs typeface="Arial"/>
            </a:endParaRPr>
          </a:p>
        </p:txBody>
      </p:sp>
      <p:cxnSp>
        <p:nvCxnSpPr>
          <p:cNvPr id="20" name="AutoShape 20"/>
          <p:cNvCxnSpPr>
            <a:cxnSpLocks noChangeShapeType="1"/>
          </p:cNvCxnSpPr>
          <p:nvPr/>
        </p:nvCxnSpPr>
        <p:spPr bwMode="auto">
          <a:xfrm>
            <a:off x="7925384" y="4349248"/>
            <a:ext cx="280800"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330700" y="4025248"/>
            <a:ext cx="3594100" cy="648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4D4D4D"/>
                </a:solidFill>
                <a:latin typeface="Arial" panose="020B0604020202020204" pitchFamily="34" charset="0"/>
                <a:cs typeface="Arial" panose="020B0604020202020204" pitchFamily="34" charset="0"/>
              </a:rPr>
              <a:t>EOX* </a:t>
            </a:r>
            <a:br>
              <a:rPr lang="fr-FR" altLang="zh-CN" sz="1400" dirty="0" smtClean="0">
                <a:solidFill>
                  <a:srgbClr val="4D4D4D"/>
                </a:solidFill>
                <a:latin typeface="Arial" panose="020B0604020202020204" pitchFamily="34" charset="0"/>
                <a:cs typeface="Arial" panose="020B0604020202020204" pitchFamily="34" charset="0"/>
              </a:rPr>
            </a:br>
            <a:r>
              <a:rPr lang="fr-FR" altLang="zh-CN" sz="1400" dirty="0" smtClean="0">
                <a:solidFill>
                  <a:srgbClr val="4D4D4D"/>
                </a:solidFill>
                <a:latin typeface="Arial" panose="020B0604020202020204" pitchFamily="34" charset="0"/>
                <a:cs typeface="Arial" panose="020B0604020202020204" pitchFamily="34" charset="0"/>
              </a:rPr>
              <a:t>(n=84)</a:t>
            </a:r>
            <a:endParaRPr lang="fr-FR" altLang="zh-CN" sz="1400" dirty="0">
              <a:solidFill>
                <a:srgbClr val="4D4D4D"/>
              </a:solidFill>
              <a:latin typeface="Arial" panose="020B0604020202020204" pitchFamily="34" charset="0"/>
              <a:cs typeface="Arial" panose="020B0604020202020204" pitchFamily="34" charset="0"/>
            </a:endParaRPr>
          </a:p>
        </p:txBody>
      </p:sp>
      <p:sp>
        <p:nvSpPr>
          <p:cNvPr id="40" name="AutoShape 12"/>
          <p:cNvSpPr>
            <a:spLocks noChangeArrowheads="1"/>
          </p:cNvSpPr>
          <p:nvPr/>
        </p:nvSpPr>
        <p:spPr bwMode="auto">
          <a:xfrm>
            <a:off x="4330700" y="4809274"/>
            <a:ext cx="3594100" cy="648000"/>
          </a:xfrm>
          <a:prstGeom prst="rect">
            <a:avLst/>
          </a:prstGeom>
          <a:solidFill>
            <a:schemeClr val="accent4"/>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smtClean="0">
                <a:solidFill>
                  <a:srgbClr val="4D4D4D"/>
                </a:solidFill>
                <a:latin typeface="Arial" panose="020B0604020202020204" pitchFamily="34" charset="0"/>
                <a:cs typeface="Arial" panose="020B0604020202020204" pitchFamily="34" charset="0"/>
              </a:rPr>
              <a:t>Bras exploratoire: IMAB362 1000 mg/m</a:t>
            </a:r>
            <a:r>
              <a:rPr lang="fr-FR" altLang="zh-CN" sz="1400" baseline="30000" dirty="0" smtClean="0">
                <a:solidFill>
                  <a:srgbClr val="4D4D4D"/>
                </a:solidFill>
                <a:latin typeface="Arial" panose="020B0604020202020204" pitchFamily="34" charset="0"/>
                <a:cs typeface="Arial" panose="020B0604020202020204" pitchFamily="34" charset="0"/>
              </a:rPr>
              <a:t>2</a:t>
            </a:r>
            <a:r>
              <a:rPr lang="fr-FR" altLang="zh-CN" sz="1400" dirty="0" smtClean="0">
                <a:solidFill>
                  <a:srgbClr val="4D4D4D"/>
                </a:solidFill>
                <a:latin typeface="Arial" panose="020B0604020202020204" pitchFamily="34" charset="0"/>
                <a:cs typeface="Arial" panose="020B0604020202020204" pitchFamily="34" charset="0"/>
              </a:rPr>
              <a:t> + EOX* /3S (données non présentées ici) (n=85)</a:t>
            </a:r>
            <a:endParaRPr lang="fr-FR" altLang="zh-CN" sz="1400" dirty="0">
              <a:solidFill>
                <a:srgbClr val="4D4D4D"/>
              </a:solidFill>
              <a:latin typeface="Arial" panose="020B0604020202020204" pitchFamily="34" charset="0"/>
              <a:cs typeface="Arial" panose="020B0604020202020204" pitchFamily="34" charset="0"/>
            </a:endParaRPr>
          </a:p>
        </p:txBody>
      </p:sp>
      <p:sp>
        <p:nvSpPr>
          <p:cNvPr id="45" name="Content Placeholder 26"/>
          <p:cNvSpPr txBox="1">
            <a:spLocks/>
          </p:cNvSpPr>
          <p:nvPr/>
        </p:nvSpPr>
        <p:spPr bwMode="auto">
          <a:xfrm>
            <a:off x="4246336" y="3341035"/>
            <a:ext cx="4300764" cy="892175"/>
          </a:xfrm>
          <a:prstGeom prst="rect">
            <a:avLst/>
          </a:prstGeom>
          <a:noFill/>
          <a:ln w="9525">
            <a:noFill/>
            <a:miter lim="800000"/>
            <a:headEnd/>
            <a:tailEnd/>
          </a:ln>
        </p:spPr>
        <p:txBody>
          <a:bodyPr/>
          <a:lstStyle/>
          <a:p>
            <a:pPr marL="190500" indent="-190500" fontAlgn="auto">
              <a:spcBef>
                <a:spcPts val="0"/>
              </a:spcBef>
              <a:spcAft>
                <a:spcPts val="400"/>
              </a:spcAft>
              <a:defRPr/>
            </a:pPr>
            <a:r>
              <a:rPr lang="fr-FR" sz="1400" b="1" dirty="0" smtClean="0">
                <a:solidFill>
                  <a:srgbClr val="043882"/>
                </a:solidFill>
                <a:latin typeface="Arial"/>
                <a:cs typeface="Arial"/>
              </a:rPr>
              <a:t>Stratification</a:t>
            </a:r>
          </a:p>
          <a:p>
            <a:pPr marL="361950" indent="-171450" fontAlgn="auto">
              <a:lnSpc>
                <a:spcPct val="80000"/>
              </a:lnSpc>
              <a:spcBef>
                <a:spcPts val="0"/>
              </a:spcBef>
              <a:spcAft>
                <a:spcPts val="0"/>
              </a:spcAft>
              <a:buFont typeface="Arial" panose="020B0604020202020204" pitchFamily="34" charset="0"/>
              <a:buChar char="•"/>
              <a:defRPr/>
            </a:pPr>
            <a:r>
              <a:rPr lang="fr-FR" sz="1400" dirty="0" smtClean="0">
                <a:solidFill>
                  <a:srgbClr val="000000"/>
                </a:solidFill>
                <a:latin typeface="Arial" panose="020B0604020202020204" pitchFamily="34" charset="0"/>
                <a:cs typeface="Arial" panose="020B0604020202020204" pitchFamily="34" charset="0"/>
              </a:rPr>
              <a:t>Positivité de CLDN18.2, maladie mesurable</a:t>
            </a:r>
            <a:endParaRPr lang="fr-FR"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 xmlns:p14="http://schemas.microsoft.com/office/powerpoint/2010/main" val="190144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000" dirty="0">
                <a:solidFill>
                  <a:srgbClr val="043882"/>
                </a:solidFill>
              </a:rPr>
              <a:t>LBA-06</a:t>
            </a:r>
            <a:r>
              <a:rPr lang="en-GB" sz="2000" dirty="0" smtClean="0">
                <a:solidFill>
                  <a:srgbClr val="043882"/>
                </a:solidFill>
              </a:rPr>
              <a:t>: </a:t>
            </a:r>
            <a:r>
              <a:rPr lang="fr-FR" sz="2000" dirty="0"/>
              <a:t>IMAB362: une nouvelle immunothérapie par anticorps ciblant la protéine de jonction CLAUDIN18.2 dans le cancer de l’estomac – Al-Batran SE, et al </a:t>
            </a:r>
            <a:endParaRPr lang="en-US" sz="2000" dirty="0"/>
          </a:p>
        </p:txBody>
      </p:sp>
      <p:sp>
        <p:nvSpPr>
          <p:cNvPr id="7"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p>
          <a:p>
            <a:pPr>
              <a:buClr>
                <a:srgbClr val="043882"/>
              </a:buClr>
            </a:pPr>
            <a:endParaRPr lang="en-GB" dirty="0"/>
          </a:p>
          <a:p>
            <a:pPr>
              <a:buClr>
                <a:srgbClr val="043882"/>
              </a:buClr>
            </a:pPr>
            <a:endParaRPr lang="en-GB" dirty="0" smtClean="0"/>
          </a:p>
        </p:txBody>
      </p:sp>
      <p:sp>
        <p:nvSpPr>
          <p:cNvPr id="52" name="Text Placeholder 13"/>
          <p:cNvSpPr txBox="1">
            <a:spLocks/>
          </p:cNvSpPr>
          <p:nvPr/>
        </p:nvSpPr>
        <p:spPr>
          <a:xfrm>
            <a:off x="365125" y="6096000"/>
            <a:ext cx="4130675" cy="487363"/>
          </a:xfrm>
          <a:prstGeom prst="rect">
            <a:avLst/>
          </a:prstGeom>
        </p:spPr>
        <p:txBody>
          <a:bodyPr anchor="b"/>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200" dirty="0" smtClean="0"/>
              <a:t>*intensité ≥</a:t>
            </a:r>
            <a:r>
              <a:rPr lang="en-GB" sz="1200" dirty="0"/>
              <a:t>2+ </a:t>
            </a:r>
            <a:r>
              <a:rPr lang="en-GB" sz="1200" dirty="0" smtClean="0"/>
              <a:t>dans </a:t>
            </a:r>
            <a:r>
              <a:rPr lang="en-GB" sz="1200" dirty="0"/>
              <a:t>≥70% </a:t>
            </a:r>
            <a:r>
              <a:rPr lang="en-GB" sz="1200" dirty="0" smtClean="0"/>
              <a:t>des cellules tumorales</a:t>
            </a:r>
            <a:endParaRPr lang="en-GB" sz="1200" dirty="0"/>
          </a:p>
        </p:txBody>
      </p:sp>
      <p:graphicFrame>
        <p:nvGraphicFramePr>
          <p:cNvPr id="53" name="Group 88"/>
          <p:cNvGraphicFramePr>
            <a:graphicFrameLocks noGrp="1"/>
          </p:cNvGraphicFramePr>
          <p:nvPr>
            <p:extLst>
              <p:ext uri="{D42A27DB-BD31-4B8C-83A1-F6EECF244321}">
                <p14:modId xmlns="" xmlns:p14="http://schemas.microsoft.com/office/powerpoint/2010/main" val="810264813"/>
              </p:ext>
            </p:extLst>
          </p:nvPr>
        </p:nvGraphicFramePr>
        <p:xfrm>
          <a:off x="369888" y="1644514"/>
          <a:ext cx="8408989" cy="1579200"/>
        </p:xfrm>
        <a:graphic>
          <a:graphicData uri="http://schemas.openxmlformats.org/drawingml/2006/table">
            <a:tbl>
              <a:tblPr firstRow="1" bandRow="1">
                <a:tableStyleId>{69012ECD-51FC-41F1-AA8D-1B2483CD663E}</a:tableStyleId>
              </a:tblPr>
              <a:tblGrid>
                <a:gridCol w="1897856"/>
                <a:gridCol w="2159795"/>
                <a:gridCol w="1450446"/>
                <a:gridCol w="1450446"/>
                <a:gridCol w="145044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endParaRPr lang="fr-FR" sz="1600" noProof="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strike="noStrike" baseline="0" noProof="0" dirty="0" smtClean="0">
                          <a:solidFill>
                            <a:schemeClr val="tx2"/>
                          </a:solidFill>
                          <a:latin typeface="Arial" panose="020B0604020202020204" pitchFamily="34" charset="0"/>
                          <a:cs typeface="Arial" panose="020B0604020202020204" pitchFamily="34" charset="0"/>
                        </a:rPr>
                        <a:t>IMAB362 + EOX</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strike="noStrike" baseline="0" noProof="0" dirty="0" smtClean="0">
                          <a:solidFill>
                            <a:schemeClr val="tx2"/>
                          </a:solidFill>
                          <a:latin typeface="Arial" panose="020B0604020202020204" pitchFamily="34" charset="0"/>
                          <a:cs typeface="Arial" panose="020B0604020202020204" pitchFamily="34" charset="0"/>
                        </a:rPr>
                        <a:t>EOX</a:t>
                      </a:r>
                      <a:endParaRPr lang="fr-FR" sz="1600" b="1" strike="noStrike" baseline="0" noProof="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strike="noStrike" baseline="0" noProof="0" dirty="0" smtClean="0">
                          <a:solidFill>
                            <a:schemeClr val="tx2"/>
                          </a:solidFill>
                          <a:latin typeface="Arial" panose="020B0604020202020204" pitchFamily="34" charset="0"/>
                          <a:cs typeface="Arial" panose="020B0604020202020204" pitchFamily="34" charset="0"/>
                        </a:rPr>
                        <a:t>HR</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strike="noStrike" baseline="0" noProof="0" dirty="0" smtClean="0">
                          <a:solidFill>
                            <a:schemeClr val="tx2"/>
                          </a:solidFill>
                          <a:latin typeface="Arial" panose="020B0604020202020204" pitchFamily="34" charset="0"/>
                          <a:cs typeface="Arial" panose="020B0604020202020204" pitchFamily="34" charset="0"/>
                        </a:rPr>
                        <a:t>p</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SSPm (mois)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7,9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4,8</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0,47</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&lt;0,001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SGm (mois)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13,2</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8,4</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0,51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0" noProof="0" dirty="0" smtClean="0">
                          <a:solidFill>
                            <a:srgbClr val="000000"/>
                          </a:solidFill>
                          <a:latin typeface="Arial" panose="020B0604020202020204" pitchFamily="34" charset="0"/>
                          <a:cs typeface="Arial" panose="020B0604020202020204" pitchFamily="34" charset="0"/>
                        </a:rPr>
                        <a:t>&lt;0,001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baseline="0" noProof="0" dirty="0" smtClean="0">
                          <a:solidFill>
                            <a:schemeClr val="tx2"/>
                          </a:solidFill>
                          <a:latin typeface="Arial" panose="020B0604020202020204" pitchFamily="34" charset="0"/>
                          <a:cs typeface="Arial" panose="020B0604020202020204" pitchFamily="34" charset="0"/>
                        </a:rPr>
                        <a:t>Sous-groupe avec expression de CLDN18.2 élevée*</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SGm (mois)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fr-FR" sz="1600" b="0" noProof="0" dirty="0" smtClean="0">
                          <a:solidFill>
                            <a:srgbClr val="000000"/>
                          </a:solidFill>
                          <a:latin typeface="Arial" panose="020B0604020202020204" pitchFamily="34" charset="0"/>
                          <a:cs typeface="Arial" panose="020B0604020202020204" pitchFamily="34" charset="0"/>
                        </a:rPr>
                        <a:t>16,7</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fr-FR" sz="1600" b="0" noProof="0" dirty="0" smtClean="0">
                          <a:solidFill>
                            <a:srgbClr val="000000"/>
                          </a:solidFill>
                          <a:latin typeface="Arial" panose="020B0604020202020204" pitchFamily="34" charset="0"/>
                          <a:cs typeface="Arial" panose="020B0604020202020204" pitchFamily="34" charset="0"/>
                        </a:rPr>
                        <a:t>9,0</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fr-FR" sz="1600" b="0" noProof="0" dirty="0" smtClean="0">
                          <a:solidFill>
                            <a:srgbClr val="000000"/>
                          </a:solidFill>
                          <a:latin typeface="Arial" panose="020B0604020202020204" pitchFamily="34" charset="0"/>
                          <a:cs typeface="Arial" panose="020B0604020202020204" pitchFamily="34" charset="0"/>
                        </a:rPr>
                        <a:t>0,45</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fr-FR" sz="1600" b="0" noProof="0" dirty="0" smtClean="0">
                          <a:solidFill>
                            <a:srgbClr val="000000"/>
                          </a:solidFill>
                          <a:latin typeface="Arial" panose="020B0604020202020204" pitchFamily="34" charset="0"/>
                          <a:cs typeface="Arial" panose="020B0604020202020204" pitchFamily="34" charset="0"/>
                        </a:rPr>
                        <a:t>&lt;0,0005</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bl>
          </a:graphicData>
        </a:graphic>
      </p:graphicFrame>
      <p:sp>
        <p:nvSpPr>
          <p:cNvPr id="10"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it-IT" sz="1200" dirty="0">
                <a:solidFill>
                  <a:srgbClr val="4D4D4D"/>
                </a:solidFill>
              </a:rPr>
              <a:t>Al-Batran et al. Ann Oncol 2016; 27(suppl 2): abstr LBA-06</a:t>
            </a:r>
          </a:p>
        </p:txBody>
      </p:sp>
    </p:spTree>
    <p:extLst>
      <p:ext uri="{BB962C8B-B14F-4D97-AF65-F5344CB8AC3E}">
        <p14:creationId xmlns="" xmlns:p14="http://schemas.microsoft.com/office/powerpoint/2010/main" val="328227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r>
              <a:rPr lang="fr-FR" dirty="0" smtClean="0"/>
              <a:t>Analyse de la SG en sous-groupes</a:t>
            </a:r>
          </a:p>
          <a:p>
            <a:pPr lvl="1">
              <a:buClr>
                <a:srgbClr val="043882"/>
              </a:buClr>
            </a:pPr>
            <a:endParaRPr lang="fr-FR" dirty="0" smtClean="0"/>
          </a:p>
          <a:p>
            <a:pPr lvl="1">
              <a:buClr>
                <a:srgbClr val="043882"/>
              </a:buClr>
            </a:pPr>
            <a:endParaRPr lang="fr-FR" dirty="0" smtClean="0"/>
          </a:p>
          <a:p>
            <a:pPr marL="252412" lvl="1" indent="0">
              <a:buClr>
                <a:srgbClr val="043882"/>
              </a:buClr>
              <a:buFontTx/>
              <a:buNone/>
            </a:pPr>
            <a:r>
              <a:rPr lang="fr-FR" dirty="0" smtClean="0"/>
              <a:t> </a:t>
            </a:r>
          </a:p>
          <a:p>
            <a:pPr marL="0" indent="0">
              <a:buClr>
                <a:srgbClr val="043882"/>
              </a:buClr>
              <a:buFontTx/>
              <a:buNone/>
            </a:pPr>
            <a:endParaRPr lang="fr-FR" dirty="0"/>
          </a:p>
        </p:txBody>
      </p:sp>
      <p:sp>
        <p:nvSpPr>
          <p:cNvPr id="6" name="Title 5"/>
          <p:cNvSpPr>
            <a:spLocks noGrp="1"/>
          </p:cNvSpPr>
          <p:nvPr>
            <p:ph type="title"/>
          </p:nvPr>
        </p:nvSpPr>
        <p:spPr/>
        <p:txBody>
          <a:bodyPr/>
          <a:lstStyle/>
          <a:p>
            <a:r>
              <a:rPr lang="fr-FR" sz="2000" dirty="0" smtClean="0">
                <a:solidFill>
                  <a:srgbClr val="043882"/>
                </a:solidFill>
              </a:rPr>
              <a:t>LBA-06: </a:t>
            </a:r>
            <a:r>
              <a:rPr lang="fr-FR" sz="2000" dirty="0" smtClean="0"/>
              <a:t>IMAB362: une nouvelle immunothérapie par anticorps ciblant la protéine de jonction CLAUDIN18.2 dans le cancer de l’estomac – Al-Batran SE, et al </a:t>
            </a:r>
            <a:endParaRPr lang="fr-FR" sz="2000" dirty="0"/>
          </a:p>
        </p:txBody>
      </p:sp>
      <p:grpSp>
        <p:nvGrpSpPr>
          <p:cNvPr id="7" name="Group 6"/>
          <p:cNvGrpSpPr/>
          <p:nvPr/>
        </p:nvGrpSpPr>
        <p:grpSpPr>
          <a:xfrm>
            <a:off x="1043355" y="1941383"/>
            <a:ext cx="7057291" cy="4374412"/>
            <a:chOff x="1043355" y="2004883"/>
            <a:chExt cx="7057291" cy="4374412"/>
          </a:xfrm>
        </p:grpSpPr>
        <p:sp>
          <p:nvSpPr>
            <p:cNvPr id="2" name="TextBox 1"/>
            <p:cNvSpPr txBox="1"/>
            <p:nvPr/>
          </p:nvSpPr>
          <p:spPr>
            <a:xfrm>
              <a:off x="1482787" y="2004883"/>
              <a:ext cx="1510656" cy="4001095"/>
            </a:xfrm>
            <a:prstGeom prst="rect">
              <a:avLst/>
            </a:prstGeom>
            <a:noFill/>
          </p:spPr>
          <p:txBody>
            <a:bodyPr wrap="none" rtlCol="0">
              <a:spAutoFit/>
            </a:bodyPr>
            <a:lstStyle/>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Sous-groupe</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Total</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CLDN18.2</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2+</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3+</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Type de tumeur</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Diffuse</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Intestinale</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Mixte</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Inconnue</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Maladie mesurable</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Mesurable</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Non mesurable</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Site tumoral</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Oesophage</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JGO</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Estomac</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Gastrectomie préalable</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Non</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Oui</a:t>
              </a: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Début du bras 3</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Après début du bras 3</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Avant début du bras 3</a:t>
              </a:r>
              <a:endParaRPr lang="fr-FR" sz="900" b="1" dirty="0" smtClean="0">
                <a:solidFill>
                  <a:srgbClr val="000000"/>
                </a:solidFill>
                <a:latin typeface="Arial" panose="020B0604020202020204" pitchFamily="34" charset="0"/>
                <a:cs typeface="Arial" panose="020B0604020202020204" pitchFamily="34" charset="0"/>
              </a:endParaRPr>
            </a:p>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Cellules colorées</a:t>
              </a: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&lt;70</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≥70</a:t>
              </a:r>
              <a:endParaRPr lang="fr-FR" sz="9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6625324" y="2004883"/>
              <a:ext cx="1204176" cy="4139595"/>
            </a:xfrm>
            <a:prstGeom prst="rect">
              <a:avLst/>
            </a:prstGeom>
            <a:noFill/>
          </p:spPr>
          <p:txBody>
            <a:bodyPr wrap="none" rtlCol="0">
              <a:spAutoFit/>
            </a:bodyPr>
            <a:lstStyle/>
            <a:p>
              <a:pPr fontAlgn="auto">
                <a:spcBef>
                  <a:spcPts val="0"/>
                </a:spcBef>
                <a:spcAft>
                  <a:spcPts val="300"/>
                </a:spcAft>
              </a:pPr>
              <a:r>
                <a:rPr lang="fr-FR" sz="900" b="1" dirty="0" smtClean="0">
                  <a:solidFill>
                    <a:srgbClr val="000000"/>
                  </a:solidFill>
                  <a:latin typeface="Arial" panose="020B0604020202020204" pitchFamily="34" charset="0"/>
                  <a:cs typeface="Arial" panose="020B0604020202020204" pitchFamily="34" charset="0"/>
                </a:rPr>
                <a:t>Hazard ratio (IC95)</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0,51 (0,36 – 0,73)</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0,40 (0,22</a:t>
              </a:r>
              <a:r>
                <a:rPr lang="fr-FR" sz="900" dirty="0">
                  <a:latin typeface="Arial"/>
                  <a:cs typeface="Arial"/>
                </a:rPr>
                <a:t> –</a:t>
              </a:r>
              <a:r>
                <a:rPr lang="fr-FR" sz="900" dirty="0" smtClean="0">
                  <a:solidFill>
                    <a:srgbClr val="000000"/>
                  </a:solidFill>
                  <a:latin typeface="Arial" panose="020B0604020202020204" pitchFamily="34" charset="0"/>
                  <a:cs typeface="Arial" panose="020B0604020202020204" pitchFamily="34" charset="0"/>
                </a:rPr>
                <a:t> 0,75)</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0,56 (0,36 – 0,88)</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0,40 (0,23 – 0,70)</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0,67 (0,36 – 1,23)</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0,49 (0,17 – 1,37)</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0,75 (0,24 – 2,35)</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0,51 (0,35 – 0,76)</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0,48 (0,19 – 1,22)</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0,25 (0,03 – 2,37)</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0,68 (0,29 – 1,59)</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0,51 (0,34 – 0,76)</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0,40 (0,26 – 0,62)</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0,84 (0,43 </a:t>
              </a:r>
              <a:r>
                <a:rPr lang="fr-FR" sz="900" dirty="0">
                  <a:latin typeface="Arial"/>
                  <a:cs typeface="Arial"/>
                </a:rPr>
                <a:t>–</a:t>
              </a:r>
              <a:r>
                <a:rPr lang="fr-FR" sz="900" dirty="0" smtClean="0">
                  <a:solidFill>
                    <a:srgbClr val="000000"/>
                  </a:solidFill>
                  <a:latin typeface="Arial" panose="020B0604020202020204" pitchFamily="34" charset="0"/>
                  <a:cs typeface="Arial" panose="020B0604020202020204" pitchFamily="34" charset="0"/>
                </a:rPr>
                <a:t> 1,65)</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0,37 (0,14 – 0,97)</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0,54 (0,36 – 0,79)</a:t>
              </a:r>
            </a:p>
            <a:p>
              <a:pPr fontAlgn="auto">
                <a:spcBef>
                  <a:spcPts val="0"/>
                </a:spcBef>
                <a:spcAft>
                  <a:spcPts val="300"/>
                </a:spcAft>
              </a:pPr>
              <a:r>
                <a:rPr lang="fr-FR" sz="900" dirty="0" smtClean="0">
                  <a:solidFill>
                    <a:srgbClr val="000000"/>
                  </a:solidFill>
                  <a:latin typeface="Arial" panose="020B0604020202020204" pitchFamily="34" charset="0"/>
                  <a:cs typeface="Arial" panose="020B0604020202020204" pitchFamily="34" charset="0"/>
                </a:rPr>
                <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0,75 (0,40 – 1,43)</a:t>
              </a:r>
              <a:br>
                <a:rPr lang="fr-FR" sz="900" dirty="0" smtClean="0">
                  <a:solidFill>
                    <a:srgbClr val="000000"/>
                  </a:solidFill>
                  <a:latin typeface="Arial" panose="020B0604020202020204" pitchFamily="34" charset="0"/>
                  <a:cs typeface="Arial" panose="020B0604020202020204" pitchFamily="34" charset="0"/>
                </a:rPr>
              </a:br>
              <a:r>
                <a:rPr lang="fr-FR" sz="900" dirty="0" smtClean="0">
                  <a:solidFill>
                    <a:srgbClr val="000000"/>
                  </a:solidFill>
                  <a:latin typeface="Arial" panose="020B0604020202020204" pitchFamily="34" charset="0"/>
                  <a:cs typeface="Arial" panose="020B0604020202020204" pitchFamily="34" charset="0"/>
                </a:rPr>
                <a:t>0,44 (0,29 – 0,68)</a:t>
              </a:r>
              <a:endParaRPr lang="fr-FR" sz="900" dirty="0">
                <a:solidFill>
                  <a:srgbClr val="00000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043355" y="2213446"/>
              <a:ext cx="7057291"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sp>
          <p:nvSpPr>
            <p:cNvPr id="3" name="TextBox 2"/>
            <p:cNvSpPr txBox="1"/>
            <p:nvPr/>
          </p:nvSpPr>
          <p:spPr>
            <a:xfrm>
              <a:off x="2675623" y="6148463"/>
              <a:ext cx="409299"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0,03</a:t>
              </a:r>
              <a:endParaRPr lang="fr-FR" sz="9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3519154" y="6148463"/>
              <a:ext cx="409299"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0,17</a:t>
              </a:r>
              <a:endParaRPr lang="fr-FR" sz="9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4333543" y="6148463"/>
              <a:ext cx="409299"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1,00</a:t>
              </a:r>
              <a:endParaRPr lang="fr-FR" sz="9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5207462" y="6148463"/>
              <a:ext cx="409299"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5,75</a:t>
              </a:r>
              <a:endParaRPr lang="fr-FR" sz="9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5998130" y="6148463"/>
              <a:ext cx="473488"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33,12</a:t>
              </a:r>
              <a:endParaRPr lang="fr-FR" sz="900" dirty="0">
                <a:solidFill>
                  <a:srgbClr val="00000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70233" y="6093296"/>
              <a:ext cx="3364706"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2880273"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3714504"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4545561"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5398049"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6234873"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a:off x="4545561" y="2076450"/>
              <a:ext cx="0" cy="4019261"/>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nvGrpSpPr>
            <p:cNvPr id="40" name="Group 39"/>
            <p:cNvGrpSpPr/>
            <p:nvPr/>
          </p:nvGrpSpPr>
          <p:grpSpPr>
            <a:xfrm>
              <a:off x="4051804" y="2277356"/>
              <a:ext cx="347663" cy="71041"/>
              <a:chOff x="4932040" y="2276872"/>
              <a:chExt cx="347663" cy="71041"/>
            </a:xfrm>
            <a:solidFill>
              <a:schemeClr val="tx1"/>
            </a:solidFill>
          </p:grpSpPr>
          <p:cxnSp>
            <p:nvCxnSpPr>
              <p:cNvPr id="36" name="Straight Connector 3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41" name="Rectangle 40"/>
            <p:cNvSpPr/>
            <p:nvPr/>
          </p:nvSpPr>
          <p:spPr>
            <a:xfrm>
              <a:off x="4172778" y="227687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nvGrpSpPr>
            <p:cNvPr id="130" name="Group 129"/>
            <p:cNvGrpSpPr/>
            <p:nvPr/>
          </p:nvGrpSpPr>
          <p:grpSpPr>
            <a:xfrm>
              <a:off x="3820352" y="2586917"/>
              <a:ext cx="588168" cy="72008"/>
              <a:chOff x="4700588" y="2724547"/>
              <a:chExt cx="588168" cy="72008"/>
            </a:xfrm>
            <a:solidFill>
              <a:schemeClr val="tx1"/>
            </a:solidFill>
          </p:grpSpPr>
          <p:grpSp>
            <p:nvGrpSpPr>
              <p:cNvPr id="42" name="Group 41"/>
              <p:cNvGrpSpPr/>
              <p:nvPr/>
            </p:nvGrpSpPr>
            <p:grpSpPr>
              <a:xfrm>
                <a:off x="4700588" y="2725031"/>
                <a:ext cx="588168" cy="71041"/>
                <a:chOff x="4932040" y="2276872"/>
                <a:chExt cx="347663" cy="71041"/>
              </a:xfrm>
              <a:grpFill/>
            </p:grpSpPr>
            <p:cxnSp>
              <p:nvCxnSpPr>
                <p:cNvPr id="43" name="Straight Connector 4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4" name="Straight Connector 4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5" name="Straight Connector 44"/>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46" name="Rectangle 45"/>
              <p:cNvSpPr/>
              <p:nvPr/>
            </p:nvSpPr>
            <p:spPr>
              <a:xfrm>
                <a:off x="4933952" y="2724547"/>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1" name="Group 130"/>
            <p:cNvGrpSpPr/>
            <p:nvPr/>
          </p:nvGrpSpPr>
          <p:grpSpPr>
            <a:xfrm>
              <a:off x="4058475" y="2706932"/>
              <a:ext cx="423863" cy="72008"/>
              <a:chOff x="4938711" y="2829322"/>
              <a:chExt cx="423863" cy="72008"/>
            </a:xfrm>
            <a:solidFill>
              <a:schemeClr val="tx1"/>
            </a:solidFill>
          </p:grpSpPr>
          <p:grpSp>
            <p:nvGrpSpPr>
              <p:cNvPr id="47" name="Group 46"/>
              <p:cNvGrpSpPr/>
              <p:nvPr/>
            </p:nvGrpSpPr>
            <p:grpSpPr>
              <a:xfrm>
                <a:off x="4938711" y="2829806"/>
                <a:ext cx="423863" cy="71041"/>
                <a:chOff x="4932040" y="2276872"/>
                <a:chExt cx="347663" cy="71041"/>
              </a:xfrm>
              <a:grpFill/>
            </p:grpSpPr>
            <p:cxnSp>
              <p:nvCxnSpPr>
                <p:cNvPr id="48" name="Straight Connector 47"/>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0" name="Straight Connector 49"/>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51" name="Rectangle 50"/>
              <p:cNvSpPr/>
              <p:nvPr/>
            </p:nvSpPr>
            <p:spPr>
              <a:xfrm>
                <a:off x="5105402" y="282932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2" name="Group 131"/>
            <p:cNvGrpSpPr/>
            <p:nvPr/>
          </p:nvGrpSpPr>
          <p:grpSpPr>
            <a:xfrm>
              <a:off x="3837020" y="3019157"/>
              <a:ext cx="545307" cy="72008"/>
              <a:chOff x="4717256" y="3157934"/>
              <a:chExt cx="545307" cy="72008"/>
            </a:xfrm>
            <a:solidFill>
              <a:schemeClr val="tx1"/>
            </a:solidFill>
          </p:grpSpPr>
          <p:grpSp>
            <p:nvGrpSpPr>
              <p:cNvPr id="52" name="Group 51"/>
              <p:cNvGrpSpPr/>
              <p:nvPr/>
            </p:nvGrpSpPr>
            <p:grpSpPr>
              <a:xfrm>
                <a:off x="4717256" y="3158418"/>
                <a:ext cx="545307" cy="71041"/>
                <a:chOff x="4932040" y="2276872"/>
                <a:chExt cx="347663" cy="71041"/>
              </a:xfrm>
              <a:grpFill/>
            </p:grpSpPr>
            <p:cxnSp>
              <p:nvCxnSpPr>
                <p:cNvPr id="53" name="Straight Connector 5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4" name="Straight Connector 5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5" name="Straight Connector 54"/>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56" name="Rectangle 55"/>
              <p:cNvSpPr/>
              <p:nvPr/>
            </p:nvSpPr>
            <p:spPr>
              <a:xfrm>
                <a:off x="4936333" y="3157934"/>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3" name="Group 132"/>
            <p:cNvGrpSpPr/>
            <p:nvPr/>
          </p:nvGrpSpPr>
          <p:grpSpPr>
            <a:xfrm>
              <a:off x="4070384" y="3159109"/>
              <a:ext cx="583406" cy="72008"/>
              <a:chOff x="4950620" y="3265090"/>
              <a:chExt cx="583406" cy="72008"/>
            </a:xfrm>
            <a:solidFill>
              <a:schemeClr val="tx1"/>
            </a:solidFill>
          </p:grpSpPr>
          <p:grpSp>
            <p:nvGrpSpPr>
              <p:cNvPr id="57" name="Group 56"/>
              <p:cNvGrpSpPr/>
              <p:nvPr/>
            </p:nvGrpSpPr>
            <p:grpSpPr>
              <a:xfrm>
                <a:off x="4950620" y="3265574"/>
                <a:ext cx="583406" cy="71041"/>
                <a:chOff x="4932040" y="2276872"/>
                <a:chExt cx="347663" cy="71041"/>
              </a:xfrm>
              <a:grpFill/>
            </p:grpSpPr>
            <p:cxnSp>
              <p:nvCxnSpPr>
                <p:cNvPr id="58" name="Straight Connector 57"/>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9" name="Straight Connector 58"/>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61" name="Rectangle 60"/>
              <p:cNvSpPr/>
              <p:nvPr/>
            </p:nvSpPr>
            <p:spPr>
              <a:xfrm>
                <a:off x="5188745" y="3265090"/>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4" name="Group 133"/>
            <p:cNvGrpSpPr/>
            <p:nvPr/>
          </p:nvGrpSpPr>
          <p:grpSpPr>
            <a:xfrm>
              <a:off x="3708434" y="3299061"/>
              <a:ext cx="981074" cy="72008"/>
              <a:chOff x="4588670" y="3381771"/>
              <a:chExt cx="981074" cy="72008"/>
            </a:xfrm>
            <a:solidFill>
              <a:schemeClr val="tx1"/>
            </a:solidFill>
          </p:grpSpPr>
          <p:grpSp>
            <p:nvGrpSpPr>
              <p:cNvPr id="62" name="Group 61"/>
              <p:cNvGrpSpPr/>
              <p:nvPr/>
            </p:nvGrpSpPr>
            <p:grpSpPr>
              <a:xfrm>
                <a:off x="4588670" y="3382255"/>
                <a:ext cx="981074" cy="71041"/>
                <a:chOff x="4932040" y="2276872"/>
                <a:chExt cx="347663" cy="71041"/>
              </a:xfrm>
              <a:grpFill/>
            </p:grpSpPr>
            <p:cxnSp>
              <p:nvCxnSpPr>
                <p:cNvPr id="63" name="Straight Connector 6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4" name="Straight Connector 6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5" name="Straight Connector 64"/>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66" name="Rectangle 65"/>
              <p:cNvSpPr/>
              <p:nvPr/>
            </p:nvSpPr>
            <p:spPr>
              <a:xfrm>
                <a:off x="5033964" y="3381771"/>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5" name="Group 134"/>
            <p:cNvGrpSpPr/>
            <p:nvPr/>
          </p:nvGrpSpPr>
          <p:grpSpPr>
            <a:xfrm>
              <a:off x="3872739" y="3439013"/>
              <a:ext cx="1081088" cy="72008"/>
              <a:chOff x="4752975" y="3486546"/>
              <a:chExt cx="1081088" cy="72008"/>
            </a:xfrm>
            <a:solidFill>
              <a:schemeClr val="tx1"/>
            </a:solidFill>
          </p:grpSpPr>
          <p:grpSp>
            <p:nvGrpSpPr>
              <p:cNvPr id="68" name="Group 67"/>
              <p:cNvGrpSpPr/>
              <p:nvPr/>
            </p:nvGrpSpPr>
            <p:grpSpPr>
              <a:xfrm>
                <a:off x="4752975" y="3487030"/>
                <a:ext cx="1081088" cy="71041"/>
                <a:chOff x="4932040" y="2276872"/>
                <a:chExt cx="347663" cy="71041"/>
              </a:xfrm>
              <a:grpFill/>
            </p:grpSpPr>
            <p:cxnSp>
              <p:nvCxnSpPr>
                <p:cNvPr id="69" name="Straight Connector 68"/>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72" name="Rectangle 71"/>
              <p:cNvSpPr/>
              <p:nvPr/>
            </p:nvSpPr>
            <p:spPr>
              <a:xfrm>
                <a:off x="5243514" y="3486546"/>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6" name="Group 135"/>
            <p:cNvGrpSpPr/>
            <p:nvPr/>
          </p:nvGrpSpPr>
          <p:grpSpPr>
            <a:xfrm>
              <a:off x="4053714" y="3754925"/>
              <a:ext cx="354806" cy="72008"/>
              <a:chOff x="4933950" y="3819921"/>
              <a:chExt cx="354806" cy="72008"/>
            </a:xfrm>
            <a:solidFill>
              <a:schemeClr val="tx1"/>
            </a:solidFill>
          </p:grpSpPr>
          <p:grpSp>
            <p:nvGrpSpPr>
              <p:cNvPr id="73" name="Group 72"/>
              <p:cNvGrpSpPr/>
              <p:nvPr/>
            </p:nvGrpSpPr>
            <p:grpSpPr>
              <a:xfrm>
                <a:off x="4933950" y="3820405"/>
                <a:ext cx="354806" cy="71041"/>
                <a:chOff x="4932040" y="2276872"/>
                <a:chExt cx="347663" cy="71041"/>
              </a:xfrm>
              <a:grpFill/>
            </p:grpSpPr>
            <p:cxnSp>
              <p:nvCxnSpPr>
                <p:cNvPr id="74" name="Straight Connector 73"/>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5" name="Straight Connector 74"/>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77" name="Rectangle 76"/>
              <p:cNvSpPr/>
              <p:nvPr/>
            </p:nvSpPr>
            <p:spPr>
              <a:xfrm>
                <a:off x="5055395" y="3819921"/>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7" name="Group 136"/>
            <p:cNvGrpSpPr/>
            <p:nvPr/>
          </p:nvGrpSpPr>
          <p:grpSpPr>
            <a:xfrm>
              <a:off x="3748915" y="3874782"/>
              <a:ext cx="892968" cy="72008"/>
              <a:chOff x="4629151" y="3927078"/>
              <a:chExt cx="892968" cy="72008"/>
            </a:xfrm>
            <a:solidFill>
              <a:schemeClr val="tx1"/>
            </a:solidFill>
          </p:grpSpPr>
          <p:grpSp>
            <p:nvGrpSpPr>
              <p:cNvPr id="78" name="Group 77"/>
              <p:cNvGrpSpPr/>
              <p:nvPr/>
            </p:nvGrpSpPr>
            <p:grpSpPr>
              <a:xfrm>
                <a:off x="4629151" y="3927562"/>
                <a:ext cx="892968" cy="71041"/>
                <a:chOff x="4932040" y="2276872"/>
                <a:chExt cx="347663" cy="71041"/>
              </a:xfrm>
              <a:grpFill/>
            </p:grpSpPr>
            <p:cxnSp>
              <p:nvCxnSpPr>
                <p:cNvPr id="79" name="Straight Connector 78"/>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82" name="Rectangle 81"/>
              <p:cNvSpPr/>
              <p:nvPr/>
            </p:nvSpPr>
            <p:spPr>
              <a:xfrm>
                <a:off x="5022057" y="3927078"/>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8" name="Group 137"/>
            <p:cNvGrpSpPr/>
            <p:nvPr/>
          </p:nvGrpSpPr>
          <p:grpSpPr>
            <a:xfrm>
              <a:off x="2920245" y="4195655"/>
              <a:ext cx="2045494" cy="72008"/>
              <a:chOff x="3800481" y="4260453"/>
              <a:chExt cx="2045494" cy="72008"/>
            </a:xfrm>
            <a:solidFill>
              <a:schemeClr val="tx1"/>
            </a:solidFill>
          </p:grpSpPr>
          <p:grpSp>
            <p:nvGrpSpPr>
              <p:cNvPr id="83" name="Group 82"/>
              <p:cNvGrpSpPr/>
              <p:nvPr/>
            </p:nvGrpSpPr>
            <p:grpSpPr>
              <a:xfrm>
                <a:off x="3800481" y="4260937"/>
                <a:ext cx="2045494" cy="71041"/>
                <a:chOff x="4925861" y="2276872"/>
                <a:chExt cx="353842" cy="71041"/>
              </a:xfrm>
              <a:grpFill/>
            </p:grpSpPr>
            <p:cxnSp>
              <p:nvCxnSpPr>
                <p:cNvPr id="85" name="Straight Connector 84"/>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6" name="Straight Connector 85"/>
                <p:cNvCxnSpPr/>
                <p:nvPr/>
              </p:nvCxnSpPr>
              <p:spPr>
                <a:xfrm>
                  <a:off x="4925861" y="2312392"/>
                  <a:ext cx="353842" cy="0"/>
                </a:xfrm>
                <a:prstGeom prst="line">
                  <a:avLst/>
                </a:prstGeom>
                <a:grpFill/>
                <a:ln w="19050">
                  <a:solidFill>
                    <a:srgbClr val="000000"/>
                  </a:solidFill>
                  <a:miter lim="800000"/>
                  <a:headEnd type="triangl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87" name="Rectangle 86"/>
              <p:cNvSpPr/>
              <p:nvPr/>
            </p:nvSpPr>
            <p:spPr>
              <a:xfrm>
                <a:off x="4719638" y="42604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39" name="Group 138"/>
            <p:cNvGrpSpPr/>
            <p:nvPr/>
          </p:nvGrpSpPr>
          <p:grpSpPr>
            <a:xfrm>
              <a:off x="3960844" y="4334417"/>
              <a:ext cx="828675" cy="72008"/>
              <a:chOff x="4841080" y="4374753"/>
              <a:chExt cx="828675" cy="72008"/>
            </a:xfrm>
            <a:solidFill>
              <a:schemeClr val="tx1"/>
            </a:solidFill>
          </p:grpSpPr>
          <p:grpSp>
            <p:nvGrpSpPr>
              <p:cNvPr id="90" name="Group 89"/>
              <p:cNvGrpSpPr/>
              <p:nvPr/>
            </p:nvGrpSpPr>
            <p:grpSpPr>
              <a:xfrm>
                <a:off x="4841080" y="4375237"/>
                <a:ext cx="828675" cy="71041"/>
                <a:chOff x="4932040" y="2276872"/>
                <a:chExt cx="347663" cy="71041"/>
              </a:xfrm>
              <a:grpFill/>
            </p:grpSpPr>
            <p:cxnSp>
              <p:nvCxnSpPr>
                <p:cNvPr id="91" name="Straight Connector 9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2" name="Straight Connector 9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3" name="Straight Connector 9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94" name="Rectangle 93"/>
              <p:cNvSpPr/>
              <p:nvPr/>
            </p:nvSpPr>
            <p:spPr>
              <a:xfrm>
                <a:off x="5195888" y="43747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0" name="Group 139"/>
            <p:cNvGrpSpPr/>
            <p:nvPr/>
          </p:nvGrpSpPr>
          <p:grpSpPr>
            <a:xfrm>
              <a:off x="4034664" y="4473178"/>
              <a:ext cx="378620" cy="72008"/>
              <a:chOff x="4914900" y="4479528"/>
              <a:chExt cx="378620" cy="72008"/>
            </a:xfrm>
            <a:solidFill>
              <a:schemeClr val="tx1"/>
            </a:solidFill>
          </p:grpSpPr>
          <p:grpSp>
            <p:nvGrpSpPr>
              <p:cNvPr id="95" name="Group 94"/>
              <p:cNvGrpSpPr/>
              <p:nvPr/>
            </p:nvGrpSpPr>
            <p:grpSpPr>
              <a:xfrm>
                <a:off x="4914900" y="4480012"/>
                <a:ext cx="378620" cy="71041"/>
                <a:chOff x="4932040" y="2276872"/>
                <a:chExt cx="347663" cy="71041"/>
              </a:xfrm>
              <a:grpFill/>
            </p:grpSpPr>
            <p:cxnSp>
              <p:nvCxnSpPr>
                <p:cNvPr id="96" name="Straight Connector 9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99" name="Rectangle 98"/>
              <p:cNvSpPr/>
              <p:nvPr/>
            </p:nvSpPr>
            <p:spPr>
              <a:xfrm>
                <a:off x="5057775" y="4479528"/>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1" name="Group 140"/>
            <p:cNvGrpSpPr/>
            <p:nvPr/>
          </p:nvGrpSpPr>
          <p:grpSpPr>
            <a:xfrm>
              <a:off x="3913220" y="4791472"/>
              <a:ext cx="414337" cy="72008"/>
              <a:chOff x="4793456" y="4810522"/>
              <a:chExt cx="414337" cy="72008"/>
            </a:xfrm>
            <a:solidFill>
              <a:schemeClr val="tx1"/>
            </a:solidFill>
          </p:grpSpPr>
          <p:grpSp>
            <p:nvGrpSpPr>
              <p:cNvPr id="100" name="Group 99"/>
              <p:cNvGrpSpPr/>
              <p:nvPr/>
            </p:nvGrpSpPr>
            <p:grpSpPr>
              <a:xfrm>
                <a:off x="4793456" y="4811006"/>
                <a:ext cx="414337" cy="71041"/>
                <a:chOff x="4932040" y="2276872"/>
                <a:chExt cx="347663" cy="71041"/>
              </a:xfrm>
              <a:grpFill/>
            </p:grpSpPr>
            <p:cxnSp>
              <p:nvCxnSpPr>
                <p:cNvPr id="101" name="Straight Connector 10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2" name="Straight Connector 10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3" name="Straight Connector 10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04" name="Rectangle 103"/>
              <p:cNvSpPr/>
              <p:nvPr/>
            </p:nvSpPr>
            <p:spPr>
              <a:xfrm>
                <a:off x="4948238" y="481052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2" name="Group 141"/>
            <p:cNvGrpSpPr/>
            <p:nvPr/>
          </p:nvGrpSpPr>
          <p:grpSpPr>
            <a:xfrm>
              <a:off x="4146583" y="4922440"/>
              <a:ext cx="638175" cy="72008"/>
              <a:chOff x="5026819" y="4922440"/>
              <a:chExt cx="638175" cy="72008"/>
            </a:xfrm>
            <a:solidFill>
              <a:schemeClr val="tx1"/>
            </a:solidFill>
          </p:grpSpPr>
          <p:grpSp>
            <p:nvGrpSpPr>
              <p:cNvPr id="105" name="Group 104"/>
              <p:cNvGrpSpPr/>
              <p:nvPr/>
            </p:nvGrpSpPr>
            <p:grpSpPr>
              <a:xfrm>
                <a:off x="5026819" y="4922924"/>
                <a:ext cx="638175" cy="71041"/>
                <a:chOff x="4932040" y="2276872"/>
                <a:chExt cx="347663" cy="71041"/>
              </a:xfrm>
              <a:grpFill/>
            </p:grpSpPr>
            <p:cxnSp>
              <p:nvCxnSpPr>
                <p:cNvPr id="106" name="Straight Connector 10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8" name="Straight Connector 10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09" name="Rectangle 108"/>
              <p:cNvSpPr/>
              <p:nvPr/>
            </p:nvSpPr>
            <p:spPr>
              <a:xfrm>
                <a:off x="5293519" y="4922440"/>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3" name="Group 142"/>
            <p:cNvGrpSpPr/>
            <p:nvPr/>
          </p:nvGrpSpPr>
          <p:grpSpPr>
            <a:xfrm>
              <a:off x="3610802" y="5232003"/>
              <a:ext cx="926306" cy="72008"/>
              <a:chOff x="4491038" y="5251053"/>
              <a:chExt cx="926306" cy="72008"/>
            </a:xfrm>
            <a:solidFill>
              <a:schemeClr val="tx1"/>
            </a:solidFill>
          </p:grpSpPr>
          <p:grpSp>
            <p:nvGrpSpPr>
              <p:cNvPr id="110" name="Group 109"/>
              <p:cNvGrpSpPr/>
              <p:nvPr/>
            </p:nvGrpSpPr>
            <p:grpSpPr>
              <a:xfrm>
                <a:off x="4491038" y="5251537"/>
                <a:ext cx="926306" cy="71041"/>
                <a:chOff x="4932040" y="2276872"/>
                <a:chExt cx="347663" cy="71041"/>
              </a:xfrm>
              <a:grpFill/>
            </p:grpSpPr>
            <p:cxnSp>
              <p:nvCxnSpPr>
                <p:cNvPr id="111" name="Straight Connector 11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2" name="Straight Connector 11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3" name="Straight Connector 11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14" name="Rectangle 113"/>
              <p:cNvSpPr/>
              <p:nvPr/>
            </p:nvSpPr>
            <p:spPr>
              <a:xfrm>
                <a:off x="4902994" y="52510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4" name="Group 143"/>
            <p:cNvGrpSpPr/>
            <p:nvPr/>
          </p:nvGrpSpPr>
          <p:grpSpPr>
            <a:xfrm>
              <a:off x="4070383" y="5362972"/>
              <a:ext cx="359569" cy="72008"/>
              <a:chOff x="4950619" y="5362972"/>
              <a:chExt cx="359569" cy="72008"/>
            </a:xfrm>
            <a:solidFill>
              <a:schemeClr val="tx1"/>
            </a:solidFill>
          </p:grpSpPr>
          <p:grpSp>
            <p:nvGrpSpPr>
              <p:cNvPr id="115" name="Group 114"/>
              <p:cNvGrpSpPr/>
              <p:nvPr/>
            </p:nvGrpSpPr>
            <p:grpSpPr>
              <a:xfrm>
                <a:off x="4950619" y="5363456"/>
                <a:ext cx="359569" cy="71041"/>
                <a:chOff x="4932040" y="2276872"/>
                <a:chExt cx="347663" cy="71041"/>
              </a:xfrm>
              <a:grpFill/>
            </p:grpSpPr>
            <p:cxnSp>
              <p:nvCxnSpPr>
                <p:cNvPr id="116" name="Straight Connector 11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7" name="Straight Connector 11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8" name="Straight Connector 11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19" name="Rectangle 118"/>
              <p:cNvSpPr/>
              <p:nvPr/>
            </p:nvSpPr>
            <p:spPr>
              <a:xfrm>
                <a:off x="5083969" y="536297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5" name="Group 144"/>
            <p:cNvGrpSpPr/>
            <p:nvPr/>
          </p:nvGrpSpPr>
          <p:grpSpPr>
            <a:xfrm>
              <a:off x="4106102" y="5691584"/>
              <a:ext cx="611981" cy="72008"/>
              <a:chOff x="4986338" y="5691584"/>
              <a:chExt cx="611981" cy="72008"/>
            </a:xfrm>
            <a:solidFill>
              <a:schemeClr val="tx1"/>
            </a:solidFill>
          </p:grpSpPr>
          <p:grpSp>
            <p:nvGrpSpPr>
              <p:cNvPr id="120" name="Group 119"/>
              <p:cNvGrpSpPr/>
              <p:nvPr/>
            </p:nvGrpSpPr>
            <p:grpSpPr>
              <a:xfrm>
                <a:off x="4986338" y="5692068"/>
                <a:ext cx="611981" cy="71041"/>
                <a:chOff x="4932040" y="2276872"/>
                <a:chExt cx="347663" cy="71041"/>
              </a:xfrm>
              <a:grpFill/>
            </p:grpSpPr>
            <p:cxnSp>
              <p:nvCxnSpPr>
                <p:cNvPr id="121" name="Straight Connector 12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24" name="Rectangle 123"/>
              <p:cNvSpPr/>
              <p:nvPr/>
            </p:nvSpPr>
            <p:spPr>
              <a:xfrm>
                <a:off x="5241132" y="5691584"/>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nvGrpSpPr>
            <p:cNvPr id="146" name="Group 145"/>
            <p:cNvGrpSpPr/>
            <p:nvPr/>
          </p:nvGrpSpPr>
          <p:grpSpPr>
            <a:xfrm>
              <a:off x="3967989" y="5803503"/>
              <a:ext cx="402431" cy="72008"/>
              <a:chOff x="4848225" y="5803503"/>
              <a:chExt cx="402431" cy="72008"/>
            </a:xfrm>
            <a:solidFill>
              <a:schemeClr val="tx1"/>
            </a:solidFill>
          </p:grpSpPr>
          <p:grpSp>
            <p:nvGrpSpPr>
              <p:cNvPr id="125" name="Group 124"/>
              <p:cNvGrpSpPr/>
              <p:nvPr/>
            </p:nvGrpSpPr>
            <p:grpSpPr>
              <a:xfrm>
                <a:off x="4848225" y="5803987"/>
                <a:ext cx="402431" cy="71041"/>
                <a:chOff x="4932040" y="2276872"/>
                <a:chExt cx="347663" cy="71041"/>
              </a:xfrm>
              <a:grpFill/>
            </p:grpSpPr>
            <p:cxnSp>
              <p:nvCxnSpPr>
                <p:cNvPr id="126" name="Straight Connector 12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7" name="Straight Connector 12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8" name="Straight Connector 12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29" name="Rectangle 128"/>
              <p:cNvSpPr/>
              <p:nvPr/>
            </p:nvSpPr>
            <p:spPr>
              <a:xfrm>
                <a:off x="4991101" y="580350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grpSp>
      <p:sp>
        <p:nvSpPr>
          <p:cNvPr id="147"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fr-FR" sz="1200" dirty="0" smtClean="0">
                <a:solidFill>
                  <a:srgbClr val="4D4D4D"/>
                </a:solidFill>
              </a:rPr>
              <a:t>Al-Batran et al. Ann Oncol 2016; 27(suppl 2): abstr LBA-06</a:t>
            </a:r>
            <a:endParaRPr lang="fr-FR" sz="1200" dirty="0">
              <a:solidFill>
                <a:srgbClr val="4D4D4D"/>
              </a:solidFill>
            </a:endParaRPr>
          </a:p>
        </p:txBody>
      </p:sp>
    </p:spTree>
    <p:extLst>
      <p:ext uri="{BB962C8B-B14F-4D97-AF65-F5344CB8AC3E}">
        <p14:creationId xmlns="" xmlns:p14="http://schemas.microsoft.com/office/powerpoint/2010/main" val="243902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r>
              <a:rPr lang="fr-FR" dirty="0" smtClean="0"/>
              <a:t>Les EIs de grade 3/4 n’ont pas été significativement plus fréquents sous IMAB362</a:t>
            </a:r>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endParaRPr lang="fr-FR" b="1" dirty="0" smtClean="0"/>
          </a:p>
          <a:p>
            <a:pPr marL="0" indent="0">
              <a:buClr>
                <a:srgbClr val="043882"/>
              </a:buClr>
              <a:buFontTx/>
              <a:buNone/>
            </a:pPr>
            <a:r>
              <a:rPr lang="fr-FR" b="1" dirty="0" smtClean="0"/>
              <a:t>Conclusion</a:t>
            </a:r>
          </a:p>
          <a:p>
            <a:pPr>
              <a:buClr>
                <a:srgbClr val="043882"/>
              </a:buClr>
            </a:pPr>
            <a:r>
              <a:rPr lang="fr-FR" b="1" dirty="0" smtClean="0"/>
              <a:t>L’association IMAB362 + EOX a significativement amélioré les SSP et SG médianes par rapport à EOX seul et a été bien tolérée</a:t>
            </a:r>
            <a:r>
              <a:rPr lang="fr-FR" dirty="0" smtClean="0"/>
              <a:t> </a:t>
            </a:r>
          </a:p>
          <a:p>
            <a:pPr marL="0" indent="0">
              <a:buClr>
                <a:srgbClr val="043882"/>
              </a:buClr>
              <a:buFontTx/>
              <a:buNone/>
            </a:pPr>
            <a:endParaRPr lang="fr-FR" dirty="0"/>
          </a:p>
        </p:txBody>
      </p:sp>
      <p:sp>
        <p:nvSpPr>
          <p:cNvPr id="6" name="Title 5"/>
          <p:cNvSpPr>
            <a:spLocks noGrp="1"/>
          </p:cNvSpPr>
          <p:nvPr>
            <p:ph type="title"/>
          </p:nvPr>
        </p:nvSpPr>
        <p:spPr/>
        <p:txBody>
          <a:bodyPr/>
          <a:lstStyle/>
          <a:p>
            <a:r>
              <a:rPr lang="fr-FR" sz="2000" dirty="0" smtClean="0">
                <a:solidFill>
                  <a:srgbClr val="043882"/>
                </a:solidFill>
              </a:rPr>
              <a:t>LBA-06: </a:t>
            </a:r>
            <a:r>
              <a:rPr lang="fr-FR" sz="2000" dirty="0" smtClean="0"/>
              <a:t>IMAB362: une nouvelle immunothérapie par anticorps ciblant la protéine de jonction CLAUDIN18.2 dans le cancer de l’estomac – Al-Batran SE, et al </a:t>
            </a:r>
            <a:endParaRPr lang="fr-FR" sz="2000" dirty="0"/>
          </a:p>
        </p:txBody>
      </p:sp>
      <p:sp>
        <p:nvSpPr>
          <p:cNvPr id="147"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fr-FR" sz="1200" dirty="0" smtClean="0">
                <a:solidFill>
                  <a:srgbClr val="4D4D4D"/>
                </a:solidFill>
              </a:rPr>
              <a:t>Al-Batran et al. Ann Oncol 2016; 27(suppl 2): abstr LBA-06</a:t>
            </a:r>
            <a:endParaRPr lang="fr-FR" sz="1200" dirty="0">
              <a:solidFill>
                <a:srgbClr val="4D4D4D"/>
              </a:solidFill>
            </a:endParaRPr>
          </a:p>
        </p:txBody>
      </p:sp>
      <p:grpSp>
        <p:nvGrpSpPr>
          <p:cNvPr id="7" name="Group 6"/>
          <p:cNvGrpSpPr/>
          <p:nvPr/>
        </p:nvGrpSpPr>
        <p:grpSpPr>
          <a:xfrm>
            <a:off x="2683834" y="2060848"/>
            <a:ext cx="3776332" cy="2930327"/>
            <a:chOff x="4779072" y="2947526"/>
            <a:chExt cx="3776332" cy="2930327"/>
          </a:xfrm>
        </p:grpSpPr>
        <p:sp>
          <p:nvSpPr>
            <p:cNvPr id="8" name="TextBox 7"/>
            <p:cNvSpPr txBox="1"/>
            <p:nvPr/>
          </p:nvSpPr>
          <p:spPr>
            <a:xfrm rot="16200000">
              <a:off x="4422244" y="4255226"/>
              <a:ext cx="1021433"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 patients</a:t>
              </a:r>
              <a:endParaRPr lang="fr-FR" sz="14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5024159" y="3087258"/>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80</a:t>
              </a:r>
              <a:endParaRPr lang="fr-FR" sz="14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5024159" y="3673546"/>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60</a:t>
              </a:r>
              <a:endParaRPr lang="fr-FR" sz="14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5024159" y="4259834"/>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40</a:t>
              </a:r>
              <a:endParaRPr lang="fr-FR" sz="14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5024159" y="4846122"/>
              <a:ext cx="383438"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20</a:t>
              </a:r>
              <a:endParaRPr lang="fr-FR" sz="14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5123545" y="5432411"/>
              <a:ext cx="284052" cy="307777"/>
            </a:xfrm>
            <a:prstGeom prst="rect">
              <a:avLst/>
            </a:prstGeom>
            <a:noFill/>
          </p:spPr>
          <p:txBody>
            <a:bodyPr wrap="none" rtlCol="0">
              <a:spAutoFit/>
            </a:bodyPr>
            <a:lstStyle/>
            <a:p>
              <a:pPr algn="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0</a:t>
              </a:r>
              <a:endParaRPr lang="fr-FR" sz="14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5571241" y="5570076"/>
              <a:ext cx="563901"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Total</a:t>
              </a:r>
              <a:endParaRPr lang="fr-FR" sz="14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6222081" y="5570076"/>
              <a:ext cx="830677"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Grade 1</a:t>
              </a:r>
              <a:endParaRPr lang="fr-FR" sz="14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6973404" y="5570076"/>
              <a:ext cx="830677"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Grade 2</a:t>
              </a:r>
              <a:endParaRPr lang="fr-FR" sz="14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7724727" y="5570076"/>
              <a:ext cx="830677" cy="307777"/>
            </a:xfrm>
            <a:prstGeom prst="rect">
              <a:avLst/>
            </a:prstGeom>
            <a:noFill/>
          </p:spPr>
          <p:txBody>
            <a:bodyPr wrap="none" rtlCol="0">
              <a:spAutoFit/>
            </a:bodyPr>
            <a:lstStyle/>
            <a:p>
              <a:pPr algn="ct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Grade 3</a:t>
              </a:r>
              <a:endParaRPr lang="fr-FR" sz="1400" dirty="0">
                <a:solidFill>
                  <a:srgbClr val="000000"/>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5354160" y="3241146"/>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a:off x="5354160" y="3534184"/>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5354160" y="382722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5354160" y="4120260"/>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5354160" y="4413298"/>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5354160" y="4706336"/>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5354160" y="4999374"/>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5" name="Straight Connector 24"/>
            <p:cNvCxnSpPr/>
            <p:nvPr/>
          </p:nvCxnSpPr>
          <p:spPr>
            <a:xfrm>
              <a:off x="5354160" y="529241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a:off x="5354160" y="558545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sp>
          <p:nvSpPr>
            <p:cNvPr id="27" name="Rectangle 26"/>
            <p:cNvSpPr/>
            <p:nvPr/>
          </p:nvSpPr>
          <p:spPr>
            <a:xfrm>
              <a:off x="5625434" y="4486732"/>
              <a:ext cx="118141" cy="1094918"/>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28" name="Rectangle 27"/>
            <p:cNvSpPr/>
            <p:nvPr/>
          </p:nvSpPr>
          <p:spPr>
            <a:xfrm>
              <a:off x="5794503" y="3876675"/>
              <a:ext cx="118141" cy="170497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29" name="Rectangle 28"/>
            <p:cNvSpPr/>
            <p:nvPr/>
          </p:nvSpPr>
          <p:spPr>
            <a:xfrm>
              <a:off x="5956428" y="3602831"/>
              <a:ext cx="118141" cy="1978819"/>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0" name="Rectangle 29"/>
            <p:cNvSpPr/>
            <p:nvPr/>
          </p:nvSpPr>
          <p:spPr>
            <a:xfrm>
              <a:off x="6393784" y="5006974"/>
              <a:ext cx="118141" cy="574675"/>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1" name="Rectangle 30"/>
            <p:cNvSpPr/>
            <p:nvPr/>
          </p:nvSpPr>
          <p:spPr>
            <a:xfrm>
              <a:off x="6562853" y="4778375"/>
              <a:ext cx="118141" cy="80327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2" name="Rectangle 31"/>
            <p:cNvSpPr/>
            <p:nvPr/>
          </p:nvSpPr>
          <p:spPr>
            <a:xfrm>
              <a:off x="6724778" y="4740275"/>
              <a:ext cx="118141" cy="841375"/>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3" name="Rectangle 32"/>
            <p:cNvSpPr/>
            <p:nvPr/>
          </p:nvSpPr>
          <p:spPr>
            <a:xfrm>
              <a:off x="7152609" y="5159375"/>
              <a:ext cx="118141" cy="422274"/>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4" name="Rectangle 33"/>
            <p:cNvSpPr/>
            <p:nvPr/>
          </p:nvSpPr>
          <p:spPr>
            <a:xfrm>
              <a:off x="7321678" y="4962525"/>
              <a:ext cx="118141" cy="61912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5" name="Rectangle 34"/>
            <p:cNvSpPr/>
            <p:nvPr/>
          </p:nvSpPr>
          <p:spPr>
            <a:xfrm>
              <a:off x="7483603" y="4794250"/>
              <a:ext cx="118141" cy="78740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6" name="Rectangle 35"/>
            <p:cNvSpPr/>
            <p:nvPr/>
          </p:nvSpPr>
          <p:spPr>
            <a:xfrm>
              <a:off x="7914609" y="5453063"/>
              <a:ext cx="118141" cy="128586"/>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7" name="Rectangle 36"/>
            <p:cNvSpPr/>
            <p:nvPr/>
          </p:nvSpPr>
          <p:spPr>
            <a:xfrm>
              <a:off x="8083678" y="5272088"/>
              <a:ext cx="118141" cy="309562"/>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8" name="Rectangle 37"/>
            <p:cNvSpPr/>
            <p:nvPr/>
          </p:nvSpPr>
          <p:spPr>
            <a:xfrm>
              <a:off x="8245603" y="5219700"/>
              <a:ext cx="118141" cy="36195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39" name="Freeform 38"/>
            <p:cNvSpPr/>
            <p:nvPr/>
          </p:nvSpPr>
          <p:spPr>
            <a:xfrm>
              <a:off x="5453063" y="3232777"/>
              <a:ext cx="2983706" cy="2352675"/>
            </a:xfrm>
            <a:custGeom>
              <a:avLst/>
              <a:gdLst>
                <a:gd name="connsiteX0" fmla="*/ 0 w 2809875"/>
                <a:gd name="connsiteY0" fmla="*/ 0 h 2352675"/>
                <a:gd name="connsiteX1" fmla="*/ 0 w 2809875"/>
                <a:gd name="connsiteY1" fmla="*/ 2352675 h 2352675"/>
                <a:gd name="connsiteX2" fmla="*/ 2809875 w 2809875"/>
                <a:gd name="connsiteY2" fmla="*/ 2352675 h 2352675"/>
              </a:gdLst>
              <a:ahLst/>
              <a:cxnLst>
                <a:cxn ang="0">
                  <a:pos x="connsiteX0" y="connsiteY0"/>
                </a:cxn>
                <a:cxn ang="0">
                  <a:pos x="connsiteX1" y="connsiteY1"/>
                </a:cxn>
                <a:cxn ang="0">
                  <a:pos x="connsiteX2" y="connsiteY2"/>
                </a:cxn>
              </a:cxnLst>
              <a:rect l="l" t="t" r="r" b="b"/>
              <a:pathLst>
                <a:path w="2809875" h="2352675">
                  <a:moveTo>
                    <a:pt x="0" y="0"/>
                  </a:moveTo>
                  <a:lnTo>
                    <a:pt x="0" y="2352675"/>
                  </a:lnTo>
                  <a:lnTo>
                    <a:pt x="2809875" y="2352675"/>
                  </a:lnTo>
                </a:path>
              </a:pathLst>
            </a:cu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0" name="TextBox 39"/>
            <p:cNvSpPr txBox="1"/>
            <p:nvPr/>
          </p:nvSpPr>
          <p:spPr>
            <a:xfrm>
              <a:off x="6842919" y="3304214"/>
              <a:ext cx="564578" cy="307777"/>
            </a:xfrm>
            <a:prstGeom prst="rect">
              <a:avLst/>
            </a:prstGeom>
            <a:noFill/>
          </p:spPr>
          <p:txBody>
            <a:bodyPr wrap="none" rtlCol="0">
              <a:spAutoFit/>
            </a:bodyPr>
            <a:lstStyle/>
            <a:p>
              <a:pPr fontAlgn="auto">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EOX</a:t>
              </a:r>
              <a:endParaRPr lang="fr-FR" sz="1400"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6760672" y="3406031"/>
              <a:ext cx="108000" cy="108000"/>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2" name="Rectangle 41"/>
            <p:cNvSpPr/>
            <p:nvPr/>
          </p:nvSpPr>
          <p:spPr>
            <a:xfrm>
              <a:off x="6760672" y="3617442"/>
              <a:ext cx="108000" cy="108000"/>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3" name="Rectangle 42"/>
            <p:cNvSpPr/>
            <p:nvPr/>
          </p:nvSpPr>
          <p:spPr>
            <a:xfrm>
              <a:off x="6760672" y="4048094"/>
              <a:ext cx="108000" cy="10800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4" name="TextBox 43"/>
            <p:cNvSpPr txBox="1"/>
            <p:nvPr/>
          </p:nvSpPr>
          <p:spPr>
            <a:xfrm>
              <a:off x="6842919" y="3547641"/>
              <a:ext cx="1506905" cy="457390"/>
            </a:xfrm>
            <a:prstGeom prst="rect">
              <a:avLst/>
            </a:prstGeom>
            <a:noFill/>
          </p:spPr>
          <p:txBody>
            <a:bodyPr wrap="none" rtlCol="0">
              <a:spAutoFit/>
            </a:bodyPr>
            <a:lstStyle/>
            <a:p>
              <a:pPr fontAlgn="auto">
                <a:lnSpc>
                  <a:spcPts val="1400"/>
                </a:lnSpc>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EOX + IMAB362</a:t>
              </a:r>
            </a:p>
            <a:p>
              <a:pPr fontAlgn="auto">
                <a:lnSpc>
                  <a:spcPts val="1400"/>
                </a:lnSpc>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(800/600 mg/kg)</a:t>
              </a:r>
              <a:endParaRPr lang="fr-FR" sz="14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6842919" y="3983514"/>
              <a:ext cx="1506905" cy="457390"/>
            </a:xfrm>
            <a:prstGeom prst="rect">
              <a:avLst/>
            </a:prstGeom>
            <a:noFill/>
          </p:spPr>
          <p:txBody>
            <a:bodyPr wrap="none" rtlCol="0">
              <a:spAutoFit/>
            </a:bodyPr>
            <a:lstStyle/>
            <a:p>
              <a:pPr fontAlgn="auto">
                <a:lnSpc>
                  <a:spcPts val="1400"/>
                </a:lnSpc>
                <a:spcBef>
                  <a:spcPts val="0"/>
                </a:spcBef>
                <a:spcAft>
                  <a:spcPts val="0"/>
                </a:spcAft>
              </a:pPr>
              <a:r>
                <a:rPr lang="fr-FR" sz="1400" dirty="0" smtClean="0">
                  <a:solidFill>
                    <a:srgbClr val="000000"/>
                  </a:solidFill>
                  <a:latin typeface="Arial" panose="020B0604020202020204" pitchFamily="34" charset="0"/>
                  <a:cs typeface="Arial" panose="020B0604020202020204" pitchFamily="34" charset="0"/>
                </a:rPr>
                <a:t>EOX + IMAB362</a:t>
              </a:r>
              <a:br>
                <a:rPr lang="fr-FR" sz="1400" dirty="0" smtClean="0">
                  <a:solidFill>
                    <a:srgbClr val="000000"/>
                  </a:solidFill>
                  <a:latin typeface="Arial" panose="020B0604020202020204" pitchFamily="34" charset="0"/>
                  <a:cs typeface="Arial" panose="020B0604020202020204" pitchFamily="34" charset="0"/>
                </a:rPr>
              </a:br>
              <a:r>
                <a:rPr lang="fr-FR" sz="1400" dirty="0" smtClean="0">
                  <a:solidFill>
                    <a:srgbClr val="000000"/>
                  </a:solidFill>
                  <a:latin typeface="Arial" panose="020B0604020202020204" pitchFamily="34" charset="0"/>
                  <a:cs typeface="Arial" panose="020B0604020202020204" pitchFamily="34" charset="0"/>
                </a:rPr>
                <a:t>(1000 mg/kg)</a:t>
              </a:r>
              <a:endParaRPr lang="fr-FR" sz="14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6225612" y="2947526"/>
              <a:ext cx="1438615" cy="307777"/>
            </a:xfrm>
            <a:prstGeom prst="rect">
              <a:avLst/>
            </a:prstGeom>
            <a:noFill/>
          </p:spPr>
          <p:txBody>
            <a:bodyPr wrap="none" rtlCol="0">
              <a:spAutoFit/>
            </a:bodyPr>
            <a:lstStyle/>
            <a:p>
              <a:pPr algn="ctr" fontAlgn="auto">
                <a:spcBef>
                  <a:spcPts val="0"/>
                </a:spcBef>
                <a:spcAft>
                  <a:spcPts val="0"/>
                </a:spcAft>
              </a:pPr>
              <a:r>
                <a:rPr lang="fr-FR" sz="1400" b="1" dirty="0" smtClean="0">
                  <a:solidFill>
                    <a:srgbClr val="000000"/>
                  </a:solidFill>
                  <a:latin typeface="Arial" panose="020B0604020202020204" pitchFamily="34" charset="0"/>
                  <a:cs typeface="Arial" panose="020B0604020202020204" pitchFamily="34" charset="0"/>
                </a:rPr>
                <a:t>Vomissements</a:t>
              </a:r>
              <a:endParaRPr lang="fr-FR" sz="1400" b="1"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229512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O-005: Analyse moléculaire comparative des adénocarcinomes de l’oesophage, carcinomes épidermoïdes de l’oesophage et des adénocarcinomes de l’estomac et impact du profil moléculaire sur le résultat clinique – Salem M, et al </a:t>
            </a:r>
            <a:endParaRPr lang="fr-FR" dirty="0"/>
          </a:p>
        </p:txBody>
      </p:sp>
      <p:sp>
        <p:nvSpPr>
          <p:cNvPr id="15" name="Text Placeholder 14"/>
          <p:cNvSpPr>
            <a:spLocks noGrp="1"/>
          </p:cNvSpPr>
          <p:nvPr>
            <p:ph type="body" sz="quarter" idx="11"/>
          </p:nvPr>
        </p:nvSpPr>
        <p:spPr/>
        <p:txBody>
          <a:bodyPr/>
          <a:lstStyle/>
          <a:p>
            <a:r>
              <a:rPr lang="fr-FR" dirty="0" smtClean="0"/>
              <a:t>Salem et al. Ann Oncol 2016; 27 (suppl 2): abstr O-005 </a:t>
            </a:r>
            <a:endParaRPr lang="fr-FR"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Comparer les caractéristiques moléculaires des adénocarcinomes de l’œsophage (ADCO), des carcinomes épidermoïdes de l’œsophage (CEO) et des adénocarcinomes gastriques (ADCG) </a:t>
            </a:r>
          </a:p>
          <a:p>
            <a:pPr marL="0" indent="0">
              <a:buClr>
                <a:srgbClr val="043882"/>
              </a:buClr>
              <a:buFontTx/>
              <a:buNone/>
            </a:pPr>
            <a:endParaRPr lang="fr-FR" b="1" dirty="0" smtClean="0"/>
          </a:p>
          <a:p>
            <a:pPr marL="0" indent="0">
              <a:buClr>
                <a:srgbClr val="043882"/>
              </a:buClr>
              <a:buFontTx/>
              <a:buNone/>
            </a:pPr>
            <a:r>
              <a:rPr lang="fr-FR" b="1" dirty="0" smtClean="0"/>
              <a:t>Méthodologie</a:t>
            </a:r>
            <a:endParaRPr lang="fr-FR" dirty="0" smtClean="0"/>
          </a:p>
          <a:p>
            <a:pPr>
              <a:buClr>
                <a:srgbClr val="043882"/>
              </a:buClr>
            </a:pPr>
            <a:r>
              <a:rPr lang="fr-FR" dirty="0" smtClean="0"/>
              <a:t>Entre 2009 et 2015, 1892 tumeurs gastro-oesophagiennes ont été examinées par Caris Life Sciences par IHC (expression des protéines), ISH (amplification des gènes) et séquençage de nouvelle génération (NGS)</a:t>
            </a:r>
          </a:p>
          <a:p>
            <a:pPr>
              <a:buClr>
                <a:srgbClr val="043882"/>
              </a:buClr>
            </a:pPr>
            <a:r>
              <a:rPr lang="fr-FR" dirty="0" smtClean="0"/>
              <a:t>Seules les tumeurs ayant une origine oesophagienne ou gastrique démontrée ont été incluses</a:t>
            </a:r>
          </a:p>
          <a:p>
            <a:pPr>
              <a:buClr>
                <a:srgbClr val="043882"/>
              </a:buClr>
            </a:pPr>
            <a:r>
              <a:rPr lang="fr-FR" dirty="0" smtClean="0"/>
              <a:t>Le test du Chi 2 a été utilisé pour déterminer les différences entre les sous-types histologiques, et la méthode de Kaplan-Meier a été utilisée pour estimer la survie</a:t>
            </a:r>
          </a:p>
        </p:txBody>
      </p:sp>
    </p:spTree>
    <p:custDataLst>
      <p:tags r:id="rId1"/>
    </p:custDataLst>
    <p:extLst>
      <p:ext uri="{BB962C8B-B14F-4D97-AF65-F5344CB8AC3E}">
        <p14:creationId xmlns="" xmlns:p14="http://schemas.microsoft.com/office/powerpoint/2010/main" val="2040686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O-005: Analyse moléculaire comparative des adénocarcinomes de l’oesophage, carcinomes épidermoïdes de l’oesophage et des adénocarcinomes de l’estomac et impact du profil moléculaire sur le résultat clinique – Salem M, et al</a:t>
            </a:r>
            <a:endParaRPr lang="fr-FR" dirty="0"/>
          </a:p>
        </p:txBody>
      </p:sp>
      <p:sp>
        <p:nvSpPr>
          <p:cNvPr id="15" name="Text Placeholder 14"/>
          <p:cNvSpPr>
            <a:spLocks noGrp="1"/>
          </p:cNvSpPr>
          <p:nvPr>
            <p:ph type="body" sz="quarter" idx="11"/>
          </p:nvPr>
        </p:nvSpPr>
        <p:spPr/>
        <p:txBody>
          <a:bodyPr/>
          <a:lstStyle/>
          <a:p>
            <a:r>
              <a:rPr lang="fr-FR" dirty="0" smtClean="0"/>
              <a:t>Salem et al. Ann Oncol 2016; 27 (suppl 2): abstr O-005 </a:t>
            </a:r>
            <a:endParaRPr lang="fr-FR"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spcBef>
                <a:spcPts val="18000"/>
              </a:spcBef>
              <a:buClr>
                <a:srgbClr val="043882"/>
              </a:buClr>
            </a:pPr>
            <a:r>
              <a:rPr lang="fr-FR" dirty="0" smtClean="0"/>
              <a:t>Les CEO (71% vs. 29%) et les ADCO (86% vs. 14%) avaient une prévalence plus élevée  chez les hommes que chez les femmes (p&lt;0,0001), respectivement </a:t>
            </a:r>
          </a:p>
          <a:p>
            <a:pPr marL="0" indent="0">
              <a:buClr>
                <a:srgbClr val="043882"/>
              </a:buClr>
              <a:buFontTx/>
              <a:buNone/>
            </a:pPr>
            <a:endParaRPr lang="fr-FR" dirty="0"/>
          </a:p>
        </p:txBody>
      </p:sp>
      <p:graphicFrame>
        <p:nvGraphicFramePr>
          <p:cNvPr id="6" name="Group 88"/>
          <p:cNvGraphicFramePr>
            <a:graphicFrameLocks noGrp="1"/>
          </p:cNvGraphicFramePr>
          <p:nvPr>
            <p:extLst>
              <p:ext uri="{D42A27DB-BD31-4B8C-83A1-F6EECF244321}">
                <p14:modId xmlns="" xmlns:p14="http://schemas.microsoft.com/office/powerpoint/2010/main" val="4290490509"/>
              </p:ext>
            </p:extLst>
          </p:nvPr>
        </p:nvGraphicFramePr>
        <p:xfrm>
          <a:off x="417390" y="1628572"/>
          <a:ext cx="8208450" cy="2109331"/>
        </p:xfrm>
        <a:graphic>
          <a:graphicData uri="http://schemas.openxmlformats.org/drawingml/2006/table">
            <a:tbl>
              <a:tblPr firstRow="1" bandRow="1">
                <a:tableStyleId>{69012ECD-51FC-41F1-AA8D-1B2483CD663E}</a:tableStyleId>
              </a:tblPr>
              <a:tblGrid>
                <a:gridCol w="1426650"/>
                <a:gridCol w="2377440"/>
                <a:gridCol w="2240280"/>
                <a:gridCol w="2164080"/>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Site,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CEO</a:t>
                      </a:r>
                      <a:r>
                        <a:rPr lang="fr-FR" sz="1400" baseline="0" noProof="0" dirty="0" smtClean="0">
                          <a:solidFill>
                            <a:schemeClr val="tx2"/>
                          </a:solidFill>
                        </a:rPr>
                        <a:t> (n=113)</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ADCO</a:t>
                      </a:r>
                      <a:r>
                        <a:rPr lang="fr-FR" sz="1400" baseline="0" noProof="0" dirty="0" smtClean="0">
                          <a:solidFill>
                            <a:schemeClr val="tx2"/>
                          </a:solidFill>
                        </a:rPr>
                        <a:t> (n=882)</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ADCG (n=897)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Primitif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70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65</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67</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Métastatique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30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34</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30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Inconnu</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800" b="0" i="0" u="none" strike="noStrike" cap="none" normalizeH="0" baseline="0" noProof="0" dirty="0" smtClean="0">
                          <a:ln>
                            <a:noFill/>
                          </a:ln>
                          <a:solidFill>
                            <a:srgbClr val="4D4D4D"/>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 xmlns:p14="http://schemas.microsoft.com/office/powerpoint/2010/main" val="3398578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O-005: </a:t>
            </a:r>
            <a:r>
              <a:rPr lang="fr-FR" dirty="0"/>
              <a:t>Analyse moléculaire comparative des adénocarcinomes de l’oesophage, carcinomes épidermoïdes de l’oesophage et des adénocarcinomes de l’estomac et impact du profil moléculaire sur le résultat clinique – Salem M, et al</a:t>
            </a:r>
            <a:endParaRPr lang="en-GB" dirty="0"/>
          </a:p>
        </p:txBody>
      </p:sp>
      <p:sp>
        <p:nvSpPr>
          <p:cNvPr id="15" name="Text Placeholder 14"/>
          <p:cNvSpPr>
            <a:spLocks noGrp="1"/>
          </p:cNvSpPr>
          <p:nvPr>
            <p:ph type="body" sz="quarter" idx="11"/>
          </p:nvPr>
        </p:nvSpPr>
        <p:spPr/>
        <p:txBody>
          <a:bodyPr/>
          <a:lstStyle/>
          <a:p>
            <a:r>
              <a:rPr lang="en-GB" dirty="0" smtClean="0"/>
              <a:t>Salem et al. Ann Oncol </a:t>
            </a:r>
            <a:r>
              <a:rPr lang="fr-FR" dirty="0" smtClean="0"/>
              <a:t>2016; 27 (suppl 2): abstr</a:t>
            </a:r>
            <a:r>
              <a:rPr lang="en-GB" dirty="0" smtClean="0"/>
              <a:t> O-005 </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r>
              <a:rPr lang="en-GB" dirty="0" smtClean="0"/>
              <a:t> </a:t>
            </a:r>
          </a:p>
          <a:p>
            <a:pPr marL="0" indent="0">
              <a:buClr>
                <a:srgbClr val="043882"/>
              </a:buClr>
              <a:buFontTx/>
              <a:buNone/>
            </a:pPr>
            <a:endParaRPr lang="en-GB" dirty="0"/>
          </a:p>
        </p:txBody>
      </p:sp>
      <p:graphicFrame>
        <p:nvGraphicFramePr>
          <p:cNvPr id="6" name="Group 88"/>
          <p:cNvGraphicFramePr>
            <a:graphicFrameLocks noGrp="1"/>
          </p:cNvGraphicFramePr>
          <p:nvPr>
            <p:extLst>
              <p:ext uri="{D42A27DB-BD31-4B8C-83A1-F6EECF244321}">
                <p14:modId xmlns="" xmlns:p14="http://schemas.microsoft.com/office/powerpoint/2010/main" val="1631796296"/>
              </p:ext>
            </p:extLst>
          </p:nvPr>
        </p:nvGraphicFramePr>
        <p:xfrm>
          <a:off x="417390" y="1628572"/>
          <a:ext cx="8208450" cy="1660537"/>
        </p:xfrm>
        <a:graphic>
          <a:graphicData uri="http://schemas.openxmlformats.org/drawingml/2006/table">
            <a:tbl>
              <a:tblPr firstRow="1" bandRow="1">
                <a:tableStyleId>{69012ECD-51FC-41F1-AA8D-1B2483CD663E}</a:tableStyleId>
              </a:tblPr>
              <a:tblGrid>
                <a:gridCol w="1685730"/>
                <a:gridCol w="2240280"/>
                <a:gridCol w="2133600"/>
                <a:gridCol w="2148840"/>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CEO</a:t>
                      </a:r>
                      <a:r>
                        <a:rPr lang="fr-FR" sz="1400" baseline="0" noProof="0" dirty="0" smtClean="0">
                          <a:solidFill>
                            <a:schemeClr val="tx2"/>
                          </a:solidFill>
                        </a:rPr>
                        <a:t> (n=113)</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ADCO</a:t>
                      </a:r>
                      <a:r>
                        <a:rPr lang="fr-FR" sz="1400" baseline="0" noProof="0" dirty="0" smtClean="0">
                          <a:solidFill>
                            <a:schemeClr val="tx2"/>
                          </a:solidFill>
                        </a:rPr>
                        <a:t> (n=882)</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ADCG (n=897)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ISH-HER2,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21*</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noProof="0" dirty="0" smtClean="0"/>
                        <a:t>10*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IHC-HER2/Neu,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0</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12*</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noProof="0" dirty="0" smtClean="0"/>
                        <a:t>6*</a:t>
                      </a:r>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 name="Text Placeholder 15"/>
          <p:cNvSpPr>
            <a:spLocks noGrp="1"/>
          </p:cNvSpPr>
          <p:nvPr>
            <p:ph type="body" sz="quarter" idx="10"/>
          </p:nvPr>
        </p:nvSpPr>
        <p:spPr>
          <a:xfrm>
            <a:off x="365125" y="6096000"/>
            <a:ext cx="4130675" cy="487363"/>
          </a:xfrm>
        </p:spPr>
        <p:txBody>
          <a:bodyPr/>
          <a:lstStyle/>
          <a:p>
            <a:r>
              <a:rPr lang="en-GB" dirty="0" smtClean="0"/>
              <a:t>*p&lt;0,05</a:t>
            </a:r>
            <a:endParaRPr lang="en-GB" dirty="0"/>
          </a:p>
        </p:txBody>
      </p:sp>
      <p:graphicFrame>
        <p:nvGraphicFramePr>
          <p:cNvPr id="3" name="Chart 2"/>
          <p:cNvGraphicFramePr/>
          <p:nvPr>
            <p:extLst>
              <p:ext uri="{D42A27DB-BD31-4B8C-83A1-F6EECF244321}">
                <p14:modId xmlns="" xmlns:p14="http://schemas.microsoft.com/office/powerpoint/2010/main" val="2841874698"/>
              </p:ext>
            </p:extLst>
          </p:nvPr>
        </p:nvGraphicFramePr>
        <p:xfrm>
          <a:off x="586854" y="3398293"/>
          <a:ext cx="8011235" cy="27177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29144" y="4453337"/>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1" name="TextBox 10"/>
          <p:cNvSpPr txBox="1"/>
          <p:nvPr/>
        </p:nvSpPr>
        <p:spPr>
          <a:xfrm>
            <a:off x="1522364" y="4514297"/>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2" name="TextBox 11"/>
          <p:cNvSpPr txBox="1"/>
          <p:nvPr/>
        </p:nvSpPr>
        <p:spPr>
          <a:xfrm>
            <a:off x="2178224" y="4772290"/>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3" name="TextBox 12"/>
          <p:cNvSpPr txBox="1"/>
          <p:nvPr/>
        </p:nvSpPr>
        <p:spPr>
          <a:xfrm>
            <a:off x="2360852" y="4749436"/>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6" name="TextBox 15"/>
          <p:cNvSpPr txBox="1"/>
          <p:nvPr/>
        </p:nvSpPr>
        <p:spPr>
          <a:xfrm>
            <a:off x="3001444" y="5425443"/>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7" name="TextBox 16"/>
          <p:cNvSpPr txBox="1"/>
          <p:nvPr/>
        </p:nvSpPr>
        <p:spPr>
          <a:xfrm>
            <a:off x="3191000" y="5458099"/>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8" name="TextBox 17"/>
          <p:cNvSpPr txBox="1"/>
          <p:nvPr/>
        </p:nvSpPr>
        <p:spPr>
          <a:xfrm>
            <a:off x="3837906" y="4389053"/>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9" name="TextBox 18"/>
          <p:cNvSpPr txBox="1"/>
          <p:nvPr/>
        </p:nvSpPr>
        <p:spPr>
          <a:xfrm>
            <a:off x="4027462" y="4471299"/>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0" name="TextBox 19"/>
          <p:cNvSpPr txBox="1"/>
          <p:nvPr/>
        </p:nvSpPr>
        <p:spPr>
          <a:xfrm>
            <a:off x="4664821" y="4684617"/>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1" name="TextBox 20"/>
          <p:cNvSpPr txBox="1"/>
          <p:nvPr/>
        </p:nvSpPr>
        <p:spPr>
          <a:xfrm>
            <a:off x="4860219" y="4772290"/>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2" name="TextBox 21"/>
          <p:cNvSpPr txBox="1"/>
          <p:nvPr/>
        </p:nvSpPr>
        <p:spPr>
          <a:xfrm>
            <a:off x="5510245" y="479189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3" name="TextBox 22"/>
          <p:cNvSpPr txBox="1"/>
          <p:nvPr/>
        </p:nvSpPr>
        <p:spPr>
          <a:xfrm>
            <a:off x="5689315" y="485451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4" name="TextBox 23"/>
          <p:cNvSpPr txBox="1"/>
          <p:nvPr/>
        </p:nvSpPr>
        <p:spPr>
          <a:xfrm>
            <a:off x="6338355" y="4169773"/>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5" name="TextBox 24"/>
          <p:cNvSpPr txBox="1"/>
          <p:nvPr/>
        </p:nvSpPr>
        <p:spPr>
          <a:xfrm>
            <a:off x="6532665" y="4223644"/>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6" name="TextBox 25"/>
          <p:cNvSpPr txBox="1"/>
          <p:nvPr/>
        </p:nvSpPr>
        <p:spPr>
          <a:xfrm>
            <a:off x="7161861" y="3901418"/>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7" name="TextBox 26"/>
          <p:cNvSpPr txBox="1"/>
          <p:nvPr/>
        </p:nvSpPr>
        <p:spPr>
          <a:xfrm>
            <a:off x="7359581" y="4041856"/>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5" name="TextBox 4"/>
          <p:cNvSpPr txBox="1"/>
          <p:nvPr/>
        </p:nvSpPr>
        <p:spPr>
          <a:xfrm>
            <a:off x="287138" y="4149627"/>
            <a:ext cx="369332" cy="1022075"/>
          </a:xfrm>
          <a:prstGeom prst="rect">
            <a:avLst/>
          </a:prstGeom>
          <a:noFill/>
        </p:spPr>
        <p:txBody>
          <a:bodyPr vert="vert270" wrap="none" rtlCol="0">
            <a:spAutoFit/>
          </a:bodyPr>
          <a:lstStyle/>
          <a:p>
            <a:r>
              <a:rPr lang="en-GB" sz="1200" dirty="0" smtClean="0">
                <a:solidFill>
                  <a:srgbClr val="000000"/>
                </a:solidFill>
              </a:rPr>
              <a:t>Proportion, %</a:t>
            </a:r>
            <a:endParaRPr lang="en-GB" sz="1200" dirty="0">
              <a:solidFill>
                <a:srgbClr val="000000"/>
              </a:solidFill>
            </a:endParaRPr>
          </a:p>
        </p:txBody>
      </p:sp>
    </p:spTree>
    <p:custDataLst>
      <p:tags r:id="rId1"/>
    </p:custDataLst>
    <p:extLst>
      <p:ext uri="{BB962C8B-B14F-4D97-AF65-F5344CB8AC3E}">
        <p14:creationId xmlns="" xmlns:p14="http://schemas.microsoft.com/office/powerpoint/2010/main" val="416542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Lettre de l’ESDO</a:t>
            </a:r>
            <a:endParaRPr lang="en-US" dirty="0" smtClean="0"/>
          </a:p>
        </p:txBody>
      </p:sp>
      <p:sp>
        <p:nvSpPr>
          <p:cNvPr id="32771" name="Content Placeholder 2"/>
          <p:cNvSpPr>
            <a:spLocks noGrp="1"/>
          </p:cNvSpPr>
          <p:nvPr>
            <p:ph idx="1"/>
          </p:nvPr>
        </p:nvSpPr>
        <p:spPr>
          <a:xfrm>
            <a:off x="393406" y="1465332"/>
            <a:ext cx="8310703" cy="4492869"/>
          </a:xfrm>
          <a:ln>
            <a:noFill/>
          </a:ln>
        </p:spPr>
        <p:txBody>
          <a:bodyPr lIns="0" rIns="0"/>
          <a:lstStyle/>
          <a:p>
            <a:pPr marL="0" indent="0">
              <a:buNone/>
              <a:tabLst>
                <a:tab pos="441325" algn="l"/>
              </a:tabLst>
              <a:defRPr/>
            </a:pPr>
            <a:r>
              <a:rPr lang="fr-FR" sz="1400" b="1" dirty="0">
                <a:solidFill>
                  <a:schemeClr val="bg2"/>
                </a:solidFill>
              </a:rPr>
              <a:t>Chers collègues</a:t>
            </a:r>
          </a:p>
          <a:p>
            <a:pPr marL="0" indent="0">
              <a:buNone/>
              <a:tabLst>
                <a:tab pos="441325" algn="l"/>
              </a:tabLst>
              <a:defRPr/>
            </a:pPr>
            <a:r>
              <a:rPr lang="fr-FR" sz="1400" dirty="0"/>
              <a:t>Nous avons le plaisir de vous présenter ce diaporama de l’ESDO qui a été conçu pour mettre en avant et synthétiser les principaux résultats de congrès majeurs en 2016 dans les cancers digestifs. Celui ci est consacré au </a:t>
            </a:r>
            <a:r>
              <a:rPr lang="en-US" sz="1400" b="1" dirty="0" smtClean="0"/>
              <a:t>18</a:t>
            </a:r>
            <a:r>
              <a:rPr lang="en-US" sz="1400" b="1" baseline="30000" dirty="0" smtClean="0"/>
              <a:t>e</a:t>
            </a:r>
            <a:r>
              <a:rPr lang="en-US" sz="1400" b="1" dirty="0" smtClean="0"/>
              <a:t> World </a:t>
            </a:r>
            <a:r>
              <a:rPr lang="en-US" sz="1400" b="1" dirty="0"/>
              <a:t>Congress on Gastrointestinal Cancer 2016 </a:t>
            </a:r>
            <a:r>
              <a:rPr lang="fr-FR" sz="1400" dirty="0" smtClean="0"/>
              <a:t>et </a:t>
            </a:r>
            <a:r>
              <a:rPr lang="fr-FR" sz="1400" dirty="0"/>
              <a:t>il est disponible aussi en anglais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info@esdo.eu</a:t>
            </a:r>
            <a:endParaRPr lang="fr-FR" sz="1400" u="sng" dirty="0">
              <a:solidFill>
                <a:srgbClr val="3F5075"/>
              </a:solidFill>
            </a:endParaRPr>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activité</a:t>
            </a:r>
          </a:p>
          <a:p>
            <a:pPr marL="0" indent="0">
              <a:buNone/>
              <a:tabLst>
                <a:tab pos="441325" algn="l"/>
              </a:tabLst>
              <a:defRPr/>
            </a:pPr>
            <a:endParaRPr lang="fr-FR" sz="1400" dirty="0"/>
          </a:p>
          <a:p>
            <a:pPr marL="0" indent="0">
              <a:buNone/>
              <a:tabLst>
                <a:tab pos="441325" algn="l"/>
              </a:tabLst>
              <a:defRPr/>
            </a:pPr>
            <a:r>
              <a:rPr lang="fr-FR" sz="1400" dirty="0">
                <a:solidFill>
                  <a:schemeClr val="tx1"/>
                </a:solidFill>
              </a:rPr>
              <a:t>Sincèrement vôtres, </a:t>
            </a:r>
          </a:p>
          <a:p>
            <a:pPr marL="0" indent="0">
              <a:buNone/>
              <a:tabLst>
                <a:tab pos="441325" algn="l"/>
              </a:tabLst>
              <a:defRPr/>
            </a:pPr>
            <a:r>
              <a:rPr lang="fr-FR" sz="1400" b="1" dirty="0">
                <a:solidFill>
                  <a:schemeClr val="tx1"/>
                </a:solidFill>
              </a:rPr>
              <a:t>Eric Van Cutsem</a:t>
            </a:r>
            <a:br>
              <a:rPr lang="fr-FR" sz="1400" b="1" dirty="0">
                <a:solidFill>
                  <a:schemeClr val="tx1"/>
                </a:solidFill>
              </a:rPr>
            </a:br>
            <a:r>
              <a:rPr lang="fr-FR" sz="1400" b="1" dirty="0">
                <a:solidFill>
                  <a:schemeClr val="tx1"/>
                </a:solidFill>
              </a:rPr>
              <a:t>Wolff Schmiegel</a:t>
            </a:r>
            <a:br>
              <a:rPr lang="fr-FR" sz="1400" b="1" dirty="0">
                <a:solidFill>
                  <a:schemeClr val="tx1"/>
                </a:solidFill>
              </a:rPr>
            </a:br>
            <a:r>
              <a:rPr lang="fr-FR" sz="1400" b="1" dirty="0">
                <a:solidFill>
                  <a:schemeClr val="tx1"/>
                </a:solidFill>
              </a:rPr>
              <a:t>Philippe Rougier</a:t>
            </a:r>
            <a:br>
              <a:rPr lang="fr-FR" sz="1400" b="1" dirty="0">
                <a:solidFill>
                  <a:schemeClr val="tx1"/>
                </a:solidFill>
              </a:rPr>
            </a:br>
            <a:r>
              <a:rPr lang="fr-FR" sz="1400" b="1" dirty="0">
                <a:solidFill>
                  <a:schemeClr val="tx1"/>
                </a:solidFill>
              </a:rPr>
              <a:t>Thomas Seufferlein</a:t>
            </a:r>
            <a:endParaRPr lang="fr-FR" sz="1400" dirty="0">
              <a:solidFill>
                <a:schemeClr val="tx1"/>
              </a:solidFill>
            </a:endParaRPr>
          </a:p>
          <a:p>
            <a:pPr marL="0" indent="0">
              <a:buNone/>
              <a:tabLst>
                <a:tab pos="441325" algn="l"/>
              </a:tabLst>
              <a:defRPr/>
            </a:pPr>
            <a:r>
              <a:rPr lang="fr-FR" sz="1400" dirty="0">
                <a:solidFill>
                  <a:schemeClr val="tx1"/>
                </a:solidFill>
              </a:rPr>
              <a:t>(ESDO Governing Board)</a:t>
            </a:r>
            <a:endParaRPr lang="fr-FR" sz="1400" i="1" dirty="0">
              <a:solidFill>
                <a:schemeClr val="tx1"/>
              </a:solidFill>
            </a:endParaRPr>
          </a:p>
          <a:p>
            <a:pPr marL="0" indent="0">
              <a:spcBef>
                <a:spcPts val="0"/>
              </a:spcBef>
              <a:buFontTx/>
              <a:buNone/>
              <a:tabLst>
                <a:tab pos="441325" algn="l"/>
              </a:tabLst>
              <a:defRPr/>
            </a:pP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65079" y="5060905"/>
            <a:ext cx="1500059" cy="1403328"/>
          </a:xfrm>
          <a:prstGeom prst="rect">
            <a:avLst/>
          </a:prstGeom>
        </p:spPr>
      </p:pic>
    </p:spTree>
    <p:custDataLst>
      <p:tags r:id="rId1"/>
    </p:custDataLst>
    <p:extLst>
      <p:ext uri="{BB962C8B-B14F-4D97-AF65-F5344CB8AC3E}">
        <p14:creationId xmlns="" xmlns:p14="http://schemas.microsoft.com/office/powerpoint/2010/main" val="3905368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O-005: Analyse moléculaire comparative des adénocarcinomes de l’oesophage, carcinomes épidermoïdes de l’oesophage et des adénocarcinomes de l’estomac et impact du profil moléculaire sur le résultat clinique – Salem M, et al</a:t>
            </a:r>
            <a:endParaRPr lang="fr-FR" dirty="0"/>
          </a:p>
        </p:txBody>
      </p:sp>
      <p:sp>
        <p:nvSpPr>
          <p:cNvPr id="15" name="Text Placeholder 14"/>
          <p:cNvSpPr>
            <a:spLocks noGrp="1"/>
          </p:cNvSpPr>
          <p:nvPr>
            <p:ph type="body" sz="quarter" idx="11"/>
          </p:nvPr>
        </p:nvSpPr>
        <p:spPr/>
        <p:txBody>
          <a:bodyPr/>
          <a:lstStyle/>
          <a:p>
            <a:r>
              <a:rPr lang="fr-FR" dirty="0" smtClean="0"/>
              <a:t>Salem et al. Ann Oncol 2016; 27 (suppl 2): abstr O-005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r>
              <a:rPr lang="fr-FR" dirty="0" smtClean="0"/>
              <a:t> </a:t>
            </a:r>
          </a:p>
          <a:p>
            <a:pPr>
              <a:buClr>
                <a:srgbClr val="043882"/>
              </a:buClr>
            </a:pPr>
            <a:r>
              <a:rPr lang="fr-FR" dirty="0" smtClean="0"/>
              <a:t>TP53 était le gène le plus fréquemment muté dans les 3 types de cancer (70% pour les CEO et les ADCO et 46% dans les ADCG)</a:t>
            </a:r>
          </a:p>
          <a:p>
            <a:pPr>
              <a:buClr>
                <a:srgbClr val="043882"/>
              </a:buClr>
            </a:pPr>
            <a:r>
              <a:rPr lang="fr-FR" dirty="0" smtClean="0"/>
              <a:t>La mutation KRAS était plus fréquente dans les ADCO (p=0,01) et dans les DCG (p=0,03) que dans les CEO où elle était complètement absente</a:t>
            </a:r>
          </a:p>
          <a:p>
            <a:pPr>
              <a:buClr>
                <a:srgbClr val="043882"/>
              </a:buClr>
            </a:pPr>
            <a:r>
              <a:rPr lang="fr-FR" dirty="0" smtClean="0"/>
              <a:t>La mutation de APC était plus fréquente dans les ADCO (p=0,04) et était complètement absente dans les CEO </a:t>
            </a:r>
          </a:p>
          <a:p>
            <a:pPr marL="252412" lvl="1" indent="0">
              <a:buClr>
                <a:srgbClr val="043882"/>
              </a:buClr>
              <a:buFontTx/>
              <a:buNone/>
            </a:pPr>
            <a:endParaRPr lang="fr-FR" dirty="0" smtClean="0"/>
          </a:p>
          <a:p>
            <a:pPr marL="0" indent="0">
              <a:buClr>
                <a:srgbClr val="043882"/>
              </a:buClr>
              <a:buFontTx/>
              <a:buNone/>
            </a:pPr>
            <a:r>
              <a:rPr lang="fr-FR" b="1" dirty="0" smtClean="0"/>
              <a:t>Conclusions</a:t>
            </a:r>
            <a:endParaRPr lang="fr-FR" dirty="0" smtClean="0"/>
          </a:p>
          <a:p>
            <a:pPr>
              <a:buClr>
                <a:srgbClr val="043882"/>
              </a:buClr>
            </a:pPr>
            <a:r>
              <a:rPr lang="fr-FR" b="1" dirty="0" smtClean="0"/>
              <a:t>Cette comparaison moléculaire des tumeurs gastro-oesophagiennes a démontré que le profil tumoral des ADCO est similaire à celui des ADCG, mais diffère de celui des CEO, ce qui suggère que le traitement des </a:t>
            </a:r>
            <a:r>
              <a:rPr lang="fr-FR" b="1" dirty="0"/>
              <a:t>tumeurs gastro-oesophagiennes </a:t>
            </a:r>
            <a:r>
              <a:rPr lang="fr-FR" b="1" dirty="0" smtClean="0"/>
              <a:t>devrait être basé sur le sous-type histologique plutôt que sur le site anatomique </a:t>
            </a:r>
          </a:p>
          <a:p>
            <a:pPr>
              <a:buClr>
                <a:srgbClr val="043882"/>
              </a:buClr>
            </a:pPr>
            <a:r>
              <a:rPr lang="fr-FR" b="1" dirty="0" smtClean="0"/>
              <a:t>Les mutations de plusieurs gènes accessibles à un traitement ciblé pourraient avoir une valeur thérapeutique, notamment HER2, PD-L1, BRCA1/2, PIK3CA, PTEN, FGFR2</a:t>
            </a:r>
          </a:p>
        </p:txBody>
      </p:sp>
    </p:spTree>
    <p:custDataLst>
      <p:tags r:id="rId1"/>
    </p:custDataLst>
    <p:extLst>
      <p:ext uri="{BB962C8B-B14F-4D97-AF65-F5344CB8AC3E}">
        <p14:creationId xmlns="" xmlns:p14="http://schemas.microsoft.com/office/powerpoint/2010/main" val="1249067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O-006: Impact de l’histologie sur la survie pour le cancer de l’estomac résécable: une étude multicentrique observationnelle aux Etats Unis – Greenleaf E, et al </a:t>
            </a:r>
            <a:endParaRPr lang="fr-FR" dirty="0"/>
          </a:p>
        </p:txBody>
      </p:sp>
      <p:sp>
        <p:nvSpPr>
          <p:cNvPr id="15" name="Text Placeholder 14"/>
          <p:cNvSpPr>
            <a:spLocks noGrp="1"/>
          </p:cNvSpPr>
          <p:nvPr>
            <p:ph type="body" sz="quarter" idx="11"/>
          </p:nvPr>
        </p:nvSpPr>
        <p:spPr/>
        <p:txBody>
          <a:bodyPr/>
          <a:lstStyle/>
          <a:p>
            <a:r>
              <a:rPr lang="fr-FR" b="1" dirty="0" smtClean="0"/>
              <a:t>Note: basé sur les données d’abstract uniquement</a:t>
            </a:r>
          </a:p>
          <a:p>
            <a:r>
              <a:rPr lang="fr-FR" dirty="0" smtClean="0"/>
              <a:t>Greenleaf et al. Ann Oncol 2016; 27 (suppl 2): abstr O-006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l’impact de l’histologie du cancer de l’estomac sur la survie dans un large échantillon de patients avec CE résécable aux Etats Unis </a:t>
            </a:r>
          </a:p>
          <a:p>
            <a:pPr marL="0" indent="0">
              <a:buClr>
                <a:srgbClr val="043882"/>
              </a:buClr>
              <a:buFontTx/>
              <a:buNone/>
            </a:pPr>
            <a:endParaRPr lang="fr-FR" b="1" dirty="0" smtClean="0"/>
          </a:p>
          <a:p>
            <a:pPr marL="0" indent="0">
              <a:buClr>
                <a:srgbClr val="043882"/>
              </a:buClr>
              <a:buFontTx/>
              <a:buNone/>
            </a:pPr>
            <a:r>
              <a:rPr lang="fr-FR" b="1" dirty="0" smtClean="0"/>
              <a:t>Méthodologie</a:t>
            </a:r>
            <a:endParaRPr lang="fr-FR" dirty="0" smtClean="0"/>
          </a:p>
          <a:p>
            <a:pPr>
              <a:buClr>
                <a:srgbClr val="043882"/>
              </a:buClr>
            </a:pPr>
            <a:r>
              <a:rPr lang="fr-FR" dirty="0" smtClean="0"/>
              <a:t>Les patients avec CE stade 0–III ayant subi une résection chirurgicale totale entre 2003 et 2012 ont été identifiés dans la base de données nationale ACS</a:t>
            </a:r>
          </a:p>
          <a:p>
            <a:pPr>
              <a:buClr>
                <a:srgbClr val="043882"/>
              </a:buClr>
            </a:pPr>
            <a:r>
              <a:rPr lang="fr-FR" dirty="0" smtClean="0"/>
              <a:t>Les groupes de traitement ont été stratifiés sur l’histologie, dont type intestinal glandulaire, type diffus, type en bague à chaton (CBC), type mucineux et type cellulaire mixte</a:t>
            </a:r>
          </a:p>
          <a:p>
            <a:pPr>
              <a:buClr>
                <a:srgbClr val="043882"/>
              </a:buClr>
            </a:pPr>
            <a:r>
              <a:rPr lang="fr-FR" dirty="0" smtClean="0"/>
              <a:t>Selon l’agressivité de la tumeur, 2 cohortes ont été constituées: intestinal / mucineux et diffus / CBC</a:t>
            </a:r>
          </a:p>
          <a:p>
            <a:pPr>
              <a:buClr>
                <a:srgbClr val="043882"/>
              </a:buClr>
            </a:pPr>
            <a:r>
              <a:rPr lang="fr-FR" dirty="0" smtClean="0"/>
              <a:t>Un score de propension a été établi pour déterminer les taux de mortalité après appariement sur les variables démographiques, chirurgicales et liées à la tumeur</a:t>
            </a:r>
          </a:p>
          <a:p>
            <a:pPr marL="0" indent="0">
              <a:buClr>
                <a:srgbClr val="043882"/>
              </a:buClr>
              <a:buFontTx/>
              <a:buNone/>
            </a:pPr>
            <a:endParaRPr lang="fr-FR" dirty="0"/>
          </a:p>
        </p:txBody>
      </p:sp>
    </p:spTree>
    <p:custDataLst>
      <p:tags r:id="rId1"/>
    </p:custDataLst>
    <p:extLst>
      <p:ext uri="{BB962C8B-B14F-4D97-AF65-F5344CB8AC3E}">
        <p14:creationId xmlns="" xmlns:p14="http://schemas.microsoft.com/office/powerpoint/2010/main" val="2701180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O-006: Impact de l’histologie sur la survie pour le cancer de l’estomac résécable: une étude multicentrique observationnelle aux Etats Unis – Greenleaf E, et al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a:buClr>
                <a:srgbClr val="043882"/>
              </a:buClr>
            </a:pPr>
            <a:r>
              <a:rPr lang="fr-FR" dirty="0" smtClean="0"/>
              <a:t>Sur 8367 patients avec CE résécable, 2328 (27,8%) avaient un type intestinal glandulaire, 916 (10,9%) un type diffus, 654 (7,8%) un type mucineux, 4008 (47,9%) un type CBC et 461 (5,6%) un type mixte </a:t>
            </a:r>
          </a:p>
          <a:p>
            <a:pPr marL="0" indent="0">
              <a:buClr>
                <a:srgbClr val="043882"/>
              </a:buClr>
              <a:buFontTx/>
              <a:buNone/>
            </a:pPr>
            <a:endParaRPr lang="fr-FR" dirty="0"/>
          </a:p>
        </p:txBody>
      </p:sp>
      <p:graphicFrame>
        <p:nvGraphicFramePr>
          <p:cNvPr id="7" name="Group 88"/>
          <p:cNvGraphicFramePr>
            <a:graphicFrameLocks noGrp="1"/>
          </p:cNvGraphicFramePr>
          <p:nvPr>
            <p:extLst>
              <p:ext uri="{D42A27DB-BD31-4B8C-83A1-F6EECF244321}">
                <p14:modId xmlns="" xmlns:p14="http://schemas.microsoft.com/office/powerpoint/2010/main" val="3599806699"/>
              </p:ext>
            </p:extLst>
          </p:nvPr>
        </p:nvGraphicFramePr>
        <p:xfrm>
          <a:off x="365124" y="2529841"/>
          <a:ext cx="8232410" cy="2606040"/>
        </p:xfrm>
        <a:graphic>
          <a:graphicData uri="http://schemas.openxmlformats.org/drawingml/2006/table">
            <a:tbl>
              <a:tblPr firstRow="1" bandRow="1">
                <a:tableStyleId>{69012ECD-51FC-41F1-AA8D-1B2483CD663E}</a:tableStyleId>
              </a:tblPr>
              <a:tblGrid>
                <a:gridCol w="4117610"/>
                <a:gridCol w="4114800"/>
              </a:tblGrid>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1" i="0" u="none" strike="noStrike" cap="none" normalizeH="0" baseline="0" noProof="0" dirty="0" smtClean="0">
                          <a:ln>
                            <a:noFill/>
                          </a:ln>
                          <a:solidFill>
                            <a:schemeClr val="tx2"/>
                          </a:solidFill>
                          <a:effectLst/>
                          <a:latin typeface="Arial" charset="0"/>
                          <a:cs typeface="Arial" charset="0"/>
                        </a:rPr>
                        <a:t>Intestinal/mucineux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Arial" charset="0"/>
                          <a:cs typeface="Arial" charset="0"/>
                        </a:rPr>
                        <a:t>Diffus/CBC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Plus</a:t>
                      </a:r>
                      <a:r>
                        <a:rPr lang="fr-FR" sz="1300" baseline="0" noProof="0" dirty="0" smtClean="0">
                          <a:latin typeface="Arial" pitchFamily="34" charset="0"/>
                          <a:cs typeface="Arial" pitchFamily="34" charset="0"/>
                        </a:rPr>
                        <a:t> âgé</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Plus</a:t>
                      </a:r>
                      <a:r>
                        <a:rPr lang="fr-FR" sz="1300" baseline="0" noProof="0" dirty="0" smtClean="0">
                          <a:latin typeface="Arial" pitchFamily="34" charset="0"/>
                          <a:cs typeface="Arial" pitchFamily="34" charset="0"/>
                        </a:rPr>
                        <a:t> jeune</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Plus</a:t>
                      </a:r>
                      <a:r>
                        <a:rPr lang="fr-FR" sz="1300" baseline="0" noProof="0" dirty="0" smtClean="0">
                          <a:latin typeface="Arial" pitchFamily="34" charset="0"/>
                          <a:cs typeface="Arial" pitchFamily="34" charset="0"/>
                        </a:rPr>
                        <a:t> de comorbidités</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Moins de comorbidités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Gastrectomie totale plus fréquente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Marges chirurgicales</a:t>
                      </a:r>
                      <a:r>
                        <a:rPr lang="fr-FR" sz="1300" baseline="0" noProof="0" dirty="0" smtClean="0">
                          <a:latin typeface="Arial" pitchFamily="34" charset="0"/>
                          <a:cs typeface="Arial" pitchFamily="34" charset="0"/>
                        </a:rPr>
                        <a:t> négatives</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Marges chirurgicales positives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Pas</a:t>
                      </a:r>
                      <a:r>
                        <a:rPr lang="fr-FR" sz="1300" baseline="0" noProof="0" dirty="0" smtClean="0">
                          <a:latin typeface="Arial" pitchFamily="34" charset="0"/>
                          <a:cs typeface="Arial" pitchFamily="34" charset="0"/>
                        </a:rPr>
                        <a:t> d’envahissement ganglionnaire</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Type diffus plus souvent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Stade</a:t>
                      </a:r>
                      <a:r>
                        <a:rPr lang="fr-FR" sz="1300" baseline="0" noProof="0" dirty="0" smtClean="0">
                          <a:latin typeface="Arial" pitchFamily="34" charset="0"/>
                          <a:cs typeface="Arial" pitchFamily="34" charset="0"/>
                        </a:rPr>
                        <a:t> I pas de différence de mortalité</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Stade</a:t>
                      </a:r>
                      <a:r>
                        <a:rPr lang="fr-FR" sz="1300" baseline="0" noProof="0" dirty="0" smtClean="0">
                          <a:latin typeface="Arial" pitchFamily="34" charset="0"/>
                          <a:cs typeface="Arial" pitchFamily="34" charset="0"/>
                        </a:rPr>
                        <a:t> II mortalité 40,06%</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Stade</a:t>
                      </a:r>
                      <a:r>
                        <a:rPr lang="fr-FR" sz="1300" baseline="0" noProof="0" dirty="0" smtClean="0">
                          <a:latin typeface="Arial" pitchFamily="34" charset="0"/>
                          <a:cs typeface="Arial" pitchFamily="34" charset="0"/>
                        </a:rPr>
                        <a:t> II mortalité </a:t>
                      </a:r>
                      <a:r>
                        <a:rPr lang="fr-FR" sz="1300" noProof="0" dirty="0" smtClean="0">
                          <a:latin typeface="Arial" pitchFamily="34" charset="0"/>
                          <a:cs typeface="Arial" pitchFamily="34" charset="0"/>
                        </a:rPr>
                        <a:t>50,50%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300" noProof="0" dirty="0" smtClean="0">
                          <a:latin typeface="Arial" pitchFamily="34" charset="0"/>
                          <a:cs typeface="Arial" pitchFamily="34" charset="0"/>
                        </a:rPr>
                        <a:t>Stade</a:t>
                      </a:r>
                      <a:r>
                        <a:rPr lang="fr-FR" sz="1300" baseline="0" noProof="0" dirty="0" smtClean="0">
                          <a:latin typeface="Arial" pitchFamily="34" charset="0"/>
                          <a:cs typeface="Arial" pitchFamily="34" charset="0"/>
                        </a:rPr>
                        <a:t> III mortalité 52,43%</a:t>
                      </a:r>
                      <a:endParaRPr lang="fr-FR" sz="13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300" noProof="0" dirty="0" smtClean="0">
                          <a:latin typeface="Arial" pitchFamily="34" charset="0"/>
                          <a:cs typeface="Arial" pitchFamily="34" charset="0"/>
                        </a:rPr>
                        <a:t>Stade III</a:t>
                      </a:r>
                      <a:r>
                        <a:rPr lang="fr-FR" sz="1300" baseline="0" noProof="0" dirty="0" smtClean="0">
                          <a:latin typeface="Arial" pitchFamily="34" charset="0"/>
                          <a:cs typeface="Arial" pitchFamily="34" charset="0"/>
                        </a:rPr>
                        <a:t> mortalité 65,70% </a:t>
                      </a:r>
                      <a:r>
                        <a:rPr lang="fr-FR" sz="1300" noProof="0" dirty="0" smtClean="0">
                          <a:latin typeface="Arial" pitchFamily="34" charset="0"/>
                          <a:cs typeface="Arial" pitchFamily="34" charset="0"/>
                        </a:rPr>
                        <a:t>(p&lt;0,0001)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9" name="Text Placeholder 14"/>
          <p:cNvSpPr>
            <a:spLocks noGrp="1"/>
          </p:cNvSpPr>
          <p:nvPr>
            <p:ph type="body" sz="quarter" idx="11"/>
          </p:nvPr>
        </p:nvSpPr>
        <p:spPr>
          <a:xfrm>
            <a:off x="4648200" y="6096000"/>
            <a:ext cx="4130675" cy="487363"/>
          </a:xfrm>
        </p:spPr>
        <p:txBody>
          <a:bodyPr/>
          <a:lstStyle/>
          <a:p>
            <a:r>
              <a:rPr lang="fr-FR" dirty="0" err="1" smtClean="0"/>
              <a:t>Greenleaf</a:t>
            </a:r>
            <a:r>
              <a:rPr lang="fr-FR" dirty="0" smtClean="0"/>
              <a:t> et al. Ann Oncol 2016; 27 (suppl 2): abstr O-006 </a:t>
            </a:r>
            <a:endParaRPr lang="fr-FR" dirty="0"/>
          </a:p>
        </p:txBody>
      </p:sp>
    </p:spTree>
    <p:custDataLst>
      <p:tags r:id="rId1"/>
    </p:custDataLst>
    <p:extLst>
      <p:ext uri="{BB962C8B-B14F-4D97-AF65-F5344CB8AC3E}">
        <p14:creationId xmlns="" xmlns:p14="http://schemas.microsoft.com/office/powerpoint/2010/main" val="79882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O-006: Impact de l’histologie sur la survie pour le cancer de l’estomac résécable: une étude multicentrique observationnelle aux Etats Unis – Greenleaf E, et al </a:t>
            </a:r>
            <a:endParaRPr lang="fr-FR"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Conclusions</a:t>
            </a:r>
            <a:endParaRPr lang="fr-FR" dirty="0" smtClean="0"/>
          </a:p>
          <a:p>
            <a:pPr>
              <a:buClr>
                <a:srgbClr val="043882"/>
              </a:buClr>
            </a:pPr>
            <a:r>
              <a:rPr lang="fr-FR" b="1" dirty="0" smtClean="0"/>
              <a:t>Les patients avec CE de type diffus ou avec CBC ont une survie plus courte que ceux avec une tumeur de type intestinal ou mucineux, quels que soient les autres facteurs pronostiques et les interventions thérapeutiques </a:t>
            </a:r>
          </a:p>
          <a:p>
            <a:pPr>
              <a:buClr>
                <a:srgbClr val="043882"/>
              </a:buClr>
            </a:pPr>
            <a:r>
              <a:rPr lang="fr-FR" b="1" dirty="0" smtClean="0"/>
              <a:t>Des recherches complémentaires sont nécessaires pour déterminer si un traitement différent ou plus agressif devrait être employé pour ces patients</a:t>
            </a:r>
          </a:p>
          <a:p>
            <a:pPr marL="0" indent="0">
              <a:buClr>
                <a:srgbClr val="043882"/>
              </a:buClr>
              <a:buFontTx/>
              <a:buNone/>
            </a:pPr>
            <a:endParaRPr lang="fr-FR" dirty="0"/>
          </a:p>
        </p:txBody>
      </p:sp>
      <p:sp>
        <p:nvSpPr>
          <p:cNvPr id="6" name="Text Placeholder 14"/>
          <p:cNvSpPr>
            <a:spLocks noGrp="1"/>
          </p:cNvSpPr>
          <p:nvPr>
            <p:ph type="body" sz="quarter" idx="11"/>
          </p:nvPr>
        </p:nvSpPr>
        <p:spPr>
          <a:xfrm>
            <a:off x="4648200" y="6096000"/>
            <a:ext cx="4130675" cy="487363"/>
          </a:xfrm>
        </p:spPr>
        <p:txBody>
          <a:bodyPr/>
          <a:lstStyle/>
          <a:p>
            <a:r>
              <a:rPr lang="fr-FR" dirty="0" err="1" smtClean="0"/>
              <a:t>Greenleaf</a:t>
            </a:r>
            <a:r>
              <a:rPr lang="fr-FR" dirty="0" smtClean="0"/>
              <a:t> et al. Ann Oncol 2016; 27 (suppl 2): abstr O-006 </a:t>
            </a:r>
            <a:endParaRPr lang="fr-FR" dirty="0"/>
          </a:p>
        </p:txBody>
      </p:sp>
    </p:spTree>
    <p:custDataLst>
      <p:tags r:id="rId1"/>
    </p:custDataLst>
    <p:extLst>
      <p:ext uri="{BB962C8B-B14F-4D97-AF65-F5344CB8AC3E}">
        <p14:creationId xmlns="" xmlns:p14="http://schemas.microsoft.com/office/powerpoint/2010/main" val="50300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O-007: Analyses de </a:t>
            </a:r>
            <a:r>
              <a:rPr lang="fr-FR" dirty="0" err="1" smtClean="0"/>
              <a:t>biomarqueurs</a:t>
            </a:r>
            <a:r>
              <a:rPr lang="fr-FR" dirty="0" smtClean="0"/>
              <a:t> du ramucirumab en 2e ligne chez les patients avec cancer de l’estomac avancé de l’étude RAINBOW, un essai randomisé en double aveugle de phase 3 </a:t>
            </a:r>
            <a:br>
              <a:rPr lang="fr-FR" dirty="0" smtClean="0"/>
            </a:br>
            <a:r>
              <a:rPr lang="fr-FR" dirty="0" smtClean="0"/>
              <a:t>– Van Cutsem E, et al </a:t>
            </a:r>
            <a:endParaRPr lang="fr-FR" dirty="0"/>
          </a:p>
        </p:txBody>
      </p:sp>
      <p:sp>
        <p:nvSpPr>
          <p:cNvPr id="24" name="Content Placeholder 28"/>
          <p:cNvSpPr>
            <a:spLocks noGrp="1"/>
          </p:cNvSpPr>
          <p:nvPr>
            <p:ph idx="1"/>
          </p:nvPr>
        </p:nvSpPr>
        <p:spPr>
          <a:xfrm>
            <a:off x="365124" y="1254034"/>
            <a:ext cx="8413751" cy="5603965"/>
          </a:xfrm>
        </p:spPr>
        <p:txBody>
          <a:bodyPr/>
          <a:lstStyle/>
          <a:p>
            <a:pPr marL="0" indent="0">
              <a:buNone/>
            </a:pPr>
            <a:r>
              <a:rPr lang="fr-FR" b="1" dirty="0" smtClean="0"/>
              <a:t>Objectif</a:t>
            </a:r>
          </a:p>
          <a:p>
            <a:pPr marL="285750" indent="-285750">
              <a:buFont typeface="Arial" panose="020B0604020202020204" pitchFamily="34" charset="0"/>
              <a:buChar char="•"/>
            </a:pPr>
            <a:r>
              <a:rPr lang="fr-FR" dirty="0" smtClean="0"/>
              <a:t>Evaluer la valeur prédictive et pronostique des marqueurs plasmatiques chez des patients avec CE avancé</a:t>
            </a:r>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endParaRPr lang="fr-FR" b="1" dirty="0" smtClean="0"/>
          </a:p>
          <a:p>
            <a:pPr marL="0" indent="0">
              <a:buNone/>
            </a:pPr>
            <a:r>
              <a:rPr lang="fr-FR" b="1" dirty="0" smtClean="0"/>
              <a:t>Sous-analyse de l’étude RAINBOW:</a:t>
            </a:r>
          </a:p>
          <a:p>
            <a:pPr marL="285750" indent="-285750">
              <a:buFont typeface="Arial" panose="020B0604020202020204" pitchFamily="34" charset="0"/>
              <a:buChar char="•"/>
            </a:pPr>
            <a:r>
              <a:rPr lang="fr-FR" dirty="0" smtClean="0"/>
              <a:t>Evaluation du VEGF et des cytokines</a:t>
            </a:r>
          </a:p>
          <a:p>
            <a:pPr marL="285750" indent="-285750">
              <a:buFont typeface="Arial" panose="020B0604020202020204" pitchFamily="34" charset="0"/>
              <a:buChar char="•"/>
            </a:pPr>
            <a:r>
              <a:rPr lang="fr-FR" dirty="0" smtClean="0"/>
              <a:t>Les données ont été divisées en sous-groupes avec marqueurs bas ou élevés, selon:</a:t>
            </a:r>
          </a:p>
          <a:p>
            <a:pPr marL="742950" lvl="1" indent="-285750">
              <a:buFont typeface="Arial" panose="020B0604020202020204" pitchFamily="34" charset="0"/>
              <a:buChar char="–"/>
            </a:pPr>
            <a:r>
              <a:rPr lang="fr-FR" dirty="0" smtClean="0"/>
              <a:t>La limite inférieure de quantification comme seuil pour les marqueurs avec &gt;20% des échantillons sous la limite de quantification</a:t>
            </a:r>
          </a:p>
          <a:p>
            <a:pPr marL="742950" lvl="1" indent="-285750">
              <a:buFont typeface="Arial" panose="020B0604020202020204" pitchFamily="34" charset="0"/>
              <a:buChar char="–"/>
            </a:pPr>
            <a:r>
              <a:rPr lang="fr-FR" dirty="0" smtClean="0"/>
              <a:t>Le niveau médian de marqueur comme seuil</a:t>
            </a:r>
            <a:endParaRPr lang="fr-FR" dirty="0"/>
          </a:p>
        </p:txBody>
      </p:sp>
      <p:sp>
        <p:nvSpPr>
          <p:cNvPr id="25" name="Text Placeholder 14"/>
          <p:cNvSpPr>
            <a:spLocks noGrp="1"/>
          </p:cNvSpPr>
          <p:nvPr>
            <p:ph type="body" sz="quarter" idx="11"/>
          </p:nvPr>
        </p:nvSpPr>
        <p:spPr>
          <a:xfrm>
            <a:off x="4648200" y="6096000"/>
            <a:ext cx="4130675" cy="487363"/>
          </a:xfrm>
        </p:spPr>
        <p:txBody>
          <a:bodyPr/>
          <a:lstStyle/>
          <a:p>
            <a:r>
              <a:rPr lang="fr-FR" dirty="0" smtClean="0"/>
              <a:t>Van Cutsem et al. Ann Oncol 2016; 27 (suppl 2): abstr O-007</a:t>
            </a:r>
            <a:endParaRPr lang="fr-FR" dirty="0"/>
          </a:p>
        </p:txBody>
      </p:sp>
      <p:sp>
        <p:nvSpPr>
          <p:cNvPr id="26" name="Oval 14"/>
          <p:cNvSpPr>
            <a:spLocks noChangeArrowheads="1"/>
          </p:cNvSpPr>
          <p:nvPr/>
        </p:nvSpPr>
        <p:spPr bwMode="auto">
          <a:xfrm>
            <a:off x="3941537" y="29848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27" name="AutoShape 15"/>
          <p:cNvCxnSpPr>
            <a:cxnSpLocks noChangeShapeType="1"/>
            <a:stCxn id="26" idx="0"/>
            <a:endCxn id="32" idx="1"/>
          </p:cNvCxnSpPr>
          <p:nvPr/>
        </p:nvCxnSpPr>
        <p:spPr bwMode="auto">
          <a:xfrm rot="5400000" flipH="1" flipV="1">
            <a:off x="4168689" y="2581557"/>
            <a:ext cx="467957" cy="33866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116435" y="2252591"/>
            <a:ext cx="80573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0" name="AutoShape 19"/>
          <p:cNvCxnSpPr>
            <a:cxnSpLocks noChangeShapeType="1"/>
          </p:cNvCxnSpPr>
          <p:nvPr/>
        </p:nvCxnSpPr>
        <p:spPr bwMode="auto">
          <a:xfrm>
            <a:off x="3684814" y="3276967"/>
            <a:ext cx="256723" cy="0"/>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a:stCxn id="32" idx="3"/>
            <a:endCxn id="28" idx="1"/>
          </p:cNvCxnSpPr>
          <p:nvPr/>
        </p:nvCxnSpPr>
        <p:spPr bwMode="auto">
          <a:xfrm>
            <a:off x="7830117" y="2516910"/>
            <a:ext cx="286318"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572000" y="2106541"/>
            <a:ext cx="32581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Ramucirumab 8 mg/kg J1,15 + Paclitaxel 80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J1,8,15 (n=330)</a:t>
            </a:r>
            <a:endParaRPr lang="fr-FR" altLang="zh-CN" dirty="0">
              <a:solidFill>
                <a:srgbClr val="FFFFFF"/>
              </a:solidFill>
              <a:ea typeface="SimSun" pitchFamily="2" charset="-122"/>
            </a:endParaRPr>
          </a:p>
        </p:txBody>
      </p:sp>
      <p:sp>
        <p:nvSpPr>
          <p:cNvPr id="33" name="AutoShape 9"/>
          <p:cNvSpPr>
            <a:spLocks noChangeArrowheads="1"/>
          </p:cNvSpPr>
          <p:nvPr/>
        </p:nvSpPr>
        <p:spPr bwMode="auto">
          <a:xfrm>
            <a:off x="365124" y="2587213"/>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CE avancé (étude RAINBOW)</a:t>
            </a:r>
            <a:endParaRPr lang="fr-FR" altLang="zh-CN" i="1"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(n=665)</a:t>
            </a:r>
            <a:endParaRPr lang="fr-FR" altLang="zh-CN" dirty="0">
              <a:solidFill>
                <a:srgbClr val="FFFFFF"/>
              </a:solidFill>
              <a:ea typeface="SimSun" pitchFamily="2" charset="-122"/>
            </a:endParaRPr>
          </a:p>
        </p:txBody>
      </p:sp>
      <p:cxnSp>
        <p:nvCxnSpPr>
          <p:cNvPr id="34" name="AutoShape 16"/>
          <p:cNvCxnSpPr>
            <a:cxnSpLocks noChangeShapeType="1"/>
            <a:stCxn id="26" idx="4"/>
            <a:endCxn id="37" idx="1"/>
          </p:cNvCxnSpPr>
          <p:nvPr/>
        </p:nvCxnSpPr>
        <p:spPr bwMode="auto">
          <a:xfrm rot="16200000" flipH="1">
            <a:off x="4166677" y="3635724"/>
            <a:ext cx="472058" cy="338743"/>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3776806"/>
            <a:ext cx="80573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6" name="AutoShape 20"/>
          <p:cNvCxnSpPr>
            <a:cxnSpLocks noChangeShapeType="1"/>
            <a:stCxn id="37" idx="3"/>
            <a:endCxn id="35" idx="1"/>
          </p:cNvCxnSpPr>
          <p:nvPr/>
        </p:nvCxnSpPr>
        <p:spPr bwMode="auto">
          <a:xfrm>
            <a:off x="7828273" y="4041125"/>
            <a:ext cx="288162"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572078" y="3630757"/>
            <a:ext cx="325619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Placebo J1,15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 Paclitaxel </a:t>
            </a:r>
            <a:r>
              <a:rPr lang="fr-FR" dirty="0" smtClean="0">
                <a:solidFill>
                  <a:srgbClr val="4D4D4D"/>
                </a:solidFill>
              </a:rPr>
              <a:t>80 mg/m</a:t>
            </a:r>
            <a:r>
              <a:rPr lang="fr-FR" baseline="30000" dirty="0" smtClean="0">
                <a:solidFill>
                  <a:srgbClr val="4D4D4D"/>
                </a:solidFill>
              </a:rPr>
              <a:t>2</a:t>
            </a:r>
            <a:r>
              <a:rPr lang="fr-FR" dirty="0" smtClean="0">
                <a:solidFill>
                  <a:srgbClr val="4D4D4D"/>
                </a:solidFill>
              </a:rPr>
              <a:t> J1,8,15</a:t>
            </a:r>
            <a:r>
              <a:rPr lang="fr-FR" altLang="zh-CN" dirty="0" smtClean="0">
                <a:solidFill>
                  <a:srgbClr val="4D4D4D"/>
                </a:solidFill>
                <a:ea typeface="SimSun" pitchFamily="2" charset="-122"/>
              </a:rPr>
              <a:t> (n=335)</a:t>
            </a:r>
            <a:endParaRPr lang="fr-FR" altLang="zh-CN" dirty="0">
              <a:solidFill>
                <a:srgbClr val="4D4D4D"/>
              </a:solidFill>
              <a:ea typeface="SimSun" pitchFamily="2" charset="-122"/>
            </a:endParaRPr>
          </a:p>
        </p:txBody>
      </p:sp>
    </p:spTree>
    <p:custDataLst>
      <p:tags r:id="rId1"/>
    </p:custDataLst>
    <p:extLst>
      <p:ext uri="{BB962C8B-B14F-4D97-AF65-F5344CB8AC3E}">
        <p14:creationId xmlns="" xmlns:p14="http://schemas.microsoft.com/office/powerpoint/2010/main" val="407065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
          <p:cNvSpPr>
            <a:spLocks noGrp="1" noChangeArrowheads="1"/>
          </p:cNvSpPr>
          <p:nvPr>
            <p:ph type="title"/>
          </p:nvPr>
        </p:nvSpPr>
        <p:spPr/>
        <p:txBody>
          <a:bodyPr/>
          <a:lstStyle/>
          <a:p>
            <a:pPr>
              <a:lnSpc>
                <a:spcPct val="90000"/>
              </a:lnSpc>
            </a:pPr>
            <a:r>
              <a:rPr lang="fr-FR" dirty="0" smtClean="0"/>
              <a:t>O-007: Analyses de </a:t>
            </a:r>
            <a:r>
              <a:rPr lang="fr-FR" dirty="0" err="1" smtClean="0"/>
              <a:t>biomarqueurs</a:t>
            </a:r>
            <a:r>
              <a:rPr lang="fr-FR" dirty="0" smtClean="0"/>
              <a:t> du ramucirumab en 2e ligne chez les patients avec cancer de l’estomac avancé de l’étude RAINBOW, un essai randomisé en double aveugle de phase 3 </a:t>
            </a:r>
            <a:br>
              <a:rPr lang="fr-FR" dirty="0" smtClean="0"/>
            </a:br>
            <a:r>
              <a:rPr lang="fr-FR" dirty="0" smtClean="0"/>
              <a:t>– Van Cutsem E, et al </a:t>
            </a:r>
            <a:endParaRPr lang="fr-FR" dirty="0"/>
          </a:p>
        </p:txBody>
      </p:sp>
      <p:sp>
        <p:nvSpPr>
          <p:cNvPr id="217" name="Content Placeholder 1"/>
          <p:cNvSpPr>
            <a:spLocks noGrp="1"/>
          </p:cNvSpPr>
          <p:nvPr>
            <p:ph idx="1"/>
          </p:nvPr>
        </p:nvSpPr>
        <p:spPr>
          <a:xfrm>
            <a:off x="365124" y="1254035"/>
            <a:ext cx="8413751" cy="4746172"/>
          </a:xfrm>
        </p:spPr>
        <p:txBody>
          <a:bodyPr/>
          <a:lstStyle/>
          <a:p>
            <a:pPr marL="0" indent="0">
              <a:buNone/>
            </a:pPr>
            <a:r>
              <a:rPr lang="fr-FR" b="1" dirty="0" smtClean="0"/>
              <a:t>Résultats</a:t>
            </a:r>
            <a:endParaRPr lang="fr-FR" dirty="0"/>
          </a:p>
        </p:txBody>
      </p:sp>
      <p:sp>
        <p:nvSpPr>
          <p:cNvPr id="218" name="Text Placeholder 13"/>
          <p:cNvSpPr>
            <a:spLocks noGrp="1"/>
          </p:cNvSpPr>
          <p:nvPr>
            <p:ph type="body" sz="quarter" idx="10"/>
          </p:nvPr>
        </p:nvSpPr>
        <p:spPr>
          <a:xfrm>
            <a:off x="365125" y="6096000"/>
            <a:ext cx="4130675" cy="487363"/>
          </a:xfrm>
        </p:spPr>
        <p:txBody>
          <a:bodyPr/>
          <a:lstStyle/>
          <a:p>
            <a:r>
              <a:rPr lang="fr-FR" dirty="0" smtClean="0"/>
              <a:t>LIQ: limite inférieure de quantification</a:t>
            </a:r>
            <a:endParaRPr lang="fr-FR" dirty="0"/>
          </a:p>
        </p:txBody>
      </p:sp>
      <p:sp>
        <p:nvSpPr>
          <p:cNvPr id="219" name="Text Placeholder 14"/>
          <p:cNvSpPr>
            <a:spLocks noGrp="1"/>
          </p:cNvSpPr>
          <p:nvPr>
            <p:ph type="body" sz="quarter" idx="11"/>
          </p:nvPr>
        </p:nvSpPr>
        <p:spPr>
          <a:xfrm>
            <a:off x="4648200" y="6096000"/>
            <a:ext cx="4130675" cy="487363"/>
          </a:xfrm>
        </p:spPr>
        <p:txBody>
          <a:bodyPr/>
          <a:lstStyle/>
          <a:p>
            <a:r>
              <a:rPr lang="fr-FR" dirty="0" smtClean="0"/>
              <a:t>Van Cutsem et al. Ann Oncol 2016; 27 (suppl 2): abstr O-007</a:t>
            </a:r>
            <a:endParaRPr lang="fr-FR" dirty="0"/>
          </a:p>
        </p:txBody>
      </p:sp>
      <p:graphicFrame>
        <p:nvGraphicFramePr>
          <p:cNvPr id="220" name="Group 88"/>
          <p:cNvGraphicFramePr>
            <a:graphicFrameLocks noGrp="1"/>
          </p:cNvGraphicFramePr>
          <p:nvPr>
            <p:extLst>
              <p:ext uri="{D42A27DB-BD31-4B8C-83A1-F6EECF244321}">
                <p14:modId xmlns="" xmlns:p14="http://schemas.microsoft.com/office/powerpoint/2010/main" val="2321370475"/>
              </p:ext>
            </p:extLst>
          </p:nvPr>
        </p:nvGraphicFramePr>
        <p:xfrm>
          <a:off x="369888" y="1616061"/>
          <a:ext cx="8408989" cy="2042160"/>
        </p:xfrm>
        <a:graphic>
          <a:graphicData uri="http://schemas.openxmlformats.org/drawingml/2006/table">
            <a:tbl>
              <a:tblPr firstRow="1" bandRow="1">
                <a:tableStyleId>{69012ECD-51FC-41F1-AA8D-1B2483CD663E}</a:tableStyleId>
              </a:tblPr>
              <a:tblGrid>
                <a:gridCol w="3017059"/>
                <a:gridCol w="1844676"/>
                <a:gridCol w="1905157"/>
                <a:gridCol w="1642097"/>
              </a:tblGrid>
              <a:tr h="24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Analyse des marqueurs prédictifs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Seuil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(valeur, pg/mL)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p de l’interaction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SSP, p de l’interaction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VEGF-C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LIQ (261,8)</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u="none" strike="noStrike" baseline="0" noProof="0" dirty="0" smtClean="0">
                          <a:solidFill>
                            <a:srgbClr val="4D4D4D"/>
                          </a:solidFill>
                        </a:rPr>
                        <a:t>0,2723</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0,9946</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VEGF-D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u="none" strike="noStrike" baseline="0" noProof="0" dirty="0" smtClean="0">
                          <a:solidFill>
                            <a:srgbClr val="4D4D4D"/>
                          </a:solidFill>
                        </a:rPr>
                        <a:t>LIQ (656,1)</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u="none" strike="noStrike" baseline="0" noProof="0" dirty="0" smtClean="0">
                          <a:solidFill>
                            <a:srgbClr val="4D4D4D"/>
                          </a:solidFill>
                        </a:rPr>
                        <a:t>0,9165</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u="none" strike="noStrike" baseline="0" noProof="0" dirty="0" smtClean="0">
                          <a:solidFill>
                            <a:srgbClr val="4D4D4D"/>
                          </a:solidFill>
                        </a:rPr>
                        <a:t>0,9530</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sVEGFR-1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Médiane (119,0)</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0,6590</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0,9864</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sVEGFR-2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u="none" strike="noStrike" baseline="0" noProof="0" dirty="0" smtClean="0">
                          <a:solidFill>
                            <a:srgbClr val="4D4D4D"/>
                          </a:solidFill>
                        </a:rPr>
                        <a:t>Médiane (11625,0)</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strike="noStrike" baseline="0" noProof="0" dirty="0" smtClean="0">
                          <a:solidFill>
                            <a:srgbClr val="4D4D4D"/>
                          </a:solidFill>
                        </a:rPr>
                        <a:t>0,5295</a:t>
                      </a:r>
                      <a:endParaRPr lang="fr-FR" sz="1400"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u="none" strike="noStrike" baseline="0" noProof="0" dirty="0" smtClean="0">
                          <a:solidFill>
                            <a:srgbClr val="4D4D4D"/>
                          </a:solidFill>
                        </a:rPr>
                        <a:t>0,7852</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Facteur de croissance placentaire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Médiane (21,2)</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0,6693</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u="none" strike="noStrike" baseline="0" noProof="0" dirty="0" smtClean="0">
                          <a:solidFill>
                            <a:srgbClr val="4D4D4D"/>
                          </a:solidFill>
                        </a:rPr>
                        <a:t>0,3303</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221" name="Group 220"/>
          <p:cNvGrpSpPr/>
          <p:nvPr/>
        </p:nvGrpSpPr>
        <p:grpSpPr>
          <a:xfrm>
            <a:off x="3235298" y="6186385"/>
            <a:ext cx="3099643" cy="215444"/>
            <a:chOff x="3235298" y="4048753"/>
            <a:chExt cx="3099643" cy="215444"/>
          </a:xfrm>
        </p:grpSpPr>
        <p:sp>
          <p:nvSpPr>
            <p:cNvPr id="222" name="Rectangle 221"/>
            <p:cNvSpPr/>
            <p:nvPr/>
          </p:nvSpPr>
          <p:spPr>
            <a:xfrm>
              <a:off x="4952832" y="4048753"/>
              <a:ext cx="1382109" cy="215444"/>
            </a:xfrm>
            <a:prstGeom prst="rect">
              <a:avLst/>
            </a:prstGeom>
          </p:spPr>
          <p:txBody>
            <a:bodyPr wrap="none">
              <a:spAutoFit/>
            </a:bodyPr>
            <a:lstStyle/>
            <a:p>
              <a:pPr algn="ctr" defTabSz="892175" eaLnBrk="0" hangingPunct="0">
                <a:defRPr/>
              </a:pPr>
              <a:r>
                <a:rPr lang="fr-FR" altLang="zh-CN" sz="800" kern="0" dirty="0" smtClean="0">
                  <a:solidFill>
                    <a:srgbClr val="000000"/>
                  </a:solidFill>
                </a:rPr>
                <a:t>Ramucirumab + Paclitaxel</a:t>
              </a:r>
              <a:endParaRPr lang="fr-FR" altLang="zh-CN" sz="800" kern="0" dirty="0">
                <a:solidFill>
                  <a:srgbClr val="000000"/>
                </a:solidFill>
              </a:endParaRPr>
            </a:p>
          </p:txBody>
        </p:sp>
        <p:sp>
          <p:nvSpPr>
            <p:cNvPr id="223" name="Rectangle 222"/>
            <p:cNvSpPr/>
            <p:nvPr/>
          </p:nvSpPr>
          <p:spPr>
            <a:xfrm>
              <a:off x="3411440" y="4048753"/>
              <a:ext cx="1116011" cy="215444"/>
            </a:xfrm>
            <a:prstGeom prst="rect">
              <a:avLst/>
            </a:prstGeom>
          </p:spPr>
          <p:txBody>
            <a:bodyPr wrap="none">
              <a:spAutoFit/>
            </a:bodyPr>
            <a:lstStyle/>
            <a:p>
              <a:pPr algn="ctr" defTabSz="892175" eaLnBrk="0" hangingPunct="0"/>
              <a:r>
                <a:rPr lang="fr-FR" altLang="zh-CN" sz="800" kern="0" dirty="0" smtClean="0">
                  <a:solidFill>
                    <a:srgbClr val="000000"/>
                  </a:solidFill>
                </a:rPr>
                <a:t>Placebo + Paclitaxel</a:t>
              </a:r>
              <a:endParaRPr lang="fr-FR" altLang="zh-CN" sz="800" kern="0" dirty="0">
                <a:solidFill>
                  <a:srgbClr val="000000"/>
                </a:solidFill>
              </a:endParaRPr>
            </a:p>
          </p:txBody>
        </p:sp>
        <p:cxnSp>
          <p:nvCxnSpPr>
            <p:cNvPr id="224" name="Straight Connector 223"/>
            <p:cNvCxnSpPr/>
            <p:nvPr/>
          </p:nvCxnSpPr>
          <p:spPr>
            <a:xfrm>
              <a:off x="3235298" y="4156475"/>
              <a:ext cx="229937" cy="0"/>
            </a:xfrm>
            <a:prstGeom prst="line">
              <a:avLst/>
            </a:prstGeom>
            <a:noFill/>
            <a:ln w="19050">
              <a:solidFill>
                <a:srgbClr val="B2C0EC"/>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5" name="Straight Connector 224"/>
            <p:cNvCxnSpPr/>
            <p:nvPr/>
          </p:nvCxnSpPr>
          <p:spPr>
            <a:xfrm>
              <a:off x="4774838" y="4156475"/>
              <a:ext cx="229937"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26" name="TextBox 225"/>
          <p:cNvSpPr txBox="1"/>
          <p:nvPr/>
        </p:nvSpPr>
        <p:spPr>
          <a:xfrm>
            <a:off x="7176062" y="4127945"/>
            <a:ext cx="753732" cy="338554"/>
          </a:xfrm>
          <a:prstGeom prst="rect">
            <a:avLst/>
          </a:prstGeom>
          <a:noFill/>
        </p:spPr>
        <p:txBody>
          <a:bodyPr wrap="none" rtlCol="0">
            <a:spAutoFit/>
          </a:bodyPr>
          <a:lstStyle/>
          <a:p>
            <a:pPr algn="ctr"/>
            <a:r>
              <a:rPr lang="fr-FR" sz="1600" b="1" dirty="0" smtClean="0">
                <a:solidFill>
                  <a:srgbClr val="4D4D4D"/>
                </a:solidFill>
              </a:rPr>
              <a:t>ANG2</a:t>
            </a:r>
            <a:endParaRPr lang="fr-FR" sz="1600" b="1" dirty="0">
              <a:solidFill>
                <a:srgbClr val="4D4D4D"/>
              </a:solidFill>
            </a:endParaRPr>
          </a:p>
        </p:txBody>
      </p:sp>
      <p:sp>
        <p:nvSpPr>
          <p:cNvPr id="227" name="TextBox 226"/>
          <p:cNvSpPr txBox="1"/>
          <p:nvPr/>
        </p:nvSpPr>
        <p:spPr>
          <a:xfrm>
            <a:off x="1193406" y="4129038"/>
            <a:ext cx="972642" cy="338554"/>
          </a:xfrm>
          <a:prstGeom prst="rect">
            <a:avLst/>
          </a:prstGeom>
          <a:noFill/>
        </p:spPr>
        <p:txBody>
          <a:bodyPr wrap="none" rtlCol="0">
            <a:spAutoFit/>
          </a:bodyPr>
          <a:lstStyle/>
          <a:p>
            <a:pPr algn="ctr"/>
            <a:r>
              <a:rPr lang="fr-FR" sz="1600" b="1" dirty="0" smtClean="0">
                <a:solidFill>
                  <a:srgbClr val="4D4D4D"/>
                </a:solidFill>
              </a:rPr>
              <a:t>VEGF-D</a:t>
            </a:r>
            <a:endParaRPr lang="fr-FR" sz="1600" b="1" dirty="0">
              <a:solidFill>
                <a:srgbClr val="4D4D4D"/>
              </a:solidFill>
            </a:endParaRPr>
          </a:p>
        </p:txBody>
      </p:sp>
      <p:sp>
        <p:nvSpPr>
          <p:cNvPr id="228" name="TextBox 227"/>
          <p:cNvSpPr txBox="1"/>
          <p:nvPr/>
        </p:nvSpPr>
        <p:spPr>
          <a:xfrm>
            <a:off x="4290074" y="4127945"/>
            <a:ext cx="663964" cy="338554"/>
          </a:xfrm>
          <a:prstGeom prst="rect">
            <a:avLst/>
          </a:prstGeom>
          <a:noFill/>
        </p:spPr>
        <p:txBody>
          <a:bodyPr wrap="none" rtlCol="0">
            <a:spAutoFit/>
          </a:bodyPr>
          <a:lstStyle/>
          <a:p>
            <a:pPr algn="ctr"/>
            <a:r>
              <a:rPr lang="fr-FR" sz="1600" b="1" dirty="0" smtClean="0">
                <a:solidFill>
                  <a:srgbClr val="4D4D4D"/>
                </a:solidFill>
              </a:rPr>
              <a:t>PIGF</a:t>
            </a:r>
            <a:endParaRPr lang="fr-FR" sz="1600" b="1" dirty="0">
              <a:solidFill>
                <a:srgbClr val="4D4D4D"/>
              </a:solidFill>
            </a:endParaRPr>
          </a:p>
        </p:txBody>
      </p:sp>
      <p:sp>
        <p:nvSpPr>
          <p:cNvPr id="229" name="TextBox 228"/>
          <p:cNvSpPr txBox="1"/>
          <p:nvPr/>
        </p:nvSpPr>
        <p:spPr>
          <a:xfrm>
            <a:off x="1133358" y="3810001"/>
            <a:ext cx="6877303" cy="338554"/>
          </a:xfrm>
          <a:prstGeom prst="rect">
            <a:avLst/>
          </a:prstGeom>
          <a:noFill/>
        </p:spPr>
        <p:txBody>
          <a:bodyPr wrap="none" rtlCol="0">
            <a:spAutoFit/>
          </a:bodyPr>
          <a:lstStyle/>
          <a:p>
            <a:pPr algn="ctr"/>
            <a:r>
              <a:rPr lang="fr-FR" sz="1600" b="1" dirty="0" smtClean="0">
                <a:solidFill>
                  <a:srgbClr val="4D4D4D"/>
                </a:solidFill>
              </a:rPr>
              <a:t>Pourcentage de variation des </a:t>
            </a:r>
            <a:r>
              <a:rPr lang="fr-FR" sz="1600" b="1" dirty="0">
                <a:solidFill>
                  <a:srgbClr val="4D4D4D"/>
                </a:solidFill>
              </a:rPr>
              <a:t>b</a:t>
            </a:r>
            <a:r>
              <a:rPr lang="fr-FR" sz="1600" b="1" dirty="0" smtClean="0">
                <a:solidFill>
                  <a:srgbClr val="4D4D4D"/>
                </a:solidFill>
              </a:rPr>
              <a:t>iomarqueurs par rapport à l’inclusion</a:t>
            </a:r>
            <a:endParaRPr lang="fr-FR" sz="1600" b="1" dirty="0">
              <a:solidFill>
                <a:srgbClr val="4D4D4D"/>
              </a:solidFill>
            </a:endParaRPr>
          </a:p>
        </p:txBody>
      </p:sp>
      <p:grpSp>
        <p:nvGrpSpPr>
          <p:cNvPr id="230" name="Group 229"/>
          <p:cNvGrpSpPr/>
          <p:nvPr/>
        </p:nvGrpSpPr>
        <p:grpSpPr>
          <a:xfrm>
            <a:off x="220959" y="4227493"/>
            <a:ext cx="2666282" cy="1980029"/>
            <a:chOff x="220959" y="4279665"/>
            <a:chExt cx="2666282" cy="1980029"/>
          </a:xfrm>
        </p:grpSpPr>
        <p:grpSp>
          <p:nvGrpSpPr>
            <p:cNvPr id="231" name="Group 230"/>
            <p:cNvGrpSpPr/>
            <p:nvPr/>
          </p:nvGrpSpPr>
          <p:grpSpPr>
            <a:xfrm>
              <a:off x="649299" y="4487408"/>
              <a:ext cx="2167305" cy="1578897"/>
              <a:chOff x="836586" y="2448719"/>
              <a:chExt cx="3901709" cy="2171700"/>
            </a:xfrm>
          </p:grpSpPr>
          <p:sp>
            <p:nvSpPr>
              <p:cNvPr id="245" name="Freeform 2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4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47" name="Line 7"/>
              <p:cNvSpPr>
                <a:spLocks noChangeShapeType="1"/>
              </p:cNvSpPr>
              <p:nvPr/>
            </p:nvSpPr>
            <p:spPr bwMode="auto">
              <a:xfrm>
                <a:off x="836615" y="2720516"/>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48" name="Line 8"/>
              <p:cNvSpPr>
                <a:spLocks noChangeShapeType="1"/>
              </p:cNvSpPr>
              <p:nvPr/>
            </p:nvSpPr>
            <p:spPr bwMode="auto">
              <a:xfrm>
                <a:off x="836615" y="3319876"/>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49" name="Line 9"/>
              <p:cNvSpPr>
                <a:spLocks noChangeShapeType="1"/>
              </p:cNvSpPr>
              <p:nvPr/>
            </p:nvSpPr>
            <p:spPr bwMode="auto">
              <a:xfrm>
                <a:off x="836615" y="362442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0" name="Line 10"/>
              <p:cNvSpPr>
                <a:spLocks noChangeShapeType="1"/>
              </p:cNvSpPr>
              <p:nvPr/>
            </p:nvSpPr>
            <p:spPr bwMode="auto">
              <a:xfrm>
                <a:off x="836615" y="4223790"/>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2" name="Line 12"/>
              <p:cNvSpPr>
                <a:spLocks noChangeShapeType="1"/>
              </p:cNvSpPr>
              <p:nvPr/>
            </p:nvSpPr>
            <p:spPr bwMode="auto">
              <a:xfrm>
                <a:off x="3180684"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3"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4" name="Line 18"/>
              <p:cNvSpPr>
                <a:spLocks noChangeShapeType="1"/>
              </p:cNvSpPr>
              <p:nvPr/>
            </p:nvSpPr>
            <p:spPr bwMode="auto">
              <a:xfrm>
                <a:off x="2050341"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6" name="Line 7"/>
              <p:cNvSpPr>
                <a:spLocks noChangeShapeType="1"/>
              </p:cNvSpPr>
              <p:nvPr/>
            </p:nvSpPr>
            <p:spPr bwMode="auto">
              <a:xfrm>
                <a:off x="836586" y="301530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57" name="Line 9"/>
              <p:cNvSpPr>
                <a:spLocks noChangeShapeType="1"/>
              </p:cNvSpPr>
              <p:nvPr/>
            </p:nvSpPr>
            <p:spPr bwMode="auto">
              <a:xfrm>
                <a:off x="836586" y="3925767"/>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grpSp>
        <p:sp>
          <p:nvSpPr>
            <p:cNvPr id="232" name="TextBox 231"/>
            <p:cNvSpPr txBox="1"/>
            <p:nvPr/>
          </p:nvSpPr>
          <p:spPr>
            <a:xfrm rot="16200000">
              <a:off x="-661334" y="5161958"/>
              <a:ext cx="1980029" cy="215444"/>
            </a:xfrm>
            <a:prstGeom prst="rect">
              <a:avLst/>
            </a:prstGeom>
            <a:noFill/>
          </p:spPr>
          <p:txBody>
            <a:bodyPr wrap="none" rtlCol="0">
              <a:spAutoFit/>
            </a:bodyPr>
            <a:lstStyle/>
            <a:p>
              <a:pPr algn="ctr"/>
              <a:r>
                <a:rPr lang="fr-FR" sz="800" dirty="0" smtClean="0">
                  <a:solidFill>
                    <a:srgbClr val="363636"/>
                  </a:solidFill>
                </a:rPr>
                <a:t>Pourcentage médian de variation (IQR)</a:t>
              </a:r>
              <a:endParaRPr lang="fr-FR" sz="800" dirty="0">
                <a:solidFill>
                  <a:srgbClr val="363636"/>
                </a:solidFill>
              </a:endParaRPr>
            </a:p>
          </p:txBody>
        </p:sp>
        <p:sp>
          <p:nvSpPr>
            <p:cNvPr id="233" name="TextBox 232"/>
            <p:cNvSpPr txBox="1"/>
            <p:nvPr/>
          </p:nvSpPr>
          <p:spPr>
            <a:xfrm>
              <a:off x="348347" y="4384650"/>
              <a:ext cx="357790" cy="215444"/>
            </a:xfrm>
            <a:prstGeom prst="rect">
              <a:avLst/>
            </a:prstGeom>
            <a:noFill/>
          </p:spPr>
          <p:txBody>
            <a:bodyPr wrap="none" rtlCol="0" anchor="ctr" anchorCtr="0">
              <a:spAutoFit/>
            </a:bodyPr>
            <a:lstStyle/>
            <a:p>
              <a:pPr algn="r"/>
              <a:r>
                <a:rPr lang="fr-FR" sz="800" dirty="0" smtClean="0">
                  <a:solidFill>
                    <a:srgbClr val="4D4D4D"/>
                  </a:solidFill>
                </a:rPr>
                <a:t>100</a:t>
              </a:r>
              <a:endParaRPr lang="fr-FR" sz="800" dirty="0">
                <a:solidFill>
                  <a:srgbClr val="4D4D4D"/>
                </a:solidFill>
              </a:endParaRPr>
            </a:p>
          </p:txBody>
        </p:sp>
        <p:sp>
          <p:nvSpPr>
            <p:cNvPr id="234" name="TextBox 233"/>
            <p:cNvSpPr txBox="1"/>
            <p:nvPr/>
          </p:nvSpPr>
          <p:spPr>
            <a:xfrm>
              <a:off x="406055" y="4576803"/>
              <a:ext cx="300082" cy="215444"/>
            </a:xfrm>
            <a:prstGeom prst="rect">
              <a:avLst/>
            </a:prstGeom>
            <a:noFill/>
          </p:spPr>
          <p:txBody>
            <a:bodyPr wrap="none" rtlCol="0" anchor="ctr" anchorCtr="0">
              <a:spAutoFit/>
            </a:bodyPr>
            <a:lstStyle/>
            <a:p>
              <a:pPr algn="r"/>
              <a:r>
                <a:rPr lang="fr-FR" sz="800" dirty="0" smtClean="0">
                  <a:solidFill>
                    <a:srgbClr val="4D4D4D"/>
                  </a:solidFill>
                </a:rPr>
                <a:t>80</a:t>
              </a:r>
              <a:endParaRPr lang="fr-FR" sz="800" dirty="0">
                <a:solidFill>
                  <a:srgbClr val="4D4D4D"/>
                </a:solidFill>
              </a:endParaRPr>
            </a:p>
          </p:txBody>
        </p:sp>
        <p:sp>
          <p:nvSpPr>
            <p:cNvPr id="235" name="TextBox 234"/>
            <p:cNvSpPr txBox="1"/>
            <p:nvPr/>
          </p:nvSpPr>
          <p:spPr>
            <a:xfrm>
              <a:off x="406055" y="4793325"/>
              <a:ext cx="300082" cy="215444"/>
            </a:xfrm>
            <a:prstGeom prst="rect">
              <a:avLst/>
            </a:prstGeom>
            <a:noFill/>
          </p:spPr>
          <p:txBody>
            <a:bodyPr wrap="none" rtlCol="0" anchor="ctr" anchorCtr="0">
              <a:spAutoFit/>
            </a:bodyPr>
            <a:lstStyle/>
            <a:p>
              <a:pPr algn="r"/>
              <a:r>
                <a:rPr lang="fr-FR" sz="800" dirty="0" smtClean="0">
                  <a:solidFill>
                    <a:srgbClr val="4D4D4D"/>
                  </a:solidFill>
                </a:rPr>
                <a:t>60</a:t>
              </a:r>
              <a:endParaRPr lang="fr-FR" sz="800" dirty="0">
                <a:solidFill>
                  <a:srgbClr val="4D4D4D"/>
                </a:solidFill>
              </a:endParaRPr>
            </a:p>
          </p:txBody>
        </p:sp>
        <p:sp>
          <p:nvSpPr>
            <p:cNvPr id="236" name="TextBox 235"/>
            <p:cNvSpPr txBox="1"/>
            <p:nvPr/>
          </p:nvSpPr>
          <p:spPr>
            <a:xfrm>
              <a:off x="406055" y="5009848"/>
              <a:ext cx="300082" cy="215444"/>
            </a:xfrm>
            <a:prstGeom prst="rect">
              <a:avLst/>
            </a:prstGeom>
            <a:noFill/>
          </p:spPr>
          <p:txBody>
            <a:bodyPr wrap="none" rtlCol="0" anchor="ctr" anchorCtr="0">
              <a:spAutoFit/>
            </a:bodyPr>
            <a:lstStyle/>
            <a:p>
              <a:pPr algn="r"/>
              <a:r>
                <a:rPr lang="fr-FR" sz="800" dirty="0" smtClean="0">
                  <a:solidFill>
                    <a:srgbClr val="4D4D4D"/>
                  </a:solidFill>
                </a:rPr>
                <a:t>40</a:t>
              </a:r>
              <a:endParaRPr lang="fr-FR" sz="800" dirty="0">
                <a:solidFill>
                  <a:srgbClr val="4D4D4D"/>
                </a:solidFill>
              </a:endParaRPr>
            </a:p>
          </p:txBody>
        </p:sp>
        <p:sp>
          <p:nvSpPr>
            <p:cNvPr id="237" name="TextBox 236"/>
            <p:cNvSpPr txBox="1"/>
            <p:nvPr/>
          </p:nvSpPr>
          <p:spPr>
            <a:xfrm>
              <a:off x="348347" y="5664566"/>
              <a:ext cx="357790" cy="215444"/>
            </a:xfrm>
            <a:prstGeom prst="rect">
              <a:avLst/>
            </a:prstGeom>
            <a:noFill/>
          </p:spPr>
          <p:txBody>
            <a:bodyPr wrap="none" rtlCol="0" anchor="ctr" anchorCtr="0">
              <a:spAutoFit/>
            </a:bodyPr>
            <a:lstStyle/>
            <a:p>
              <a:pPr algn="r"/>
              <a:r>
                <a:rPr lang="fr-FR" sz="800" dirty="0" smtClean="0">
                  <a:solidFill>
                    <a:srgbClr val="4D4D4D"/>
                  </a:solidFill>
                </a:rPr>
                <a:t>–20</a:t>
              </a:r>
              <a:endParaRPr lang="fr-FR" sz="800" dirty="0">
                <a:solidFill>
                  <a:srgbClr val="4D4D4D"/>
                </a:solidFill>
              </a:endParaRPr>
            </a:p>
          </p:txBody>
        </p:sp>
        <p:sp>
          <p:nvSpPr>
            <p:cNvPr id="238" name="TextBox 237"/>
            <p:cNvSpPr txBox="1"/>
            <p:nvPr/>
          </p:nvSpPr>
          <p:spPr>
            <a:xfrm>
              <a:off x="348347" y="5890615"/>
              <a:ext cx="357790" cy="215444"/>
            </a:xfrm>
            <a:prstGeom prst="rect">
              <a:avLst/>
            </a:prstGeom>
            <a:noFill/>
          </p:spPr>
          <p:txBody>
            <a:bodyPr wrap="none" rtlCol="0" anchor="ctr" anchorCtr="0">
              <a:spAutoFit/>
            </a:bodyPr>
            <a:lstStyle/>
            <a:p>
              <a:pPr algn="r"/>
              <a:r>
                <a:rPr lang="fr-FR" sz="800" dirty="0" smtClean="0">
                  <a:solidFill>
                    <a:srgbClr val="4D4D4D"/>
                  </a:solidFill>
                </a:rPr>
                <a:t>–40</a:t>
              </a:r>
              <a:endParaRPr lang="fr-FR" sz="800" dirty="0">
                <a:solidFill>
                  <a:srgbClr val="4D4D4D"/>
                </a:solidFill>
              </a:endParaRPr>
            </a:p>
          </p:txBody>
        </p:sp>
        <p:sp>
          <p:nvSpPr>
            <p:cNvPr id="239" name="TextBox 238"/>
            <p:cNvSpPr txBox="1"/>
            <p:nvPr/>
          </p:nvSpPr>
          <p:spPr>
            <a:xfrm>
              <a:off x="406604" y="6033285"/>
              <a:ext cx="589574" cy="215444"/>
            </a:xfrm>
            <a:prstGeom prst="rect">
              <a:avLst/>
            </a:prstGeom>
            <a:noFill/>
          </p:spPr>
          <p:txBody>
            <a:bodyPr wrap="none" rtlCol="0" anchor="t" anchorCtr="0">
              <a:spAutoFit/>
            </a:bodyPr>
            <a:lstStyle/>
            <a:p>
              <a:pPr algn="ctr"/>
              <a:r>
                <a:rPr lang="fr-FR" sz="800" dirty="0" smtClean="0">
                  <a:solidFill>
                    <a:srgbClr val="4D4D4D"/>
                  </a:solidFill>
                </a:rPr>
                <a:t>Inclusion</a:t>
              </a:r>
              <a:endParaRPr lang="fr-FR" sz="800" dirty="0">
                <a:solidFill>
                  <a:srgbClr val="4D4D4D"/>
                </a:solidFill>
              </a:endParaRPr>
            </a:p>
          </p:txBody>
        </p:sp>
        <p:sp>
          <p:nvSpPr>
            <p:cNvPr id="240" name="TextBox 239"/>
            <p:cNvSpPr txBox="1"/>
            <p:nvPr/>
          </p:nvSpPr>
          <p:spPr>
            <a:xfrm>
              <a:off x="966254" y="6033285"/>
              <a:ext cx="703638" cy="215444"/>
            </a:xfrm>
            <a:prstGeom prst="rect">
              <a:avLst/>
            </a:prstGeom>
            <a:noFill/>
          </p:spPr>
          <p:txBody>
            <a:bodyPr wrap="none" rtlCol="0" anchor="t" anchorCtr="0">
              <a:spAutoFit/>
            </a:bodyPr>
            <a:lstStyle/>
            <a:p>
              <a:pPr algn="ctr"/>
              <a:r>
                <a:rPr lang="fr-FR" sz="800" dirty="0" smtClean="0">
                  <a:solidFill>
                    <a:srgbClr val="4D4D4D"/>
                  </a:solidFill>
                </a:rPr>
                <a:t>Perfusion 4</a:t>
              </a:r>
              <a:endParaRPr lang="fr-FR" sz="800" dirty="0">
                <a:solidFill>
                  <a:srgbClr val="4D4D4D"/>
                </a:solidFill>
              </a:endParaRPr>
            </a:p>
          </p:txBody>
        </p:sp>
        <p:sp>
          <p:nvSpPr>
            <p:cNvPr id="241" name="TextBox 240"/>
            <p:cNvSpPr txBox="1"/>
            <p:nvPr/>
          </p:nvSpPr>
          <p:spPr>
            <a:xfrm>
              <a:off x="1607520" y="6033286"/>
              <a:ext cx="703638" cy="215444"/>
            </a:xfrm>
            <a:prstGeom prst="rect">
              <a:avLst/>
            </a:prstGeom>
            <a:noFill/>
          </p:spPr>
          <p:txBody>
            <a:bodyPr wrap="none" rtlCol="0" anchor="t" anchorCtr="0">
              <a:spAutoFit/>
            </a:bodyPr>
            <a:lstStyle/>
            <a:p>
              <a:pPr algn="ctr"/>
              <a:r>
                <a:rPr lang="fr-FR" sz="800" dirty="0" smtClean="0">
                  <a:solidFill>
                    <a:srgbClr val="4D4D4D"/>
                  </a:solidFill>
                </a:rPr>
                <a:t>Perfusion 7</a:t>
              </a:r>
              <a:endParaRPr lang="fr-FR" sz="800" dirty="0">
                <a:solidFill>
                  <a:srgbClr val="4D4D4D"/>
                </a:solidFill>
              </a:endParaRPr>
            </a:p>
          </p:txBody>
        </p:sp>
        <p:sp>
          <p:nvSpPr>
            <p:cNvPr id="242" name="TextBox 241"/>
            <p:cNvSpPr txBox="1"/>
            <p:nvPr/>
          </p:nvSpPr>
          <p:spPr>
            <a:xfrm>
              <a:off x="2228086" y="6033285"/>
              <a:ext cx="659155" cy="215444"/>
            </a:xfrm>
            <a:prstGeom prst="rect">
              <a:avLst/>
            </a:prstGeom>
            <a:noFill/>
          </p:spPr>
          <p:txBody>
            <a:bodyPr wrap="none" rtlCol="0" anchor="t" anchorCtr="0">
              <a:spAutoFit/>
            </a:bodyPr>
            <a:lstStyle/>
            <a:p>
              <a:pPr algn="ctr"/>
              <a:r>
                <a:rPr lang="fr-FR" sz="800" spc="-10" dirty="0" smtClean="0">
                  <a:solidFill>
                    <a:srgbClr val="4D4D4D"/>
                  </a:solidFill>
                </a:rPr>
                <a:t>Suivi à 30j</a:t>
              </a:r>
              <a:endParaRPr lang="fr-FR" sz="800" spc="-10" dirty="0">
                <a:solidFill>
                  <a:srgbClr val="4D4D4D"/>
                </a:solidFill>
              </a:endParaRPr>
            </a:p>
          </p:txBody>
        </p:sp>
        <p:sp>
          <p:nvSpPr>
            <p:cNvPr id="243" name="TextBox 242"/>
            <p:cNvSpPr txBox="1"/>
            <p:nvPr/>
          </p:nvSpPr>
          <p:spPr>
            <a:xfrm>
              <a:off x="406055" y="5228930"/>
              <a:ext cx="300082" cy="215444"/>
            </a:xfrm>
            <a:prstGeom prst="rect">
              <a:avLst/>
            </a:prstGeom>
            <a:noFill/>
          </p:spPr>
          <p:txBody>
            <a:bodyPr wrap="none" rtlCol="0" anchor="ctr" anchorCtr="0">
              <a:spAutoFit/>
            </a:bodyPr>
            <a:lstStyle/>
            <a:p>
              <a:pPr algn="r"/>
              <a:r>
                <a:rPr lang="fr-FR" sz="800" dirty="0" smtClean="0">
                  <a:solidFill>
                    <a:srgbClr val="4D4D4D"/>
                  </a:solidFill>
                </a:rPr>
                <a:t>20</a:t>
              </a:r>
              <a:endParaRPr lang="fr-FR" sz="800" dirty="0">
                <a:solidFill>
                  <a:srgbClr val="4D4D4D"/>
                </a:solidFill>
              </a:endParaRPr>
            </a:p>
          </p:txBody>
        </p:sp>
        <p:sp>
          <p:nvSpPr>
            <p:cNvPr id="244" name="TextBox 243"/>
            <p:cNvSpPr txBox="1"/>
            <p:nvPr/>
          </p:nvSpPr>
          <p:spPr>
            <a:xfrm>
              <a:off x="463763" y="5448012"/>
              <a:ext cx="242374" cy="215444"/>
            </a:xfrm>
            <a:prstGeom prst="rect">
              <a:avLst/>
            </a:prstGeom>
            <a:noFill/>
          </p:spPr>
          <p:txBody>
            <a:bodyPr wrap="none" rtlCol="0" anchor="ctr" anchorCtr="0">
              <a:spAutoFit/>
            </a:bodyPr>
            <a:lstStyle/>
            <a:p>
              <a:pPr algn="r"/>
              <a:r>
                <a:rPr lang="fr-FR" sz="800" dirty="0" smtClean="0">
                  <a:solidFill>
                    <a:srgbClr val="4D4D4D"/>
                  </a:solidFill>
                </a:rPr>
                <a:t>0</a:t>
              </a:r>
              <a:endParaRPr lang="fr-FR" sz="800" dirty="0">
                <a:solidFill>
                  <a:srgbClr val="4D4D4D"/>
                </a:solidFill>
              </a:endParaRPr>
            </a:p>
          </p:txBody>
        </p:sp>
      </p:grpSp>
      <p:grpSp>
        <p:nvGrpSpPr>
          <p:cNvPr id="258" name="Group 257"/>
          <p:cNvGrpSpPr/>
          <p:nvPr/>
        </p:nvGrpSpPr>
        <p:grpSpPr>
          <a:xfrm>
            <a:off x="3058299" y="4155142"/>
            <a:ext cx="2879593" cy="2057710"/>
            <a:chOff x="258541" y="4369894"/>
            <a:chExt cx="2596268" cy="1857918"/>
          </a:xfrm>
        </p:grpSpPr>
        <p:grpSp>
          <p:nvGrpSpPr>
            <p:cNvPr id="259" name="Group 258"/>
            <p:cNvGrpSpPr/>
            <p:nvPr/>
          </p:nvGrpSpPr>
          <p:grpSpPr>
            <a:xfrm>
              <a:off x="649299" y="4487408"/>
              <a:ext cx="2167305" cy="1578897"/>
              <a:chOff x="836586" y="2448719"/>
              <a:chExt cx="3901709" cy="2171700"/>
            </a:xfrm>
          </p:grpSpPr>
          <p:sp>
            <p:nvSpPr>
              <p:cNvPr id="274" name="Freeform 27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7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76" name="Line 7"/>
              <p:cNvSpPr>
                <a:spLocks noChangeShapeType="1"/>
              </p:cNvSpPr>
              <p:nvPr/>
            </p:nvSpPr>
            <p:spPr bwMode="auto">
              <a:xfrm>
                <a:off x="836615" y="2720516"/>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77" name="Line 8"/>
              <p:cNvSpPr>
                <a:spLocks noChangeShapeType="1"/>
              </p:cNvSpPr>
              <p:nvPr/>
            </p:nvSpPr>
            <p:spPr bwMode="auto">
              <a:xfrm>
                <a:off x="836615" y="3220835"/>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78" name="Line 9"/>
              <p:cNvSpPr>
                <a:spLocks noChangeShapeType="1"/>
              </p:cNvSpPr>
              <p:nvPr/>
            </p:nvSpPr>
            <p:spPr bwMode="auto">
              <a:xfrm>
                <a:off x="836615" y="348246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79" name="Line 10"/>
              <p:cNvSpPr>
                <a:spLocks noChangeShapeType="1"/>
              </p:cNvSpPr>
              <p:nvPr/>
            </p:nvSpPr>
            <p:spPr bwMode="auto">
              <a:xfrm>
                <a:off x="836615" y="3999012"/>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1" name="Line 12"/>
              <p:cNvSpPr>
                <a:spLocks noChangeShapeType="1"/>
              </p:cNvSpPr>
              <p:nvPr/>
            </p:nvSpPr>
            <p:spPr bwMode="auto">
              <a:xfrm>
                <a:off x="3157490"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2"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3" name="Line 18"/>
              <p:cNvSpPr>
                <a:spLocks noChangeShapeType="1"/>
              </p:cNvSpPr>
              <p:nvPr/>
            </p:nvSpPr>
            <p:spPr bwMode="auto">
              <a:xfrm>
                <a:off x="2050341"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5" name="Line 7"/>
              <p:cNvSpPr>
                <a:spLocks noChangeShapeType="1"/>
              </p:cNvSpPr>
              <p:nvPr/>
            </p:nvSpPr>
            <p:spPr bwMode="auto">
              <a:xfrm>
                <a:off x="836586" y="2962064"/>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6" name="Line 9"/>
              <p:cNvSpPr>
                <a:spLocks noChangeShapeType="1"/>
              </p:cNvSpPr>
              <p:nvPr/>
            </p:nvSpPr>
            <p:spPr bwMode="auto">
              <a:xfrm>
                <a:off x="836586" y="3742396"/>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287" name="Line 10"/>
              <p:cNvSpPr>
                <a:spLocks noChangeShapeType="1"/>
              </p:cNvSpPr>
              <p:nvPr/>
            </p:nvSpPr>
            <p:spPr bwMode="auto">
              <a:xfrm>
                <a:off x="836589" y="4259261"/>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grpSp>
        <p:sp>
          <p:nvSpPr>
            <p:cNvPr id="260" name="TextBox 259"/>
            <p:cNvSpPr txBox="1"/>
            <p:nvPr/>
          </p:nvSpPr>
          <p:spPr>
            <a:xfrm rot="16200000">
              <a:off x="-538226" y="5166661"/>
              <a:ext cx="1787779" cy="194246"/>
            </a:xfrm>
            <a:prstGeom prst="rect">
              <a:avLst/>
            </a:prstGeom>
            <a:noFill/>
          </p:spPr>
          <p:txBody>
            <a:bodyPr wrap="none" rtlCol="0">
              <a:spAutoFit/>
            </a:bodyPr>
            <a:lstStyle/>
            <a:p>
              <a:pPr algn="ctr"/>
              <a:r>
                <a:rPr lang="fr-FR" sz="800" dirty="0">
                  <a:solidFill>
                    <a:srgbClr val="363636"/>
                  </a:solidFill>
                </a:rPr>
                <a:t>Pourcentage médian de variation (IQR</a:t>
              </a:r>
              <a:r>
                <a:rPr lang="fr-FR" sz="800" dirty="0" smtClean="0">
                  <a:solidFill>
                    <a:srgbClr val="363636"/>
                  </a:solidFill>
                </a:rPr>
                <a:t>)</a:t>
              </a:r>
              <a:endParaRPr lang="fr-FR" sz="800" dirty="0">
                <a:solidFill>
                  <a:srgbClr val="363636"/>
                </a:solidFill>
              </a:endParaRPr>
            </a:p>
          </p:txBody>
        </p:sp>
        <p:sp>
          <p:nvSpPr>
            <p:cNvPr id="261" name="TextBox 260"/>
            <p:cNvSpPr txBox="1"/>
            <p:nvPr/>
          </p:nvSpPr>
          <p:spPr>
            <a:xfrm>
              <a:off x="332469" y="4398845"/>
              <a:ext cx="374617" cy="194526"/>
            </a:xfrm>
            <a:prstGeom prst="rect">
              <a:avLst/>
            </a:prstGeom>
            <a:noFill/>
          </p:spPr>
          <p:txBody>
            <a:bodyPr wrap="none" rtlCol="0" anchor="ctr" anchorCtr="0">
              <a:spAutoFit/>
            </a:bodyPr>
            <a:lstStyle/>
            <a:p>
              <a:pPr algn="r"/>
              <a:r>
                <a:rPr lang="fr-FR" sz="800" dirty="0" smtClean="0">
                  <a:solidFill>
                    <a:srgbClr val="4D4D4D"/>
                  </a:solidFill>
                </a:rPr>
                <a:t>1400</a:t>
              </a:r>
              <a:endParaRPr lang="fr-FR" sz="800" dirty="0">
                <a:solidFill>
                  <a:srgbClr val="4D4D4D"/>
                </a:solidFill>
              </a:endParaRPr>
            </a:p>
          </p:txBody>
        </p:sp>
        <p:sp>
          <p:nvSpPr>
            <p:cNvPr id="262" name="TextBox 261"/>
            <p:cNvSpPr txBox="1"/>
            <p:nvPr/>
          </p:nvSpPr>
          <p:spPr>
            <a:xfrm>
              <a:off x="332469" y="4591000"/>
              <a:ext cx="374617" cy="194526"/>
            </a:xfrm>
            <a:prstGeom prst="rect">
              <a:avLst/>
            </a:prstGeom>
            <a:noFill/>
          </p:spPr>
          <p:txBody>
            <a:bodyPr wrap="none" rtlCol="0" anchor="ctr" anchorCtr="0">
              <a:spAutoFit/>
            </a:bodyPr>
            <a:lstStyle/>
            <a:p>
              <a:pPr algn="r"/>
              <a:r>
                <a:rPr lang="fr-FR" sz="800" dirty="0" smtClean="0">
                  <a:solidFill>
                    <a:srgbClr val="4D4D4D"/>
                  </a:solidFill>
                </a:rPr>
                <a:t>1200</a:t>
              </a:r>
              <a:endParaRPr lang="fr-FR" sz="800" dirty="0">
                <a:solidFill>
                  <a:srgbClr val="4D4D4D"/>
                </a:solidFill>
              </a:endParaRPr>
            </a:p>
          </p:txBody>
        </p:sp>
        <p:sp>
          <p:nvSpPr>
            <p:cNvPr id="263" name="TextBox 262"/>
            <p:cNvSpPr txBox="1"/>
            <p:nvPr/>
          </p:nvSpPr>
          <p:spPr>
            <a:xfrm>
              <a:off x="332469" y="4768815"/>
              <a:ext cx="374617" cy="194526"/>
            </a:xfrm>
            <a:prstGeom prst="rect">
              <a:avLst/>
            </a:prstGeom>
            <a:noFill/>
          </p:spPr>
          <p:txBody>
            <a:bodyPr wrap="none" rtlCol="0" anchor="ctr" anchorCtr="0">
              <a:spAutoFit/>
            </a:bodyPr>
            <a:lstStyle/>
            <a:p>
              <a:pPr algn="r"/>
              <a:r>
                <a:rPr lang="fr-FR" sz="800" dirty="0" smtClean="0">
                  <a:solidFill>
                    <a:srgbClr val="4D4D4D"/>
                  </a:solidFill>
                </a:rPr>
                <a:t>1000</a:t>
              </a:r>
              <a:endParaRPr lang="fr-FR" sz="800" dirty="0">
                <a:solidFill>
                  <a:srgbClr val="4D4D4D"/>
                </a:solidFill>
              </a:endParaRPr>
            </a:p>
          </p:txBody>
        </p:sp>
        <p:sp>
          <p:nvSpPr>
            <p:cNvPr id="264" name="TextBox 263"/>
            <p:cNvSpPr txBox="1"/>
            <p:nvPr/>
          </p:nvSpPr>
          <p:spPr>
            <a:xfrm>
              <a:off x="384497" y="4955236"/>
              <a:ext cx="322587" cy="194526"/>
            </a:xfrm>
            <a:prstGeom prst="rect">
              <a:avLst/>
            </a:prstGeom>
            <a:noFill/>
          </p:spPr>
          <p:txBody>
            <a:bodyPr wrap="none" rtlCol="0" anchor="ctr" anchorCtr="0">
              <a:spAutoFit/>
            </a:bodyPr>
            <a:lstStyle/>
            <a:p>
              <a:pPr algn="r"/>
              <a:r>
                <a:rPr lang="fr-FR" sz="800" dirty="0" smtClean="0">
                  <a:solidFill>
                    <a:srgbClr val="4D4D4D"/>
                  </a:solidFill>
                </a:rPr>
                <a:t>800</a:t>
              </a:r>
              <a:endParaRPr lang="fr-FR" sz="800" dirty="0">
                <a:solidFill>
                  <a:srgbClr val="4D4D4D"/>
                </a:solidFill>
              </a:endParaRPr>
            </a:p>
          </p:txBody>
        </p:sp>
        <p:sp>
          <p:nvSpPr>
            <p:cNvPr id="265" name="TextBox 264"/>
            <p:cNvSpPr txBox="1"/>
            <p:nvPr/>
          </p:nvSpPr>
          <p:spPr>
            <a:xfrm>
              <a:off x="384497" y="5515342"/>
              <a:ext cx="322587" cy="194526"/>
            </a:xfrm>
            <a:prstGeom prst="rect">
              <a:avLst/>
            </a:prstGeom>
            <a:noFill/>
          </p:spPr>
          <p:txBody>
            <a:bodyPr wrap="none" rtlCol="0" anchor="ctr" anchorCtr="0">
              <a:spAutoFit/>
            </a:bodyPr>
            <a:lstStyle/>
            <a:p>
              <a:pPr algn="r"/>
              <a:r>
                <a:rPr lang="fr-FR" sz="800" dirty="0" smtClean="0">
                  <a:solidFill>
                    <a:srgbClr val="4D4D4D"/>
                  </a:solidFill>
                </a:rPr>
                <a:t>200</a:t>
              </a:r>
              <a:endParaRPr lang="fr-FR" sz="800" dirty="0">
                <a:solidFill>
                  <a:srgbClr val="4D4D4D"/>
                </a:solidFill>
              </a:endParaRPr>
            </a:p>
          </p:txBody>
        </p:sp>
        <p:sp>
          <p:nvSpPr>
            <p:cNvPr id="266" name="TextBox 265"/>
            <p:cNvSpPr txBox="1"/>
            <p:nvPr/>
          </p:nvSpPr>
          <p:spPr>
            <a:xfrm>
              <a:off x="332469" y="5904810"/>
              <a:ext cx="374617" cy="194526"/>
            </a:xfrm>
            <a:prstGeom prst="rect">
              <a:avLst/>
            </a:prstGeom>
            <a:noFill/>
          </p:spPr>
          <p:txBody>
            <a:bodyPr wrap="none" rtlCol="0" anchor="ctr" anchorCtr="0">
              <a:spAutoFit/>
            </a:bodyPr>
            <a:lstStyle/>
            <a:p>
              <a:pPr algn="r"/>
              <a:r>
                <a:rPr lang="fr-FR" sz="800" dirty="0" smtClean="0">
                  <a:solidFill>
                    <a:srgbClr val="4D4D4D"/>
                  </a:solidFill>
                </a:rPr>
                <a:t>–200</a:t>
              </a:r>
              <a:endParaRPr lang="fr-FR" sz="800" dirty="0">
                <a:solidFill>
                  <a:srgbClr val="4D4D4D"/>
                </a:solidFill>
              </a:endParaRPr>
            </a:p>
          </p:txBody>
        </p:sp>
        <p:sp>
          <p:nvSpPr>
            <p:cNvPr id="267" name="TextBox 266"/>
            <p:cNvSpPr txBox="1"/>
            <p:nvPr/>
          </p:nvSpPr>
          <p:spPr>
            <a:xfrm>
              <a:off x="435608" y="6033285"/>
              <a:ext cx="531565" cy="194526"/>
            </a:xfrm>
            <a:prstGeom prst="rect">
              <a:avLst/>
            </a:prstGeom>
            <a:noFill/>
          </p:spPr>
          <p:txBody>
            <a:bodyPr wrap="none" rtlCol="0" anchor="t" anchorCtr="0">
              <a:spAutoFit/>
            </a:bodyPr>
            <a:lstStyle/>
            <a:p>
              <a:pPr algn="ctr"/>
              <a:r>
                <a:rPr lang="fr-FR" sz="800" dirty="0" smtClean="0">
                  <a:solidFill>
                    <a:srgbClr val="4D4D4D"/>
                  </a:solidFill>
                </a:rPr>
                <a:t>Inclusion</a:t>
              </a:r>
              <a:endParaRPr lang="fr-FR" sz="800" dirty="0">
                <a:solidFill>
                  <a:srgbClr val="4D4D4D"/>
                </a:solidFill>
              </a:endParaRPr>
            </a:p>
          </p:txBody>
        </p:sp>
        <p:sp>
          <p:nvSpPr>
            <p:cNvPr id="268" name="TextBox 267"/>
            <p:cNvSpPr txBox="1"/>
            <p:nvPr/>
          </p:nvSpPr>
          <p:spPr>
            <a:xfrm>
              <a:off x="1000870" y="6033285"/>
              <a:ext cx="634406" cy="194526"/>
            </a:xfrm>
            <a:prstGeom prst="rect">
              <a:avLst/>
            </a:prstGeom>
            <a:noFill/>
          </p:spPr>
          <p:txBody>
            <a:bodyPr wrap="none" rtlCol="0" anchor="t" anchorCtr="0">
              <a:spAutoFit/>
            </a:bodyPr>
            <a:lstStyle/>
            <a:p>
              <a:pPr algn="ctr"/>
              <a:r>
                <a:rPr lang="fr-FR" sz="800" dirty="0" smtClean="0">
                  <a:solidFill>
                    <a:srgbClr val="4D4D4D"/>
                  </a:solidFill>
                </a:rPr>
                <a:t>Perfusion 4</a:t>
              </a:r>
              <a:endParaRPr lang="fr-FR" sz="800" dirty="0">
                <a:solidFill>
                  <a:srgbClr val="4D4D4D"/>
                </a:solidFill>
              </a:endParaRPr>
            </a:p>
          </p:txBody>
        </p:sp>
        <p:sp>
          <p:nvSpPr>
            <p:cNvPr id="269" name="TextBox 268"/>
            <p:cNvSpPr txBox="1"/>
            <p:nvPr/>
          </p:nvSpPr>
          <p:spPr>
            <a:xfrm>
              <a:off x="1629252" y="6033286"/>
              <a:ext cx="634406" cy="194526"/>
            </a:xfrm>
            <a:prstGeom prst="rect">
              <a:avLst/>
            </a:prstGeom>
            <a:noFill/>
          </p:spPr>
          <p:txBody>
            <a:bodyPr wrap="none" rtlCol="0" anchor="t" anchorCtr="0">
              <a:spAutoFit/>
            </a:bodyPr>
            <a:lstStyle/>
            <a:p>
              <a:pPr algn="ctr"/>
              <a:r>
                <a:rPr lang="fr-FR" sz="800" dirty="0" smtClean="0">
                  <a:solidFill>
                    <a:srgbClr val="4D4D4D"/>
                  </a:solidFill>
                </a:rPr>
                <a:t>Perfusion 7</a:t>
              </a:r>
              <a:endParaRPr lang="fr-FR" sz="800" dirty="0">
                <a:solidFill>
                  <a:srgbClr val="4D4D4D"/>
                </a:solidFill>
              </a:endParaRPr>
            </a:p>
          </p:txBody>
        </p:sp>
        <p:sp>
          <p:nvSpPr>
            <p:cNvPr id="270" name="TextBox 269"/>
            <p:cNvSpPr txBox="1"/>
            <p:nvPr/>
          </p:nvSpPr>
          <p:spPr>
            <a:xfrm>
              <a:off x="2260509" y="6033285"/>
              <a:ext cx="594300" cy="194526"/>
            </a:xfrm>
            <a:prstGeom prst="rect">
              <a:avLst/>
            </a:prstGeom>
            <a:noFill/>
          </p:spPr>
          <p:txBody>
            <a:bodyPr wrap="none" rtlCol="0" anchor="t" anchorCtr="0">
              <a:spAutoFit/>
            </a:bodyPr>
            <a:lstStyle/>
            <a:p>
              <a:pPr algn="ctr"/>
              <a:r>
                <a:rPr lang="fr-FR" sz="800" spc="-10" dirty="0" smtClean="0">
                  <a:solidFill>
                    <a:srgbClr val="4D4D4D"/>
                  </a:solidFill>
                </a:rPr>
                <a:t>Suivi à 30j</a:t>
              </a:r>
              <a:endParaRPr lang="fr-FR" sz="800" spc="-10" dirty="0">
                <a:solidFill>
                  <a:srgbClr val="4D4D4D"/>
                </a:solidFill>
              </a:endParaRPr>
            </a:p>
          </p:txBody>
        </p:sp>
        <p:sp>
          <p:nvSpPr>
            <p:cNvPr id="271" name="TextBox 270"/>
            <p:cNvSpPr txBox="1"/>
            <p:nvPr/>
          </p:nvSpPr>
          <p:spPr>
            <a:xfrm>
              <a:off x="384497" y="5139913"/>
              <a:ext cx="322587" cy="194526"/>
            </a:xfrm>
            <a:prstGeom prst="rect">
              <a:avLst/>
            </a:prstGeom>
            <a:noFill/>
          </p:spPr>
          <p:txBody>
            <a:bodyPr wrap="none" rtlCol="0" anchor="ctr" anchorCtr="0">
              <a:spAutoFit/>
            </a:bodyPr>
            <a:lstStyle/>
            <a:p>
              <a:pPr algn="r"/>
              <a:r>
                <a:rPr lang="fr-FR" sz="800" dirty="0" smtClean="0">
                  <a:solidFill>
                    <a:srgbClr val="4D4D4D"/>
                  </a:solidFill>
                </a:rPr>
                <a:t>600</a:t>
              </a:r>
              <a:endParaRPr lang="fr-FR" sz="800" dirty="0">
                <a:solidFill>
                  <a:srgbClr val="4D4D4D"/>
                </a:solidFill>
              </a:endParaRPr>
            </a:p>
          </p:txBody>
        </p:sp>
        <p:sp>
          <p:nvSpPr>
            <p:cNvPr id="272" name="TextBox 271"/>
            <p:cNvSpPr txBox="1"/>
            <p:nvPr/>
          </p:nvSpPr>
          <p:spPr>
            <a:xfrm>
              <a:off x="384497" y="5328892"/>
              <a:ext cx="322587" cy="194526"/>
            </a:xfrm>
            <a:prstGeom prst="rect">
              <a:avLst/>
            </a:prstGeom>
            <a:noFill/>
          </p:spPr>
          <p:txBody>
            <a:bodyPr wrap="none" rtlCol="0" anchor="ctr" anchorCtr="0">
              <a:spAutoFit/>
            </a:bodyPr>
            <a:lstStyle/>
            <a:p>
              <a:pPr algn="r"/>
              <a:r>
                <a:rPr lang="fr-FR" sz="800" dirty="0" smtClean="0">
                  <a:solidFill>
                    <a:srgbClr val="4D4D4D"/>
                  </a:solidFill>
                </a:rPr>
                <a:t>400</a:t>
              </a:r>
              <a:endParaRPr lang="fr-FR" sz="800" dirty="0">
                <a:solidFill>
                  <a:srgbClr val="4D4D4D"/>
                </a:solidFill>
              </a:endParaRPr>
            </a:p>
          </p:txBody>
        </p:sp>
        <p:sp>
          <p:nvSpPr>
            <p:cNvPr id="273" name="TextBox 272"/>
            <p:cNvSpPr txBox="1"/>
            <p:nvPr/>
          </p:nvSpPr>
          <p:spPr>
            <a:xfrm>
              <a:off x="488558" y="5704551"/>
              <a:ext cx="218527" cy="194526"/>
            </a:xfrm>
            <a:prstGeom prst="rect">
              <a:avLst/>
            </a:prstGeom>
            <a:noFill/>
          </p:spPr>
          <p:txBody>
            <a:bodyPr wrap="none" rtlCol="0" anchor="ctr" anchorCtr="0">
              <a:spAutoFit/>
            </a:bodyPr>
            <a:lstStyle/>
            <a:p>
              <a:pPr algn="r"/>
              <a:r>
                <a:rPr lang="fr-FR" sz="800" dirty="0" smtClean="0">
                  <a:solidFill>
                    <a:srgbClr val="4D4D4D"/>
                  </a:solidFill>
                </a:rPr>
                <a:t>0</a:t>
              </a:r>
              <a:endParaRPr lang="fr-FR" sz="800" dirty="0">
                <a:solidFill>
                  <a:srgbClr val="4D4D4D"/>
                </a:solidFill>
              </a:endParaRPr>
            </a:p>
          </p:txBody>
        </p:sp>
      </p:grpSp>
      <p:grpSp>
        <p:nvGrpSpPr>
          <p:cNvPr id="288" name="Group 287"/>
          <p:cNvGrpSpPr/>
          <p:nvPr/>
        </p:nvGrpSpPr>
        <p:grpSpPr>
          <a:xfrm>
            <a:off x="5997077" y="4131582"/>
            <a:ext cx="2931303" cy="2074643"/>
            <a:chOff x="259682" y="4387869"/>
            <a:chExt cx="2570262" cy="1836088"/>
          </a:xfrm>
        </p:grpSpPr>
        <p:grpSp>
          <p:nvGrpSpPr>
            <p:cNvPr id="289" name="Group 288"/>
            <p:cNvGrpSpPr/>
            <p:nvPr/>
          </p:nvGrpSpPr>
          <p:grpSpPr>
            <a:xfrm>
              <a:off x="649288" y="4487408"/>
              <a:ext cx="2167316" cy="1578897"/>
              <a:chOff x="836564" y="2448719"/>
              <a:chExt cx="3901731" cy="2171700"/>
            </a:xfrm>
          </p:grpSpPr>
          <p:sp>
            <p:nvSpPr>
              <p:cNvPr id="306" name="Freeform 30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0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08" name="Line 7"/>
              <p:cNvSpPr>
                <a:spLocks noChangeShapeType="1"/>
              </p:cNvSpPr>
              <p:nvPr/>
            </p:nvSpPr>
            <p:spPr bwMode="auto">
              <a:xfrm>
                <a:off x="836614" y="2656738"/>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09" name="Line 8"/>
              <p:cNvSpPr>
                <a:spLocks noChangeShapeType="1"/>
              </p:cNvSpPr>
              <p:nvPr/>
            </p:nvSpPr>
            <p:spPr bwMode="auto">
              <a:xfrm>
                <a:off x="836614" y="3076361"/>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0" name="Line 9"/>
              <p:cNvSpPr>
                <a:spLocks noChangeShapeType="1"/>
              </p:cNvSpPr>
              <p:nvPr/>
            </p:nvSpPr>
            <p:spPr bwMode="auto">
              <a:xfrm>
                <a:off x="836614" y="3288146"/>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1" name="Line 10"/>
              <p:cNvSpPr>
                <a:spLocks noChangeShapeType="1"/>
              </p:cNvSpPr>
              <p:nvPr/>
            </p:nvSpPr>
            <p:spPr bwMode="auto">
              <a:xfrm>
                <a:off x="836614" y="3701972"/>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2" name="Line 11"/>
              <p:cNvSpPr>
                <a:spLocks noChangeShapeType="1"/>
              </p:cNvSpPr>
              <p:nvPr/>
            </p:nvSpPr>
            <p:spPr bwMode="auto">
              <a:xfrm>
                <a:off x="836614" y="3902162"/>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3" name="Line 12"/>
              <p:cNvSpPr>
                <a:spLocks noChangeShapeType="1"/>
              </p:cNvSpPr>
              <p:nvPr/>
            </p:nvSpPr>
            <p:spPr bwMode="auto">
              <a:xfrm>
                <a:off x="3135573"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4" name="Line 14"/>
              <p:cNvSpPr>
                <a:spLocks noChangeShapeType="1"/>
              </p:cNvSpPr>
              <p:nvPr/>
            </p:nvSpPr>
            <p:spPr bwMode="auto">
              <a:xfrm>
                <a:off x="4243479"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5" name="Line 18"/>
              <p:cNvSpPr>
                <a:spLocks noChangeShapeType="1"/>
              </p:cNvSpPr>
              <p:nvPr/>
            </p:nvSpPr>
            <p:spPr bwMode="auto">
              <a:xfrm>
                <a:off x="2042823" y="4528343"/>
                <a:ext cx="0" cy="92076"/>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6"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7" name="Line 7"/>
              <p:cNvSpPr>
                <a:spLocks noChangeShapeType="1"/>
              </p:cNvSpPr>
              <p:nvPr/>
            </p:nvSpPr>
            <p:spPr bwMode="auto">
              <a:xfrm>
                <a:off x="836586" y="2864553"/>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8" name="Line 9"/>
              <p:cNvSpPr>
                <a:spLocks noChangeShapeType="1"/>
              </p:cNvSpPr>
              <p:nvPr/>
            </p:nvSpPr>
            <p:spPr bwMode="auto">
              <a:xfrm>
                <a:off x="836586" y="3502514"/>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19" name="Line 11"/>
              <p:cNvSpPr>
                <a:spLocks noChangeShapeType="1"/>
              </p:cNvSpPr>
              <p:nvPr/>
            </p:nvSpPr>
            <p:spPr bwMode="auto">
              <a:xfrm>
                <a:off x="844108" y="4122466"/>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20" name="Line 11"/>
              <p:cNvSpPr>
                <a:spLocks noChangeShapeType="1"/>
              </p:cNvSpPr>
              <p:nvPr/>
            </p:nvSpPr>
            <p:spPr bwMode="auto">
              <a:xfrm>
                <a:off x="836564" y="4325376"/>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sp>
            <p:nvSpPr>
              <p:cNvPr id="321" name="Line 11"/>
              <p:cNvSpPr>
                <a:spLocks noChangeShapeType="1"/>
              </p:cNvSpPr>
              <p:nvPr/>
            </p:nvSpPr>
            <p:spPr bwMode="auto">
              <a:xfrm>
                <a:off x="844060" y="4522488"/>
                <a:ext cx="88899"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dirty="0">
                  <a:solidFill>
                    <a:srgbClr val="363636"/>
                  </a:solidFill>
                </a:endParaRPr>
              </a:p>
            </p:txBody>
          </p:sp>
        </p:grpSp>
        <p:sp>
          <p:nvSpPr>
            <p:cNvPr id="290" name="TextBox 289"/>
            <p:cNvSpPr txBox="1"/>
            <p:nvPr/>
          </p:nvSpPr>
          <p:spPr>
            <a:xfrm rot="16200000">
              <a:off x="-522041" y="5169592"/>
              <a:ext cx="1752353" cy="188908"/>
            </a:xfrm>
            <a:prstGeom prst="rect">
              <a:avLst/>
            </a:prstGeom>
            <a:noFill/>
          </p:spPr>
          <p:txBody>
            <a:bodyPr wrap="none" rtlCol="0">
              <a:spAutoFit/>
            </a:bodyPr>
            <a:lstStyle/>
            <a:p>
              <a:pPr algn="ctr"/>
              <a:r>
                <a:rPr lang="fr-FR" sz="800" dirty="0">
                  <a:solidFill>
                    <a:srgbClr val="363636"/>
                  </a:solidFill>
                </a:rPr>
                <a:t>Pourcentage médian de variation (IQR</a:t>
              </a:r>
              <a:r>
                <a:rPr lang="fr-FR" sz="800" dirty="0" smtClean="0">
                  <a:solidFill>
                    <a:srgbClr val="363636"/>
                  </a:solidFill>
                </a:rPr>
                <a:t>)</a:t>
              </a:r>
              <a:endParaRPr lang="fr-FR" sz="800" dirty="0">
                <a:solidFill>
                  <a:srgbClr val="363636"/>
                </a:solidFill>
              </a:endParaRPr>
            </a:p>
          </p:txBody>
        </p:sp>
        <p:sp>
          <p:nvSpPr>
            <p:cNvPr id="291" name="TextBox 290"/>
            <p:cNvSpPr txBox="1"/>
            <p:nvPr/>
          </p:nvSpPr>
          <p:spPr>
            <a:xfrm>
              <a:off x="386508" y="4397037"/>
              <a:ext cx="312009" cy="190671"/>
            </a:xfrm>
            <a:prstGeom prst="rect">
              <a:avLst/>
            </a:prstGeom>
            <a:noFill/>
          </p:spPr>
          <p:txBody>
            <a:bodyPr wrap="none" rtlCol="0" anchor="ctr" anchorCtr="0">
              <a:spAutoFit/>
            </a:bodyPr>
            <a:lstStyle/>
            <a:p>
              <a:pPr algn="r"/>
              <a:r>
                <a:rPr lang="fr-FR" sz="800" dirty="0" smtClean="0">
                  <a:solidFill>
                    <a:srgbClr val="4D4D4D"/>
                  </a:solidFill>
                </a:rPr>
                <a:t>100</a:t>
              </a:r>
              <a:endParaRPr lang="fr-FR" sz="800" dirty="0">
                <a:solidFill>
                  <a:srgbClr val="4D4D4D"/>
                </a:solidFill>
              </a:endParaRPr>
            </a:p>
          </p:txBody>
        </p:sp>
        <p:sp>
          <p:nvSpPr>
            <p:cNvPr id="292" name="TextBox 291"/>
            <p:cNvSpPr txBox="1"/>
            <p:nvPr/>
          </p:nvSpPr>
          <p:spPr>
            <a:xfrm>
              <a:off x="436538" y="4542821"/>
              <a:ext cx="261980" cy="190671"/>
            </a:xfrm>
            <a:prstGeom prst="rect">
              <a:avLst/>
            </a:prstGeom>
            <a:noFill/>
          </p:spPr>
          <p:txBody>
            <a:bodyPr wrap="none" rtlCol="0" anchor="ctr" anchorCtr="0">
              <a:spAutoFit/>
            </a:bodyPr>
            <a:lstStyle/>
            <a:p>
              <a:pPr algn="r"/>
              <a:r>
                <a:rPr lang="fr-FR" sz="800" dirty="0" smtClean="0">
                  <a:solidFill>
                    <a:srgbClr val="4D4D4D"/>
                  </a:solidFill>
                </a:rPr>
                <a:t>80</a:t>
              </a:r>
              <a:endParaRPr lang="fr-FR" sz="800" dirty="0">
                <a:solidFill>
                  <a:srgbClr val="4D4D4D"/>
                </a:solidFill>
              </a:endParaRPr>
            </a:p>
          </p:txBody>
        </p:sp>
        <p:sp>
          <p:nvSpPr>
            <p:cNvPr id="293" name="TextBox 292"/>
            <p:cNvSpPr txBox="1"/>
            <p:nvPr/>
          </p:nvSpPr>
          <p:spPr>
            <a:xfrm>
              <a:off x="436538" y="4696111"/>
              <a:ext cx="261980" cy="190671"/>
            </a:xfrm>
            <a:prstGeom prst="rect">
              <a:avLst/>
            </a:prstGeom>
            <a:noFill/>
          </p:spPr>
          <p:txBody>
            <a:bodyPr wrap="none" rtlCol="0" anchor="ctr" anchorCtr="0">
              <a:spAutoFit/>
            </a:bodyPr>
            <a:lstStyle/>
            <a:p>
              <a:pPr algn="r"/>
              <a:r>
                <a:rPr lang="fr-FR" sz="800" dirty="0" smtClean="0">
                  <a:solidFill>
                    <a:srgbClr val="4D4D4D"/>
                  </a:solidFill>
                </a:rPr>
                <a:t>60</a:t>
              </a:r>
              <a:endParaRPr lang="fr-FR" sz="800" dirty="0">
                <a:solidFill>
                  <a:srgbClr val="4D4D4D"/>
                </a:solidFill>
              </a:endParaRPr>
            </a:p>
          </p:txBody>
        </p:sp>
        <p:sp>
          <p:nvSpPr>
            <p:cNvPr id="294" name="TextBox 293"/>
            <p:cNvSpPr txBox="1"/>
            <p:nvPr/>
          </p:nvSpPr>
          <p:spPr>
            <a:xfrm>
              <a:off x="436538" y="4845188"/>
              <a:ext cx="261980" cy="190671"/>
            </a:xfrm>
            <a:prstGeom prst="rect">
              <a:avLst/>
            </a:prstGeom>
            <a:noFill/>
          </p:spPr>
          <p:txBody>
            <a:bodyPr wrap="none" rtlCol="0" anchor="ctr" anchorCtr="0">
              <a:spAutoFit/>
            </a:bodyPr>
            <a:lstStyle/>
            <a:p>
              <a:pPr algn="r"/>
              <a:r>
                <a:rPr lang="fr-FR" sz="800" dirty="0" smtClean="0">
                  <a:solidFill>
                    <a:srgbClr val="4D4D4D"/>
                  </a:solidFill>
                </a:rPr>
                <a:t>40</a:t>
              </a:r>
              <a:endParaRPr lang="fr-FR" sz="800" dirty="0">
                <a:solidFill>
                  <a:srgbClr val="4D4D4D"/>
                </a:solidFill>
              </a:endParaRPr>
            </a:p>
          </p:txBody>
        </p:sp>
        <p:sp>
          <p:nvSpPr>
            <p:cNvPr id="295" name="TextBox 294"/>
            <p:cNvSpPr txBox="1"/>
            <p:nvPr/>
          </p:nvSpPr>
          <p:spPr>
            <a:xfrm>
              <a:off x="386508" y="5308556"/>
              <a:ext cx="312009" cy="190671"/>
            </a:xfrm>
            <a:prstGeom prst="rect">
              <a:avLst/>
            </a:prstGeom>
            <a:noFill/>
          </p:spPr>
          <p:txBody>
            <a:bodyPr wrap="none" rtlCol="0" anchor="ctr" anchorCtr="0">
              <a:spAutoFit/>
            </a:bodyPr>
            <a:lstStyle/>
            <a:p>
              <a:pPr algn="r"/>
              <a:r>
                <a:rPr lang="fr-FR" sz="800" dirty="0" smtClean="0">
                  <a:solidFill>
                    <a:srgbClr val="4D4D4D"/>
                  </a:solidFill>
                </a:rPr>
                <a:t>–20</a:t>
              </a:r>
              <a:endParaRPr lang="fr-FR" sz="800" dirty="0">
                <a:solidFill>
                  <a:srgbClr val="4D4D4D"/>
                </a:solidFill>
              </a:endParaRPr>
            </a:p>
          </p:txBody>
        </p:sp>
        <p:sp>
          <p:nvSpPr>
            <p:cNvPr id="296" name="TextBox 295"/>
            <p:cNvSpPr txBox="1"/>
            <p:nvPr/>
          </p:nvSpPr>
          <p:spPr>
            <a:xfrm>
              <a:off x="386508" y="5455066"/>
              <a:ext cx="312009" cy="190671"/>
            </a:xfrm>
            <a:prstGeom prst="rect">
              <a:avLst/>
            </a:prstGeom>
            <a:noFill/>
          </p:spPr>
          <p:txBody>
            <a:bodyPr wrap="none" rtlCol="0" anchor="ctr" anchorCtr="0">
              <a:spAutoFit/>
            </a:bodyPr>
            <a:lstStyle/>
            <a:p>
              <a:pPr algn="r"/>
              <a:r>
                <a:rPr lang="fr-FR" sz="800" dirty="0" smtClean="0">
                  <a:solidFill>
                    <a:srgbClr val="4D4D4D"/>
                  </a:solidFill>
                </a:rPr>
                <a:t>–40</a:t>
              </a:r>
              <a:endParaRPr lang="fr-FR" sz="800" dirty="0">
                <a:solidFill>
                  <a:srgbClr val="4D4D4D"/>
                </a:solidFill>
              </a:endParaRPr>
            </a:p>
          </p:txBody>
        </p:sp>
        <p:sp>
          <p:nvSpPr>
            <p:cNvPr id="297" name="TextBox 296"/>
            <p:cNvSpPr txBox="1"/>
            <p:nvPr/>
          </p:nvSpPr>
          <p:spPr>
            <a:xfrm>
              <a:off x="442913" y="6033285"/>
              <a:ext cx="516958" cy="190671"/>
            </a:xfrm>
            <a:prstGeom prst="rect">
              <a:avLst/>
            </a:prstGeom>
            <a:noFill/>
          </p:spPr>
          <p:txBody>
            <a:bodyPr wrap="none" rtlCol="0" anchor="t" anchorCtr="0">
              <a:spAutoFit/>
            </a:bodyPr>
            <a:lstStyle/>
            <a:p>
              <a:pPr algn="ctr"/>
              <a:r>
                <a:rPr lang="fr-FR" sz="800" dirty="0" smtClean="0">
                  <a:solidFill>
                    <a:srgbClr val="4D4D4D"/>
                  </a:solidFill>
                </a:rPr>
                <a:t>Inclusion</a:t>
              </a:r>
              <a:endParaRPr lang="fr-FR" sz="800" dirty="0">
                <a:solidFill>
                  <a:srgbClr val="4D4D4D"/>
                </a:solidFill>
              </a:endParaRPr>
            </a:p>
          </p:txBody>
        </p:sp>
        <p:sp>
          <p:nvSpPr>
            <p:cNvPr id="298" name="TextBox 297"/>
            <p:cNvSpPr txBox="1"/>
            <p:nvPr/>
          </p:nvSpPr>
          <p:spPr>
            <a:xfrm>
              <a:off x="1005410" y="6033285"/>
              <a:ext cx="616973" cy="190671"/>
            </a:xfrm>
            <a:prstGeom prst="rect">
              <a:avLst/>
            </a:prstGeom>
            <a:noFill/>
          </p:spPr>
          <p:txBody>
            <a:bodyPr wrap="none" rtlCol="0" anchor="t" anchorCtr="0">
              <a:spAutoFit/>
            </a:bodyPr>
            <a:lstStyle/>
            <a:p>
              <a:pPr algn="ctr"/>
              <a:r>
                <a:rPr lang="fr-FR" sz="800" dirty="0" smtClean="0">
                  <a:solidFill>
                    <a:srgbClr val="4D4D4D"/>
                  </a:solidFill>
                </a:rPr>
                <a:t>Perfusion 4</a:t>
              </a:r>
              <a:endParaRPr lang="fr-FR" sz="800" dirty="0">
                <a:solidFill>
                  <a:srgbClr val="4D4D4D"/>
                </a:solidFill>
              </a:endParaRPr>
            </a:p>
          </p:txBody>
        </p:sp>
        <p:sp>
          <p:nvSpPr>
            <p:cNvPr id="299" name="TextBox 298"/>
            <p:cNvSpPr txBox="1"/>
            <p:nvPr/>
          </p:nvSpPr>
          <p:spPr>
            <a:xfrm>
              <a:off x="1625794" y="6033286"/>
              <a:ext cx="616973" cy="190671"/>
            </a:xfrm>
            <a:prstGeom prst="rect">
              <a:avLst/>
            </a:prstGeom>
            <a:noFill/>
          </p:spPr>
          <p:txBody>
            <a:bodyPr wrap="none" rtlCol="0" anchor="t" anchorCtr="0">
              <a:spAutoFit/>
            </a:bodyPr>
            <a:lstStyle/>
            <a:p>
              <a:pPr algn="ctr"/>
              <a:r>
                <a:rPr lang="fr-FR" sz="800" dirty="0" smtClean="0">
                  <a:solidFill>
                    <a:srgbClr val="4D4D4D"/>
                  </a:solidFill>
                </a:rPr>
                <a:t>Perfusion 7</a:t>
              </a:r>
              <a:endParaRPr lang="fr-FR" sz="800" dirty="0">
                <a:solidFill>
                  <a:srgbClr val="4D4D4D"/>
                </a:solidFill>
              </a:endParaRPr>
            </a:p>
          </p:txBody>
        </p:sp>
        <p:sp>
          <p:nvSpPr>
            <p:cNvPr id="300" name="TextBox 299"/>
            <p:cNvSpPr txBox="1"/>
            <p:nvPr/>
          </p:nvSpPr>
          <p:spPr>
            <a:xfrm>
              <a:off x="2251975" y="6033285"/>
              <a:ext cx="577969" cy="190671"/>
            </a:xfrm>
            <a:prstGeom prst="rect">
              <a:avLst/>
            </a:prstGeom>
            <a:noFill/>
          </p:spPr>
          <p:txBody>
            <a:bodyPr wrap="none" rtlCol="0" anchor="t" anchorCtr="0">
              <a:spAutoFit/>
            </a:bodyPr>
            <a:lstStyle/>
            <a:p>
              <a:pPr algn="ctr"/>
              <a:r>
                <a:rPr lang="fr-FR" sz="800" spc="-10" dirty="0" smtClean="0">
                  <a:solidFill>
                    <a:srgbClr val="4D4D4D"/>
                  </a:solidFill>
                </a:rPr>
                <a:t>Suivi à 30j</a:t>
              </a:r>
              <a:endParaRPr lang="fr-FR" sz="800" spc="-10" dirty="0">
                <a:solidFill>
                  <a:srgbClr val="4D4D4D"/>
                </a:solidFill>
              </a:endParaRPr>
            </a:p>
          </p:txBody>
        </p:sp>
        <p:sp>
          <p:nvSpPr>
            <p:cNvPr id="301" name="TextBox 300"/>
            <p:cNvSpPr txBox="1"/>
            <p:nvPr/>
          </p:nvSpPr>
          <p:spPr>
            <a:xfrm>
              <a:off x="436538" y="4996826"/>
              <a:ext cx="261980" cy="190671"/>
            </a:xfrm>
            <a:prstGeom prst="rect">
              <a:avLst/>
            </a:prstGeom>
            <a:noFill/>
          </p:spPr>
          <p:txBody>
            <a:bodyPr wrap="none" rtlCol="0" anchor="ctr" anchorCtr="0">
              <a:spAutoFit/>
            </a:bodyPr>
            <a:lstStyle/>
            <a:p>
              <a:pPr algn="r"/>
              <a:r>
                <a:rPr lang="fr-FR" sz="800" dirty="0" smtClean="0">
                  <a:solidFill>
                    <a:srgbClr val="4D4D4D"/>
                  </a:solidFill>
                </a:rPr>
                <a:t>20</a:t>
              </a:r>
              <a:endParaRPr lang="fr-FR" sz="800" dirty="0">
                <a:solidFill>
                  <a:srgbClr val="4D4D4D"/>
                </a:solidFill>
              </a:endParaRPr>
            </a:p>
          </p:txBody>
        </p:sp>
        <p:sp>
          <p:nvSpPr>
            <p:cNvPr id="302" name="TextBox 301"/>
            <p:cNvSpPr txBox="1"/>
            <p:nvPr/>
          </p:nvSpPr>
          <p:spPr>
            <a:xfrm>
              <a:off x="486568" y="5160000"/>
              <a:ext cx="211951" cy="190671"/>
            </a:xfrm>
            <a:prstGeom prst="rect">
              <a:avLst/>
            </a:prstGeom>
            <a:noFill/>
          </p:spPr>
          <p:txBody>
            <a:bodyPr wrap="none" rtlCol="0" anchor="ctr" anchorCtr="0">
              <a:spAutoFit/>
            </a:bodyPr>
            <a:lstStyle/>
            <a:p>
              <a:pPr algn="r"/>
              <a:r>
                <a:rPr lang="fr-FR" sz="800" dirty="0" smtClean="0">
                  <a:solidFill>
                    <a:srgbClr val="4D4D4D"/>
                  </a:solidFill>
                </a:rPr>
                <a:t>0</a:t>
              </a:r>
              <a:endParaRPr lang="fr-FR" sz="800" dirty="0">
                <a:solidFill>
                  <a:srgbClr val="4D4D4D"/>
                </a:solidFill>
              </a:endParaRPr>
            </a:p>
          </p:txBody>
        </p:sp>
        <p:sp>
          <p:nvSpPr>
            <p:cNvPr id="303" name="TextBox 302"/>
            <p:cNvSpPr txBox="1"/>
            <p:nvPr/>
          </p:nvSpPr>
          <p:spPr>
            <a:xfrm>
              <a:off x="384797" y="5611573"/>
              <a:ext cx="313721" cy="190671"/>
            </a:xfrm>
            <a:prstGeom prst="rect">
              <a:avLst/>
            </a:prstGeom>
            <a:noFill/>
          </p:spPr>
          <p:txBody>
            <a:bodyPr wrap="none" rtlCol="0" anchor="ctr" anchorCtr="0">
              <a:spAutoFit/>
            </a:bodyPr>
            <a:lstStyle/>
            <a:p>
              <a:pPr algn="r"/>
              <a:r>
                <a:rPr lang="fr-FR" sz="800" dirty="0" smtClean="0">
                  <a:solidFill>
                    <a:srgbClr val="4D4D4D"/>
                  </a:solidFill>
                </a:rPr>
                <a:t>–60</a:t>
              </a:r>
              <a:endParaRPr lang="fr-FR" sz="800" dirty="0">
                <a:solidFill>
                  <a:srgbClr val="4D4D4D"/>
                </a:solidFill>
              </a:endParaRPr>
            </a:p>
          </p:txBody>
        </p:sp>
        <p:sp>
          <p:nvSpPr>
            <p:cNvPr id="304" name="TextBox 303"/>
            <p:cNvSpPr txBox="1"/>
            <p:nvPr/>
          </p:nvSpPr>
          <p:spPr>
            <a:xfrm>
              <a:off x="384797" y="5755433"/>
              <a:ext cx="313721" cy="190671"/>
            </a:xfrm>
            <a:prstGeom prst="rect">
              <a:avLst/>
            </a:prstGeom>
            <a:noFill/>
          </p:spPr>
          <p:txBody>
            <a:bodyPr wrap="none" rtlCol="0" anchor="ctr" anchorCtr="0">
              <a:spAutoFit/>
            </a:bodyPr>
            <a:lstStyle/>
            <a:p>
              <a:pPr algn="r"/>
              <a:r>
                <a:rPr lang="fr-FR" sz="800" dirty="0" smtClean="0">
                  <a:solidFill>
                    <a:srgbClr val="4D4D4D"/>
                  </a:solidFill>
                </a:rPr>
                <a:t>–80</a:t>
              </a:r>
              <a:endParaRPr lang="fr-FR" sz="800" dirty="0">
                <a:solidFill>
                  <a:srgbClr val="4D4D4D"/>
                </a:solidFill>
              </a:endParaRPr>
            </a:p>
          </p:txBody>
        </p:sp>
        <p:sp>
          <p:nvSpPr>
            <p:cNvPr id="305" name="TextBox 304"/>
            <p:cNvSpPr txBox="1"/>
            <p:nvPr/>
          </p:nvSpPr>
          <p:spPr>
            <a:xfrm>
              <a:off x="334196" y="5898741"/>
              <a:ext cx="364322" cy="190671"/>
            </a:xfrm>
            <a:prstGeom prst="rect">
              <a:avLst/>
            </a:prstGeom>
            <a:noFill/>
          </p:spPr>
          <p:txBody>
            <a:bodyPr wrap="none" rtlCol="0" anchor="ctr" anchorCtr="0">
              <a:spAutoFit/>
            </a:bodyPr>
            <a:lstStyle/>
            <a:p>
              <a:pPr algn="r"/>
              <a:r>
                <a:rPr lang="fr-FR" sz="800" dirty="0" smtClean="0">
                  <a:solidFill>
                    <a:srgbClr val="4D4D4D"/>
                  </a:solidFill>
                </a:rPr>
                <a:t>–100</a:t>
              </a:r>
              <a:endParaRPr lang="fr-FR" sz="800" dirty="0">
                <a:solidFill>
                  <a:srgbClr val="4D4D4D"/>
                </a:solidFill>
              </a:endParaRPr>
            </a:p>
          </p:txBody>
        </p:sp>
      </p:grpSp>
      <p:sp>
        <p:nvSpPr>
          <p:cNvPr id="322" name="Freeform 2"/>
          <p:cNvSpPr>
            <a:spLocks/>
          </p:cNvSpPr>
          <p:nvPr/>
        </p:nvSpPr>
        <p:spPr bwMode="auto">
          <a:xfrm>
            <a:off x="690002" y="4901005"/>
            <a:ext cx="1882775" cy="600075"/>
          </a:xfrm>
          <a:custGeom>
            <a:avLst/>
            <a:gdLst>
              <a:gd name="T0" fmla="*/ 0 w 1186"/>
              <a:gd name="T1" fmla="*/ 378 h 378"/>
              <a:gd name="T2" fmla="*/ 396 w 1186"/>
              <a:gd name="T3" fmla="*/ 0 h 378"/>
              <a:gd name="T4" fmla="*/ 790 w 1186"/>
              <a:gd name="T5" fmla="*/ 83 h 378"/>
              <a:gd name="T6" fmla="*/ 1186 w 1186"/>
              <a:gd name="T7" fmla="*/ 144 h 378"/>
            </a:gdLst>
            <a:ahLst/>
            <a:cxnLst>
              <a:cxn ang="0">
                <a:pos x="T0" y="T1"/>
              </a:cxn>
              <a:cxn ang="0">
                <a:pos x="T2" y="T3"/>
              </a:cxn>
              <a:cxn ang="0">
                <a:pos x="T4" y="T5"/>
              </a:cxn>
              <a:cxn ang="0">
                <a:pos x="T6" y="T7"/>
              </a:cxn>
            </a:cxnLst>
            <a:rect l="0" t="0" r="r" b="b"/>
            <a:pathLst>
              <a:path w="1186" h="378">
                <a:moveTo>
                  <a:pt x="0" y="378"/>
                </a:moveTo>
                <a:lnTo>
                  <a:pt x="396" y="0"/>
                </a:lnTo>
                <a:lnTo>
                  <a:pt x="790" y="83"/>
                </a:lnTo>
                <a:lnTo>
                  <a:pt x="1186" y="144"/>
                </a:lnTo>
              </a:path>
            </a:pathLst>
          </a:custGeom>
          <a:noFill/>
          <a:ln w="19050">
            <a:solidFill>
              <a:srgbClr val="B60D27"/>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nvGrpSpPr>
          <p:cNvPr id="323" name="Group 3"/>
          <p:cNvGrpSpPr>
            <a:grpSpLocks/>
          </p:cNvGrpSpPr>
          <p:nvPr/>
        </p:nvGrpSpPr>
        <p:grpSpPr bwMode="auto">
          <a:xfrm>
            <a:off x="1290077" y="4661293"/>
            <a:ext cx="58738" cy="557212"/>
            <a:chOff x="2573" y="1847"/>
            <a:chExt cx="37" cy="351"/>
          </a:xfrm>
        </p:grpSpPr>
        <p:sp>
          <p:nvSpPr>
            <p:cNvPr id="324" name="Line 4"/>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25" name="Line 5"/>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26" name="Line 6"/>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27" name="Oval 7"/>
          <p:cNvSpPr>
            <a:spLocks noChangeAspect="1" noChangeArrowheads="1"/>
          </p:cNvSpPr>
          <p:nvPr/>
        </p:nvSpPr>
        <p:spPr bwMode="auto">
          <a:xfrm>
            <a:off x="1291665" y="4881955"/>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28" name="Group 8"/>
          <p:cNvGrpSpPr>
            <a:grpSpLocks/>
          </p:cNvGrpSpPr>
          <p:nvPr/>
        </p:nvGrpSpPr>
        <p:grpSpPr bwMode="auto">
          <a:xfrm>
            <a:off x="1915552" y="4694630"/>
            <a:ext cx="58738" cy="611188"/>
            <a:chOff x="2573" y="1847"/>
            <a:chExt cx="37" cy="351"/>
          </a:xfrm>
        </p:grpSpPr>
        <p:sp>
          <p:nvSpPr>
            <p:cNvPr id="329" name="Line 9"/>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30" name="Line 10"/>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31" name="Line 11"/>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32" name="Oval 12"/>
          <p:cNvSpPr>
            <a:spLocks noChangeAspect="1" noChangeArrowheads="1"/>
          </p:cNvSpPr>
          <p:nvPr/>
        </p:nvSpPr>
        <p:spPr bwMode="auto">
          <a:xfrm>
            <a:off x="1917140" y="5004193"/>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33" name="Group 13"/>
          <p:cNvGrpSpPr>
            <a:grpSpLocks/>
          </p:cNvGrpSpPr>
          <p:nvPr/>
        </p:nvGrpSpPr>
        <p:grpSpPr bwMode="auto">
          <a:xfrm>
            <a:off x="2541027" y="4637480"/>
            <a:ext cx="58738" cy="841375"/>
            <a:chOff x="2573" y="1847"/>
            <a:chExt cx="37" cy="351"/>
          </a:xfrm>
        </p:grpSpPr>
        <p:sp>
          <p:nvSpPr>
            <p:cNvPr id="334" name="Line 14"/>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35" name="Line 15"/>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36" name="Line 16"/>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37" name="Oval 17"/>
          <p:cNvSpPr>
            <a:spLocks noChangeAspect="1" noChangeArrowheads="1"/>
          </p:cNvSpPr>
          <p:nvPr/>
        </p:nvSpPr>
        <p:spPr bwMode="auto">
          <a:xfrm>
            <a:off x="2542615" y="5104205"/>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38" name="Oval 7"/>
          <p:cNvSpPr>
            <a:spLocks noChangeAspect="1" noChangeArrowheads="1"/>
          </p:cNvSpPr>
          <p:nvPr/>
        </p:nvSpPr>
        <p:spPr bwMode="auto">
          <a:xfrm>
            <a:off x="674404" y="5476574"/>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39" name="Oval 18"/>
          <p:cNvSpPr>
            <a:spLocks noChangeAspect="1" noChangeArrowheads="1"/>
          </p:cNvSpPr>
          <p:nvPr/>
        </p:nvSpPr>
        <p:spPr bwMode="auto">
          <a:xfrm>
            <a:off x="674404" y="5479749"/>
            <a:ext cx="53975" cy="53975"/>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40" name="Group 19"/>
          <p:cNvGrpSpPr>
            <a:grpSpLocks/>
          </p:cNvGrpSpPr>
          <p:nvPr/>
        </p:nvGrpSpPr>
        <p:grpSpPr bwMode="auto">
          <a:xfrm>
            <a:off x="1928529" y="5506737"/>
            <a:ext cx="57150" cy="203200"/>
            <a:chOff x="2974" y="2228"/>
            <a:chExt cx="36" cy="384"/>
          </a:xfrm>
        </p:grpSpPr>
        <p:sp>
          <p:nvSpPr>
            <p:cNvPr id="341" name="Line 20"/>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42" name="Line 21"/>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43" name="Oval 22"/>
          <p:cNvSpPr>
            <a:spLocks noChangeAspect="1" noChangeArrowheads="1"/>
          </p:cNvSpPr>
          <p:nvPr/>
        </p:nvSpPr>
        <p:spPr bwMode="auto">
          <a:xfrm>
            <a:off x="1299879" y="5481412"/>
            <a:ext cx="53975" cy="53975"/>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44" name="Oval 23"/>
          <p:cNvSpPr>
            <a:spLocks noChangeAspect="1" noChangeArrowheads="1"/>
          </p:cNvSpPr>
          <p:nvPr/>
        </p:nvSpPr>
        <p:spPr bwMode="auto">
          <a:xfrm>
            <a:off x="2550829" y="5481412"/>
            <a:ext cx="53975" cy="53975"/>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45" name="Oval 24"/>
          <p:cNvSpPr>
            <a:spLocks noChangeAspect="1" noChangeArrowheads="1"/>
          </p:cNvSpPr>
          <p:nvPr/>
        </p:nvSpPr>
        <p:spPr bwMode="auto">
          <a:xfrm>
            <a:off x="1926941" y="5481412"/>
            <a:ext cx="53975" cy="53975"/>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46" name="Line 25"/>
          <p:cNvSpPr>
            <a:spLocks noChangeShapeType="1"/>
          </p:cNvSpPr>
          <p:nvPr/>
        </p:nvSpPr>
        <p:spPr bwMode="auto">
          <a:xfrm>
            <a:off x="701391" y="5508324"/>
            <a:ext cx="1876425"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nvGrpSpPr>
          <p:cNvPr id="347" name="Group 26"/>
          <p:cNvGrpSpPr>
            <a:grpSpLocks/>
          </p:cNvGrpSpPr>
          <p:nvPr/>
        </p:nvGrpSpPr>
        <p:grpSpPr bwMode="auto">
          <a:xfrm>
            <a:off x="2550829" y="5494037"/>
            <a:ext cx="57150" cy="182562"/>
            <a:chOff x="2974" y="2228"/>
            <a:chExt cx="36" cy="384"/>
          </a:xfrm>
        </p:grpSpPr>
        <p:sp>
          <p:nvSpPr>
            <p:cNvPr id="348" name="Line 27"/>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49" name="Line 28"/>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50" name="Group 29"/>
          <p:cNvGrpSpPr>
            <a:grpSpLocks/>
          </p:cNvGrpSpPr>
          <p:nvPr/>
        </p:nvGrpSpPr>
        <p:grpSpPr bwMode="auto">
          <a:xfrm>
            <a:off x="3541588" y="4398514"/>
            <a:ext cx="2103437" cy="1363663"/>
            <a:chOff x="2253" y="1552"/>
            <a:chExt cx="1325" cy="859"/>
          </a:xfrm>
        </p:grpSpPr>
        <p:sp>
          <p:nvSpPr>
            <p:cNvPr id="351" name="Freeform 30"/>
            <p:cNvSpPr>
              <a:spLocks/>
            </p:cNvSpPr>
            <p:nvPr/>
          </p:nvSpPr>
          <p:spPr bwMode="auto">
            <a:xfrm>
              <a:off x="2271" y="1772"/>
              <a:ext cx="1290" cy="622"/>
            </a:xfrm>
            <a:custGeom>
              <a:avLst/>
              <a:gdLst>
                <a:gd name="T0" fmla="*/ 0 w 1290"/>
                <a:gd name="T1" fmla="*/ 622 h 622"/>
                <a:gd name="T2" fmla="*/ 431 w 1290"/>
                <a:gd name="T3" fmla="*/ 0 h 622"/>
                <a:gd name="T4" fmla="*/ 861 w 1290"/>
                <a:gd name="T5" fmla="*/ 1 h 622"/>
                <a:gd name="T6" fmla="*/ 1290 w 1290"/>
                <a:gd name="T7" fmla="*/ 333 h 622"/>
              </a:gdLst>
              <a:ahLst/>
              <a:cxnLst>
                <a:cxn ang="0">
                  <a:pos x="T0" y="T1"/>
                </a:cxn>
                <a:cxn ang="0">
                  <a:pos x="T2" y="T3"/>
                </a:cxn>
                <a:cxn ang="0">
                  <a:pos x="T4" y="T5"/>
                </a:cxn>
                <a:cxn ang="0">
                  <a:pos x="T6" y="T7"/>
                </a:cxn>
              </a:cxnLst>
              <a:rect l="0" t="0" r="r" b="b"/>
              <a:pathLst>
                <a:path w="1290" h="622">
                  <a:moveTo>
                    <a:pt x="0" y="622"/>
                  </a:moveTo>
                  <a:lnTo>
                    <a:pt x="431" y="0"/>
                  </a:lnTo>
                  <a:lnTo>
                    <a:pt x="861" y="1"/>
                  </a:lnTo>
                  <a:lnTo>
                    <a:pt x="1290" y="333"/>
                  </a:lnTo>
                </a:path>
              </a:pathLst>
            </a:custGeom>
            <a:noFill/>
            <a:ln w="19050">
              <a:solidFill>
                <a:srgbClr val="B60D27"/>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nvGrpSpPr>
            <p:cNvPr id="352" name="Group 31"/>
            <p:cNvGrpSpPr>
              <a:grpSpLocks/>
            </p:cNvGrpSpPr>
            <p:nvPr/>
          </p:nvGrpSpPr>
          <p:grpSpPr bwMode="auto">
            <a:xfrm>
              <a:off x="2682" y="1552"/>
              <a:ext cx="37" cy="434"/>
              <a:chOff x="2573" y="1847"/>
              <a:chExt cx="37" cy="351"/>
            </a:xfrm>
          </p:grpSpPr>
          <p:sp>
            <p:nvSpPr>
              <p:cNvPr id="378" name="Line 32"/>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9" name="Line 33"/>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80" name="Line 34"/>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53" name="Oval 35"/>
            <p:cNvSpPr>
              <a:spLocks noChangeAspect="1" noChangeArrowheads="1"/>
            </p:cNvSpPr>
            <p:nvPr/>
          </p:nvSpPr>
          <p:spPr bwMode="auto">
            <a:xfrm>
              <a:off x="2253" y="2376"/>
              <a:ext cx="34" cy="34"/>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54" name="Group 36"/>
            <p:cNvGrpSpPr>
              <a:grpSpLocks/>
            </p:cNvGrpSpPr>
            <p:nvPr/>
          </p:nvGrpSpPr>
          <p:grpSpPr bwMode="auto">
            <a:xfrm rot="10800000">
              <a:off x="2683" y="2359"/>
              <a:ext cx="36" cy="27"/>
              <a:chOff x="2974" y="2228"/>
              <a:chExt cx="36" cy="384"/>
            </a:xfrm>
          </p:grpSpPr>
          <p:sp>
            <p:nvSpPr>
              <p:cNvPr id="376" name="Line 37"/>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7" name="Line 38"/>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55" name="Oval 39"/>
            <p:cNvSpPr>
              <a:spLocks noChangeAspect="1" noChangeArrowheads="1"/>
            </p:cNvSpPr>
            <p:nvPr/>
          </p:nvSpPr>
          <p:spPr bwMode="auto">
            <a:xfrm>
              <a:off x="2685" y="2371"/>
              <a:ext cx="34" cy="34"/>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56" name="Group 40"/>
            <p:cNvGrpSpPr>
              <a:grpSpLocks/>
            </p:cNvGrpSpPr>
            <p:nvPr/>
          </p:nvGrpSpPr>
          <p:grpSpPr bwMode="auto">
            <a:xfrm>
              <a:off x="3541" y="1790"/>
              <a:ext cx="37" cy="479"/>
              <a:chOff x="2573" y="1847"/>
              <a:chExt cx="37" cy="351"/>
            </a:xfrm>
          </p:grpSpPr>
          <p:sp>
            <p:nvSpPr>
              <p:cNvPr id="373" name="Line 41"/>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4" name="Line 42"/>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5" name="Line 43"/>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57" name="Oval 44"/>
            <p:cNvSpPr>
              <a:spLocks noChangeAspect="1" noChangeArrowheads="1"/>
            </p:cNvSpPr>
            <p:nvPr/>
          </p:nvSpPr>
          <p:spPr bwMode="auto">
            <a:xfrm>
              <a:off x="3111" y="2367"/>
              <a:ext cx="34" cy="34"/>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58" name="Freeform 45"/>
            <p:cNvSpPr>
              <a:spLocks/>
            </p:cNvSpPr>
            <p:nvPr/>
          </p:nvSpPr>
          <p:spPr bwMode="auto">
            <a:xfrm>
              <a:off x="2270" y="2390"/>
              <a:ext cx="1287" cy="4"/>
            </a:xfrm>
            <a:custGeom>
              <a:avLst/>
              <a:gdLst>
                <a:gd name="T0" fmla="*/ 0 w 1287"/>
                <a:gd name="T1" fmla="*/ 4 h 4"/>
                <a:gd name="T2" fmla="*/ 433 w 1287"/>
                <a:gd name="T3" fmla="*/ 0 h 4"/>
                <a:gd name="T4" fmla="*/ 1287 w 1287"/>
                <a:gd name="T5" fmla="*/ 1 h 4"/>
              </a:gdLst>
              <a:ahLst/>
              <a:cxnLst>
                <a:cxn ang="0">
                  <a:pos x="T0" y="T1"/>
                </a:cxn>
                <a:cxn ang="0">
                  <a:pos x="T2" y="T3"/>
                </a:cxn>
                <a:cxn ang="0">
                  <a:pos x="T4" y="T5"/>
                </a:cxn>
              </a:cxnLst>
              <a:rect l="0" t="0" r="r" b="b"/>
              <a:pathLst>
                <a:path w="1287" h="4">
                  <a:moveTo>
                    <a:pt x="0" y="4"/>
                  </a:moveTo>
                  <a:lnTo>
                    <a:pt x="433" y="0"/>
                  </a:lnTo>
                  <a:lnTo>
                    <a:pt x="1287" y="1"/>
                  </a:lnTo>
                </a:path>
              </a:pathLst>
            </a:custGeom>
            <a:noFill/>
            <a:ln w="19050">
              <a:solidFill>
                <a:srgbClr val="B2C0EC"/>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59" name="Oval 46"/>
            <p:cNvSpPr>
              <a:spLocks noChangeAspect="1" noChangeArrowheads="1"/>
            </p:cNvSpPr>
            <p:nvPr/>
          </p:nvSpPr>
          <p:spPr bwMode="auto">
            <a:xfrm>
              <a:off x="3543" y="2373"/>
              <a:ext cx="34" cy="34"/>
            </a:xfrm>
            <a:prstGeom prst="ellipse">
              <a:avLst/>
            </a:prstGeom>
            <a:solidFill>
              <a:srgbClr val="B2C0E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60" name="Group 47"/>
            <p:cNvGrpSpPr>
              <a:grpSpLocks/>
            </p:cNvGrpSpPr>
            <p:nvPr/>
          </p:nvGrpSpPr>
          <p:grpSpPr bwMode="auto">
            <a:xfrm>
              <a:off x="3114" y="2382"/>
              <a:ext cx="36" cy="27"/>
              <a:chOff x="2974" y="2228"/>
              <a:chExt cx="36" cy="384"/>
            </a:xfrm>
          </p:grpSpPr>
          <p:sp>
            <p:nvSpPr>
              <p:cNvPr id="371" name="Line 48"/>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2" name="Line 49"/>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61" name="Group 50"/>
            <p:cNvGrpSpPr>
              <a:grpSpLocks/>
            </p:cNvGrpSpPr>
            <p:nvPr/>
          </p:nvGrpSpPr>
          <p:grpSpPr bwMode="auto">
            <a:xfrm>
              <a:off x="3542" y="2384"/>
              <a:ext cx="36" cy="27"/>
              <a:chOff x="2974" y="2228"/>
              <a:chExt cx="36" cy="384"/>
            </a:xfrm>
          </p:grpSpPr>
          <p:sp>
            <p:nvSpPr>
              <p:cNvPr id="369" name="Line 51"/>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70" name="Line 52"/>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62" name="Group 53"/>
            <p:cNvGrpSpPr>
              <a:grpSpLocks/>
            </p:cNvGrpSpPr>
            <p:nvPr/>
          </p:nvGrpSpPr>
          <p:grpSpPr bwMode="auto">
            <a:xfrm rot="10800000">
              <a:off x="3542" y="2370"/>
              <a:ext cx="36" cy="27"/>
              <a:chOff x="2974" y="2228"/>
              <a:chExt cx="36" cy="384"/>
            </a:xfrm>
          </p:grpSpPr>
          <p:sp>
            <p:nvSpPr>
              <p:cNvPr id="367" name="Line 54"/>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68" name="Line 55"/>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63" name="Group 56"/>
            <p:cNvGrpSpPr>
              <a:grpSpLocks/>
            </p:cNvGrpSpPr>
            <p:nvPr/>
          </p:nvGrpSpPr>
          <p:grpSpPr bwMode="auto">
            <a:xfrm>
              <a:off x="3113" y="1559"/>
              <a:ext cx="37" cy="386"/>
              <a:chOff x="2573" y="1847"/>
              <a:chExt cx="37" cy="351"/>
            </a:xfrm>
          </p:grpSpPr>
          <p:sp>
            <p:nvSpPr>
              <p:cNvPr id="364" name="Line 57"/>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65" name="Line 58"/>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66" name="Line 59"/>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grpSp>
        <p:nvGrpSpPr>
          <p:cNvPr id="381" name="Group 380"/>
          <p:cNvGrpSpPr/>
          <p:nvPr/>
        </p:nvGrpSpPr>
        <p:grpSpPr>
          <a:xfrm>
            <a:off x="6466051" y="4448143"/>
            <a:ext cx="2157412" cy="1416050"/>
            <a:chOff x="3576638" y="2713038"/>
            <a:chExt cx="2157412" cy="1416050"/>
          </a:xfrm>
        </p:grpSpPr>
        <p:sp>
          <p:nvSpPr>
            <p:cNvPr id="382" name="Freeform 60"/>
            <p:cNvSpPr>
              <a:spLocks/>
            </p:cNvSpPr>
            <p:nvPr/>
          </p:nvSpPr>
          <p:spPr bwMode="auto">
            <a:xfrm>
              <a:off x="3614738" y="3117850"/>
              <a:ext cx="2084387" cy="354013"/>
            </a:xfrm>
            <a:custGeom>
              <a:avLst/>
              <a:gdLst>
                <a:gd name="T0" fmla="*/ 0 w 1313"/>
                <a:gd name="T1" fmla="*/ 153 h 223"/>
                <a:gd name="T2" fmla="*/ 432 w 1313"/>
                <a:gd name="T3" fmla="*/ 223 h 223"/>
                <a:gd name="T4" fmla="*/ 875 w 1313"/>
                <a:gd name="T5" fmla="*/ 219 h 223"/>
                <a:gd name="T6" fmla="*/ 1313 w 1313"/>
                <a:gd name="T7" fmla="*/ 0 h 223"/>
              </a:gdLst>
              <a:ahLst/>
              <a:cxnLst>
                <a:cxn ang="0">
                  <a:pos x="T0" y="T1"/>
                </a:cxn>
                <a:cxn ang="0">
                  <a:pos x="T2" y="T3"/>
                </a:cxn>
                <a:cxn ang="0">
                  <a:pos x="T4" y="T5"/>
                </a:cxn>
                <a:cxn ang="0">
                  <a:pos x="T6" y="T7"/>
                </a:cxn>
              </a:cxnLst>
              <a:rect l="0" t="0" r="r" b="b"/>
              <a:pathLst>
                <a:path w="1313" h="223">
                  <a:moveTo>
                    <a:pt x="0" y="153"/>
                  </a:moveTo>
                  <a:lnTo>
                    <a:pt x="432" y="223"/>
                  </a:lnTo>
                  <a:lnTo>
                    <a:pt x="875" y="219"/>
                  </a:lnTo>
                  <a:lnTo>
                    <a:pt x="1313" y="0"/>
                  </a:lnTo>
                </a:path>
              </a:pathLst>
            </a:custGeom>
            <a:noFill/>
            <a:ln w="19050">
              <a:solidFill>
                <a:schemeClr val="accent2"/>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nvGrpSpPr>
            <p:cNvPr id="383" name="Group 61"/>
            <p:cNvGrpSpPr>
              <a:grpSpLocks/>
            </p:cNvGrpSpPr>
            <p:nvPr/>
          </p:nvGrpSpPr>
          <p:grpSpPr bwMode="auto">
            <a:xfrm>
              <a:off x="4275138" y="3287713"/>
              <a:ext cx="58737" cy="390525"/>
              <a:chOff x="2573" y="1847"/>
              <a:chExt cx="37" cy="351"/>
            </a:xfrm>
          </p:grpSpPr>
          <p:sp>
            <p:nvSpPr>
              <p:cNvPr id="409" name="Line 62"/>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10" name="Line 63"/>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11" name="Line 64"/>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84" name="Oval 65"/>
            <p:cNvSpPr>
              <a:spLocks noChangeAspect="1" noChangeArrowheads="1"/>
            </p:cNvSpPr>
            <p:nvPr/>
          </p:nvSpPr>
          <p:spPr bwMode="auto">
            <a:xfrm>
              <a:off x="3576638" y="3333750"/>
              <a:ext cx="53975" cy="53975"/>
            </a:xfrm>
            <a:prstGeom prst="ellipse">
              <a:avLst/>
            </a:prstGeom>
            <a:solidFill>
              <a:srgbClr val="C00000"/>
            </a:solidFill>
            <a:ln w="9525">
              <a:solidFill>
                <a:schemeClr val="accent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85" name="Oval 66"/>
            <p:cNvSpPr>
              <a:spLocks noChangeAspect="1" noChangeArrowheads="1"/>
            </p:cNvSpPr>
            <p:nvPr/>
          </p:nvSpPr>
          <p:spPr bwMode="auto">
            <a:xfrm>
              <a:off x="4276725" y="4040188"/>
              <a:ext cx="53975" cy="53975"/>
            </a:xfrm>
            <a:prstGeom prst="ellipse">
              <a:avLst/>
            </a:prstGeom>
            <a:solidFill>
              <a:srgbClr val="C00000"/>
            </a:solidFill>
            <a:ln w="9525">
              <a:solidFill>
                <a:schemeClr val="accent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86" name="Group 67"/>
            <p:cNvGrpSpPr>
              <a:grpSpLocks/>
            </p:cNvGrpSpPr>
            <p:nvPr/>
          </p:nvGrpSpPr>
          <p:grpSpPr bwMode="auto">
            <a:xfrm>
              <a:off x="5673725" y="2713038"/>
              <a:ext cx="58738" cy="760412"/>
              <a:chOff x="2573" y="1847"/>
              <a:chExt cx="37" cy="351"/>
            </a:xfrm>
          </p:grpSpPr>
          <p:sp>
            <p:nvSpPr>
              <p:cNvPr id="406" name="Line 68"/>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7" name="Line 69"/>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8" name="Line 70"/>
              <p:cNvSpPr>
                <a:spLocks noChangeShapeType="1"/>
              </p:cNvSpPr>
              <p:nvPr/>
            </p:nvSpPr>
            <p:spPr bwMode="auto">
              <a:xfrm>
                <a:off x="2573" y="2198"/>
                <a:ext cx="36"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sp>
          <p:nvSpPr>
            <p:cNvPr id="387" name="Oval 71"/>
            <p:cNvSpPr>
              <a:spLocks noChangeAspect="1" noChangeArrowheads="1"/>
            </p:cNvSpPr>
            <p:nvPr/>
          </p:nvSpPr>
          <p:spPr bwMode="auto">
            <a:xfrm>
              <a:off x="4976813" y="4054475"/>
              <a:ext cx="53975" cy="53975"/>
            </a:xfrm>
            <a:prstGeom prst="ellipse">
              <a:avLst/>
            </a:prstGeom>
            <a:solidFill>
              <a:srgbClr val="C00000"/>
            </a:solidFill>
            <a:ln w="9525">
              <a:solidFill>
                <a:schemeClr val="accent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388" name="Freeform 72"/>
            <p:cNvSpPr>
              <a:spLocks/>
            </p:cNvSpPr>
            <p:nvPr/>
          </p:nvSpPr>
          <p:spPr bwMode="auto">
            <a:xfrm>
              <a:off x="3600450" y="3352800"/>
              <a:ext cx="2108200" cy="728663"/>
            </a:xfrm>
            <a:custGeom>
              <a:avLst/>
              <a:gdLst>
                <a:gd name="T0" fmla="*/ 0 w 1328"/>
                <a:gd name="T1" fmla="*/ 0 h 459"/>
                <a:gd name="T2" fmla="*/ 441 w 1328"/>
                <a:gd name="T3" fmla="*/ 453 h 459"/>
                <a:gd name="T4" fmla="*/ 884 w 1328"/>
                <a:gd name="T5" fmla="*/ 459 h 459"/>
                <a:gd name="T6" fmla="*/ 1328 w 1328"/>
                <a:gd name="T7" fmla="*/ 147 h 459"/>
              </a:gdLst>
              <a:ahLst/>
              <a:cxnLst>
                <a:cxn ang="0">
                  <a:pos x="T0" y="T1"/>
                </a:cxn>
                <a:cxn ang="0">
                  <a:pos x="T2" y="T3"/>
                </a:cxn>
                <a:cxn ang="0">
                  <a:pos x="T4" y="T5"/>
                </a:cxn>
                <a:cxn ang="0">
                  <a:pos x="T6" y="T7"/>
                </a:cxn>
              </a:cxnLst>
              <a:rect l="0" t="0" r="r" b="b"/>
              <a:pathLst>
                <a:path w="1328" h="459">
                  <a:moveTo>
                    <a:pt x="0" y="0"/>
                  </a:moveTo>
                  <a:lnTo>
                    <a:pt x="441" y="453"/>
                  </a:lnTo>
                  <a:lnTo>
                    <a:pt x="884" y="459"/>
                  </a:lnTo>
                  <a:lnTo>
                    <a:pt x="1328" y="147"/>
                  </a:lnTo>
                </a:path>
              </a:pathLst>
            </a:custGeom>
            <a:noFill/>
            <a:ln w="19050">
              <a:solidFill>
                <a:schemeClr val="accent3"/>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89" name="Oval 73"/>
            <p:cNvSpPr>
              <a:spLocks noChangeAspect="1" noChangeArrowheads="1"/>
            </p:cNvSpPr>
            <p:nvPr/>
          </p:nvSpPr>
          <p:spPr bwMode="auto">
            <a:xfrm>
              <a:off x="5676900" y="3554413"/>
              <a:ext cx="53975" cy="53975"/>
            </a:xfrm>
            <a:prstGeom prst="ellipse">
              <a:avLst/>
            </a:prstGeom>
            <a:solidFill>
              <a:srgbClr val="C00000"/>
            </a:solidFill>
            <a:ln w="9525">
              <a:solidFill>
                <a:schemeClr val="accent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grpSp>
          <p:nvGrpSpPr>
            <p:cNvPr id="390" name="Group 74"/>
            <p:cNvGrpSpPr>
              <a:grpSpLocks/>
            </p:cNvGrpSpPr>
            <p:nvPr/>
          </p:nvGrpSpPr>
          <p:grpSpPr bwMode="auto">
            <a:xfrm>
              <a:off x="4976813" y="3338513"/>
              <a:ext cx="58737" cy="334962"/>
              <a:chOff x="2573" y="1847"/>
              <a:chExt cx="37" cy="351"/>
            </a:xfrm>
          </p:grpSpPr>
          <p:sp>
            <p:nvSpPr>
              <p:cNvPr id="403" name="Line 75"/>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4" name="Line 76"/>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5" name="Line 77"/>
              <p:cNvSpPr>
                <a:spLocks noChangeShapeType="1"/>
              </p:cNvSpPr>
              <p:nvPr/>
            </p:nvSpPr>
            <p:spPr bwMode="auto">
              <a:xfrm>
                <a:off x="2573" y="2198"/>
                <a:ext cx="36" cy="0"/>
              </a:xfrm>
              <a:prstGeom prst="line">
                <a:avLst/>
              </a:prstGeom>
              <a:noFill/>
              <a:ln w="19050">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91" name="Group 78"/>
            <p:cNvGrpSpPr>
              <a:grpSpLocks/>
            </p:cNvGrpSpPr>
            <p:nvPr/>
          </p:nvGrpSpPr>
          <p:grpSpPr bwMode="auto">
            <a:xfrm>
              <a:off x="4276725" y="3671888"/>
              <a:ext cx="58738" cy="446087"/>
              <a:chOff x="2573" y="1847"/>
              <a:chExt cx="37" cy="351"/>
            </a:xfrm>
          </p:grpSpPr>
          <p:sp>
            <p:nvSpPr>
              <p:cNvPr id="400" name="Line 79"/>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1" name="Line 80"/>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02" name="Line 81"/>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92" name="Group 82"/>
            <p:cNvGrpSpPr>
              <a:grpSpLocks/>
            </p:cNvGrpSpPr>
            <p:nvPr/>
          </p:nvGrpSpPr>
          <p:grpSpPr bwMode="auto">
            <a:xfrm>
              <a:off x="4976813" y="3683000"/>
              <a:ext cx="58737" cy="446088"/>
              <a:chOff x="2573" y="1847"/>
              <a:chExt cx="37" cy="351"/>
            </a:xfrm>
          </p:grpSpPr>
          <p:sp>
            <p:nvSpPr>
              <p:cNvPr id="397" name="Line 83"/>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98" name="Line 84"/>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99" name="Line 85"/>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nvGrpSpPr>
            <p:cNvPr id="393" name="Group 86"/>
            <p:cNvGrpSpPr>
              <a:grpSpLocks/>
            </p:cNvGrpSpPr>
            <p:nvPr/>
          </p:nvGrpSpPr>
          <p:grpSpPr bwMode="auto">
            <a:xfrm>
              <a:off x="5675313" y="3313113"/>
              <a:ext cx="58737" cy="765175"/>
              <a:chOff x="2573" y="1847"/>
              <a:chExt cx="37" cy="351"/>
            </a:xfrm>
          </p:grpSpPr>
          <p:sp>
            <p:nvSpPr>
              <p:cNvPr id="394" name="Line 87"/>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95" name="Line 88"/>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396" name="Line 89"/>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sp>
        <p:nvSpPr>
          <p:cNvPr id="412" name="Oval 12"/>
          <p:cNvSpPr>
            <a:spLocks noChangeAspect="1" noChangeArrowheads="1"/>
          </p:cNvSpPr>
          <p:nvPr/>
        </p:nvSpPr>
        <p:spPr bwMode="auto">
          <a:xfrm>
            <a:off x="3529216" y="5712263"/>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3" name="Oval 12"/>
          <p:cNvSpPr>
            <a:spLocks noChangeAspect="1" noChangeArrowheads="1"/>
          </p:cNvSpPr>
          <p:nvPr/>
        </p:nvSpPr>
        <p:spPr bwMode="auto">
          <a:xfrm>
            <a:off x="4230667" y="4732669"/>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4" name="Oval 12"/>
          <p:cNvSpPr>
            <a:spLocks noChangeAspect="1" noChangeArrowheads="1"/>
          </p:cNvSpPr>
          <p:nvPr/>
        </p:nvSpPr>
        <p:spPr bwMode="auto">
          <a:xfrm>
            <a:off x="4912563" y="4727845"/>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5" name="Oval 12"/>
          <p:cNvSpPr>
            <a:spLocks noChangeAspect="1" noChangeArrowheads="1"/>
          </p:cNvSpPr>
          <p:nvPr/>
        </p:nvSpPr>
        <p:spPr bwMode="auto">
          <a:xfrm>
            <a:off x="5594459" y="5249531"/>
            <a:ext cx="53975" cy="53975"/>
          </a:xfrm>
          <a:prstGeom prst="ellipse">
            <a:avLst/>
          </a:prstGeom>
          <a:solidFill>
            <a:srgbClr val="B60D2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6" name="Oval 12"/>
          <p:cNvSpPr>
            <a:spLocks noChangeAspect="1" noChangeArrowheads="1"/>
          </p:cNvSpPr>
          <p:nvPr/>
        </p:nvSpPr>
        <p:spPr bwMode="auto">
          <a:xfrm>
            <a:off x="7153982" y="5187601"/>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7" name="Oval 12"/>
          <p:cNvSpPr>
            <a:spLocks noChangeAspect="1" noChangeArrowheads="1"/>
          </p:cNvSpPr>
          <p:nvPr/>
        </p:nvSpPr>
        <p:spPr bwMode="auto">
          <a:xfrm>
            <a:off x="7875775" y="5169436"/>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
        <p:nvSpPr>
          <p:cNvPr id="418" name="Oval 12"/>
          <p:cNvSpPr>
            <a:spLocks noChangeAspect="1" noChangeArrowheads="1"/>
          </p:cNvSpPr>
          <p:nvPr/>
        </p:nvSpPr>
        <p:spPr bwMode="auto">
          <a:xfrm>
            <a:off x="8568696" y="4823784"/>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fr-FR" dirty="0">
              <a:solidFill>
                <a:srgbClr val="4D4D4D"/>
              </a:solidFill>
            </a:endParaRPr>
          </a:p>
        </p:txBody>
      </p:sp>
    </p:spTree>
    <p:custDataLst>
      <p:tags r:id="rId1"/>
    </p:custDataLst>
    <p:extLst>
      <p:ext uri="{BB962C8B-B14F-4D97-AF65-F5344CB8AC3E}">
        <p14:creationId xmlns="" xmlns:p14="http://schemas.microsoft.com/office/powerpoint/2010/main" val="975962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a:lnSpc>
                <a:spcPct val="90000"/>
              </a:lnSpc>
            </a:pPr>
            <a:r>
              <a:rPr lang="fr-FR" dirty="0" smtClean="0"/>
              <a:t>O-007: Analyses de </a:t>
            </a:r>
            <a:r>
              <a:rPr lang="fr-FR" dirty="0" err="1" smtClean="0"/>
              <a:t>biomarqueurs</a:t>
            </a:r>
            <a:r>
              <a:rPr lang="fr-FR" dirty="0" smtClean="0"/>
              <a:t> du ramucirumab en 2e ligne chez les patients avec cancer de l’estomac avancé de l’étude RAINBOW, un essai randomisé en double aveugle de phase 3 </a:t>
            </a:r>
            <a:br>
              <a:rPr lang="fr-FR" dirty="0" smtClean="0"/>
            </a:br>
            <a:r>
              <a:rPr lang="fr-FR" dirty="0" smtClean="0"/>
              <a:t>– Van Cutsem E, et al </a:t>
            </a:r>
            <a:endParaRPr lang="fr-FR" dirty="0"/>
          </a:p>
        </p:txBody>
      </p:sp>
      <p:sp>
        <p:nvSpPr>
          <p:cNvPr id="16" name="Content Placeholder 1"/>
          <p:cNvSpPr>
            <a:spLocks noGrp="1"/>
          </p:cNvSpPr>
          <p:nvPr>
            <p:ph idx="1"/>
          </p:nvPr>
        </p:nvSpPr>
        <p:spPr>
          <a:xfrm>
            <a:off x="365124" y="1254035"/>
            <a:ext cx="8413751" cy="4746172"/>
          </a:xfrm>
        </p:spPr>
        <p:txBody>
          <a:bodyPr/>
          <a:lstStyle/>
          <a:p>
            <a:pPr marL="0" indent="0">
              <a:buNone/>
            </a:pPr>
            <a:r>
              <a:rPr lang="fr-FR" b="1" dirty="0" smtClean="0"/>
              <a:t>Résultats</a:t>
            </a:r>
            <a:endParaRPr lang="fr-FR" dirty="0"/>
          </a:p>
        </p:txBody>
      </p:sp>
      <p:sp>
        <p:nvSpPr>
          <p:cNvPr id="17" name="Text Placeholder 13"/>
          <p:cNvSpPr>
            <a:spLocks noGrp="1"/>
          </p:cNvSpPr>
          <p:nvPr>
            <p:ph type="body" sz="quarter" idx="10"/>
          </p:nvPr>
        </p:nvSpPr>
        <p:spPr>
          <a:xfrm>
            <a:off x="365125" y="6096000"/>
            <a:ext cx="4130675" cy="487363"/>
          </a:xfrm>
        </p:spPr>
        <p:txBody>
          <a:bodyPr/>
          <a:lstStyle/>
          <a:p>
            <a:r>
              <a:rPr lang="fr-FR" dirty="0" smtClean="0"/>
              <a:t>*Expression élevée vs basse</a:t>
            </a:r>
            <a:endParaRPr lang="fr-FR" dirty="0"/>
          </a:p>
        </p:txBody>
      </p:sp>
      <p:sp>
        <p:nvSpPr>
          <p:cNvPr id="18" name="Text Placeholder 14"/>
          <p:cNvSpPr>
            <a:spLocks noGrp="1"/>
          </p:cNvSpPr>
          <p:nvPr>
            <p:ph type="body" sz="quarter" idx="11"/>
          </p:nvPr>
        </p:nvSpPr>
        <p:spPr>
          <a:xfrm>
            <a:off x="4648200" y="6096000"/>
            <a:ext cx="4130675" cy="487363"/>
          </a:xfrm>
        </p:spPr>
        <p:txBody>
          <a:bodyPr/>
          <a:lstStyle/>
          <a:p>
            <a:r>
              <a:rPr lang="fr-FR" dirty="0" smtClean="0"/>
              <a:t>Van Cutsem et al. Ann Oncol 2016; 27 (suppl 2): abstr O-007</a:t>
            </a:r>
            <a:endParaRPr lang="fr-FR" dirty="0"/>
          </a:p>
        </p:txBody>
      </p:sp>
      <p:graphicFrame>
        <p:nvGraphicFramePr>
          <p:cNvPr id="19" name="Group 88"/>
          <p:cNvGraphicFramePr>
            <a:graphicFrameLocks noGrp="1"/>
          </p:cNvGraphicFramePr>
          <p:nvPr>
            <p:extLst>
              <p:ext uri="{D42A27DB-BD31-4B8C-83A1-F6EECF244321}">
                <p14:modId xmlns="" xmlns:p14="http://schemas.microsoft.com/office/powerpoint/2010/main" val="655891234"/>
              </p:ext>
            </p:extLst>
          </p:nvPr>
        </p:nvGraphicFramePr>
        <p:xfrm>
          <a:off x="369888" y="1715779"/>
          <a:ext cx="8408988" cy="4158662"/>
        </p:xfrm>
        <a:graphic>
          <a:graphicData uri="http://schemas.openxmlformats.org/drawingml/2006/table">
            <a:tbl>
              <a:tblPr firstRow="1" bandRow="1">
                <a:tableStyleId>{69012ECD-51FC-41F1-AA8D-1B2483CD663E}</a:tableStyleId>
              </a:tblPr>
              <a:tblGrid>
                <a:gridCol w="2548329"/>
                <a:gridCol w="1632993"/>
                <a:gridCol w="1421308"/>
                <a:gridCol w="1678353"/>
                <a:gridCol w="1128005"/>
              </a:tblGrid>
              <a:tr h="3405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SSP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5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79600">
                <a:tc>
                  <a:txBody>
                    <a:bodyPr/>
                    <a:lstStyle/>
                    <a:p>
                      <a:r>
                        <a:rPr lang="fr-FR" sz="1400" b="0" noProof="0" dirty="0" smtClean="0">
                          <a:solidFill>
                            <a:srgbClr val="4D4D4D"/>
                          </a:solidFill>
                          <a:latin typeface="+mj-lt"/>
                        </a:rPr>
                        <a:t>C-réactive protéine</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2,1 (1,6 – 2,7)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latin typeface="+mj-lt"/>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1,5 (1,2 –</a:t>
                      </a:r>
                      <a:r>
                        <a:rPr lang="fr-FR" sz="1400" baseline="0" noProof="0" dirty="0" smtClean="0">
                          <a:solidFill>
                            <a:srgbClr val="4D4D4D"/>
                          </a:solidFill>
                          <a:latin typeface="+mj-lt"/>
                        </a:rPr>
                        <a:t> 2,0)</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0,0007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fr-FR" sz="1400" b="0" noProof="0" dirty="0" smtClean="0">
                          <a:solidFill>
                            <a:srgbClr val="4D4D4D"/>
                          </a:solidFill>
                          <a:latin typeface="+mj-lt"/>
                        </a:rPr>
                        <a:t>Facteur de croissance hépatocytaire</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1,9 (1,3 –</a:t>
                      </a:r>
                      <a:r>
                        <a:rPr lang="fr-FR" sz="1400" baseline="0" noProof="0" dirty="0" smtClean="0">
                          <a:solidFill>
                            <a:srgbClr val="4D4D4D"/>
                          </a:solidFill>
                          <a:latin typeface="+mj-lt"/>
                        </a:rPr>
                        <a:t> 2,7)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0,0007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1,8 (1,3 –</a:t>
                      </a:r>
                      <a:r>
                        <a:rPr lang="fr-FR" sz="1400" baseline="0" noProof="0" dirty="0" smtClean="0">
                          <a:solidFill>
                            <a:srgbClr val="4D4D4D"/>
                          </a:solidFill>
                          <a:latin typeface="+mj-lt"/>
                        </a:rPr>
                        <a:t> 2,6)</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0,0009</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79600">
                <a:tc>
                  <a:txBody>
                    <a:bodyPr/>
                    <a:lstStyle/>
                    <a:p>
                      <a:r>
                        <a:rPr lang="fr-FR" sz="1400" b="0" noProof="0" dirty="0" smtClean="0">
                          <a:solidFill>
                            <a:srgbClr val="4D4D4D"/>
                          </a:solidFill>
                          <a:latin typeface="+mj-lt"/>
                        </a:rPr>
                        <a:t>Molécule-3</a:t>
                      </a:r>
                      <a:r>
                        <a:rPr lang="fr-FR" sz="1400" b="0" baseline="0" noProof="0" dirty="0" smtClean="0">
                          <a:solidFill>
                            <a:srgbClr val="4D4D4D"/>
                          </a:solidFill>
                          <a:latin typeface="+mj-lt"/>
                        </a:rPr>
                        <a:t> d’adhésion intercellulaire</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1,4 (1,0 – 1,8)</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0,0377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1,4 (1,0 – 1,8)</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0,0382</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fr-FR" sz="1400" b="0" noProof="0" dirty="0" smtClean="0">
                          <a:solidFill>
                            <a:srgbClr val="4D4D4D"/>
                          </a:solidFill>
                          <a:latin typeface="+mj-lt"/>
                        </a:rPr>
                        <a:t>Interleukine 8</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1,5 (1,1 – 1,9)</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0,0039</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1</a:t>
                      </a:r>
                      <a:r>
                        <a:rPr lang="fr-FR" sz="1400" baseline="0" noProof="0" dirty="0" smtClean="0">
                          <a:solidFill>
                            <a:srgbClr val="4D4D4D"/>
                          </a:solidFill>
                          <a:latin typeface="+mj-lt"/>
                        </a:rPr>
                        <a:t>,</a:t>
                      </a:r>
                      <a:r>
                        <a:rPr lang="fr-FR" sz="1400" noProof="0" dirty="0" smtClean="0">
                          <a:solidFill>
                            <a:srgbClr val="4D4D4D"/>
                          </a:solidFill>
                          <a:latin typeface="+mj-lt"/>
                        </a:rPr>
                        <a:t>3 (1,0 –</a:t>
                      </a:r>
                      <a:r>
                        <a:rPr lang="fr-FR" sz="1400" baseline="0" noProof="0" dirty="0" smtClean="0">
                          <a:solidFill>
                            <a:srgbClr val="4D4D4D"/>
                          </a:solidFill>
                          <a:latin typeface="+mj-lt"/>
                        </a:rPr>
                        <a:t> 1,7)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latin typeface="+mj-lt"/>
                        </a:rPr>
                        <a:t>0,0401</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79600">
                <a:tc>
                  <a:txBody>
                    <a:bodyPr/>
                    <a:lstStyle/>
                    <a:p>
                      <a:r>
                        <a:rPr lang="fr-FR" sz="1400" b="0" noProof="0" dirty="0" smtClean="0">
                          <a:solidFill>
                            <a:srgbClr val="4D4D4D"/>
                          </a:solidFill>
                          <a:latin typeface="+mj-lt"/>
                        </a:rPr>
                        <a:t>Sérum amyloïde A</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1,8 (1,4 –</a:t>
                      </a:r>
                      <a:r>
                        <a:rPr lang="fr-FR" sz="1400" baseline="0" noProof="0" dirty="0" smtClean="0">
                          <a:solidFill>
                            <a:srgbClr val="4D4D4D"/>
                          </a:solidFill>
                          <a:latin typeface="+mj-lt"/>
                        </a:rPr>
                        <a:t> 2,4)</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latin typeface="+mj-lt"/>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1,3</a:t>
                      </a:r>
                      <a:r>
                        <a:rPr lang="fr-FR" sz="1400" baseline="0" noProof="0" dirty="0" smtClean="0">
                          <a:solidFill>
                            <a:srgbClr val="4D4D4D"/>
                          </a:solidFill>
                          <a:latin typeface="+mj-lt"/>
                        </a:rPr>
                        <a:t> (1,0 – 1,7)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0,0420</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fr-FR" sz="1400" b="0" noProof="0" dirty="0" smtClean="0">
                          <a:solidFill>
                            <a:srgbClr val="4D4D4D"/>
                          </a:solidFill>
                          <a:latin typeface="+mj-lt"/>
                        </a:rPr>
                        <a:t>Molécule-1 d’adhésion des cellules vasculaires</a:t>
                      </a:r>
                      <a:endParaRPr lang="fr-FR" sz="1400" b="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1,6 (1,3 – 2,0)</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0,0001</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1,4 (1,1 – 1,7)</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latin typeface="+mj-lt"/>
                        </a:rPr>
                        <a:t>0,0074</a:t>
                      </a:r>
                      <a:endParaRPr lang="fr-FR" sz="1400" noProof="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 xmlns:p14="http://schemas.microsoft.com/office/powerpoint/2010/main" val="2022776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nSpc>
                <a:spcPct val="90000"/>
              </a:lnSpc>
            </a:pPr>
            <a:r>
              <a:rPr lang="fr-FR" dirty="0" smtClean="0"/>
              <a:t>O-007: Analyses de </a:t>
            </a:r>
            <a:r>
              <a:rPr lang="fr-FR" dirty="0" err="1" smtClean="0"/>
              <a:t>biomarqueurs</a:t>
            </a:r>
            <a:r>
              <a:rPr lang="fr-FR" dirty="0" smtClean="0"/>
              <a:t> du ramucirumab en 2e ligne chez les patients avec cancer de l’estomac avancé de l’étude RAINBOW, un essai randomisé en double aveugle de phase 3 </a:t>
            </a:r>
            <a:br>
              <a:rPr lang="fr-FR" dirty="0" smtClean="0"/>
            </a:br>
            <a:r>
              <a:rPr lang="fr-FR" dirty="0" smtClean="0"/>
              <a:t>– Van Cutsem E, et al </a:t>
            </a:r>
            <a:endParaRPr lang="fr-FR" dirty="0"/>
          </a:p>
        </p:txBody>
      </p:sp>
      <p:sp>
        <p:nvSpPr>
          <p:cNvPr id="11" name="Content Placeholder 1"/>
          <p:cNvSpPr>
            <a:spLocks noGrp="1"/>
          </p:cNvSpPr>
          <p:nvPr>
            <p:ph idx="1"/>
          </p:nvPr>
        </p:nvSpPr>
        <p:spPr>
          <a:xfrm>
            <a:off x="365124" y="1254035"/>
            <a:ext cx="8588681" cy="4746172"/>
          </a:xfrm>
        </p:spPr>
        <p:txBody>
          <a:bodyPr/>
          <a:lstStyle/>
          <a:p>
            <a:pPr marL="0" indent="0">
              <a:buNone/>
            </a:pPr>
            <a:r>
              <a:rPr lang="fr-FR" b="1" dirty="0" smtClean="0"/>
              <a:t>Conclusions</a:t>
            </a:r>
          </a:p>
          <a:p>
            <a:r>
              <a:rPr lang="fr-FR" b="1" dirty="0" smtClean="0"/>
              <a:t>En </a:t>
            </a:r>
            <a:r>
              <a:rPr lang="fr-FR" b="1" dirty="0"/>
              <a:t>dépit </a:t>
            </a:r>
            <a:r>
              <a:rPr lang="fr-FR" b="1" dirty="0" smtClean="0"/>
              <a:t>du grand nombre de traitements </a:t>
            </a:r>
            <a:r>
              <a:rPr lang="fr-FR" b="1" dirty="0"/>
              <a:t>anticancéreux approuvés qui ciblent </a:t>
            </a:r>
            <a:r>
              <a:rPr lang="fr-FR" b="1" dirty="0" smtClean="0"/>
              <a:t>l’angiogénèse, il n’y a pas de marqueur </a:t>
            </a:r>
            <a:r>
              <a:rPr lang="fr-FR" b="1" dirty="0"/>
              <a:t>prédictif connu </a:t>
            </a:r>
            <a:r>
              <a:rPr lang="fr-FR" b="1" dirty="0" smtClean="0"/>
              <a:t>permettant d’orienter la sélection des patients, </a:t>
            </a:r>
          </a:p>
          <a:p>
            <a:r>
              <a:rPr lang="fr-FR" b="1" dirty="0" smtClean="0"/>
              <a:t>Ces analyses plasmatiques exploratoires des patients de l’étude RAINBOW n’ont pas identifié de marqueur prédictif pour le ramucirumab</a:t>
            </a:r>
          </a:p>
          <a:p>
            <a:r>
              <a:rPr lang="fr-FR" b="1" dirty="0" smtClean="0"/>
              <a:t>Cependant, cette analyse a révélé des tendances pharmacodynamiques avec VEGF-D, PIGF + ANG2</a:t>
            </a:r>
          </a:p>
          <a:p>
            <a:r>
              <a:rPr lang="fr-FR" b="1" dirty="0" smtClean="0"/>
              <a:t>Plusieurs marqueurs pronostiques ont été identifiés</a:t>
            </a:r>
            <a:endParaRPr lang="fr-FR" b="1" dirty="0"/>
          </a:p>
        </p:txBody>
      </p:sp>
      <p:sp>
        <p:nvSpPr>
          <p:cNvPr id="12" name="Text Placeholder 14"/>
          <p:cNvSpPr>
            <a:spLocks noGrp="1"/>
          </p:cNvSpPr>
          <p:nvPr>
            <p:ph type="body" sz="quarter" idx="11"/>
          </p:nvPr>
        </p:nvSpPr>
        <p:spPr>
          <a:xfrm>
            <a:off x="4648200" y="6096000"/>
            <a:ext cx="4130675" cy="487363"/>
          </a:xfrm>
        </p:spPr>
        <p:txBody>
          <a:bodyPr/>
          <a:lstStyle/>
          <a:p>
            <a:r>
              <a:rPr lang="fr-FR" dirty="0" smtClean="0"/>
              <a:t>Van Cutsem et al. Ann Oncol 2016; 27 (suppl 2): abstr O-007</a:t>
            </a:r>
            <a:endParaRPr lang="fr-FR" dirty="0"/>
          </a:p>
        </p:txBody>
      </p:sp>
    </p:spTree>
    <p:custDataLst>
      <p:tags r:id="rId1"/>
    </p:custDataLst>
    <p:extLst>
      <p:ext uri="{BB962C8B-B14F-4D97-AF65-F5344CB8AC3E}">
        <p14:creationId xmlns="" xmlns:p14="http://schemas.microsoft.com/office/powerpoint/2010/main" val="3309850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rPr>
              <a:t>Cancers </a:t>
            </a:r>
            <a:r>
              <a:rPr lang="en-GB" dirty="0" smtClean="0">
                <a:solidFill>
                  <a:schemeClr val="accent1"/>
                </a:solidFill>
              </a:rPr>
              <a:t>DU PANCRÉAS, DE L’INTESTIN GRÊLE ET DU TRaCTUS HÉPATOBILIAIRE</a:t>
            </a:r>
            <a:endParaRPr lang="en-GB" dirty="0"/>
          </a:p>
        </p:txBody>
      </p:sp>
    </p:spTree>
    <p:extLst>
      <p:ext uri="{BB962C8B-B14F-4D97-AF65-F5344CB8AC3E}">
        <p14:creationId xmlns="" xmlns:p14="http://schemas.microsoft.com/office/powerpoint/2010/main" val="1536551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solidFill>
                  <a:schemeClr val="accent1"/>
                </a:solidFill>
                <a:uFill>
                  <a:solidFill>
                    <a:schemeClr val="accent1"/>
                  </a:solidFill>
                </a:uFill>
              </a:rPr>
              <a:t>CANCER DU PANCRÉAS</a:t>
            </a:r>
            <a:endParaRPr lang="fr-FR" dirty="0"/>
          </a:p>
        </p:txBody>
      </p:sp>
      <p:sp>
        <p:nvSpPr>
          <p:cNvPr id="4" name="Text Placeholder 3"/>
          <p:cNvSpPr>
            <a:spLocks noGrp="1"/>
          </p:cNvSpPr>
          <p:nvPr>
            <p:ph type="body" idx="1"/>
          </p:nvPr>
        </p:nvSpPr>
        <p:spPr>
          <a:xfrm>
            <a:off x="631591" y="2876476"/>
            <a:ext cx="7772400" cy="1500187"/>
          </a:xfrm>
        </p:spPr>
        <p:txBody>
          <a:bodyPr/>
          <a:lstStyle/>
          <a:p>
            <a:r>
              <a:rPr lang="fr-FR" dirty="0" smtClean="0"/>
              <a:t>Cancers du pancréas, de l’intestin grêle et du tractus hépatobiliaire</a:t>
            </a:r>
            <a:endParaRPr lang="fr-FR" dirty="0"/>
          </a:p>
        </p:txBody>
      </p:sp>
    </p:spTree>
    <p:extLst>
      <p:ext uri="{BB962C8B-B14F-4D97-AF65-F5344CB8AC3E}">
        <p14:creationId xmlns="" xmlns:p14="http://schemas.microsoft.com/office/powerpoint/2010/main" val="246840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oncologie médicale ESDO  </a:t>
            </a:r>
            <a:br>
              <a:rPr lang="fr-FR" dirty="0" smtClean="0"/>
            </a:br>
            <a:r>
              <a:rPr lang="fr-FR" b="0" dirty="0" smtClean="0"/>
              <a:t>Contributeurs 2016</a:t>
            </a:r>
            <a:endParaRPr lang="fr-FR" b="0" dirty="0"/>
          </a:p>
        </p:txBody>
      </p:sp>
      <p:pic>
        <p:nvPicPr>
          <p:cNvPr id="17" name="Picture 1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98844" y="5955817"/>
            <a:ext cx="495089" cy="740082"/>
          </a:xfrm>
          <a:prstGeom prst="rect">
            <a:avLst/>
          </a:prstGeom>
        </p:spPr>
      </p:pic>
      <p:grpSp>
        <p:nvGrpSpPr>
          <p:cNvPr id="25" name="Group 24"/>
          <p:cNvGrpSpPr/>
          <p:nvPr/>
        </p:nvGrpSpPr>
        <p:grpSpPr>
          <a:xfrm>
            <a:off x="365124" y="4904299"/>
            <a:ext cx="8595996" cy="953293"/>
            <a:chOff x="365124" y="4904299"/>
            <a:chExt cx="8595996" cy="953293"/>
          </a:xfrm>
        </p:grpSpPr>
        <p:sp>
          <p:nvSpPr>
            <p:cNvPr id="26" name="Content Placeholder 9"/>
            <p:cNvSpPr txBox="1">
              <a:spLocks/>
            </p:cNvSpPr>
            <p:nvPr/>
          </p:nvSpPr>
          <p:spPr bwMode="auto">
            <a:xfrm>
              <a:off x="365124" y="4904299"/>
              <a:ext cx="8595995"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244725" algn="l"/>
                </a:tabLst>
              </a:pPr>
              <a:r>
                <a:rPr lang="fr-FR" sz="1200" b="1" dirty="0" smtClean="0">
                  <a:solidFill>
                    <a:srgbClr val="4D4D4D"/>
                  </a:solidFill>
                </a:rPr>
                <a:t>Prof Eric Van Cutsem	</a:t>
              </a:r>
              <a:r>
                <a:rPr lang="fr-FR" sz="1200" dirty="0" smtClean="0">
                  <a:solidFill>
                    <a:srgbClr val="4D4D4D"/>
                  </a:solidFill>
                </a:rPr>
                <a:t>Oncologie digestive, hôpitaux universitaires de Leuven, Belgique</a:t>
              </a:r>
            </a:p>
            <a:p>
              <a:pPr>
                <a:lnSpc>
                  <a:spcPct val="150000"/>
                </a:lnSpc>
                <a:spcAft>
                  <a:spcPts val="0"/>
                </a:spcAft>
                <a:tabLst>
                  <a:tab pos="2244725" algn="l"/>
                </a:tabLst>
              </a:pPr>
              <a:r>
                <a:rPr lang="fr-FR" sz="1200" b="1" dirty="0" smtClean="0">
                  <a:solidFill>
                    <a:srgbClr val="4D4D4D"/>
                  </a:solidFill>
                </a:rPr>
                <a:t>Prof Thomas Seufferlein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7" name="Group 26"/>
            <p:cNvGrpSpPr/>
            <p:nvPr/>
          </p:nvGrpSpPr>
          <p:grpSpPr>
            <a:xfrm>
              <a:off x="7689829" y="4911130"/>
              <a:ext cx="1271291" cy="728283"/>
              <a:chOff x="7121254" y="5540377"/>
              <a:chExt cx="1021552" cy="585216"/>
            </a:xfrm>
          </p:grpSpPr>
          <p:pic>
            <p:nvPicPr>
              <p:cNvPr id="28" name="Picture 27"/>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21254" y="5540377"/>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28"/>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58174" y="5540377"/>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30" name="Group 29"/>
          <p:cNvGrpSpPr/>
          <p:nvPr/>
        </p:nvGrpSpPr>
        <p:grpSpPr>
          <a:xfrm>
            <a:off x="365125" y="3790625"/>
            <a:ext cx="8595995" cy="981059"/>
            <a:chOff x="365125" y="3819833"/>
            <a:chExt cx="8595995" cy="981059"/>
          </a:xfrm>
        </p:grpSpPr>
        <p:sp>
          <p:nvSpPr>
            <p:cNvPr id="31" name="Content Placeholder 9"/>
            <p:cNvSpPr txBox="1">
              <a:spLocks/>
            </p:cNvSpPr>
            <p:nvPr/>
          </p:nvSpPr>
          <p:spPr bwMode="auto">
            <a:xfrm>
              <a:off x="365125" y="3819833"/>
              <a:ext cx="8595994"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4725"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4725"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32" name="Group 31"/>
            <p:cNvGrpSpPr/>
            <p:nvPr/>
          </p:nvGrpSpPr>
          <p:grpSpPr>
            <a:xfrm>
              <a:off x="7689829" y="3845615"/>
              <a:ext cx="1271291" cy="728283"/>
              <a:chOff x="7121254" y="4453049"/>
              <a:chExt cx="1021552" cy="585216"/>
            </a:xfrm>
          </p:grpSpPr>
          <p:pic>
            <p:nvPicPr>
              <p:cNvPr id="33" name="Picture 32"/>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21254" y="4453049"/>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33"/>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58174" y="4453049"/>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35" name="Group 34"/>
          <p:cNvGrpSpPr/>
          <p:nvPr/>
        </p:nvGrpSpPr>
        <p:grpSpPr>
          <a:xfrm>
            <a:off x="365124" y="2671098"/>
            <a:ext cx="8595996" cy="971130"/>
            <a:chOff x="365124" y="2745296"/>
            <a:chExt cx="8595996" cy="971130"/>
          </a:xfrm>
        </p:grpSpPr>
        <p:sp>
          <p:nvSpPr>
            <p:cNvPr id="36" name="Content Placeholder 9"/>
            <p:cNvSpPr txBox="1">
              <a:spLocks/>
            </p:cNvSpPr>
            <p:nvPr/>
          </p:nvSpPr>
          <p:spPr>
            <a:xfrm>
              <a:off x="365124" y="2745296"/>
              <a:ext cx="8595995"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244725" algn="l"/>
                </a:tabLst>
              </a:pPr>
              <a:r>
                <a:rPr lang="fr-FR" sz="1200" b="1" dirty="0" smtClean="0">
                  <a:solidFill>
                    <a:srgbClr val="4D4D4D"/>
                  </a:solidFill>
                </a:rPr>
                <a:t>Prof Jean-Luc Van Laethem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244725" algn="l"/>
                </a:tabLst>
              </a:pPr>
              <a:r>
                <a:rPr lang="fr-FR" sz="1200" b="1" dirty="0" smtClean="0">
                  <a:solidFill>
                    <a:srgbClr val="4D4D4D"/>
                  </a:solidFill>
                </a:rPr>
                <a:t>Prof Thomas Seufferlein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37" name="Group 36"/>
            <p:cNvGrpSpPr/>
            <p:nvPr/>
          </p:nvGrpSpPr>
          <p:grpSpPr>
            <a:xfrm>
              <a:off x="7698142" y="2754401"/>
              <a:ext cx="1262978" cy="728283"/>
              <a:chOff x="7127934" y="3247168"/>
              <a:chExt cx="1014872" cy="585216"/>
            </a:xfrm>
          </p:grpSpPr>
          <p:pic>
            <p:nvPicPr>
              <p:cNvPr id="38" name="Picture 37"/>
              <p:cNvPicPr>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27934" y="3247168"/>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38"/>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58174" y="3247168"/>
                <a:ext cx="484632" cy="585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40" name="Group 39"/>
          <p:cNvGrpSpPr/>
          <p:nvPr/>
        </p:nvGrpSpPr>
        <p:grpSpPr>
          <a:xfrm>
            <a:off x="365124" y="1307743"/>
            <a:ext cx="8595995" cy="1230741"/>
            <a:chOff x="365124" y="1307743"/>
            <a:chExt cx="8595995" cy="1230741"/>
          </a:xfrm>
        </p:grpSpPr>
        <p:sp>
          <p:nvSpPr>
            <p:cNvPr id="41" name="Content Placeholder 9"/>
            <p:cNvSpPr txBox="1">
              <a:spLocks/>
            </p:cNvSpPr>
            <p:nvPr/>
          </p:nvSpPr>
          <p:spPr bwMode="auto">
            <a:xfrm>
              <a:off x="365124" y="1307745"/>
              <a:ext cx="8595995"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244725" algn="l"/>
                </a:tabLst>
              </a:pPr>
              <a:r>
                <a:rPr lang="fr-FR" sz="1200" b="1" dirty="0" smtClean="0">
                  <a:solidFill>
                    <a:srgbClr val="4D4D4D"/>
                  </a:solidFill>
                </a:rPr>
                <a:t>Prof Eric Van Cutsem	</a:t>
              </a:r>
              <a:r>
                <a:rPr lang="fr-FR" sz="1200" dirty="0" smtClean="0">
                  <a:solidFill>
                    <a:srgbClr val="4D4D4D"/>
                  </a:solidFill>
                </a:rPr>
                <a:t>Oncologie digestive, hôpitaux universitaires de Leuven, Belgique</a:t>
              </a:r>
            </a:p>
            <a:p>
              <a:pPr>
                <a:lnSpc>
                  <a:spcPct val="150000"/>
                </a:lnSpc>
                <a:spcAft>
                  <a:spcPts val="0"/>
                </a:spcAft>
                <a:tabLst>
                  <a:tab pos="22447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University, Bochum, Allemagne</a:t>
              </a:r>
            </a:p>
            <a:p>
              <a:pPr>
                <a:lnSpc>
                  <a:spcPct val="150000"/>
                </a:lnSpc>
                <a:spcAft>
                  <a:spcPts val="0"/>
                </a:spcAft>
                <a:tabLst>
                  <a:tab pos="22447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Foundation Clinic, Vienne, Autriche</a:t>
              </a:r>
              <a:endParaRPr lang="fr-FR" sz="1200" dirty="0">
                <a:solidFill>
                  <a:srgbClr val="4D4D4D"/>
                </a:solidFill>
              </a:endParaRPr>
            </a:p>
          </p:txBody>
        </p:sp>
        <p:grpSp>
          <p:nvGrpSpPr>
            <p:cNvPr id="42" name="Group 41"/>
            <p:cNvGrpSpPr/>
            <p:nvPr/>
          </p:nvGrpSpPr>
          <p:grpSpPr>
            <a:xfrm>
              <a:off x="7093514" y="1307743"/>
              <a:ext cx="1867605" cy="723732"/>
              <a:chOff x="6642083" y="1614299"/>
              <a:chExt cx="1500724" cy="581559"/>
            </a:xfrm>
          </p:grpSpPr>
          <p:pic>
            <p:nvPicPr>
              <p:cNvPr id="43" name="Picture 42"/>
              <p:cNvPicPr>
                <a:picLocks/>
              </p:cNvPicPr>
              <p:nvPr/>
            </p:nvPicPr>
            <p:blipFill rotWithShape="1">
              <a:blip r:embed="rId8" cstate="print">
                <a:extLst>
                  <a:ext uri="{28A0092B-C50C-407E-A947-70E740481C1C}">
                    <a14:useLocalDpi xmlns="" xmlns:a14="http://schemas.microsoft.com/office/drawing/2010/main" val="0"/>
                  </a:ext>
                </a:extLst>
              </a:blip>
              <a:srcRect t="2449" b="14763"/>
              <a:stretch/>
            </p:blipFill>
            <p:spPr>
              <a:xfrm>
                <a:off x="7150128" y="1614299"/>
                <a:ext cx="484632" cy="581558"/>
              </a:xfrm>
              <a:prstGeom prst="rect">
                <a:avLst/>
              </a:prstGeom>
            </p:spPr>
          </p:pic>
          <p:pic>
            <p:nvPicPr>
              <p:cNvPr id="44" name="Picture 4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42083" y="1614300"/>
                <a:ext cx="484632" cy="581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658175" y="1614300"/>
                <a:ext cx="484632" cy="581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 xmlns:p14="http://schemas.microsoft.com/office/powerpoint/2010/main" val="1358236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smtClean="0"/>
              <a:t>O-002: Tendances dans l’utilisation des traitements palliatifs pour les adénocarcinomes du pancréas de stade IV: une étude de population aux Etats Unis </a:t>
            </a:r>
            <a:r>
              <a:rPr lang="fr-FR" dirty="0" smtClean="0">
                <a:latin typeface="Arial"/>
                <a:cs typeface="Arial"/>
              </a:rPr>
              <a:t>–</a:t>
            </a:r>
            <a:r>
              <a:rPr lang="fr-FR" dirty="0" smtClean="0"/>
              <a:t> Kulaylat A, et al </a:t>
            </a:r>
            <a:endParaRPr lang="fr-FR" altLang="zh-CN" dirty="0" smtClean="0"/>
          </a:p>
        </p:txBody>
      </p:sp>
      <p:sp>
        <p:nvSpPr>
          <p:cNvPr id="2" name="Content Placeholder 1"/>
          <p:cNvSpPr>
            <a:spLocks noGrp="1"/>
          </p:cNvSpPr>
          <p:nvPr>
            <p:ph idx="1"/>
          </p:nvPr>
        </p:nvSpPr>
        <p:spPr/>
        <p:txBody>
          <a:bodyPr/>
          <a:lstStyle/>
          <a:p>
            <a:pPr marL="0" indent="0">
              <a:buNone/>
            </a:pPr>
            <a:r>
              <a:rPr lang="fr-FR" b="1" dirty="0" smtClean="0"/>
              <a:t>Objectif</a:t>
            </a:r>
            <a:r>
              <a:rPr lang="fr-FR" dirty="0" smtClean="0"/>
              <a:t> </a:t>
            </a:r>
          </a:p>
          <a:p>
            <a:r>
              <a:rPr lang="fr-FR" dirty="0" smtClean="0"/>
              <a:t>Caractériser les tendances, les facteurs associés et les résultats de l’utilisation des traitements palliatifs chez les patients avec adénocarcinome du pancréas (ADCP</a:t>
            </a:r>
            <a:r>
              <a:rPr lang="fr-FR" dirty="0"/>
              <a:t>) </a:t>
            </a:r>
            <a:r>
              <a:rPr lang="fr-FR" dirty="0" smtClean="0"/>
              <a:t>métastatique aux Etats Unis</a:t>
            </a:r>
          </a:p>
          <a:p>
            <a:pPr lvl="1">
              <a:buClr>
                <a:srgbClr val="043882"/>
              </a:buClr>
            </a:pPr>
            <a:endParaRPr lang="fr-FR" dirty="0" smtClean="0"/>
          </a:p>
          <a:p>
            <a:pPr marL="0" indent="0">
              <a:buClr>
                <a:srgbClr val="043882"/>
              </a:buClr>
              <a:buNone/>
            </a:pPr>
            <a:r>
              <a:rPr lang="fr-FR" b="1" dirty="0" smtClean="0"/>
              <a:t>Méthodologie</a:t>
            </a:r>
          </a:p>
          <a:p>
            <a:pPr>
              <a:buClr>
                <a:srgbClr val="043882"/>
              </a:buClr>
            </a:pPr>
            <a:r>
              <a:rPr lang="fr-FR" dirty="0" smtClean="0"/>
              <a:t>Les patients avec ADCP de stade 4 ont été identifiés dans la base de données nationale des cancers des Etats Unis entre 2003 et 2011</a:t>
            </a:r>
          </a:p>
          <a:p>
            <a:pPr>
              <a:buClr>
                <a:srgbClr val="043882"/>
              </a:buClr>
            </a:pPr>
            <a:r>
              <a:rPr lang="fr-FR" dirty="0" smtClean="0"/>
              <a:t>Les patients ont été stratifiés selon le traitement palliatif reçu (chirurgie, radiothérapie, traitement systémique, prise en charge de la douleur ou traitement combiné) et comparés à ceux n’ayant pas reçu ces traitements </a:t>
            </a:r>
          </a:p>
          <a:p>
            <a:pPr>
              <a:buClr>
                <a:srgbClr val="043882"/>
              </a:buClr>
            </a:pPr>
            <a:r>
              <a:rPr lang="fr-FR" dirty="0" smtClean="0"/>
              <a:t>Des analyses de régression linéaire, régression logistique multivariée et survie avec modèle des risques proportionnels ont été réalisées</a:t>
            </a:r>
          </a:p>
          <a:p>
            <a:endParaRPr lang="fr-FR" dirty="0"/>
          </a:p>
        </p:txBody>
      </p:sp>
      <p:sp>
        <p:nvSpPr>
          <p:cNvPr id="3" name="Text Placeholder 2"/>
          <p:cNvSpPr>
            <a:spLocks noGrp="1"/>
          </p:cNvSpPr>
          <p:nvPr>
            <p:ph type="body" sz="quarter" idx="11"/>
          </p:nvPr>
        </p:nvSpPr>
        <p:spPr/>
        <p:txBody>
          <a:bodyPr/>
          <a:lstStyle/>
          <a:p>
            <a:r>
              <a:rPr lang="fr-FR" b="1" dirty="0" smtClean="0"/>
              <a:t>Note: basé sur les données d’abstract uniquement</a:t>
            </a:r>
          </a:p>
          <a:p>
            <a:r>
              <a:rPr lang="fr-FR" dirty="0"/>
              <a:t>Kulaylat et al. Ann Oncol 2016; 27 (suppl 2): abstr O-</a:t>
            </a:r>
            <a:r>
              <a:rPr lang="fr-FR" dirty="0" smtClean="0"/>
              <a:t>002</a:t>
            </a:r>
            <a:endParaRPr lang="fr-FR" dirty="0"/>
          </a:p>
        </p:txBody>
      </p:sp>
    </p:spTree>
    <p:extLst>
      <p:ext uri="{BB962C8B-B14F-4D97-AF65-F5344CB8AC3E}">
        <p14:creationId xmlns="" xmlns:p14="http://schemas.microsoft.com/office/powerpoint/2010/main" val="15300758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O-002: Tendances dans l’utilisation des traitements palliatifs pour les adénocarcinomes du pancréas de stade IV: une étude de population aux Etats Unis </a:t>
            </a:r>
            <a:r>
              <a:rPr lang="fr-FR" dirty="0"/>
              <a:t>–</a:t>
            </a:r>
            <a:r>
              <a:rPr lang="fr-FR" dirty="0" smtClean="0"/>
              <a:t> Kulaylat A,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dirty="0" smtClean="0"/>
              <a:t>Au total, 68 075 patients avec maladie de stade IV ont été identifiés, dont 10 105 (14,8%) ont reçu un traitement palliatif spécifique</a:t>
            </a:r>
          </a:p>
          <a:p>
            <a:r>
              <a:rPr lang="fr-FR" dirty="0" smtClean="0"/>
              <a:t>Dans la cohorte avec soins palliatifs, la majorité a reçu un traitement systémique (42,2%), suivi par une intervention chirurgicale (21,6%), une prise en charge de la douleur seule (17,3%), une radiothérapie (9,1%) ou une association de ces modalités (9,8%)</a:t>
            </a:r>
          </a:p>
          <a:p>
            <a:r>
              <a:rPr lang="fr-FR" dirty="0" smtClean="0"/>
              <a:t>L’utilisation des traitements palliatifs a augmenté de 12,2% en 2003 à 15,9% en 2011 (p&lt;0,001)</a:t>
            </a:r>
          </a:p>
          <a:p>
            <a:pPr lvl="1"/>
            <a:r>
              <a:rPr lang="fr-FR" dirty="0" smtClean="0"/>
              <a:t>Cette tendance n’a pas été observée chez les patients inopérables stade 1 (7,2–8,5%, p=0,646), stade 2 (10,1</a:t>
            </a:r>
            <a:r>
              <a:rPr lang="fr-FR" dirty="0" smtClean="0">
                <a:latin typeface="Arial"/>
                <a:cs typeface="Arial"/>
              </a:rPr>
              <a:t>–</a:t>
            </a:r>
            <a:r>
              <a:rPr lang="fr-FR" dirty="0" smtClean="0"/>
              <a:t>10,2%, p=0,204) ou stade 3 (13,5–12,5%, p=0,651)</a:t>
            </a:r>
          </a:p>
          <a:p>
            <a:r>
              <a:rPr lang="fr-FR" dirty="0" smtClean="0"/>
              <a:t>Les patients avaient une probabilité plus faible de recevoir un traitement palliatif en cas d’âge &gt;60 ans (OR 0,88, p&lt;0,001), et particulièrement en cas d’âge &gt;80 ans (OR 0,66, p&lt;0,001)</a:t>
            </a:r>
          </a:p>
          <a:p>
            <a:r>
              <a:rPr lang="fr-FR" dirty="0" smtClean="0"/>
              <a:t>L’utilisation n’était pas différente entre les hommes et les femmes (p=0,58). Une utilisation plus faible des mesures palliatives était observée chez les noirs (OR 0,83, p&lt;0,001) et hispaniques (OR 0,79, p&lt;0,001) par rapport aux caucasiens</a:t>
            </a:r>
            <a:endParaRPr lang="fr-FR" dirty="0"/>
          </a:p>
        </p:txBody>
      </p:sp>
      <p:sp>
        <p:nvSpPr>
          <p:cNvPr id="7" name="Text Placeholder 2"/>
          <p:cNvSpPr>
            <a:spLocks noGrp="1"/>
          </p:cNvSpPr>
          <p:nvPr>
            <p:ph type="body" sz="quarter" idx="11"/>
          </p:nvPr>
        </p:nvSpPr>
        <p:spPr>
          <a:xfrm>
            <a:off x="4648200" y="6096000"/>
            <a:ext cx="4130675" cy="487363"/>
          </a:xfrm>
        </p:spPr>
        <p:txBody>
          <a:bodyPr/>
          <a:lstStyle/>
          <a:p>
            <a:r>
              <a:rPr lang="fr-FR" dirty="0" err="1" smtClean="0"/>
              <a:t>Kulaylat</a:t>
            </a:r>
            <a:r>
              <a:rPr lang="fr-FR" dirty="0" smtClean="0"/>
              <a:t> </a:t>
            </a:r>
            <a:r>
              <a:rPr lang="fr-FR" dirty="0"/>
              <a:t>et al. Ann Oncol 2016; 27 (suppl 2): abstr O-</a:t>
            </a:r>
            <a:r>
              <a:rPr lang="fr-FR" dirty="0" smtClean="0"/>
              <a:t>002</a:t>
            </a:r>
            <a:endParaRPr lang="fr-FR" dirty="0"/>
          </a:p>
        </p:txBody>
      </p:sp>
    </p:spTree>
    <p:custDataLst>
      <p:tags r:id="rId1"/>
    </p:custDataLst>
    <p:extLst>
      <p:ext uri="{BB962C8B-B14F-4D97-AF65-F5344CB8AC3E}">
        <p14:creationId xmlns="" xmlns:p14="http://schemas.microsoft.com/office/powerpoint/2010/main" val="3916780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O-002: Tendances dans l’utilisation des traitements palliatifs pour les adénocarcinomes du pancréas de stade IV: une étude de population aux Etats Unis </a:t>
            </a:r>
            <a:r>
              <a:rPr lang="fr-FR" dirty="0"/>
              <a:t>–</a:t>
            </a:r>
            <a:r>
              <a:rPr lang="fr-FR" dirty="0" smtClean="0"/>
              <a:t> Kulaylat A,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dirty="0" smtClean="0"/>
              <a:t>Les traitements palliatifs ont été plus souvent utilisés en présence de comorbidités, avec un odds ratio &gt; de 10% chez les patients avec une comorbidité (IC95 1,05 – 1,16), et &gt; de 14% chez ceux avec 2 comorbidités ou plus (IC95 1,06 – 1,23)</a:t>
            </a:r>
          </a:p>
          <a:p>
            <a:r>
              <a:rPr lang="fr-FR" dirty="0" smtClean="0"/>
              <a:t>L’utilisation était plus faible chez les patients avec assurance privée par rapport aux patients avec assurance gouvernementale ou absence d’assurance </a:t>
            </a:r>
            <a:r>
              <a:rPr lang="fr-FR" dirty="0"/>
              <a:t>(</a:t>
            </a:r>
            <a:r>
              <a:rPr lang="fr-FR" dirty="0" smtClean="0"/>
              <a:t>OR 0,92, p=0,004)</a:t>
            </a:r>
          </a:p>
          <a:p>
            <a:r>
              <a:rPr lang="fr-FR" dirty="0" smtClean="0"/>
              <a:t>Les centres anticancer de ville offraient moins souvent des traitements palliatifs à leurs patients que les centres académiques et il y avait des variations régionales significatives</a:t>
            </a:r>
          </a:p>
          <a:p>
            <a:r>
              <a:rPr lang="fr-FR" dirty="0" smtClean="0"/>
              <a:t>La survie globale était légèrement moindre chez les patients recevant des traitements palliatifs (HR 1,02; IC95 1,01 – 1,05), avec une survie médiane de 3,6 mois</a:t>
            </a:r>
          </a:p>
          <a:p>
            <a:r>
              <a:rPr lang="fr-FR" dirty="0" smtClean="0"/>
              <a:t>Après stratification sur le type de traitement palliatif, les patients ayant reçu une chirurgie ou un traitement combiné avaient une survie similaire à celle des patients n’ayant pas eu de traitement palliatif</a:t>
            </a:r>
          </a:p>
          <a:p>
            <a:pPr lvl="1"/>
            <a:r>
              <a:rPr lang="fr-FR" dirty="0" smtClean="0"/>
              <a:t>Les patients ayant reçu un </a:t>
            </a:r>
            <a:r>
              <a:rPr lang="fr-FR" dirty="0"/>
              <a:t>traitement </a:t>
            </a:r>
            <a:r>
              <a:rPr lang="fr-FR" dirty="0" smtClean="0"/>
              <a:t>palliatif </a:t>
            </a:r>
            <a:r>
              <a:rPr lang="fr-FR" dirty="0"/>
              <a:t>systémique </a:t>
            </a:r>
            <a:r>
              <a:rPr lang="fr-FR" dirty="0" smtClean="0"/>
              <a:t>cependant avaient une survie prolongée (médiane 4,7 mois, HR 0,88; IC95 0,85 – 0,91), alors que ceux ayant reçu une radiothérapie palliative (médiane 3,2 mois, HR 1,12; IC95 1,05 – 1,20) ou une prise en charge de la douleur seule (médiane 1,6 mois, HR 1,79; IC95 1,71 – 1,89) avaient une survie plus courte</a:t>
            </a:r>
            <a:endParaRPr lang="fr-FR" dirty="0"/>
          </a:p>
        </p:txBody>
      </p:sp>
      <p:sp>
        <p:nvSpPr>
          <p:cNvPr id="6" name="Text Placeholder 2"/>
          <p:cNvSpPr>
            <a:spLocks noGrp="1"/>
          </p:cNvSpPr>
          <p:nvPr>
            <p:ph type="body" sz="quarter" idx="11"/>
          </p:nvPr>
        </p:nvSpPr>
        <p:spPr>
          <a:xfrm>
            <a:off x="4648200" y="6096000"/>
            <a:ext cx="4130675" cy="487363"/>
          </a:xfrm>
        </p:spPr>
        <p:txBody>
          <a:bodyPr/>
          <a:lstStyle/>
          <a:p>
            <a:r>
              <a:rPr lang="fr-FR" dirty="0" err="1" smtClean="0"/>
              <a:t>Kulaylat</a:t>
            </a:r>
            <a:r>
              <a:rPr lang="fr-FR" dirty="0" smtClean="0"/>
              <a:t> </a:t>
            </a:r>
            <a:r>
              <a:rPr lang="fr-FR" dirty="0"/>
              <a:t>et al. Ann Oncol 2016; 27 (suppl 2): abstr O-</a:t>
            </a:r>
            <a:r>
              <a:rPr lang="fr-FR" dirty="0" smtClean="0"/>
              <a:t>002</a:t>
            </a:r>
            <a:endParaRPr lang="fr-FR" dirty="0"/>
          </a:p>
        </p:txBody>
      </p:sp>
    </p:spTree>
    <p:custDataLst>
      <p:tags r:id="rId1"/>
    </p:custDataLst>
    <p:extLst>
      <p:ext uri="{BB962C8B-B14F-4D97-AF65-F5344CB8AC3E}">
        <p14:creationId xmlns="" xmlns:p14="http://schemas.microsoft.com/office/powerpoint/2010/main" val="352220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O-002: Tendances dans l’utilisation des traitements palliatifs pour les adénocarcinomes du pancréas de stade IV: une étude de population aux Etats Unis </a:t>
            </a:r>
            <a:r>
              <a:rPr lang="fr-FR" dirty="0"/>
              <a:t>–</a:t>
            </a:r>
            <a:r>
              <a:rPr lang="fr-FR" dirty="0" smtClean="0"/>
              <a:t> Kulaylat A,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Le traitement palliatif des symptômes reste sous-utilisé aux Etats Unis, en particulier chez les non caucasiens, les patients plus âgés et souffrant de comorbidités, et dans tous les stades de maladie non opérable, en dépit du pronostic toujours très sombre du cancer du pancréas</a:t>
            </a:r>
          </a:p>
          <a:p>
            <a:r>
              <a:rPr lang="fr-FR" b="1" dirty="0" smtClean="0"/>
              <a:t>Bien que les soins palliatifs n’améliorent pas la survie, une meilleure prise de conscience de ces options thérapeutiques pourrait aider à augmenter leur utilisation pour contrôler les symptômes de fin de vie</a:t>
            </a:r>
            <a:endParaRPr lang="fr-FR" b="1" dirty="0"/>
          </a:p>
        </p:txBody>
      </p:sp>
      <p:sp>
        <p:nvSpPr>
          <p:cNvPr id="8" name="Text Placeholder 2"/>
          <p:cNvSpPr>
            <a:spLocks noGrp="1"/>
          </p:cNvSpPr>
          <p:nvPr>
            <p:ph type="body" sz="quarter" idx="11"/>
          </p:nvPr>
        </p:nvSpPr>
        <p:spPr>
          <a:xfrm>
            <a:off x="4648200" y="6096000"/>
            <a:ext cx="4130675" cy="487363"/>
          </a:xfrm>
        </p:spPr>
        <p:txBody>
          <a:bodyPr/>
          <a:lstStyle/>
          <a:p>
            <a:r>
              <a:rPr lang="fr-FR" dirty="0" err="1" smtClean="0"/>
              <a:t>Kulaylat</a:t>
            </a:r>
            <a:r>
              <a:rPr lang="fr-FR" dirty="0" smtClean="0"/>
              <a:t> </a:t>
            </a:r>
            <a:r>
              <a:rPr lang="fr-FR" dirty="0"/>
              <a:t>et al. Ann Oncol 2016; 27 (suppl 2): abstr O-</a:t>
            </a:r>
            <a:r>
              <a:rPr lang="fr-FR" dirty="0" smtClean="0"/>
              <a:t>002</a:t>
            </a:r>
            <a:endParaRPr lang="fr-FR" dirty="0"/>
          </a:p>
        </p:txBody>
      </p:sp>
    </p:spTree>
    <p:custDataLst>
      <p:tags r:id="rId1"/>
    </p:custDataLst>
    <p:extLst>
      <p:ext uri="{BB962C8B-B14F-4D97-AF65-F5344CB8AC3E}">
        <p14:creationId xmlns="" xmlns:p14="http://schemas.microsoft.com/office/powerpoint/2010/main" val="3157976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O-003: Résultats à long terme de l’essai SCALOP: une étude multicentrique randomisée de phase II comparant radiochimiothérapie (RCT) à base de Gemcitabine ou Capécitabine dans le cancer du pancréas localement avancé – Mukherjee S, et al </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la RCT avec gemcitabine vs capécitabine après CT d’induction chez des patients avec cancer du pancréas localement avancé (CPLA)</a:t>
            </a:r>
            <a:endParaRPr lang="fr-FR" dirty="0"/>
          </a:p>
        </p:txBody>
      </p:sp>
      <p:sp>
        <p:nvSpPr>
          <p:cNvPr id="4" name="Text Placeholder 3"/>
          <p:cNvSpPr>
            <a:spLocks noGrp="1"/>
          </p:cNvSpPr>
          <p:nvPr>
            <p:ph type="body" sz="quarter" idx="10"/>
          </p:nvPr>
        </p:nvSpPr>
        <p:spPr>
          <a:xfrm>
            <a:off x="365125" y="6096000"/>
            <a:ext cx="4179461" cy="487363"/>
          </a:xfrm>
        </p:spPr>
        <p:txBody>
          <a:bodyPr/>
          <a:lstStyle/>
          <a:p>
            <a:r>
              <a:rPr lang="fr-FR" dirty="0" smtClean="0"/>
              <a:t>*Gemcitabine 1000 mg/m</a:t>
            </a:r>
            <a:r>
              <a:rPr lang="fr-FR" baseline="30000" dirty="0" smtClean="0"/>
              <a:t>2</a:t>
            </a:r>
            <a:r>
              <a:rPr lang="fr-FR" dirty="0" smtClean="0"/>
              <a:t> J1,8,15 + capécitabine 830 mg/m</a:t>
            </a:r>
            <a:r>
              <a:rPr lang="fr-FR" baseline="30000" dirty="0" smtClean="0"/>
              <a:t>2 </a:t>
            </a:r>
            <a:r>
              <a:rPr lang="fr-FR" dirty="0" smtClean="0"/>
              <a:t>2x/j J1–21 en cycle de 28 jours; </a:t>
            </a:r>
            <a:r>
              <a:rPr lang="fr-FR" altLang="zh-CN" baseline="30000" dirty="0" smtClean="0">
                <a:ea typeface="SimSun" pitchFamily="2" charset="-122"/>
              </a:rPr>
              <a:t>†</a:t>
            </a:r>
            <a:r>
              <a:rPr lang="fr-FR" altLang="zh-CN" dirty="0" smtClean="0">
                <a:ea typeface="SimSun" pitchFamily="2" charset="-122"/>
              </a:rPr>
              <a:t>50,4 Gy en 28 fractions</a:t>
            </a:r>
            <a:endParaRPr lang="fr-FR" dirty="0"/>
          </a:p>
        </p:txBody>
      </p:sp>
      <p:sp>
        <p:nvSpPr>
          <p:cNvPr id="5" name="Text Placeholder 4"/>
          <p:cNvSpPr>
            <a:spLocks noGrp="1"/>
          </p:cNvSpPr>
          <p:nvPr>
            <p:ph type="body" sz="quarter" idx="11"/>
          </p:nvPr>
        </p:nvSpPr>
        <p:spPr/>
        <p:txBody>
          <a:bodyPr/>
          <a:lstStyle/>
          <a:p>
            <a:r>
              <a:rPr lang="fr-FR" dirty="0" smtClean="0"/>
              <a:t>Mukherjee et al. Ann Oncol 2016; 27 (suppl 2): abstr O-003</a:t>
            </a:r>
            <a:endParaRPr lang="fr-FR" dirty="0"/>
          </a:p>
        </p:txBody>
      </p:sp>
      <p:sp>
        <p:nvSpPr>
          <p:cNvPr id="18" name="Rectangle 9"/>
          <p:cNvSpPr txBox="1">
            <a:spLocks noChangeArrowheads="1"/>
          </p:cNvSpPr>
          <p:nvPr/>
        </p:nvSpPr>
        <p:spPr bwMode="auto">
          <a:xfrm>
            <a:off x="337828" y="5419686"/>
            <a:ext cx="4130676" cy="380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 à 9 mois (déjà rapporté)</a:t>
            </a:r>
          </a:p>
        </p:txBody>
      </p:sp>
      <p:sp>
        <p:nvSpPr>
          <p:cNvPr id="19" name="Content Placeholder 26"/>
          <p:cNvSpPr txBox="1">
            <a:spLocks/>
          </p:cNvSpPr>
          <p:nvPr/>
        </p:nvSpPr>
        <p:spPr>
          <a:xfrm>
            <a:off x="4620904" y="5419686"/>
            <a:ext cx="4130675" cy="38088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SSP, TRG (RECIST)</a:t>
            </a:r>
          </a:p>
          <a:p>
            <a:r>
              <a:rPr lang="fr-FR" kern="0" dirty="0" smtClean="0"/>
              <a:t>Tolérance, adhérence au traitement</a:t>
            </a:r>
          </a:p>
        </p:txBody>
      </p:sp>
      <p:sp>
        <p:nvSpPr>
          <p:cNvPr id="24" name="Oval 14"/>
          <p:cNvSpPr>
            <a:spLocks noChangeArrowheads="1"/>
          </p:cNvSpPr>
          <p:nvPr/>
        </p:nvSpPr>
        <p:spPr bwMode="auto">
          <a:xfrm>
            <a:off x="3778867" y="35088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25" name="AutoShape 15"/>
          <p:cNvCxnSpPr>
            <a:cxnSpLocks noChangeShapeType="1"/>
            <a:stCxn id="24" idx="0"/>
            <a:endCxn id="30" idx="1"/>
          </p:cNvCxnSpPr>
          <p:nvPr/>
        </p:nvCxnSpPr>
        <p:spPr bwMode="auto">
          <a:xfrm rot="5400000" flipH="1" flipV="1">
            <a:off x="3910689" y="2884778"/>
            <a:ext cx="784018" cy="464066"/>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240372" y="2466334"/>
            <a:ext cx="72725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7" name="Content Placeholder 26"/>
          <p:cNvSpPr txBox="1">
            <a:spLocks/>
          </p:cNvSpPr>
          <p:nvPr/>
        </p:nvSpPr>
        <p:spPr bwMode="auto">
          <a:xfrm>
            <a:off x="4544586" y="3286268"/>
            <a:ext cx="3895643" cy="892175"/>
          </a:xfrm>
          <a:prstGeom prst="rect">
            <a:avLst/>
          </a:prstGeom>
          <a:noFill/>
          <a:ln w="9525">
            <a:noFill/>
            <a:miter lim="800000"/>
            <a:headEnd/>
            <a:tailEnd/>
          </a:ln>
        </p:spPr>
        <p:txBody>
          <a:bodyPr/>
          <a:lstStyle/>
          <a:p>
            <a:pPr marL="190500" indent="-190500">
              <a:spcBef>
                <a:spcPts val="0"/>
              </a:spcBef>
              <a:spcAft>
                <a:spcPts val="0"/>
              </a:spcAft>
              <a:defRPr/>
            </a:pPr>
            <a:r>
              <a:rPr lang="fr-FR"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Centre</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Statut de performance OMS (0 vs 1)</a:t>
            </a:r>
          </a:p>
          <a:p>
            <a:pPr marL="203200" indent="-203200">
              <a:spcBef>
                <a:spcPts val="0"/>
              </a:spcBef>
              <a:spcAft>
                <a:spcPts val="0"/>
              </a:spcAft>
              <a:buFont typeface="Arial" pitchFamily="34" charset="0"/>
              <a:buChar char="•"/>
              <a:defRPr/>
            </a:pPr>
            <a:r>
              <a:rPr lang="fr-FR" sz="1400" dirty="0" smtClean="0">
                <a:solidFill>
                  <a:srgbClr val="4D4D4D"/>
                </a:solidFill>
                <a:latin typeface="Arial"/>
              </a:rPr>
              <a:t>Site tumoral (tête vs corps ou queue)</a:t>
            </a:r>
            <a:endParaRPr lang="fr-FR" sz="1400" dirty="0">
              <a:solidFill>
                <a:srgbClr val="4D4D4D"/>
              </a:solidFill>
              <a:latin typeface="Arial"/>
            </a:endParaRPr>
          </a:p>
        </p:txBody>
      </p:sp>
      <p:cxnSp>
        <p:nvCxnSpPr>
          <p:cNvPr id="28" name="AutoShape 19"/>
          <p:cNvCxnSpPr>
            <a:cxnSpLocks noChangeShapeType="1"/>
            <a:stCxn id="31" idx="3"/>
            <a:endCxn id="24" idx="2"/>
          </p:cNvCxnSpPr>
          <p:nvPr/>
        </p:nvCxnSpPr>
        <p:spPr bwMode="auto">
          <a:xfrm>
            <a:off x="3534230" y="3798300"/>
            <a:ext cx="244637" cy="2620"/>
          </a:xfrm>
          <a:prstGeom prst="straightConnector1">
            <a:avLst/>
          </a:prstGeom>
          <a:noFill/>
          <a:ln w="57150">
            <a:solidFill>
              <a:schemeClr val="bg2">
                <a:lumMod val="60000"/>
                <a:lumOff val="40000"/>
              </a:schemeClr>
            </a:solidFill>
            <a:round/>
            <a:headEnd/>
            <a:tailEnd type="triangle" w="med" len="med"/>
          </a:ln>
        </p:spPr>
      </p:cxnSp>
      <p:cxnSp>
        <p:nvCxnSpPr>
          <p:cNvPr id="29" name="AutoShape 21"/>
          <p:cNvCxnSpPr>
            <a:cxnSpLocks noChangeShapeType="1"/>
            <a:stCxn id="30" idx="3"/>
            <a:endCxn id="26" idx="1"/>
          </p:cNvCxnSpPr>
          <p:nvPr/>
        </p:nvCxnSpPr>
        <p:spPr bwMode="auto">
          <a:xfrm>
            <a:off x="7955684" y="2724802"/>
            <a:ext cx="284688" cy="5851"/>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534731" y="2141034"/>
            <a:ext cx="3420953" cy="11675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Cap-RT </a:t>
            </a:r>
          </a:p>
          <a:p>
            <a:pPr algn="ctr" defTabSz="892175" eaLnBrk="0" hangingPunct="0"/>
            <a:r>
              <a:rPr lang="fr-FR" altLang="zh-CN" dirty="0" smtClean="0">
                <a:solidFill>
                  <a:srgbClr val="FFFFFF"/>
                </a:solidFill>
                <a:ea typeface="SimSun" pitchFamily="2" charset="-122"/>
              </a:rPr>
              <a:t>GemCap* (1 cycle) suivi de </a:t>
            </a:r>
            <a:r>
              <a:rPr lang="fr-FR" altLang="zh-CN" dirty="0" smtClean="0">
                <a:solidFill>
                  <a:schemeClr val="tx2"/>
                </a:solidFill>
                <a:ea typeface="SimSun" pitchFamily="2" charset="-122"/>
              </a:rPr>
              <a:t>Capécitabine (830 mg/m</a:t>
            </a:r>
            <a:r>
              <a:rPr lang="fr-FR" altLang="zh-CN" baseline="30000" dirty="0" smtClean="0">
                <a:solidFill>
                  <a:schemeClr val="tx2"/>
                </a:solidFill>
                <a:ea typeface="SimSun" pitchFamily="2" charset="-122"/>
              </a:rPr>
              <a:t>2</a:t>
            </a:r>
            <a:r>
              <a:rPr lang="fr-FR" altLang="zh-CN" dirty="0" smtClean="0">
                <a:solidFill>
                  <a:schemeClr val="tx2"/>
                </a:solidFill>
                <a:ea typeface="SimSun" pitchFamily="2" charset="-122"/>
              </a:rPr>
              <a:t> 2x/j les jours de RT) </a:t>
            </a:r>
            <a:r>
              <a:rPr lang="fr-FR" altLang="zh-CN" dirty="0" smtClean="0">
                <a:solidFill>
                  <a:srgbClr val="FFFFFF"/>
                </a:solidFill>
                <a:ea typeface="SimSun" pitchFamily="2" charset="-122"/>
              </a:rPr>
              <a:t>+ RT</a:t>
            </a:r>
            <a:r>
              <a:rPr lang="fr-FR" altLang="zh-CN" baseline="30000" dirty="0" smtClean="0">
                <a:solidFill>
                  <a:schemeClr val="tx2"/>
                </a:solidFill>
                <a:ea typeface="SimSun" pitchFamily="2" charset="-122"/>
              </a:rPr>
              <a:t>†</a:t>
            </a:r>
            <a:r>
              <a:rPr lang="fr-FR" altLang="zh-CN" dirty="0" smtClean="0">
                <a:solidFill>
                  <a:schemeClr val="tx2"/>
                </a:solidFill>
                <a:ea typeface="SimSun" pitchFamily="2" charset="-122"/>
              </a:rPr>
              <a:t> </a:t>
            </a:r>
            <a:r>
              <a:rPr lang="fr-FR" altLang="zh-CN" dirty="0" smtClean="0">
                <a:solidFill>
                  <a:srgbClr val="FFFFFF"/>
                </a:solidFill>
                <a:ea typeface="SimSun" pitchFamily="2" charset="-122"/>
              </a:rPr>
              <a:t>(n=38)</a:t>
            </a:r>
            <a:endParaRPr lang="fr-FR" altLang="zh-CN" dirty="0">
              <a:solidFill>
                <a:srgbClr val="FFFFFF"/>
              </a:solidFill>
              <a:ea typeface="SimSun" pitchFamily="2" charset="-122"/>
            </a:endParaRPr>
          </a:p>
        </p:txBody>
      </p:sp>
      <p:sp>
        <p:nvSpPr>
          <p:cNvPr id="31" name="AutoShape 9"/>
          <p:cNvSpPr>
            <a:spLocks noChangeArrowheads="1"/>
          </p:cNvSpPr>
          <p:nvPr/>
        </p:nvSpPr>
        <p:spPr bwMode="auto">
          <a:xfrm>
            <a:off x="245325" y="2160672"/>
            <a:ext cx="3288905"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Adénocarcinome du pancréas localement avancé</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Réponse/maladie stable après 3 cycles de GemCap*</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OMS PS 0–2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Diamètre tumoral maximal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7 cm </a:t>
            </a:r>
          </a:p>
          <a:p>
            <a:pPr defTabSz="892175" eaLnBrk="0" hangingPunct="0">
              <a:spcAft>
                <a:spcPct val="30000"/>
              </a:spcAft>
            </a:pPr>
            <a:r>
              <a:rPr lang="fr-FR" altLang="zh-CN" dirty="0" smtClean="0">
                <a:solidFill>
                  <a:srgbClr val="FFFFFF"/>
                </a:solidFill>
                <a:ea typeface="SimSun" pitchFamily="2" charset="-122"/>
              </a:rPr>
              <a:t>(n=74)</a:t>
            </a:r>
            <a:endParaRPr lang="fr-FR" altLang="zh-CN" dirty="0">
              <a:solidFill>
                <a:srgbClr val="FFFFFF"/>
              </a:solidFill>
              <a:ea typeface="SimSun" pitchFamily="2" charset="-122"/>
            </a:endParaRPr>
          </a:p>
        </p:txBody>
      </p:sp>
      <p:cxnSp>
        <p:nvCxnSpPr>
          <p:cNvPr id="32" name="AutoShape 16"/>
          <p:cNvCxnSpPr>
            <a:cxnSpLocks noChangeShapeType="1"/>
            <a:stCxn id="24" idx="4"/>
            <a:endCxn id="35" idx="1"/>
          </p:cNvCxnSpPr>
          <p:nvPr/>
        </p:nvCxnSpPr>
        <p:spPr bwMode="auto">
          <a:xfrm rot="16200000" flipH="1">
            <a:off x="3962784" y="4200901"/>
            <a:ext cx="679927" cy="464164"/>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8240373" y="4508627"/>
            <a:ext cx="71157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4" name="AutoShape 20"/>
          <p:cNvCxnSpPr>
            <a:cxnSpLocks noChangeShapeType="1"/>
            <a:stCxn id="35" idx="3"/>
            <a:endCxn id="33" idx="1"/>
          </p:cNvCxnSpPr>
          <p:nvPr/>
        </p:nvCxnSpPr>
        <p:spPr bwMode="auto">
          <a:xfrm flipV="1">
            <a:off x="7953765" y="4772946"/>
            <a:ext cx="286608" cy="1"/>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534829" y="4200745"/>
            <a:ext cx="3418936" cy="1144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ea typeface="SimSun" pitchFamily="2" charset="-122"/>
              </a:rPr>
              <a:t>Gem-RT</a:t>
            </a:r>
          </a:p>
          <a:p>
            <a:pPr algn="ctr" defTabSz="892175" eaLnBrk="0" hangingPunct="0"/>
            <a:r>
              <a:rPr lang="fr-FR" altLang="zh-CN" dirty="0" smtClean="0">
                <a:solidFill>
                  <a:srgbClr val="4D4D4D"/>
                </a:solidFill>
                <a:ea typeface="SimSun" pitchFamily="2" charset="-122"/>
              </a:rPr>
              <a:t>GemCap* (1 cycle) suivi de Gemcitabine (300 mg/m</a:t>
            </a:r>
            <a:r>
              <a:rPr lang="fr-FR" altLang="zh-CN" baseline="30000" dirty="0" smtClean="0">
                <a:solidFill>
                  <a:srgbClr val="4D4D4D"/>
                </a:solidFill>
                <a:ea typeface="SimSun" pitchFamily="2" charset="-122"/>
              </a:rPr>
              <a:t>2</a:t>
            </a:r>
            <a:r>
              <a:rPr lang="fr-FR" altLang="zh-CN" dirty="0" smtClean="0">
                <a:solidFill>
                  <a:srgbClr val="4D4D4D"/>
                </a:solidFill>
                <a:ea typeface="SimSun" pitchFamily="2" charset="-122"/>
              </a:rPr>
              <a:t> 1/S) + RT</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(n=36)</a:t>
            </a:r>
            <a:endParaRPr lang="fr-FR" altLang="zh-CN" dirty="0">
              <a:solidFill>
                <a:srgbClr val="4D4D4D"/>
              </a:solidFill>
              <a:ea typeface="SimSun" pitchFamily="2" charset="-122"/>
            </a:endParaRPr>
          </a:p>
        </p:txBody>
      </p:sp>
    </p:spTree>
    <p:extLst>
      <p:ext uri="{BB962C8B-B14F-4D97-AF65-F5344CB8AC3E}">
        <p14:creationId xmlns="" xmlns:p14="http://schemas.microsoft.com/office/powerpoint/2010/main" val="1443464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O-003</a:t>
            </a:r>
            <a:r>
              <a:rPr lang="en-GB" dirty="0" smtClean="0"/>
              <a:t>: </a:t>
            </a:r>
            <a:r>
              <a:rPr lang="fr-FR" dirty="0"/>
              <a:t>Résultats à long terme de l’essai SCALOP: une étude multicentrique randomisée de phase II comparant </a:t>
            </a:r>
            <a:r>
              <a:rPr lang="fr-FR" dirty="0" smtClean="0"/>
              <a:t>radiochimiothérapie </a:t>
            </a:r>
            <a:r>
              <a:rPr lang="fr-FR" dirty="0"/>
              <a:t>(RCT) à base de Gemcitabine ou Capécitabine dans le cancer du pancréas localement avancé – Mukherjee S, et al </a:t>
            </a:r>
            <a:endParaRPr lang="en-GB" altLang="zh-CN" dirty="0" smtClean="0"/>
          </a:p>
        </p:txBody>
      </p:sp>
      <p:sp>
        <p:nvSpPr>
          <p:cNvPr id="6" name="Content Placeholder 5"/>
          <p:cNvSpPr>
            <a:spLocks noGrp="1"/>
          </p:cNvSpPr>
          <p:nvPr>
            <p:ph idx="1"/>
          </p:nvPr>
        </p:nvSpPr>
        <p:spPr/>
        <p:txBody>
          <a:bodyPr/>
          <a:lstStyle/>
          <a:p>
            <a:pPr marL="0" indent="0">
              <a:buNone/>
            </a:pPr>
            <a:r>
              <a:rPr lang="en-GB" b="1" dirty="0" smtClean="0"/>
              <a:t>Résultats</a:t>
            </a:r>
            <a:endParaRPr lang="en-GB" dirty="0" smtClean="0"/>
          </a:p>
          <a:p>
            <a:endParaRPr lang="en-GB" dirty="0"/>
          </a:p>
        </p:txBody>
      </p:sp>
      <p:sp>
        <p:nvSpPr>
          <p:cNvPr id="16" name="Text Placeholder 15"/>
          <p:cNvSpPr>
            <a:spLocks noGrp="1"/>
          </p:cNvSpPr>
          <p:nvPr>
            <p:ph type="body" sz="quarter" idx="10"/>
          </p:nvPr>
        </p:nvSpPr>
        <p:spPr/>
        <p:txBody>
          <a:bodyPr/>
          <a:lstStyle/>
          <a:p>
            <a:pPr lvl="0">
              <a:spcBef>
                <a:spcPct val="20000"/>
              </a:spcBef>
              <a:spcAft>
                <a:spcPct val="0"/>
              </a:spcAft>
              <a:buClr>
                <a:schemeClr val="tx2"/>
              </a:buClr>
            </a:pPr>
            <a:r>
              <a:rPr lang="en-GB" dirty="0" smtClean="0">
                <a:latin typeface="Arial" charset="0"/>
                <a:cs typeface="Arial" charset="0"/>
              </a:rPr>
              <a:t>Cap: </a:t>
            </a:r>
            <a:r>
              <a:rPr lang="en-GB" dirty="0" err="1" smtClean="0">
                <a:latin typeface="Arial" charset="0"/>
                <a:cs typeface="Arial" charset="0"/>
              </a:rPr>
              <a:t>capécitabine</a:t>
            </a:r>
            <a:r>
              <a:rPr lang="en-GB" dirty="0">
                <a:latin typeface="Arial" charset="0"/>
                <a:cs typeface="Arial" charset="0"/>
              </a:rPr>
              <a:t>; </a:t>
            </a:r>
            <a:r>
              <a:rPr lang="en-GB" dirty="0" smtClean="0">
                <a:latin typeface="Arial" charset="0"/>
                <a:cs typeface="Arial" charset="0"/>
              </a:rPr>
              <a:t>Gem: gemcitabine</a:t>
            </a:r>
            <a:endParaRPr lang="en-GB" dirty="0">
              <a:latin typeface="Arial" charset="0"/>
              <a:cs typeface="Arial" charset="0"/>
            </a:endParaRPr>
          </a:p>
        </p:txBody>
      </p:sp>
      <p:sp>
        <p:nvSpPr>
          <p:cNvPr id="17" name="Text Placeholder 16"/>
          <p:cNvSpPr>
            <a:spLocks noGrp="1"/>
          </p:cNvSpPr>
          <p:nvPr>
            <p:ph type="body" sz="quarter" idx="11"/>
          </p:nvPr>
        </p:nvSpPr>
        <p:spPr/>
        <p:txBody>
          <a:bodyPr/>
          <a:lstStyle/>
          <a:p>
            <a:r>
              <a:rPr lang="en-GB" dirty="0"/>
              <a:t>Mukherjee et al. </a:t>
            </a:r>
            <a:r>
              <a:rPr lang="it-IT" dirty="0"/>
              <a:t>Ann Oncol </a:t>
            </a:r>
            <a:r>
              <a:rPr lang="it-IT" dirty="0" smtClean="0"/>
              <a:t>2016;</a:t>
            </a:r>
            <a:r>
              <a:rPr lang="it-IT" dirty="0"/>
              <a:t> 27 </a:t>
            </a:r>
            <a:r>
              <a:rPr lang="it-IT" dirty="0" smtClean="0"/>
              <a:t>(suppl 2): </a:t>
            </a:r>
            <a:r>
              <a:rPr lang="en-GB" dirty="0" smtClean="0"/>
              <a:t>abstr O-003</a:t>
            </a:r>
            <a:endParaRPr lang="en-GB" dirty="0"/>
          </a:p>
        </p:txBody>
      </p:sp>
      <p:graphicFrame>
        <p:nvGraphicFramePr>
          <p:cNvPr id="29" name="Group 88"/>
          <p:cNvGraphicFramePr>
            <a:graphicFrameLocks noGrp="1"/>
          </p:cNvGraphicFramePr>
          <p:nvPr>
            <p:extLst>
              <p:ext uri="{D42A27DB-BD31-4B8C-83A1-F6EECF244321}">
                <p14:modId xmlns="" xmlns:p14="http://schemas.microsoft.com/office/powerpoint/2010/main" val="3979291926"/>
              </p:ext>
            </p:extLst>
          </p:nvPr>
        </p:nvGraphicFramePr>
        <p:xfrm>
          <a:off x="4848315" y="5238776"/>
          <a:ext cx="4049286" cy="914400"/>
        </p:xfrm>
        <a:graphic>
          <a:graphicData uri="http://schemas.openxmlformats.org/drawingml/2006/table">
            <a:tbl>
              <a:tblPr firstRow="1" bandRow="1">
                <a:tableStyleId>{69012ECD-51FC-41F1-AA8D-1B2483CD663E}</a:tableStyleId>
              </a:tblPr>
              <a:tblGrid>
                <a:gridCol w="1884796"/>
                <a:gridCol w="1082245"/>
                <a:gridCol w="1082245"/>
              </a:tblGrid>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Cap-RT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SSPm,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HR (IC95); p</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rgbClr val="4D4D4D"/>
                          </a:solidFill>
                          <a:effectLst/>
                          <a:latin typeface="Arial" charset="0"/>
                          <a:cs typeface="Arial" charset="0"/>
                        </a:rPr>
                        <a:t>0,73 (0,44 – 1,23); 0,244</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36" name="Group 88"/>
          <p:cNvGraphicFramePr>
            <a:graphicFrameLocks noGrp="1"/>
          </p:cNvGraphicFramePr>
          <p:nvPr>
            <p:extLst>
              <p:ext uri="{D42A27DB-BD31-4B8C-83A1-F6EECF244321}">
                <p14:modId xmlns="" xmlns:p14="http://schemas.microsoft.com/office/powerpoint/2010/main" val="2354380179"/>
              </p:ext>
            </p:extLst>
          </p:nvPr>
        </p:nvGraphicFramePr>
        <p:xfrm>
          <a:off x="378890" y="5238776"/>
          <a:ext cx="4157601" cy="914400"/>
        </p:xfrm>
        <a:graphic>
          <a:graphicData uri="http://schemas.openxmlformats.org/drawingml/2006/table">
            <a:tbl>
              <a:tblPr firstRow="1" bandRow="1">
                <a:tableStyleId>{69012ECD-51FC-41F1-AA8D-1B2483CD663E}</a:tableStyleId>
              </a:tblPr>
              <a:tblGrid>
                <a:gridCol w="1935213"/>
                <a:gridCol w="1111194"/>
                <a:gridCol w="1111194"/>
              </a:tblGrid>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Cap-RT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SGm,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HR (IC95); p</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rgbClr val="4D4D4D"/>
                          </a:solidFill>
                          <a:effectLst/>
                          <a:latin typeface="Arial" charset="0"/>
                          <a:cs typeface="Arial" charset="0"/>
                        </a:rPr>
                        <a:t>0,73 (0,46 – 1,18); 0,203</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8" name="TextBox 87"/>
          <p:cNvSpPr txBox="1"/>
          <p:nvPr/>
        </p:nvSpPr>
        <p:spPr>
          <a:xfrm>
            <a:off x="481136" y="1553700"/>
            <a:ext cx="4165318" cy="369332"/>
          </a:xfrm>
          <a:prstGeom prst="rect">
            <a:avLst/>
          </a:prstGeom>
          <a:noFill/>
        </p:spPr>
        <p:txBody>
          <a:bodyPr wrap="square" rtlCol="0">
            <a:spAutoFit/>
          </a:bodyPr>
          <a:lstStyle/>
          <a:p>
            <a:pPr algn="ctr" fontAlgn="base">
              <a:spcBef>
                <a:spcPct val="0"/>
              </a:spcBef>
              <a:spcAft>
                <a:spcPct val="0"/>
              </a:spcAft>
            </a:pPr>
            <a:r>
              <a:rPr lang="en-GB" b="1" dirty="0" smtClean="0">
                <a:solidFill>
                  <a:srgbClr val="4D4D4D"/>
                </a:solidFill>
              </a:rPr>
              <a:t>SG</a:t>
            </a:r>
            <a:endParaRPr lang="en-GB" b="1" dirty="0">
              <a:solidFill>
                <a:srgbClr val="4D4D4D"/>
              </a:solidFill>
            </a:endParaRPr>
          </a:p>
        </p:txBody>
      </p:sp>
      <p:grpSp>
        <p:nvGrpSpPr>
          <p:cNvPr id="90" name="Group 89"/>
          <p:cNvGrpSpPr/>
          <p:nvPr/>
        </p:nvGrpSpPr>
        <p:grpSpPr>
          <a:xfrm>
            <a:off x="73482" y="1949536"/>
            <a:ext cx="4574332" cy="3184317"/>
            <a:chOff x="1897281" y="1936639"/>
            <a:chExt cx="5495910" cy="2912562"/>
          </a:xfrm>
        </p:grpSpPr>
        <p:sp>
          <p:nvSpPr>
            <p:cNvPr id="96"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97"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98"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99"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0" name="Line 8"/>
            <p:cNvSpPr>
              <a:spLocks noChangeShapeType="1"/>
            </p:cNvSpPr>
            <p:nvPr/>
          </p:nvSpPr>
          <p:spPr bwMode="auto">
            <a:xfrm>
              <a:off x="2676946" y="4240713"/>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1" name="Line 9"/>
            <p:cNvSpPr>
              <a:spLocks noChangeShapeType="1"/>
            </p:cNvSpPr>
            <p:nvPr/>
          </p:nvSpPr>
          <p:spPr bwMode="auto">
            <a:xfrm flipV="1">
              <a:off x="2819317"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2" name="Line 10"/>
            <p:cNvSpPr>
              <a:spLocks noChangeShapeType="1"/>
            </p:cNvSpPr>
            <p:nvPr/>
          </p:nvSpPr>
          <p:spPr bwMode="auto">
            <a:xfrm flipV="1">
              <a:off x="4495380"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3" name="Line 11"/>
            <p:cNvSpPr>
              <a:spLocks noChangeShapeType="1"/>
            </p:cNvSpPr>
            <p:nvPr/>
          </p:nvSpPr>
          <p:spPr bwMode="auto">
            <a:xfrm flipV="1">
              <a:off x="3612779"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4" name="Line 12"/>
            <p:cNvSpPr>
              <a:spLocks noChangeShapeType="1"/>
            </p:cNvSpPr>
            <p:nvPr/>
          </p:nvSpPr>
          <p:spPr bwMode="auto">
            <a:xfrm flipV="1">
              <a:off x="5312663"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5" name="Line 15"/>
            <p:cNvSpPr>
              <a:spLocks noChangeShapeType="1"/>
            </p:cNvSpPr>
            <p:nvPr/>
          </p:nvSpPr>
          <p:spPr bwMode="auto">
            <a:xfrm flipV="1">
              <a:off x="6234286"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6"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7"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08" name="TextBox 107"/>
            <p:cNvSpPr txBox="1"/>
            <p:nvPr/>
          </p:nvSpPr>
          <p:spPr>
            <a:xfrm rot="16200000">
              <a:off x="1779747" y="3018083"/>
              <a:ext cx="567873" cy="33280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Survie</a:t>
              </a:r>
              <a:endParaRPr lang="en-GB" sz="1200" dirty="0">
                <a:solidFill>
                  <a:srgbClr val="363636"/>
                </a:solidFill>
              </a:endParaRPr>
            </a:p>
          </p:txBody>
        </p:sp>
        <p:sp>
          <p:nvSpPr>
            <p:cNvPr id="109" name="TextBox 108"/>
            <p:cNvSpPr txBox="1"/>
            <p:nvPr/>
          </p:nvSpPr>
          <p:spPr>
            <a:xfrm>
              <a:off x="2174305" y="1936639"/>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110" name="TextBox 109"/>
            <p:cNvSpPr txBox="1"/>
            <p:nvPr/>
          </p:nvSpPr>
          <p:spPr>
            <a:xfrm>
              <a:off x="2271578" y="2493987"/>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111" name="TextBox 110"/>
            <p:cNvSpPr txBox="1"/>
            <p:nvPr/>
          </p:nvSpPr>
          <p:spPr>
            <a:xfrm>
              <a:off x="2174305" y="3060558"/>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112" name="TextBox 111"/>
            <p:cNvSpPr txBox="1"/>
            <p:nvPr/>
          </p:nvSpPr>
          <p:spPr>
            <a:xfrm>
              <a:off x="2271578" y="3627129"/>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113" name="TextBox 112"/>
            <p:cNvSpPr txBox="1"/>
            <p:nvPr/>
          </p:nvSpPr>
          <p:spPr>
            <a:xfrm>
              <a:off x="2684430" y="4387539"/>
              <a:ext cx="26962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114" name="TextBox 113"/>
            <p:cNvSpPr txBox="1"/>
            <p:nvPr/>
          </p:nvSpPr>
          <p:spPr>
            <a:xfrm>
              <a:off x="3481616" y="4387536"/>
              <a:ext cx="269626" cy="46166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a:t>
              </a:r>
              <a:br>
                <a:rPr lang="en-GB" sz="1200" dirty="0">
                  <a:solidFill>
                    <a:srgbClr val="363636"/>
                  </a:solidFill>
                </a:rPr>
              </a:br>
              <a:endParaRPr lang="en-GB" sz="1200" dirty="0">
                <a:solidFill>
                  <a:srgbClr val="363636"/>
                </a:solidFill>
              </a:endParaRPr>
            </a:p>
          </p:txBody>
        </p:sp>
        <p:sp>
          <p:nvSpPr>
            <p:cNvPr id="115" name="TextBox 114"/>
            <p:cNvSpPr txBox="1"/>
            <p:nvPr/>
          </p:nvSpPr>
          <p:spPr>
            <a:xfrm>
              <a:off x="4285621"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116" name="TextBox 115"/>
            <p:cNvSpPr txBox="1"/>
            <p:nvPr/>
          </p:nvSpPr>
          <p:spPr>
            <a:xfrm>
              <a:off x="509806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117" name="TextBox 116"/>
            <p:cNvSpPr txBox="1"/>
            <p:nvPr/>
          </p:nvSpPr>
          <p:spPr>
            <a:xfrm>
              <a:off x="6021258"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118" name="TextBox 117"/>
            <p:cNvSpPr txBox="1"/>
            <p:nvPr/>
          </p:nvSpPr>
          <p:spPr>
            <a:xfrm>
              <a:off x="696717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30</a:t>
              </a:r>
              <a:endParaRPr lang="en-GB" sz="1200" dirty="0">
                <a:solidFill>
                  <a:srgbClr val="363636"/>
                </a:solidFill>
              </a:endParaRPr>
            </a:p>
          </p:txBody>
        </p:sp>
        <p:sp>
          <p:nvSpPr>
            <p:cNvPr id="119" name="TextBox 118"/>
            <p:cNvSpPr txBox="1"/>
            <p:nvPr/>
          </p:nvSpPr>
          <p:spPr>
            <a:xfrm>
              <a:off x="4623915" y="4549093"/>
              <a:ext cx="612238"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Mois</a:t>
              </a:r>
              <a:endParaRPr lang="en-GB" sz="1200" dirty="0">
                <a:solidFill>
                  <a:srgbClr val="363636"/>
                </a:solidFill>
              </a:endParaRPr>
            </a:p>
          </p:txBody>
        </p:sp>
      </p:grpSp>
      <p:sp>
        <p:nvSpPr>
          <p:cNvPr id="91" name="TextBox 90"/>
          <p:cNvSpPr txBox="1"/>
          <p:nvPr/>
        </p:nvSpPr>
        <p:spPr>
          <a:xfrm>
            <a:off x="298948" y="4319889"/>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92" name="Freeform 91"/>
          <p:cNvSpPr>
            <a:spLocks/>
          </p:cNvSpPr>
          <p:nvPr/>
        </p:nvSpPr>
        <p:spPr bwMode="auto">
          <a:xfrm>
            <a:off x="842015" y="2101380"/>
            <a:ext cx="3628509" cy="2052000"/>
          </a:xfrm>
          <a:custGeom>
            <a:avLst/>
            <a:gdLst>
              <a:gd name="T0" fmla="*/ 238 w 238"/>
              <a:gd name="T1" fmla="*/ 148 h 148"/>
              <a:gd name="T2" fmla="*/ 231 w 238"/>
              <a:gd name="T3" fmla="*/ 148 h 148"/>
              <a:gd name="T4" fmla="*/ 231 w 238"/>
              <a:gd name="T5" fmla="*/ 138 h 148"/>
              <a:gd name="T6" fmla="*/ 225 w 238"/>
              <a:gd name="T7" fmla="*/ 138 h 148"/>
              <a:gd name="T8" fmla="*/ 225 w 238"/>
              <a:gd name="T9" fmla="*/ 133 h 148"/>
              <a:gd name="T10" fmla="*/ 200 w 238"/>
              <a:gd name="T11" fmla="*/ 133 h 148"/>
              <a:gd name="T12" fmla="*/ 200 w 238"/>
              <a:gd name="T13" fmla="*/ 128 h 148"/>
              <a:gd name="T14" fmla="*/ 193 w 238"/>
              <a:gd name="T15" fmla="*/ 128 h 148"/>
              <a:gd name="T16" fmla="*/ 193 w 238"/>
              <a:gd name="T17" fmla="*/ 119 h 148"/>
              <a:gd name="T18" fmla="*/ 189 w 238"/>
              <a:gd name="T19" fmla="*/ 119 h 148"/>
              <a:gd name="T20" fmla="*/ 189 w 238"/>
              <a:gd name="T21" fmla="*/ 114 h 148"/>
              <a:gd name="T22" fmla="*/ 186 w 238"/>
              <a:gd name="T23" fmla="*/ 114 h 148"/>
              <a:gd name="T24" fmla="*/ 186 w 238"/>
              <a:gd name="T25" fmla="*/ 110 h 148"/>
              <a:gd name="T26" fmla="*/ 182 w 238"/>
              <a:gd name="T27" fmla="*/ 110 h 148"/>
              <a:gd name="T28" fmla="*/ 182 w 238"/>
              <a:gd name="T29" fmla="*/ 105 h 148"/>
              <a:gd name="T30" fmla="*/ 178 w 238"/>
              <a:gd name="T31" fmla="*/ 105 h 148"/>
              <a:gd name="T32" fmla="*/ 178 w 238"/>
              <a:gd name="T33" fmla="*/ 101 h 148"/>
              <a:gd name="T34" fmla="*/ 170 w 238"/>
              <a:gd name="T35" fmla="*/ 101 h 148"/>
              <a:gd name="T36" fmla="*/ 170 w 238"/>
              <a:gd name="T37" fmla="*/ 96 h 148"/>
              <a:gd name="T38" fmla="*/ 156 w 238"/>
              <a:gd name="T39" fmla="*/ 96 h 148"/>
              <a:gd name="T40" fmla="*/ 156 w 238"/>
              <a:gd name="T41" fmla="*/ 91 h 148"/>
              <a:gd name="T42" fmla="*/ 150 w 238"/>
              <a:gd name="T43" fmla="*/ 91 h 148"/>
              <a:gd name="T44" fmla="*/ 150 w 238"/>
              <a:gd name="T45" fmla="*/ 86 h 148"/>
              <a:gd name="T46" fmla="*/ 144 w 238"/>
              <a:gd name="T47" fmla="*/ 86 h 148"/>
              <a:gd name="T48" fmla="*/ 144 w 238"/>
              <a:gd name="T49" fmla="*/ 82 h 148"/>
              <a:gd name="T50" fmla="*/ 137 w 238"/>
              <a:gd name="T51" fmla="*/ 82 h 148"/>
              <a:gd name="T52" fmla="*/ 137 w 238"/>
              <a:gd name="T53" fmla="*/ 78 h 148"/>
              <a:gd name="T54" fmla="*/ 128 w 238"/>
              <a:gd name="T55" fmla="*/ 78 h 148"/>
              <a:gd name="T56" fmla="*/ 128 w 238"/>
              <a:gd name="T57" fmla="*/ 73 h 148"/>
              <a:gd name="T58" fmla="*/ 122 w 238"/>
              <a:gd name="T59" fmla="*/ 73 h 148"/>
              <a:gd name="T60" fmla="*/ 122 w 238"/>
              <a:gd name="T61" fmla="*/ 69 h 148"/>
              <a:gd name="T62" fmla="*/ 119 w 238"/>
              <a:gd name="T63" fmla="*/ 69 h 148"/>
              <a:gd name="T64" fmla="*/ 119 w 238"/>
              <a:gd name="T65" fmla="*/ 64 h 148"/>
              <a:gd name="T66" fmla="*/ 115 w 238"/>
              <a:gd name="T67" fmla="*/ 64 h 148"/>
              <a:gd name="T68" fmla="*/ 115 w 238"/>
              <a:gd name="T69" fmla="*/ 59 h 148"/>
              <a:gd name="T70" fmla="*/ 113 w 238"/>
              <a:gd name="T71" fmla="*/ 59 h 148"/>
              <a:gd name="T72" fmla="*/ 113 w 238"/>
              <a:gd name="T73" fmla="*/ 49 h 148"/>
              <a:gd name="T74" fmla="*/ 111 w 238"/>
              <a:gd name="T75" fmla="*/ 49 h 148"/>
              <a:gd name="T76" fmla="*/ 111 w 238"/>
              <a:gd name="T77" fmla="*/ 39 h 148"/>
              <a:gd name="T78" fmla="*/ 101 w 238"/>
              <a:gd name="T79" fmla="*/ 39 h 148"/>
              <a:gd name="T80" fmla="*/ 101 w 238"/>
              <a:gd name="T81" fmla="*/ 30 h 148"/>
              <a:gd name="T82" fmla="*/ 91 w 238"/>
              <a:gd name="T83" fmla="*/ 30 h 148"/>
              <a:gd name="T84" fmla="*/ 91 w 238"/>
              <a:gd name="T85" fmla="*/ 26 h 148"/>
              <a:gd name="T86" fmla="*/ 89 w 238"/>
              <a:gd name="T87" fmla="*/ 26 h 148"/>
              <a:gd name="T88" fmla="*/ 89 w 238"/>
              <a:gd name="T89" fmla="*/ 21 h 148"/>
              <a:gd name="T90" fmla="*/ 84 w 238"/>
              <a:gd name="T91" fmla="*/ 21 h 148"/>
              <a:gd name="T92" fmla="*/ 84 w 238"/>
              <a:gd name="T93" fmla="*/ 16 h 148"/>
              <a:gd name="T94" fmla="*/ 80 w 238"/>
              <a:gd name="T95" fmla="*/ 16 h 148"/>
              <a:gd name="T96" fmla="*/ 80 w 238"/>
              <a:gd name="T97" fmla="*/ 11 h 148"/>
              <a:gd name="T98" fmla="*/ 72 w 238"/>
              <a:gd name="T99" fmla="*/ 11 h 148"/>
              <a:gd name="T100" fmla="*/ 72 w 238"/>
              <a:gd name="T101" fmla="*/ 8 h 148"/>
              <a:gd name="T102" fmla="*/ 53 w 238"/>
              <a:gd name="T103" fmla="*/ 8 h 148"/>
              <a:gd name="T104" fmla="*/ 53 w 238"/>
              <a:gd name="T105" fmla="*/ 4 h 148"/>
              <a:gd name="T106" fmla="*/ 45 w 238"/>
              <a:gd name="T107" fmla="*/ 4 h 148"/>
              <a:gd name="T108" fmla="*/ 45 w 238"/>
              <a:gd name="T109" fmla="*/ 0 h 148"/>
              <a:gd name="T110" fmla="*/ 0 w 238"/>
              <a:gd name="T11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148">
                <a:moveTo>
                  <a:pt x="238" y="148"/>
                </a:moveTo>
                <a:lnTo>
                  <a:pt x="231" y="148"/>
                </a:lnTo>
                <a:lnTo>
                  <a:pt x="231" y="138"/>
                </a:lnTo>
                <a:lnTo>
                  <a:pt x="225" y="138"/>
                </a:lnTo>
                <a:lnTo>
                  <a:pt x="225" y="133"/>
                </a:lnTo>
                <a:lnTo>
                  <a:pt x="200" y="133"/>
                </a:lnTo>
                <a:lnTo>
                  <a:pt x="200" y="128"/>
                </a:lnTo>
                <a:lnTo>
                  <a:pt x="193" y="128"/>
                </a:lnTo>
                <a:lnTo>
                  <a:pt x="193" y="119"/>
                </a:lnTo>
                <a:lnTo>
                  <a:pt x="189" y="119"/>
                </a:lnTo>
                <a:lnTo>
                  <a:pt x="189" y="114"/>
                </a:lnTo>
                <a:lnTo>
                  <a:pt x="186" y="114"/>
                </a:lnTo>
                <a:lnTo>
                  <a:pt x="186" y="110"/>
                </a:lnTo>
                <a:lnTo>
                  <a:pt x="182" y="110"/>
                </a:lnTo>
                <a:lnTo>
                  <a:pt x="182" y="105"/>
                </a:lnTo>
                <a:lnTo>
                  <a:pt x="178" y="105"/>
                </a:lnTo>
                <a:lnTo>
                  <a:pt x="178" y="101"/>
                </a:lnTo>
                <a:lnTo>
                  <a:pt x="170" y="101"/>
                </a:lnTo>
                <a:lnTo>
                  <a:pt x="170" y="96"/>
                </a:lnTo>
                <a:lnTo>
                  <a:pt x="156" y="96"/>
                </a:lnTo>
                <a:lnTo>
                  <a:pt x="156" y="91"/>
                </a:lnTo>
                <a:lnTo>
                  <a:pt x="150" y="91"/>
                </a:lnTo>
                <a:lnTo>
                  <a:pt x="150" y="86"/>
                </a:lnTo>
                <a:lnTo>
                  <a:pt x="144" y="86"/>
                </a:lnTo>
                <a:lnTo>
                  <a:pt x="144" y="82"/>
                </a:lnTo>
                <a:lnTo>
                  <a:pt x="137" y="82"/>
                </a:lnTo>
                <a:lnTo>
                  <a:pt x="137" y="78"/>
                </a:lnTo>
                <a:lnTo>
                  <a:pt x="128" y="78"/>
                </a:lnTo>
                <a:lnTo>
                  <a:pt x="128" y="73"/>
                </a:lnTo>
                <a:lnTo>
                  <a:pt x="122" y="73"/>
                </a:lnTo>
                <a:lnTo>
                  <a:pt x="122" y="69"/>
                </a:lnTo>
                <a:lnTo>
                  <a:pt x="119" y="69"/>
                </a:lnTo>
                <a:lnTo>
                  <a:pt x="119" y="64"/>
                </a:lnTo>
                <a:lnTo>
                  <a:pt x="115" y="64"/>
                </a:lnTo>
                <a:lnTo>
                  <a:pt x="115" y="59"/>
                </a:lnTo>
                <a:lnTo>
                  <a:pt x="113" y="59"/>
                </a:lnTo>
                <a:lnTo>
                  <a:pt x="113" y="49"/>
                </a:lnTo>
                <a:lnTo>
                  <a:pt x="111" y="49"/>
                </a:lnTo>
                <a:lnTo>
                  <a:pt x="111" y="39"/>
                </a:lnTo>
                <a:lnTo>
                  <a:pt x="101" y="39"/>
                </a:lnTo>
                <a:lnTo>
                  <a:pt x="101" y="30"/>
                </a:lnTo>
                <a:lnTo>
                  <a:pt x="91" y="30"/>
                </a:lnTo>
                <a:lnTo>
                  <a:pt x="91" y="26"/>
                </a:lnTo>
                <a:lnTo>
                  <a:pt x="89" y="26"/>
                </a:lnTo>
                <a:lnTo>
                  <a:pt x="89" y="21"/>
                </a:lnTo>
                <a:lnTo>
                  <a:pt x="84" y="21"/>
                </a:lnTo>
                <a:lnTo>
                  <a:pt x="84" y="16"/>
                </a:lnTo>
                <a:lnTo>
                  <a:pt x="80" y="16"/>
                </a:lnTo>
                <a:lnTo>
                  <a:pt x="80" y="11"/>
                </a:lnTo>
                <a:lnTo>
                  <a:pt x="72" y="11"/>
                </a:lnTo>
                <a:lnTo>
                  <a:pt x="72" y="8"/>
                </a:lnTo>
                <a:lnTo>
                  <a:pt x="53" y="8"/>
                </a:lnTo>
                <a:lnTo>
                  <a:pt x="53" y="4"/>
                </a:lnTo>
                <a:lnTo>
                  <a:pt x="45" y="4"/>
                </a:lnTo>
                <a:lnTo>
                  <a:pt x="45" y="0"/>
                </a:lnTo>
                <a:lnTo>
                  <a:pt x="0" y="0"/>
                </a:lnTo>
              </a:path>
            </a:pathLst>
          </a:custGeom>
          <a:noFill/>
          <a:ln w="25400">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92"/>
          <p:cNvSpPr>
            <a:spLocks/>
          </p:cNvSpPr>
          <p:nvPr/>
        </p:nvSpPr>
        <p:spPr bwMode="auto">
          <a:xfrm>
            <a:off x="842015" y="2101379"/>
            <a:ext cx="3598017" cy="1980000"/>
          </a:xfrm>
          <a:custGeom>
            <a:avLst/>
            <a:gdLst>
              <a:gd name="T0" fmla="*/ 236 w 236"/>
              <a:gd name="T1" fmla="*/ 143 h 143"/>
              <a:gd name="T2" fmla="*/ 215 w 236"/>
              <a:gd name="T3" fmla="*/ 143 h 143"/>
              <a:gd name="T4" fmla="*/ 215 w 236"/>
              <a:gd name="T5" fmla="*/ 139 h 143"/>
              <a:gd name="T6" fmla="*/ 184 w 236"/>
              <a:gd name="T7" fmla="*/ 139 h 143"/>
              <a:gd name="T8" fmla="*/ 184 w 236"/>
              <a:gd name="T9" fmla="*/ 135 h 143"/>
              <a:gd name="T10" fmla="*/ 164 w 236"/>
              <a:gd name="T11" fmla="*/ 135 h 143"/>
              <a:gd name="T12" fmla="*/ 164 w 236"/>
              <a:gd name="T13" fmla="*/ 130 h 143"/>
              <a:gd name="T14" fmla="*/ 159 w 236"/>
              <a:gd name="T15" fmla="*/ 130 h 143"/>
              <a:gd name="T16" fmla="*/ 159 w 236"/>
              <a:gd name="T17" fmla="*/ 124 h 143"/>
              <a:gd name="T18" fmla="*/ 157 w 236"/>
              <a:gd name="T19" fmla="*/ 124 h 143"/>
              <a:gd name="T20" fmla="*/ 157 w 236"/>
              <a:gd name="T21" fmla="*/ 119 h 143"/>
              <a:gd name="T22" fmla="*/ 150 w 236"/>
              <a:gd name="T23" fmla="*/ 119 h 143"/>
              <a:gd name="T24" fmla="*/ 150 w 236"/>
              <a:gd name="T25" fmla="*/ 115 h 143"/>
              <a:gd name="T26" fmla="*/ 145 w 236"/>
              <a:gd name="T27" fmla="*/ 115 h 143"/>
              <a:gd name="T28" fmla="*/ 145 w 236"/>
              <a:gd name="T29" fmla="*/ 110 h 143"/>
              <a:gd name="T30" fmla="*/ 123 w 236"/>
              <a:gd name="T31" fmla="*/ 110 h 143"/>
              <a:gd name="T32" fmla="*/ 123 w 236"/>
              <a:gd name="T33" fmla="*/ 106 h 143"/>
              <a:gd name="T34" fmla="*/ 120 w 236"/>
              <a:gd name="T35" fmla="*/ 106 h 143"/>
              <a:gd name="T36" fmla="*/ 120 w 236"/>
              <a:gd name="T37" fmla="*/ 97 h 143"/>
              <a:gd name="T38" fmla="*/ 118 w 236"/>
              <a:gd name="T39" fmla="*/ 97 h 143"/>
              <a:gd name="T40" fmla="*/ 118 w 236"/>
              <a:gd name="T41" fmla="*/ 88 h 143"/>
              <a:gd name="T42" fmla="*/ 114 w 236"/>
              <a:gd name="T43" fmla="*/ 88 h 143"/>
              <a:gd name="T44" fmla="*/ 114 w 236"/>
              <a:gd name="T45" fmla="*/ 84 h 143"/>
              <a:gd name="T46" fmla="*/ 111 w 236"/>
              <a:gd name="T47" fmla="*/ 84 h 143"/>
              <a:gd name="T48" fmla="*/ 111 w 236"/>
              <a:gd name="T49" fmla="*/ 79 h 143"/>
              <a:gd name="T50" fmla="*/ 106 w 236"/>
              <a:gd name="T51" fmla="*/ 79 h 143"/>
              <a:gd name="T52" fmla="*/ 106 w 236"/>
              <a:gd name="T53" fmla="*/ 75 h 143"/>
              <a:gd name="T54" fmla="*/ 102 w 236"/>
              <a:gd name="T55" fmla="*/ 75 h 143"/>
              <a:gd name="T56" fmla="*/ 102 w 236"/>
              <a:gd name="T57" fmla="*/ 70 h 143"/>
              <a:gd name="T58" fmla="*/ 98 w 236"/>
              <a:gd name="T59" fmla="*/ 70 h 143"/>
              <a:gd name="T60" fmla="*/ 98 w 236"/>
              <a:gd name="T61" fmla="*/ 63 h 143"/>
              <a:gd name="T62" fmla="*/ 95 w 236"/>
              <a:gd name="T63" fmla="*/ 63 h 143"/>
              <a:gd name="T64" fmla="*/ 95 w 236"/>
              <a:gd name="T65" fmla="*/ 56 h 143"/>
              <a:gd name="T66" fmla="*/ 84 w 236"/>
              <a:gd name="T67" fmla="*/ 56 h 143"/>
              <a:gd name="T68" fmla="*/ 84 w 236"/>
              <a:gd name="T69" fmla="*/ 47 h 143"/>
              <a:gd name="T70" fmla="*/ 79 w 236"/>
              <a:gd name="T71" fmla="*/ 47 h 143"/>
              <a:gd name="T72" fmla="*/ 79 w 236"/>
              <a:gd name="T73" fmla="*/ 38 h 143"/>
              <a:gd name="T74" fmla="*/ 74 w 236"/>
              <a:gd name="T75" fmla="*/ 38 h 143"/>
              <a:gd name="T76" fmla="*/ 74 w 236"/>
              <a:gd name="T77" fmla="*/ 29 h 143"/>
              <a:gd name="T78" fmla="*/ 72 w 236"/>
              <a:gd name="T79" fmla="*/ 29 h 143"/>
              <a:gd name="T80" fmla="*/ 72 w 236"/>
              <a:gd name="T81" fmla="*/ 25 h 143"/>
              <a:gd name="T82" fmla="*/ 72 w 236"/>
              <a:gd name="T83" fmla="*/ 17 h 143"/>
              <a:gd name="T84" fmla="*/ 58 w 236"/>
              <a:gd name="T85" fmla="*/ 17 h 143"/>
              <a:gd name="T86" fmla="*/ 58 w 236"/>
              <a:gd name="T87" fmla="*/ 12 h 143"/>
              <a:gd name="T88" fmla="*/ 53 w 236"/>
              <a:gd name="T89" fmla="*/ 12 h 143"/>
              <a:gd name="T90" fmla="*/ 53 w 236"/>
              <a:gd name="T91" fmla="*/ 8 h 143"/>
              <a:gd name="T92" fmla="*/ 50 w 236"/>
              <a:gd name="T93" fmla="*/ 8 h 143"/>
              <a:gd name="T94" fmla="*/ 50 w 236"/>
              <a:gd name="T95" fmla="*/ 4 h 143"/>
              <a:gd name="T96" fmla="*/ 44 w 236"/>
              <a:gd name="T97" fmla="*/ 4 h 143"/>
              <a:gd name="T98" fmla="*/ 44 w 236"/>
              <a:gd name="T99" fmla="*/ 0 h 143"/>
              <a:gd name="T100" fmla="*/ 0 w 236"/>
              <a:gd name="T10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143">
                <a:moveTo>
                  <a:pt x="236" y="143"/>
                </a:moveTo>
                <a:lnTo>
                  <a:pt x="215" y="143"/>
                </a:lnTo>
                <a:lnTo>
                  <a:pt x="215" y="139"/>
                </a:lnTo>
                <a:lnTo>
                  <a:pt x="184" y="139"/>
                </a:lnTo>
                <a:lnTo>
                  <a:pt x="184" y="135"/>
                </a:lnTo>
                <a:lnTo>
                  <a:pt x="164" y="135"/>
                </a:lnTo>
                <a:lnTo>
                  <a:pt x="164" y="130"/>
                </a:lnTo>
                <a:lnTo>
                  <a:pt x="159" y="130"/>
                </a:lnTo>
                <a:lnTo>
                  <a:pt x="159" y="124"/>
                </a:lnTo>
                <a:lnTo>
                  <a:pt x="157" y="124"/>
                </a:lnTo>
                <a:lnTo>
                  <a:pt x="157" y="119"/>
                </a:lnTo>
                <a:lnTo>
                  <a:pt x="150" y="119"/>
                </a:lnTo>
                <a:lnTo>
                  <a:pt x="150" y="115"/>
                </a:lnTo>
                <a:lnTo>
                  <a:pt x="145" y="115"/>
                </a:lnTo>
                <a:lnTo>
                  <a:pt x="145" y="110"/>
                </a:lnTo>
                <a:lnTo>
                  <a:pt x="123" y="110"/>
                </a:lnTo>
                <a:lnTo>
                  <a:pt x="123" y="106"/>
                </a:lnTo>
                <a:lnTo>
                  <a:pt x="120" y="106"/>
                </a:lnTo>
                <a:lnTo>
                  <a:pt x="120" y="97"/>
                </a:lnTo>
                <a:lnTo>
                  <a:pt x="118" y="97"/>
                </a:lnTo>
                <a:lnTo>
                  <a:pt x="118" y="88"/>
                </a:lnTo>
                <a:lnTo>
                  <a:pt x="114" y="88"/>
                </a:lnTo>
                <a:lnTo>
                  <a:pt x="114" y="84"/>
                </a:lnTo>
                <a:lnTo>
                  <a:pt x="111" y="84"/>
                </a:lnTo>
                <a:lnTo>
                  <a:pt x="111" y="79"/>
                </a:lnTo>
                <a:lnTo>
                  <a:pt x="106" y="79"/>
                </a:lnTo>
                <a:lnTo>
                  <a:pt x="106" y="75"/>
                </a:lnTo>
                <a:lnTo>
                  <a:pt x="102" y="75"/>
                </a:lnTo>
                <a:lnTo>
                  <a:pt x="102" y="70"/>
                </a:lnTo>
                <a:lnTo>
                  <a:pt x="98" y="70"/>
                </a:lnTo>
                <a:lnTo>
                  <a:pt x="98" y="63"/>
                </a:lnTo>
                <a:lnTo>
                  <a:pt x="95" y="63"/>
                </a:lnTo>
                <a:lnTo>
                  <a:pt x="95" y="56"/>
                </a:lnTo>
                <a:lnTo>
                  <a:pt x="84" y="56"/>
                </a:lnTo>
                <a:lnTo>
                  <a:pt x="84" y="47"/>
                </a:lnTo>
                <a:lnTo>
                  <a:pt x="79" y="47"/>
                </a:lnTo>
                <a:lnTo>
                  <a:pt x="79" y="38"/>
                </a:lnTo>
                <a:lnTo>
                  <a:pt x="74" y="38"/>
                </a:lnTo>
                <a:lnTo>
                  <a:pt x="74" y="29"/>
                </a:lnTo>
                <a:lnTo>
                  <a:pt x="72" y="29"/>
                </a:lnTo>
                <a:lnTo>
                  <a:pt x="72" y="25"/>
                </a:lnTo>
                <a:lnTo>
                  <a:pt x="72" y="17"/>
                </a:lnTo>
                <a:lnTo>
                  <a:pt x="58" y="17"/>
                </a:lnTo>
                <a:lnTo>
                  <a:pt x="58" y="12"/>
                </a:lnTo>
                <a:lnTo>
                  <a:pt x="53" y="12"/>
                </a:lnTo>
                <a:lnTo>
                  <a:pt x="53" y="8"/>
                </a:lnTo>
                <a:lnTo>
                  <a:pt x="50" y="8"/>
                </a:lnTo>
                <a:lnTo>
                  <a:pt x="50" y="4"/>
                </a:lnTo>
                <a:lnTo>
                  <a:pt x="44" y="4"/>
                </a:lnTo>
                <a:lnTo>
                  <a:pt x="44" y="0"/>
                </a:lnTo>
                <a:lnTo>
                  <a:pt x="0" y="0"/>
                </a:lnTo>
              </a:path>
            </a:pathLst>
          </a:custGeom>
          <a:noFill/>
          <a:ln w="25400">
            <a:solidFill>
              <a:srgbClr val="B2C0E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TextBox 93"/>
          <p:cNvSpPr txBox="1"/>
          <p:nvPr/>
        </p:nvSpPr>
        <p:spPr>
          <a:xfrm>
            <a:off x="1317942" y="4081379"/>
            <a:ext cx="867482" cy="307777"/>
          </a:xfrm>
          <a:prstGeom prst="rect">
            <a:avLst/>
          </a:prstGeom>
          <a:noFill/>
        </p:spPr>
        <p:txBody>
          <a:bodyPr wrap="none" rtlCol="0">
            <a:spAutoFit/>
          </a:bodyPr>
          <a:lstStyle/>
          <a:p>
            <a:pPr lvl="0" fontAlgn="base">
              <a:spcBef>
                <a:spcPct val="20000"/>
              </a:spcBef>
              <a:spcAft>
                <a:spcPct val="0"/>
              </a:spcAft>
              <a:buClr>
                <a:schemeClr val="tx2"/>
              </a:buClr>
              <a:buSzPct val="110000"/>
              <a:defRPr/>
            </a:pPr>
            <a:r>
              <a:rPr lang="en-GB" sz="1400" dirty="0" smtClean="0">
                <a:solidFill>
                  <a:srgbClr val="4D4D4D"/>
                </a:solidFill>
                <a:latin typeface="Arial" charset="0"/>
                <a:cs typeface="Arial" charset="0"/>
              </a:rPr>
              <a:t>Gem-RT</a:t>
            </a:r>
            <a:endParaRPr lang="en-GB" sz="1400" dirty="0">
              <a:solidFill>
                <a:srgbClr val="4D4D4D"/>
              </a:solidFill>
              <a:latin typeface="Arial" charset="0"/>
              <a:cs typeface="Arial" charset="0"/>
            </a:endParaRPr>
          </a:p>
        </p:txBody>
      </p:sp>
      <p:sp>
        <p:nvSpPr>
          <p:cNvPr id="95" name="TextBox 94"/>
          <p:cNvSpPr txBox="1"/>
          <p:nvPr/>
        </p:nvSpPr>
        <p:spPr>
          <a:xfrm>
            <a:off x="1317942" y="3871057"/>
            <a:ext cx="808170" cy="307777"/>
          </a:xfrm>
          <a:prstGeom prst="rect">
            <a:avLst/>
          </a:prstGeom>
          <a:noFill/>
        </p:spPr>
        <p:txBody>
          <a:bodyPr wrap="none" rtlCol="0">
            <a:spAutoFit/>
          </a:bodyPr>
          <a:lstStyle/>
          <a:p>
            <a:r>
              <a:rPr lang="en-GB" sz="1400" dirty="0" smtClean="0"/>
              <a:t>Cap-RT</a:t>
            </a:r>
            <a:endParaRPr lang="en-GB" sz="1400" dirty="0"/>
          </a:p>
        </p:txBody>
      </p:sp>
      <p:sp>
        <p:nvSpPr>
          <p:cNvPr id="121" name="TextBox 120"/>
          <p:cNvSpPr txBox="1"/>
          <p:nvPr/>
        </p:nvSpPr>
        <p:spPr>
          <a:xfrm>
            <a:off x="5026392" y="1553700"/>
            <a:ext cx="4022351" cy="369332"/>
          </a:xfrm>
          <a:prstGeom prst="rect">
            <a:avLst/>
          </a:prstGeom>
          <a:noFill/>
        </p:spPr>
        <p:txBody>
          <a:bodyPr wrap="square" rtlCol="0">
            <a:spAutoFit/>
          </a:bodyPr>
          <a:lstStyle/>
          <a:p>
            <a:pPr algn="ctr" fontAlgn="base">
              <a:spcBef>
                <a:spcPct val="0"/>
              </a:spcBef>
              <a:spcAft>
                <a:spcPct val="0"/>
              </a:spcAft>
            </a:pPr>
            <a:r>
              <a:rPr lang="en-GB" b="1" dirty="0" smtClean="0">
                <a:solidFill>
                  <a:srgbClr val="4D4D4D"/>
                </a:solidFill>
              </a:rPr>
              <a:t>SSP</a:t>
            </a:r>
            <a:endParaRPr lang="en-GB" b="1" dirty="0">
              <a:solidFill>
                <a:srgbClr val="4D4D4D"/>
              </a:solidFill>
            </a:endParaRPr>
          </a:p>
        </p:txBody>
      </p:sp>
      <p:grpSp>
        <p:nvGrpSpPr>
          <p:cNvPr id="122" name="Group 121"/>
          <p:cNvGrpSpPr/>
          <p:nvPr/>
        </p:nvGrpSpPr>
        <p:grpSpPr>
          <a:xfrm>
            <a:off x="4528022" y="1945810"/>
            <a:ext cx="4552375" cy="3184317"/>
            <a:chOff x="-14528" y="1949536"/>
            <a:chExt cx="4552375" cy="3184317"/>
          </a:xfrm>
        </p:grpSpPr>
        <p:grpSp>
          <p:nvGrpSpPr>
            <p:cNvPr id="126" name="Group 125"/>
            <p:cNvGrpSpPr/>
            <p:nvPr/>
          </p:nvGrpSpPr>
          <p:grpSpPr>
            <a:xfrm>
              <a:off x="-14528" y="1949536"/>
              <a:ext cx="4552375" cy="3184317"/>
              <a:chOff x="1923660" y="1936639"/>
              <a:chExt cx="5469531" cy="2912562"/>
            </a:xfrm>
          </p:grpSpPr>
          <p:sp>
            <p:nvSpPr>
              <p:cNvPr id="130"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1"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2"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3"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4" name="Line 8"/>
              <p:cNvSpPr>
                <a:spLocks noChangeShapeType="1"/>
              </p:cNvSpPr>
              <p:nvPr/>
            </p:nvSpPr>
            <p:spPr bwMode="auto">
              <a:xfrm>
                <a:off x="2676946" y="4240713"/>
                <a:ext cx="63272" cy="0"/>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5" name="Line 9"/>
              <p:cNvSpPr>
                <a:spLocks noChangeShapeType="1"/>
              </p:cNvSpPr>
              <p:nvPr/>
            </p:nvSpPr>
            <p:spPr bwMode="auto">
              <a:xfrm flipV="1">
                <a:off x="2819317"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6" name="Line 10"/>
              <p:cNvSpPr>
                <a:spLocks noChangeShapeType="1"/>
              </p:cNvSpPr>
              <p:nvPr/>
            </p:nvSpPr>
            <p:spPr bwMode="auto">
              <a:xfrm flipV="1">
                <a:off x="4495380"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7" name="Line 11"/>
              <p:cNvSpPr>
                <a:spLocks noChangeShapeType="1"/>
              </p:cNvSpPr>
              <p:nvPr/>
            </p:nvSpPr>
            <p:spPr bwMode="auto">
              <a:xfrm flipV="1">
                <a:off x="3612779"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8" name="Line 12"/>
              <p:cNvSpPr>
                <a:spLocks noChangeShapeType="1"/>
              </p:cNvSpPr>
              <p:nvPr/>
            </p:nvSpPr>
            <p:spPr bwMode="auto">
              <a:xfrm flipV="1">
                <a:off x="5312663"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39" name="Line 15"/>
              <p:cNvSpPr>
                <a:spLocks noChangeShapeType="1"/>
              </p:cNvSpPr>
              <p:nvPr/>
            </p:nvSpPr>
            <p:spPr bwMode="auto">
              <a:xfrm flipV="1">
                <a:off x="6234286" y="4327693"/>
                <a:ext cx="0" cy="76028"/>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40"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41"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363636"/>
                  </a:solidFill>
                </a:endParaRPr>
              </a:p>
            </p:txBody>
          </p:sp>
          <p:sp>
            <p:nvSpPr>
              <p:cNvPr id="142" name="TextBox 141"/>
              <p:cNvSpPr txBox="1"/>
              <p:nvPr/>
            </p:nvSpPr>
            <p:spPr>
              <a:xfrm rot="16200000">
                <a:off x="1806126" y="3018083"/>
                <a:ext cx="567873" cy="33280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Survie</a:t>
                </a:r>
                <a:endParaRPr lang="en-GB" sz="1200" dirty="0">
                  <a:solidFill>
                    <a:srgbClr val="363636"/>
                  </a:solidFill>
                </a:endParaRPr>
              </a:p>
            </p:txBody>
          </p:sp>
          <p:sp>
            <p:nvSpPr>
              <p:cNvPr id="143" name="TextBox 142"/>
              <p:cNvSpPr txBox="1"/>
              <p:nvPr/>
            </p:nvSpPr>
            <p:spPr>
              <a:xfrm>
                <a:off x="2165516" y="1936639"/>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144" name="TextBox 143"/>
              <p:cNvSpPr txBox="1"/>
              <p:nvPr/>
            </p:nvSpPr>
            <p:spPr>
              <a:xfrm>
                <a:off x="2262790" y="2493987"/>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145" name="TextBox 144"/>
              <p:cNvSpPr txBox="1"/>
              <p:nvPr/>
            </p:nvSpPr>
            <p:spPr>
              <a:xfrm>
                <a:off x="2165516" y="3060558"/>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146" name="TextBox 145"/>
              <p:cNvSpPr txBox="1"/>
              <p:nvPr/>
            </p:nvSpPr>
            <p:spPr>
              <a:xfrm>
                <a:off x="2262790" y="3627129"/>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147" name="TextBox 146"/>
              <p:cNvSpPr txBox="1"/>
              <p:nvPr/>
            </p:nvSpPr>
            <p:spPr>
              <a:xfrm>
                <a:off x="2684430" y="4387539"/>
                <a:ext cx="26962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148" name="TextBox 147"/>
              <p:cNvSpPr txBox="1"/>
              <p:nvPr/>
            </p:nvSpPr>
            <p:spPr>
              <a:xfrm>
                <a:off x="3481616" y="4387536"/>
                <a:ext cx="269626" cy="46166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a:t>
                </a:r>
                <a:br>
                  <a:rPr lang="en-GB" sz="1200" dirty="0">
                    <a:solidFill>
                      <a:srgbClr val="363636"/>
                    </a:solidFill>
                  </a:rPr>
                </a:br>
                <a:endParaRPr lang="en-GB" sz="1200" dirty="0">
                  <a:solidFill>
                    <a:srgbClr val="363636"/>
                  </a:solidFill>
                </a:endParaRPr>
              </a:p>
            </p:txBody>
          </p:sp>
          <p:sp>
            <p:nvSpPr>
              <p:cNvPr id="149" name="TextBox 148"/>
              <p:cNvSpPr txBox="1"/>
              <p:nvPr/>
            </p:nvSpPr>
            <p:spPr>
              <a:xfrm>
                <a:off x="4285621"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150" name="TextBox 149"/>
              <p:cNvSpPr txBox="1"/>
              <p:nvPr/>
            </p:nvSpPr>
            <p:spPr>
              <a:xfrm>
                <a:off x="509806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151" name="TextBox 150"/>
              <p:cNvSpPr txBox="1"/>
              <p:nvPr/>
            </p:nvSpPr>
            <p:spPr>
              <a:xfrm>
                <a:off x="6021258"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152" name="TextBox 151"/>
              <p:cNvSpPr txBox="1"/>
              <p:nvPr/>
            </p:nvSpPr>
            <p:spPr>
              <a:xfrm>
                <a:off x="696717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30</a:t>
                </a:r>
                <a:endParaRPr lang="en-GB" sz="1200" dirty="0">
                  <a:solidFill>
                    <a:srgbClr val="363636"/>
                  </a:solidFill>
                </a:endParaRPr>
              </a:p>
            </p:txBody>
          </p:sp>
          <p:sp>
            <p:nvSpPr>
              <p:cNvPr id="153" name="TextBox 152"/>
              <p:cNvSpPr txBox="1"/>
              <p:nvPr/>
            </p:nvSpPr>
            <p:spPr>
              <a:xfrm>
                <a:off x="4641493" y="4549093"/>
                <a:ext cx="612238"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Mois</a:t>
                </a:r>
                <a:endParaRPr lang="en-GB" sz="1200" dirty="0">
                  <a:solidFill>
                    <a:srgbClr val="363636"/>
                  </a:solidFill>
                </a:endParaRPr>
              </a:p>
            </p:txBody>
          </p:sp>
        </p:grpSp>
        <p:sp>
          <p:nvSpPr>
            <p:cNvPr id="127" name="TextBox 126"/>
            <p:cNvSpPr txBox="1"/>
            <p:nvPr/>
          </p:nvSpPr>
          <p:spPr>
            <a:xfrm>
              <a:off x="186773" y="4319889"/>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grpSp>
      <p:grpSp>
        <p:nvGrpSpPr>
          <p:cNvPr id="123" name="Group 122"/>
          <p:cNvGrpSpPr/>
          <p:nvPr/>
        </p:nvGrpSpPr>
        <p:grpSpPr>
          <a:xfrm>
            <a:off x="5343961" y="2103396"/>
            <a:ext cx="3054589" cy="2361468"/>
            <a:chOff x="10185756" y="223050"/>
            <a:chExt cx="1971675" cy="1600200"/>
          </a:xfrm>
        </p:grpSpPr>
        <p:sp>
          <p:nvSpPr>
            <p:cNvPr id="124" name="Freeform 4"/>
            <p:cNvSpPr>
              <a:spLocks/>
            </p:cNvSpPr>
            <p:nvPr/>
          </p:nvSpPr>
          <p:spPr bwMode="auto">
            <a:xfrm>
              <a:off x="10185756" y="223050"/>
              <a:ext cx="1971675" cy="1600200"/>
            </a:xfrm>
            <a:custGeom>
              <a:avLst/>
              <a:gdLst>
                <a:gd name="T0" fmla="*/ 207 w 207"/>
                <a:gd name="T1" fmla="*/ 168 h 168"/>
                <a:gd name="T2" fmla="*/ 207 w 207"/>
                <a:gd name="T3" fmla="*/ 160 h 168"/>
                <a:gd name="T4" fmla="*/ 132 w 207"/>
                <a:gd name="T5" fmla="*/ 160 h 168"/>
                <a:gd name="T6" fmla="*/ 132 w 207"/>
                <a:gd name="T7" fmla="*/ 153 h 168"/>
                <a:gd name="T8" fmla="*/ 129 w 207"/>
                <a:gd name="T9" fmla="*/ 153 h 168"/>
                <a:gd name="T10" fmla="*/ 129 w 207"/>
                <a:gd name="T11" fmla="*/ 145 h 168"/>
                <a:gd name="T12" fmla="*/ 125 w 207"/>
                <a:gd name="T13" fmla="*/ 145 h 168"/>
                <a:gd name="T14" fmla="*/ 125 w 207"/>
                <a:gd name="T15" fmla="*/ 131 h 168"/>
                <a:gd name="T16" fmla="*/ 122 w 207"/>
                <a:gd name="T17" fmla="*/ 131 h 168"/>
                <a:gd name="T18" fmla="*/ 122 w 207"/>
                <a:gd name="T19" fmla="*/ 121 h 168"/>
                <a:gd name="T20" fmla="*/ 109 w 207"/>
                <a:gd name="T21" fmla="*/ 121 h 168"/>
                <a:gd name="T22" fmla="*/ 109 w 207"/>
                <a:gd name="T23" fmla="*/ 115 h 168"/>
                <a:gd name="T24" fmla="*/ 100 w 207"/>
                <a:gd name="T25" fmla="*/ 115 h 168"/>
                <a:gd name="T26" fmla="*/ 100 w 207"/>
                <a:gd name="T27" fmla="*/ 108 h 168"/>
                <a:gd name="T28" fmla="*/ 98 w 207"/>
                <a:gd name="T29" fmla="*/ 108 h 168"/>
                <a:gd name="T30" fmla="*/ 98 w 207"/>
                <a:gd name="T31" fmla="*/ 101 h 168"/>
                <a:gd name="T32" fmla="*/ 94 w 207"/>
                <a:gd name="T33" fmla="*/ 101 h 168"/>
                <a:gd name="T34" fmla="*/ 94 w 207"/>
                <a:gd name="T35" fmla="*/ 88 h 168"/>
                <a:gd name="T36" fmla="*/ 83 w 207"/>
                <a:gd name="T37" fmla="*/ 88 h 168"/>
                <a:gd name="T38" fmla="*/ 83 w 207"/>
                <a:gd name="T39" fmla="*/ 83 h 168"/>
                <a:gd name="T40" fmla="*/ 77 w 207"/>
                <a:gd name="T41" fmla="*/ 83 h 168"/>
                <a:gd name="T42" fmla="*/ 77 w 207"/>
                <a:gd name="T43" fmla="*/ 78 h 168"/>
                <a:gd name="T44" fmla="*/ 75 w 207"/>
                <a:gd name="T45" fmla="*/ 78 h 168"/>
                <a:gd name="T46" fmla="*/ 75 w 207"/>
                <a:gd name="T47" fmla="*/ 70 h 168"/>
                <a:gd name="T48" fmla="*/ 73 w 207"/>
                <a:gd name="T49" fmla="*/ 70 h 168"/>
                <a:gd name="T50" fmla="*/ 73 w 207"/>
                <a:gd name="T51" fmla="*/ 65 h 168"/>
                <a:gd name="T52" fmla="*/ 73 w 207"/>
                <a:gd name="T53" fmla="*/ 60 h 168"/>
                <a:gd name="T54" fmla="*/ 70 w 207"/>
                <a:gd name="T55" fmla="*/ 60 h 168"/>
                <a:gd name="T56" fmla="*/ 70 w 207"/>
                <a:gd name="T57" fmla="*/ 56 h 168"/>
                <a:gd name="T58" fmla="*/ 67 w 207"/>
                <a:gd name="T59" fmla="*/ 56 h 168"/>
                <a:gd name="T60" fmla="*/ 67 w 207"/>
                <a:gd name="T61" fmla="*/ 47 h 168"/>
                <a:gd name="T62" fmla="*/ 64 w 207"/>
                <a:gd name="T63" fmla="*/ 47 h 168"/>
                <a:gd name="T64" fmla="*/ 64 w 207"/>
                <a:gd name="T65" fmla="*/ 42 h 168"/>
                <a:gd name="T66" fmla="*/ 61 w 207"/>
                <a:gd name="T67" fmla="*/ 42 h 168"/>
                <a:gd name="T68" fmla="*/ 61 w 207"/>
                <a:gd name="T69" fmla="*/ 34 h 168"/>
                <a:gd name="T70" fmla="*/ 57 w 207"/>
                <a:gd name="T71" fmla="*/ 34 h 168"/>
                <a:gd name="T72" fmla="*/ 57 w 207"/>
                <a:gd name="T73" fmla="*/ 28 h 168"/>
                <a:gd name="T74" fmla="*/ 53 w 207"/>
                <a:gd name="T75" fmla="*/ 28 h 168"/>
                <a:gd name="T76" fmla="*/ 53 w 207"/>
                <a:gd name="T77" fmla="*/ 18 h 168"/>
                <a:gd name="T78" fmla="*/ 48 w 207"/>
                <a:gd name="T79" fmla="*/ 18 h 168"/>
                <a:gd name="T80" fmla="*/ 48 w 207"/>
                <a:gd name="T81" fmla="*/ 8 h 168"/>
                <a:gd name="T82" fmla="*/ 46 w 207"/>
                <a:gd name="T83" fmla="*/ 8 h 168"/>
                <a:gd name="T84" fmla="*/ 46 w 207"/>
                <a:gd name="T85" fmla="*/ 0 h 168"/>
                <a:gd name="T86" fmla="*/ 0 w 207"/>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68">
                  <a:moveTo>
                    <a:pt x="207" y="168"/>
                  </a:moveTo>
                  <a:lnTo>
                    <a:pt x="207" y="160"/>
                  </a:lnTo>
                  <a:lnTo>
                    <a:pt x="132" y="160"/>
                  </a:lnTo>
                  <a:lnTo>
                    <a:pt x="132" y="153"/>
                  </a:lnTo>
                  <a:lnTo>
                    <a:pt x="129" y="153"/>
                  </a:lnTo>
                  <a:lnTo>
                    <a:pt x="129" y="145"/>
                  </a:lnTo>
                  <a:lnTo>
                    <a:pt x="125" y="145"/>
                  </a:lnTo>
                  <a:lnTo>
                    <a:pt x="125" y="131"/>
                  </a:lnTo>
                  <a:lnTo>
                    <a:pt x="122" y="131"/>
                  </a:lnTo>
                  <a:lnTo>
                    <a:pt x="122" y="121"/>
                  </a:lnTo>
                  <a:lnTo>
                    <a:pt x="109" y="121"/>
                  </a:lnTo>
                  <a:lnTo>
                    <a:pt x="109" y="115"/>
                  </a:lnTo>
                  <a:lnTo>
                    <a:pt x="100" y="115"/>
                  </a:lnTo>
                  <a:lnTo>
                    <a:pt x="100" y="108"/>
                  </a:lnTo>
                  <a:lnTo>
                    <a:pt x="98" y="108"/>
                  </a:lnTo>
                  <a:lnTo>
                    <a:pt x="98" y="101"/>
                  </a:lnTo>
                  <a:lnTo>
                    <a:pt x="94" y="101"/>
                  </a:lnTo>
                  <a:lnTo>
                    <a:pt x="94" y="88"/>
                  </a:lnTo>
                  <a:lnTo>
                    <a:pt x="83" y="88"/>
                  </a:lnTo>
                  <a:lnTo>
                    <a:pt x="83" y="83"/>
                  </a:lnTo>
                  <a:lnTo>
                    <a:pt x="77" y="83"/>
                  </a:lnTo>
                  <a:lnTo>
                    <a:pt x="77" y="78"/>
                  </a:lnTo>
                  <a:lnTo>
                    <a:pt x="75" y="78"/>
                  </a:lnTo>
                  <a:lnTo>
                    <a:pt x="75" y="70"/>
                  </a:lnTo>
                  <a:lnTo>
                    <a:pt x="73" y="70"/>
                  </a:lnTo>
                  <a:lnTo>
                    <a:pt x="73" y="65"/>
                  </a:lnTo>
                  <a:lnTo>
                    <a:pt x="73" y="60"/>
                  </a:lnTo>
                  <a:lnTo>
                    <a:pt x="70" y="60"/>
                  </a:lnTo>
                  <a:lnTo>
                    <a:pt x="70" y="56"/>
                  </a:lnTo>
                  <a:lnTo>
                    <a:pt x="67" y="56"/>
                  </a:lnTo>
                  <a:lnTo>
                    <a:pt x="67" y="47"/>
                  </a:lnTo>
                  <a:lnTo>
                    <a:pt x="64" y="47"/>
                  </a:lnTo>
                  <a:lnTo>
                    <a:pt x="64" y="42"/>
                  </a:lnTo>
                  <a:lnTo>
                    <a:pt x="61" y="42"/>
                  </a:lnTo>
                  <a:lnTo>
                    <a:pt x="61" y="34"/>
                  </a:lnTo>
                  <a:lnTo>
                    <a:pt x="57" y="34"/>
                  </a:lnTo>
                  <a:lnTo>
                    <a:pt x="57" y="28"/>
                  </a:lnTo>
                  <a:lnTo>
                    <a:pt x="53" y="28"/>
                  </a:lnTo>
                  <a:lnTo>
                    <a:pt x="53" y="18"/>
                  </a:lnTo>
                  <a:lnTo>
                    <a:pt x="48" y="18"/>
                  </a:lnTo>
                  <a:lnTo>
                    <a:pt x="48" y="8"/>
                  </a:lnTo>
                  <a:lnTo>
                    <a:pt x="46" y="8"/>
                  </a:lnTo>
                  <a:lnTo>
                    <a:pt x="46" y="0"/>
                  </a:lnTo>
                  <a:lnTo>
                    <a:pt x="0" y="0"/>
                  </a:lnTo>
                </a:path>
              </a:pathLst>
            </a:custGeom>
            <a:noFill/>
            <a:ln w="25400">
              <a:solidFill>
                <a:srgbClr val="B2C0EC"/>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5"/>
            <p:cNvSpPr>
              <a:spLocks/>
            </p:cNvSpPr>
            <p:nvPr/>
          </p:nvSpPr>
          <p:spPr bwMode="auto">
            <a:xfrm>
              <a:off x="10185756" y="232575"/>
              <a:ext cx="1504950" cy="1590675"/>
            </a:xfrm>
            <a:custGeom>
              <a:avLst/>
              <a:gdLst>
                <a:gd name="T0" fmla="*/ 158 w 158"/>
                <a:gd name="T1" fmla="*/ 167 h 167"/>
                <a:gd name="T2" fmla="*/ 158 w 158"/>
                <a:gd name="T3" fmla="*/ 159 h 167"/>
                <a:gd name="T4" fmla="*/ 154 w 158"/>
                <a:gd name="T5" fmla="*/ 159 h 167"/>
                <a:gd name="T6" fmla="*/ 154 w 158"/>
                <a:gd name="T7" fmla="*/ 144 h 167"/>
                <a:gd name="T8" fmla="*/ 152 w 158"/>
                <a:gd name="T9" fmla="*/ 144 h 167"/>
                <a:gd name="T10" fmla="*/ 152 w 158"/>
                <a:gd name="T11" fmla="*/ 136 h 167"/>
                <a:gd name="T12" fmla="*/ 148 w 158"/>
                <a:gd name="T13" fmla="*/ 136 h 167"/>
                <a:gd name="T14" fmla="*/ 148 w 158"/>
                <a:gd name="T15" fmla="*/ 128 h 167"/>
                <a:gd name="T16" fmla="*/ 133 w 158"/>
                <a:gd name="T17" fmla="*/ 128 h 167"/>
                <a:gd name="T18" fmla="*/ 133 w 158"/>
                <a:gd name="T19" fmla="*/ 119 h 167"/>
                <a:gd name="T20" fmla="*/ 120 w 158"/>
                <a:gd name="T21" fmla="*/ 119 h 167"/>
                <a:gd name="T22" fmla="*/ 120 w 158"/>
                <a:gd name="T23" fmla="*/ 105 h 167"/>
                <a:gd name="T24" fmla="*/ 114 w 158"/>
                <a:gd name="T25" fmla="*/ 105 h 167"/>
                <a:gd name="T26" fmla="*/ 114 w 158"/>
                <a:gd name="T27" fmla="*/ 100 h 167"/>
                <a:gd name="T28" fmla="*/ 111 w 158"/>
                <a:gd name="T29" fmla="*/ 100 h 167"/>
                <a:gd name="T30" fmla="*/ 111 w 158"/>
                <a:gd name="T31" fmla="*/ 84 h 167"/>
                <a:gd name="T32" fmla="*/ 96 w 158"/>
                <a:gd name="T33" fmla="*/ 84 h 167"/>
                <a:gd name="T34" fmla="*/ 96 w 158"/>
                <a:gd name="T35" fmla="*/ 75 h 167"/>
                <a:gd name="T36" fmla="*/ 91 w 158"/>
                <a:gd name="T37" fmla="*/ 75 h 167"/>
                <a:gd name="T38" fmla="*/ 91 w 158"/>
                <a:gd name="T39" fmla="*/ 66 h 167"/>
                <a:gd name="T40" fmla="*/ 86 w 158"/>
                <a:gd name="T41" fmla="*/ 66 h 167"/>
                <a:gd name="T42" fmla="*/ 86 w 158"/>
                <a:gd name="T43" fmla="*/ 62 h 167"/>
                <a:gd name="T44" fmla="*/ 82 w 158"/>
                <a:gd name="T45" fmla="*/ 62 h 167"/>
                <a:gd name="T46" fmla="*/ 82 w 158"/>
                <a:gd name="T47" fmla="*/ 57 h 167"/>
                <a:gd name="T48" fmla="*/ 79 w 158"/>
                <a:gd name="T49" fmla="*/ 57 h 167"/>
                <a:gd name="T50" fmla="*/ 79 w 158"/>
                <a:gd name="T51" fmla="*/ 52 h 167"/>
                <a:gd name="T52" fmla="*/ 76 w 158"/>
                <a:gd name="T53" fmla="*/ 52 h 167"/>
                <a:gd name="T54" fmla="*/ 76 w 158"/>
                <a:gd name="T55" fmla="*/ 47 h 167"/>
                <a:gd name="T56" fmla="*/ 74 w 158"/>
                <a:gd name="T57" fmla="*/ 47 h 167"/>
                <a:gd name="T58" fmla="*/ 74 w 158"/>
                <a:gd name="T59" fmla="*/ 33 h 167"/>
                <a:gd name="T60" fmla="*/ 63 w 158"/>
                <a:gd name="T61" fmla="*/ 33 h 167"/>
                <a:gd name="T62" fmla="*/ 63 w 158"/>
                <a:gd name="T63" fmla="*/ 28 h 167"/>
                <a:gd name="T64" fmla="*/ 58 w 158"/>
                <a:gd name="T65" fmla="*/ 28 h 167"/>
                <a:gd name="T66" fmla="*/ 58 w 158"/>
                <a:gd name="T67" fmla="*/ 23 h 167"/>
                <a:gd name="T68" fmla="*/ 48 w 158"/>
                <a:gd name="T69" fmla="*/ 23 h 167"/>
                <a:gd name="T70" fmla="*/ 48 w 158"/>
                <a:gd name="T71" fmla="*/ 14 h 167"/>
                <a:gd name="T72" fmla="*/ 43 w 158"/>
                <a:gd name="T73" fmla="*/ 14 h 167"/>
                <a:gd name="T74" fmla="*/ 43 w 158"/>
                <a:gd name="T75" fmla="*/ 9 h 167"/>
                <a:gd name="T76" fmla="*/ 34 w 158"/>
                <a:gd name="T77" fmla="*/ 9 h 167"/>
                <a:gd name="T78" fmla="*/ 34 w 158"/>
                <a:gd name="T79" fmla="*/ 4 h 167"/>
                <a:gd name="T80" fmla="*/ 28 w 158"/>
                <a:gd name="T81" fmla="*/ 4 h 167"/>
                <a:gd name="T82" fmla="*/ 28 w 158"/>
                <a:gd name="T83" fmla="*/ 0 h 167"/>
                <a:gd name="T84" fmla="*/ 0 w 158"/>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167">
                  <a:moveTo>
                    <a:pt x="158" y="167"/>
                  </a:moveTo>
                  <a:lnTo>
                    <a:pt x="158" y="159"/>
                  </a:lnTo>
                  <a:lnTo>
                    <a:pt x="154" y="159"/>
                  </a:lnTo>
                  <a:lnTo>
                    <a:pt x="154" y="144"/>
                  </a:lnTo>
                  <a:lnTo>
                    <a:pt x="152" y="144"/>
                  </a:lnTo>
                  <a:lnTo>
                    <a:pt x="152" y="136"/>
                  </a:lnTo>
                  <a:lnTo>
                    <a:pt x="148" y="136"/>
                  </a:lnTo>
                  <a:lnTo>
                    <a:pt x="148" y="128"/>
                  </a:lnTo>
                  <a:lnTo>
                    <a:pt x="133" y="128"/>
                  </a:lnTo>
                  <a:lnTo>
                    <a:pt x="133" y="119"/>
                  </a:lnTo>
                  <a:lnTo>
                    <a:pt x="120" y="119"/>
                  </a:lnTo>
                  <a:lnTo>
                    <a:pt x="120" y="105"/>
                  </a:lnTo>
                  <a:lnTo>
                    <a:pt x="114" y="105"/>
                  </a:lnTo>
                  <a:lnTo>
                    <a:pt x="114" y="100"/>
                  </a:lnTo>
                  <a:lnTo>
                    <a:pt x="111" y="100"/>
                  </a:lnTo>
                  <a:lnTo>
                    <a:pt x="111" y="84"/>
                  </a:lnTo>
                  <a:lnTo>
                    <a:pt x="96" y="84"/>
                  </a:lnTo>
                  <a:lnTo>
                    <a:pt x="96" y="75"/>
                  </a:lnTo>
                  <a:lnTo>
                    <a:pt x="91" y="75"/>
                  </a:lnTo>
                  <a:lnTo>
                    <a:pt x="91" y="66"/>
                  </a:lnTo>
                  <a:lnTo>
                    <a:pt x="86" y="66"/>
                  </a:lnTo>
                  <a:lnTo>
                    <a:pt x="86" y="62"/>
                  </a:lnTo>
                  <a:lnTo>
                    <a:pt x="82" y="62"/>
                  </a:lnTo>
                  <a:lnTo>
                    <a:pt x="82" y="57"/>
                  </a:lnTo>
                  <a:lnTo>
                    <a:pt x="79" y="57"/>
                  </a:lnTo>
                  <a:lnTo>
                    <a:pt x="79" y="52"/>
                  </a:lnTo>
                  <a:lnTo>
                    <a:pt x="76" y="52"/>
                  </a:lnTo>
                  <a:lnTo>
                    <a:pt x="76" y="47"/>
                  </a:lnTo>
                  <a:lnTo>
                    <a:pt x="74" y="47"/>
                  </a:lnTo>
                  <a:lnTo>
                    <a:pt x="74" y="33"/>
                  </a:lnTo>
                  <a:lnTo>
                    <a:pt x="63" y="33"/>
                  </a:lnTo>
                  <a:lnTo>
                    <a:pt x="63" y="28"/>
                  </a:lnTo>
                  <a:lnTo>
                    <a:pt x="58" y="28"/>
                  </a:lnTo>
                  <a:lnTo>
                    <a:pt x="58" y="23"/>
                  </a:lnTo>
                  <a:lnTo>
                    <a:pt x="48" y="23"/>
                  </a:lnTo>
                  <a:lnTo>
                    <a:pt x="48" y="14"/>
                  </a:lnTo>
                  <a:lnTo>
                    <a:pt x="43" y="14"/>
                  </a:lnTo>
                  <a:lnTo>
                    <a:pt x="43" y="9"/>
                  </a:lnTo>
                  <a:lnTo>
                    <a:pt x="34" y="9"/>
                  </a:lnTo>
                  <a:lnTo>
                    <a:pt x="34" y="4"/>
                  </a:lnTo>
                  <a:lnTo>
                    <a:pt x="28" y="4"/>
                  </a:lnTo>
                  <a:lnTo>
                    <a:pt x="28" y="0"/>
                  </a:lnTo>
                  <a:lnTo>
                    <a:pt x="0" y="0"/>
                  </a:lnTo>
                </a:path>
              </a:pathLst>
            </a:custGeom>
            <a:noFill/>
            <a:ln w="25400">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5" name="Straight Connector 4"/>
          <p:cNvCxnSpPr/>
          <p:nvPr/>
        </p:nvCxnSpPr>
        <p:spPr>
          <a:xfrm>
            <a:off x="1137942" y="4228767"/>
            <a:ext cx="18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37942" y="4026358"/>
            <a:ext cx="18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5737654" y="4071419"/>
            <a:ext cx="867482" cy="307777"/>
          </a:xfrm>
          <a:prstGeom prst="rect">
            <a:avLst/>
          </a:prstGeom>
          <a:noFill/>
        </p:spPr>
        <p:txBody>
          <a:bodyPr wrap="none" rtlCol="0">
            <a:spAutoFit/>
          </a:bodyPr>
          <a:lstStyle/>
          <a:p>
            <a:pPr lvl="0" fontAlgn="base">
              <a:spcBef>
                <a:spcPct val="20000"/>
              </a:spcBef>
              <a:spcAft>
                <a:spcPct val="0"/>
              </a:spcAft>
              <a:buClr>
                <a:schemeClr val="tx2"/>
              </a:buClr>
              <a:buSzPct val="110000"/>
              <a:defRPr/>
            </a:pPr>
            <a:r>
              <a:rPr lang="en-GB" sz="1400" dirty="0" smtClean="0">
                <a:solidFill>
                  <a:srgbClr val="4D4D4D"/>
                </a:solidFill>
                <a:latin typeface="Arial" charset="0"/>
                <a:cs typeface="Arial" charset="0"/>
              </a:rPr>
              <a:t>Gem-RT</a:t>
            </a:r>
            <a:endParaRPr lang="en-GB" sz="1400" dirty="0">
              <a:solidFill>
                <a:srgbClr val="4D4D4D"/>
              </a:solidFill>
              <a:latin typeface="Arial" charset="0"/>
              <a:cs typeface="Arial" charset="0"/>
            </a:endParaRPr>
          </a:p>
        </p:txBody>
      </p:sp>
      <p:sp>
        <p:nvSpPr>
          <p:cNvPr id="158" name="TextBox 157"/>
          <p:cNvSpPr txBox="1"/>
          <p:nvPr/>
        </p:nvSpPr>
        <p:spPr>
          <a:xfrm>
            <a:off x="5737654" y="3871053"/>
            <a:ext cx="808170" cy="307777"/>
          </a:xfrm>
          <a:prstGeom prst="rect">
            <a:avLst/>
          </a:prstGeom>
          <a:noFill/>
        </p:spPr>
        <p:txBody>
          <a:bodyPr wrap="none" rtlCol="0">
            <a:spAutoFit/>
          </a:bodyPr>
          <a:lstStyle/>
          <a:p>
            <a:r>
              <a:rPr lang="en-GB" sz="1400" dirty="0" smtClean="0"/>
              <a:t>Cap-RT</a:t>
            </a:r>
            <a:endParaRPr lang="en-GB" sz="1400" dirty="0"/>
          </a:p>
        </p:txBody>
      </p:sp>
      <p:cxnSp>
        <p:nvCxnSpPr>
          <p:cNvPr id="159" name="Straight Connector 158"/>
          <p:cNvCxnSpPr/>
          <p:nvPr/>
        </p:nvCxnSpPr>
        <p:spPr>
          <a:xfrm>
            <a:off x="5557654" y="4218807"/>
            <a:ext cx="18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8" idx="1"/>
          </p:cNvCxnSpPr>
          <p:nvPr/>
        </p:nvCxnSpPr>
        <p:spPr>
          <a:xfrm>
            <a:off x="5557654" y="4024942"/>
            <a:ext cx="18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34801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fr-FR" dirty="0" smtClean="0"/>
              <a:t>O-003: Résultats à long terme de l’essai SCALOP: une étude multicentrique randomisée de phase II comparant radiochimiothérapie (RCT) à base de Gemcitabine ou Capécitabine dans le cancer du pancréas localement avancé – Mukherjee S, et al </a:t>
            </a:r>
            <a:endParaRPr lang="fr-FR" altLang="zh-CN" dirty="0" smtClean="0"/>
          </a:p>
        </p:txBody>
      </p:sp>
      <p:sp>
        <p:nvSpPr>
          <p:cNvPr id="3" name="Content Placeholder 2"/>
          <p:cNvSpPr>
            <a:spLocks noGrp="1"/>
          </p:cNvSpPr>
          <p:nvPr>
            <p:ph idx="1"/>
          </p:nvPr>
        </p:nvSpPr>
        <p:spPr/>
        <p:txBody>
          <a:bodyPr/>
          <a:lstStyle/>
          <a:p>
            <a:pPr marL="0" indent="0">
              <a:buNone/>
            </a:pPr>
            <a:r>
              <a:rPr lang="fr-FR" b="1" dirty="0" smtClean="0"/>
              <a:t>Résultats</a:t>
            </a:r>
          </a:p>
        </p:txBody>
      </p:sp>
      <p:sp>
        <p:nvSpPr>
          <p:cNvPr id="16" name="Text Placeholder 15"/>
          <p:cNvSpPr>
            <a:spLocks noGrp="1"/>
          </p:cNvSpPr>
          <p:nvPr>
            <p:ph type="body" sz="quarter" idx="10"/>
          </p:nvPr>
        </p:nvSpPr>
        <p:spPr>
          <a:xfrm>
            <a:off x="365125" y="6096000"/>
            <a:ext cx="4223204" cy="487363"/>
          </a:xfrm>
        </p:spPr>
        <p:txBody>
          <a:bodyPr/>
          <a:lstStyle/>
          <a:p>
            <a:r>
              <a:rPr lang="fr-FR" dirty="0" smtClean="0"/>
              <a:t>*Les HRs ont été calculés pour chaque différence de 10 points dans les scores; </a:t>
            </a:r>
            <a:r>
              <a:rPr lang="fr-FR" baseline="30000" dirty="0" smtClean="0">
                <a:cs typeface="Arial" charset="0"/>
              </a:rPr>
              <a:t>†</a:t>
            </a:r>
            <a:r>
              <a:rPr lang="fr-FR" dirty="0" smtClean="0">
                <a:cs typeface="Arial" charset="0"/>
              </a:rPr>
              <a:t>Les </a:t>
            </a:r>
            <a:r>
              <a:rPr lang="fr-FR" dirty="0" smtClean="0"/>
              <a:t>HRs ont été calculés pour chaque augmentation d’1 cm</a:t>
            </a:r>
            <a:endParaRPr lang="fr-FR" dirty="0"/>
          </a:p>
        </p:txBody>
      </p:sp>
      <p:graphicFrame>
        <p:nvGraphicFramePr>
          <p:cNvPr id="9" name="Group 88"/>
          <p:cNvGraphicFramePr>
            <a:graphicFrameLocks noGrp="1"/>
          </p:cNvGraphicFramePr>
          <p:nvPr>
            <p:extLst>
              <p:ext uri="{D42A27DB-BD31-4B8C-83A1-F6EECF244321}">
                <p14:modId xmlns="" xmlns:p14="http://schemas.microsoft.com/office/powerpoint/2010/main" val="3310392246"/>
              </p:ext>
            </p:extLst>
          </p:nvPr>
        </p:nvGraphicFramePr>
        <p:xfrm>
          <a:off x="367506" y="1746761"/>
          <a:ext cx="8408988" cy="4190010"/>
        </p:xfrm>
        <a:graphic>
          <a:graphicData uri="http://schemas.openxmlformats.org/drawingml/2006/table">
            <a:tbl>
              <a:tblPr firstRow="1" bandRow="1">
                <a:tableStyleId>{69012ECD-51FC-41F1-AA8D-1B2483CD663E}</a:tableStyleId>
              </a:tblPr>
              <a:tblGrid>
                <a:gridCol w="1975644"/>
                <a:gridCol w="1657350"/>
                <a:gridCol w="2513927"/>
                <a:gridCol w="2262067"/>
              </a:tblGrid>
              <a:tr h="38091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selon caractéristiques à l’inclusion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&lt;65 ans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≥65 ans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0,54 (0,33 – 0,88)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Sexe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Hommes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Femmes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1,12 (0,69 –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0,654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OMS PS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2,09 (1,24 – 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CA19.9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&lt;613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≥613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4,11 (2,38 – 7,12)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GHS*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0,95 (0,85 –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rgbClr val="4D4D4D"/>
                          </a:solidFill>
                          <a:effectLst/>
                          <a:latin typeface="Arial" charset="0"/>
                          <a:cs typeface="Arial" charset="0"/>
                        </a:rPr>
                        <a:t>Diamètre tumoral</a:t>
                      </a:r>
                      <a:r>
                        <a:rPr kumimoji="0" lang="fr-FR" sz="1400" b="1" i="0" u="none" strike="noStrike" cap="none" normalizeH="0" baseline="3000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1,28 (1,08 – 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4" name="Text Placeholder 3"/>
          <p:cNvSpPr>
            <a:spLocks noGrp="1"/>
          </p:cNvSpPr>
          <p:nvPr>
            <p:ph type="body" sz="quarter" idx="11"/>
          </p:nvPr>
        </p:nvSpPr>
        <p:spPr/>
        <p:txBody>
          <a:bodyPr/>
          <a:lstStyle/>
          <a:p>
            <a:r>
              <a:rPr lang="fr-FR" dirty="0" err="1"/>
              <a:t>Mukherjee</a:t>
            </a:r>
            <a:r>
              <a:rPr lang="fr-FR" dirty="0"/>
              <a:t> et al. Ann </a:t>
            </a:r>
            <a:r>
              <a:rPr lang="fr-FR" dirty="0" err="1"/>
              <a:t>Oncol</a:t>
            </a:r>
            <a:r>
              <a:rPr lang="fr-FR" dirty="0"/>
              <a:t> 2016; 27 (</a:t>
            </a:r>
            <a:r>
              <a:rPr lang="fr-FR" dirty="0" err="1"/>
              <a:t>suppl</a:t>
            </a:r>
            <a:r>
              <a:rPr lang="fr-FR" dirty="0"/>
              <a:t> 2): </a:t>
            </a:r>
            <a:r>
              <a:rPr lang="fr-FR" dirty="0" err="1"/>
              <a:t>abstr</a:t>
            </a:r>
            <a:r>
              <a:rPr lang="fr-FR" dirty="0"/>
              <a:t> </a:t>
            </a:r>
            <a:r>
              <a:rPr lang="fr-FR" dirty="0" smtClean="0"/>
              <a:t>O-003</a:t>
            </a:r>
            <a:endParaRPr lang="fr-FR" dirty="0"/>
          </a:p>
        </p:txBody>
      </p:sp>
    </p:spTree>
    <p:extLst>
      <p:ext uri="{BB962C8B-B14F-4D97-AF65-F5344CB8AC3E}">
        <p14:creationId xmlns="" xmlns:p14="http://schemas.microsoft.com/office/powerpoint/2010/main" val="42199599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fr-FR" dirty="0" smtClean="0"/>
              <a:t>O-003: Résultats à long terme de l’essai SCALOP: une étude multicentrique randomisée de phase II comparant radiochimiothérapie (RCT) à base de Gemcitabine ou Capécitabine dans le cancer du pancréas localement avancé – Mukherjee S, et al </a:t>
            </a:r>
            <a:endParaRPr lang="fr-FR" altLang="zh-CN" dirty="0" smtClean="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spc="-20" dirty="0" smtClean="0"/>
              <a:t>Dans la population globale, la survie avec RCT à base de capécitabine n’était plus supérieure à celle sous gemcitabine chez ces patients avec CPLA, comparativement à l’analyse de survie initiale</a:t>
            </a:r>
          </a:p>
          <a:p>
            <a:r>
              <a:rPr lang="fr-FR" b="1" dirty="0" smtClean="0"/>
              <a:t>Cependant, chez les patients recevant une RCT, la survie était significativement supérieure sous capécitabine-RT vs gemcitabine-RT</a:t>
            </a:r>
          </a:p>
          <a:p>
            <a:r>
              <a:rPr lang="fr-FR" b="1" dirty="0" smtClean="0"/>
              <a:t>L’âge, le statut de performance OMS, le diamètre tumoral et les taux de 19.9 étaient significativement associés à la SG</a:t>
            </a:r>
            <a:endParaRPr lang="fr-FR" dirty="0"/>
          </a:p>
        </p:txBody>
      </p:sp>
      <p:sp>
        <p:nvSpPr>
          <p:cNvPr id="17" name="Text Placeholder 16"/>
          <p:cNvSpPr>
            <a:spLocks noGrp="1"/>
          </p:cNvSpPr>
          <p:nvPr>
            <p:ph type="body" sz="quarter" idx="11"/>
          </p:nvPr>
        </p:nvSpPr>
        <p:spPr>
          <a:xfrm>
            <a:off x="3721100" y="6096000"/>
            <a:ext cx="5057775" cy="487363"/>
          </a:xfrm>
        </p:spPr>
        <p:txBody>
          <a:bodyPr/>
          <a:lstStyle/>
          <a:p>
            <a:r>
              <a:rPr lang="fr-FR" dirty="0" smtClean="0"/>
              <a:t>Mukherjee et al. Ann Oncol 2016; 27 (suppl 2): abstr O-003</a:t>
            </a:r>
            <a:endParaRPr lang="fr-FR" dirty="0"/>
          </a:p>
        </p:txBody>
      </p:sp>
      <p:graphicFrame>
        <p:nvGraphicFramePr>
          <p:cNvPr id="6" name="Group 88"/>
          <p:cNvGraphicFramePr>
            <a:graphicFrameLocks noGrp="1"/>
          </p:cNvGraphicFramePr>
          <p:nvPr>
            <p:extLst>
              <p:ext uri="{D42A27DB-BD31-4B8C-83A1-F6EECF244321}">
                <p14:modId xmlns="" xmlns:p14="http://schemas.microsoft.com/office/powerpoint/2010/main" val="324487966"/>
              </p:ext>
            </p:extLst>
          </p:nvPr>
        </p:nvGraphicFramePr>
        <p:xfrm>
          <a:off x="417390" y="1628572"/>
          <a:ext cx="8408987" cy="1660537"/>
        </p:xfrm>
        <a:graphic>
          <a:graphicData uri="http://schemas.openxmlformats.org/drawingml/2006/table">
            <a:tbl>
              <a:tblPr firstRow="1" bandRow="1">
                <a:tableStyleId>{69012ECD-51FC-41F1-AA8D-1B2483CD663E}</a:tableStyleId>
              </a:tblPr>
              <a:tblGrid>
                <a:gridCol w="2107446"/>
                <a:gridCol w="964514"/>
                <a:gridCol w="2197355"/>
                <a:gridCol w="1826614"/>
                <a:gridCol w="1313058"/>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par bras de traitement au début de la RCT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Patients,</a:t>
                      </a:r>
                      <a:r>
                        <a:rPr lang="fr-FR" sz="1400" baseline="0" noProof="0" dirty="0" smtClean="0">
                          <a:solidFill>
                            <a:schemeClr val="tx2"/>
                          </a:solidFill>
                        </a:rPr>
                        <a:t> </a:t>
                      </a:r>
                      <a:r>
                        <a:rPr lang="fr-FR" sz="1400" noProof="0" dirty="0" smtClean="0">
                          <a:solidFill>
                            <a:schemeClr val="tx2"/>
                          </a:solidFill>
                        </a:rPr>
                        <a:t>n</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SGm, mois</a:t>
                      </a:r>
                      <a:endParaRPr lang="fr-FR" noProof="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Capécitabine-RT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0,40 (0,17 – 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rgbClr val="4D4D4D"/>
                          </a:solidFill>
                          <a:effectLst/>
                          <a:latin typeface="Arial" charset="0"/>
                          <a:cs typeface="Arial" charset="0"/>
                        </a:rPr>
                        <a:t>Gemcitabine-RT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 xmlns:p14="http://schemas.microsoft.com/office/powerpoint/2010/main" val="19417270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O-004: Effets de nal-IRI (MM-398) ± 5-fluorouracile sur la qualité de vie dans l’étude NAPOLI-1, un essai de phase 3 chez les patients avec adénocarcinome canalaire du pancréas métastatique préalablement traité par gemcitabine – Hubner R, et al </a:t>
            </a:r>
            <a:endParaRPr lang="fr-FR" dirty="0"/>
          </a:p>
        </p:txBody>
      </p:sp>
      <p:sp>
        <p:nvSpPr>
          <p:cNvPr id="5" name="Content Placeholder 4"/>
          <p:cNvSpPr>
            <a:spLocks noGrp="1"/>
          </p:cNvSpPr>
          <p:nvPr>
            <p:ph idx="1"/>
          </p:nvPr>
        </p:nvSpPr>
        <p:spPr>
          <a:xfrm>
            <a:off x="365124" y="1254035"/>
            <a:ext cx="8669148" cy="4746172"/>
          </a:xfrm>
        </p:spPr>
        <p:txBody>
          <a:bodyPr/>
          <a:lstStyle/>
          <a:p>
            <a:pPr marL="0" indent="0">
              <a:buClr>
                <a:srgbClr val="043882"/>
              </a:buClr>
              <a:buNone/>
            </a:pPr>
            <a:r>
              <a:rPr lang="fr-FR" b="1" dirty="0" smtClean="0"/>
              <a:t>Objectif</a:t>
            </a:r>
            <a:endParaRPr lang="fr-FR" dirty="0" smtClean="0"/>
          </a:p>
          <a:p>
            <a:pPr>
              <a:buClr>
                <a:srgbClr val="043882"/>
              </a:buClr>
            </a:pPr>
            <a:r>
              <a:rPr lang="fr-FR" dirty="0" smtClean="0"/>
              <a:t>Evaluer l’impact sur la qualité de vie de nal-IRI (MM-398) avec 5FU + leucovorine comparé à 5FU + leucovorine seul chez des patients </a:t>
            </a:r>
            <a:r>
              <a:rPr lang="fr-FR" dirty="0"/>
              <a:t>a</a:t>
            </a:r>
            <a:r>
              <a:rPr lang="fr-FR" dirty="0" smtClean="0"/>
              <a:t>vec adénocarcinome canalaire du pancréas (ADCP) métastatique</a:t>
            </a:r>
          </a:p>
          <a:p>
            <a:endParaRPr lang="fr-FR" dirty="0"/>
          </a:p>
        </p:txBody>
      </p:sp>
      <p:sp>
        <p:nvSpPr>
          <p:cNvPr id="14" name="Text Placeholder 13"/>
          <p:cNvSpPr>
            <a:spLocks noGrp="1"/>
          </p:cNvSpPr>
          <p:nvPr>
            <p:ph type="body" sz="quarter" idx="10"/>
          </p:nvPr>
        </p:nvSpPr>
        <p:spPr/>
        <p:txBody>
          <a:bodyPr/>
          <a:lstStyle/>
          <a:p>
            <a:r>
              <a:rPr lang="fr-FR" dirty="0" smtClean="0"/>
              <a:t>nal-IRI, irinotecan</a:t>
            </a:r>
            <a:r>
              <a:rPr lang="fr-FR" dirty="0"/>
              <a:t> </a:t>
            </a:r>
            <a:r>
              <a:rPr lang="fr-FR" dirty="0" err="1" smtClean="0"/>
              <a:t>anoliposomal</a:t>
            </a:r>
            <a:endParaRPr lang="fr-FR" dirty="0"/>
          </a:p>
        </p:txBody>
      </p:sp>
      <p:sp>
        <p:nvSpPr>
          <p:cNvPr id="15" name="Text Placeholder 14"/>
          <p:cNvSpPr>
            <a:spLocks noGrp="1"/>
          </p:cNvSpPr>
          <p:nvPr>
            <p:ph type="body" sz="quarter" idx="11"/>
          </p:nvPr>
        </p:nvSpPr>
        <p:spPr>
          <a:xfrm>
            <a:off x="4347634" y="6096000"/>
            <a:ext cx="4431241" cy="487363"/>
          </a:xfrm>
        </p:spPr>
        <p:txBody>
          <a:bodyPr/>
          <a:lstStyle/>
          <a:p>
            <a:r>
              <a:rPr lang="fr-FR" dirty="0" smtClean="0"/>
              <a:t>Hubner et al. Ann Oncol 2016; 27 (suppl 2): abstr O-004</a:t>
            </a:r>
            <a:endParaRPr lang="fr-FR" dirty="0"/>
          </a:p>
        </p:txBody>
      </p:sp>
      <p:sp>
        <p:nvSpPr>
          <p:cNvPr id="7" name="Oval 14"/>
          <p:cNvSpPr>
            <a:spLocks noChangeArrowheads="1"/>
          </p:cNvSpPr>
          <p:nvPr/>
        </p:nvSpPr>
        <p:spPr bwMode="auto">
          <a:xfrm>
            <a:off x="3933377" y="36153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fr-FR" altLang="zh-CN" b="1" dirty="0" smtClean="0">
                <a:solidFill>
                  <a:srgbClr val="043882"/>
                </a:solidFill>
                <a:latin typeface="Arial"/>
                <a:ea typeface="SimSun" pitchFamily="2" charset="-122"/>
                <a:cs typeface="Arial"/>
              </a:rPr>
              <a:t>R</a:t>
            </a:r>
          </a:p>
          <a:p>
            <a:pPr algn="ctr" fontAlgn="auto">
              <a:spcBef>
                <a:spcPts val="0"/>
              </a:spcBef>
              <a:spcAft>
                <a:spcPts val="0"/>
              </a:spcAft>
            </a:pPr>
            <a:r>
              <a:rPr lang="fr-FR" altLang="zh-CN" b="1" dirty="0" smtClean="0">
                <a:solidFill>
                  <a:srgbClr val="043882"/>
                </a:solidFill>
                <a:latin typeface="Arial"/>
                <a:ea typeface="SimSun" pitchFamily="2" charset="-122"/>
                <a:cs typeface="Arial"/>
              </a:rPr>
              <a:t>1:1</a:t>
            </a:r>
            <a:endParaRPr lang="fr-FR" altLang="zh-CN" b="1" dirty="0">
              <a:solidFill>
                <a:srgbClr val="043882"/>
              </a:solidFill>
              <a:latin typeface="Arial"/>
              <a:ea typeface="SimSun" pitchFamily="2" charset="-122"/>
              <a:cs typeface="Arial"/>
            </a:endParaRPr>
          </a:p>
        </p:txBody>
      </p:sp>
      <p:cxnSp>
        <p:nvCxnSpPr>
          <p:cNvPr id="8" name="AutoShape 15"/>
          <p:cNvCxnSpPr>
            <a:cxnSpLocks noChangeShapeType="1"/>
            <a:stCxn id="7" idx="0"/>
            <a:endCxn id="12" idx="1"/>
          </p:cNvCxnSpPr>
          <p:nvPr/>
        </p:nvCxnSpPr>
        <p:spPr bwMode="auto">
          <a:xfrm rot="5400000" flipH="1" flipV="1">
            <a:off x="4229311" y="3192256"/>
            <a:ext cx="418983" cy="42725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3676654" y="39074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24" idx="1"/>
          </p:cNvCxnSpPr>
          <p:nvPr/>
        </p:nvCxnSpPr>
        <p:spPr bwMode="auto">
          <a:xfrm>
            <a:off x="7640430" y="3196391"/>
            <a:ext cx="477483"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52430" y="2620391"/>
            <a:ext cx="2988000" cy="1152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panose="020B0604020202020204" pitchFamily="34" charset="0"/>
                <a:cs typeface="Arial" panose="020B0604020202020204" pitchFamily="34" charset="0"/>
              </a:rPr>
              <a:t>nal-IRI 80 mg/m</a:t>
            </a:r>
            <a:r>
              <a:rPr lang="fr-FR" altLang="zh-CN" baseline="30000" dirty="0" smtClean="0">
                <a:solidFill>
                  <a:srgbClr val="FFFFFF"/>
                </a:solidFill>
                <a:latin typeface="Arial" panose="020B0604020202020204" pitchFamily="34" charset="0"/>
                <a:cs typeface="Arial" panose="020B0604020202020204" pitchFamily="34" charset="0"/>
              </a:rPr>
              <a:t>2</a:t>
            </a:r>
            <a:r>
              <a:rPr lang="fr-FR" altLang="zh-CN" dirty="0" smtClean="0">
                <a:solidFill>
                  <a:srgbClr val="FFFFFF"/>
                </a:solidFill>
                <a:latin typeface="Arial" panose="020B0604020202020204" pitchFamily="34" charset="0"/>
                <a:cs typeface="Arial" panose="020B0604020202020204" pitchFamily="34" charset="0"/>
              </a:rPr>
              <a:t> + 5FU 2400 mg/m</a:t>
            </a:r>
            <a:r>
              <a:rPr lang="fr-FR" altLang="zh-CN" baseline="30000" dirty="0" smtClean="0">
                <a:solidFill>
                  <a:srgbClr val="FFFFFF"/>
                </a:solidFill>
                <a:latin typeface="Arial" panose="020B0604020202020204" pitchFamily="34" charset="0"/>
                <a:cs typeface="Arial" panose="020B0604020202020204" pitchFamily="34" charset="0"/>
              </a:rPr>
              <a:t>2</a:t>
            </a:r>
            <a:r>
              <a:rPr lang="fr-FR" altLang="zh-CN" dirty="0" smtClean="0">
                <a:solidFill>
                  <a:srgbClr val="FFFFFF"/>
                </a:solidFill>
                <a:latin typeface="Arial" panose="020B0604020202020204" pitchFamily="34" charset="0"/>
                <a:cs typeface="Arial" panose="020B0604020202020204" pitchFamily="34" charset="0"/>
              </a:rPr>
              <a:t> + Leucovorine 400 mg/m</a:t>
            </a:r>
            <a:r>
              <a:rPr lang="fr-FR" altLang="zh-CN" baseline="30000" dirty="0" smtClean="0">
                <a:solidFill>
                  <a:srgbClr val="FFFFFF"/>
                </a:solidFill>
                <a:latin typeface="Arial" panose="020B0604020202020204" pitchFamily="34" charset="0"/>
                <a:cs typeface="Arial" panose="020B0604020202020204" pitchFamily="34" charset="0"/>
              </a:rPr>
              <a:t>2</a:t>
            </a:r>
            <a:r>
              <a:rPr lang="fr-FR" altLang="zh-CN" dirty="0" smtClean="0">
                <a:solidFill>
                  <a:srgbClr val="FFFFFF"/>
                </a:solidFill>
                <a:latin typeface="Arial" panose="020B0604020202020204" pitchFamily="34" charset="0"/>
                <a:cs typeface="Arial" panose="020B0604020202020204" pitchFamily="34" charset="0"/>
              </a:rPr>
              <a:t> /2S (n=71)</a:t>
            </a:r>
            <a:endParaRPr lang="fr-FR" altLang="zh-CN" dirty="0">
              <a:solidFill>
                <a:srgbClr val="FFFFFF"/>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auto">
          <a:xfrm>
            <a:off x="356964" y="2590798"/>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Critères d’inclusion</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ADCP métastatique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Progression après gemcitabine ou traitement comportant de la gemcitabine</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KPS ≥70%</a:t>
            </a:r>
          </a:p>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(n=417)</a:t>
            </a:r>
            <a:endParaRPr lang="fr-FR" altLang="zh-CN"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479424" y="5341030"/>
            <a:ext cx="4130676" cy="765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SG (déjà rapporté)</a:t>
            </a:r>
            <a:endParaRPr lang="fr-FR" kern="0" dirty="0" smtClean="0"/>
          </a:p>
        </p:txBody>
      </p:sp>
      <p:sp>
        <p:nvSpPr>
          <p:cNvPr id="17" name="Content Placeholder 26"/>
          <p:cNvSpPr txBox="1">
            <a:spLocks/>
          </p:cNvSpPr>
          <p:nvPr/>
        </p:nvSpPr>
        <p:spPr>
          <a:xfrm>
            <a:off x="4762500" y="5341030"/>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QoL et santé globale </a:t>
            </a:r>
            <a:br>
              <a:rPr lang="fr-FR" dirty="0" smtClean="0"/>
            </a:br>
            <a:r>
              <a:rPr lang="fr-FR" dirty="0" smtClean="0"/>
              <a:t>(EORTC-QLQC30)</a:t>
            </a:r>
            <a:endParaRPr lang="fr-FR" dirty="0"/>
          </a:p>
        </p:txBody>
      </p:sp>
      <p:cxnSp>
        <p:nvCxnSpPr>
          <p:cNvPr id="18" name="AutoShape 16"/>
          <p:cNvCxnSpPr>
            <a:cxnSpLocks noChangeShapeType="1"/>
            <a:stCxn id="7" idx="4"/>
            <a:endCxn id="21" idx="1"/>
          </p:cNvCxnSpPr>
          <p:nvPr/>
        </p:nvCxnSpPr>
        <p:spPr bwMode="auto">
          <a:xfrm rot="16200000" flipH="1">
            <a:off x="4237718" y="4187030"/>
            <a:ext cx="402169" cy="427255"/>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5" idx="1"/>
          </p:cNvCxnSpPr>
          <p:nvPr/>
        </p:nvCxnSpPr>
        <p:spPr bwMode="auto">
          <a:xfrm>
            <a:off x="7640430" y="4601743"/>
            <a:ext cx="477483"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652430" y="4025743"/>
            <a:ext cx="2988000" cy="1152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4D4D4D"/>
                </a:solidFill>
                <a:latin typeface="Arial" panose="020B0604020202020204" pitchFamily="34" charset="0"/>
                <a:cs typeface="Arial" panose="020B0604020202020204" pitchFamily="34" charset="0"/>
              </a:rPr>
              <a:t>5FU 2000 mg/m</a:t>
            </a:r>
            <a:r>
              <a:rPr lang="fr-FR" altLang="zh-CN" baseline="30000" dirty="0" smtClean="0">
                <a:solidFill>
                  <a:srgbClr val="4D4D4D"/>
                </a:solidFill>
                <a:latin typeface="Arial" panose="020B0604020202020204" pitchFamily="34" charset="0"/>
                <a:cs typeface="Arial" panose="020B0604020202020204" pitchFamily="34" charset="0"/>
              </a:rPr>
              <a:t>2</a:t>
            </a:r>
            <a:r>
              <a:rPr lang="fr-FR" altLang="zh-CN" dirty="0" smtClean="0">
                <a:solidFill>
                  <a:srgbClr val="4D4D4D"/>
                </a:solidFill>
                <a:latin typeface="Arial" panose="020B0604020202020204" pitchFamily="34" charset="0"/>
                <a:cs typeface="Arial" panose="020B0604020202020204" pitchFamily="34" charset="0"/>
              </a:rPr>
              <a:t> + Leucovorine 200 mg/m</a:t>
            </a:r>
            <a:r>
              <a:rPr lang="fr-FR" altLang="zh-CN" baseline="30000" dirty="0" smtClean="0">
                <a:solidFill>
                  <a:srgbClr val="4D4D4D"/>
                </a:solidFill>
                <a:latin typeface="Arial" panose="020B0604020202020204" pitchFamily="34" charset="0"/>
                <a:cs typeface="Arial" panose="020B0604020202020204" pitchFamily="34" charset="0"/>
              </a:rPr>
              <a:t>2</a:t>
            </a:r>
            <a:r>
              <a:rPr lang="fr-FR" altLang="zh-CN" dirty="0" smtClean="0">
                <a:solidFill>
                  <a:srgbClr val="4D4D4D"/>
                </a:solidFill>
                <a:latin typeface="Arial" panose="020B0604020202020204" pitchFamily="34" charset="0"/>
                <a:cs typeface="Arial" panose="020B0604020202020204" pitchFamily="34" charset="0"/>
              </a:rPr>
              <a:t> /6S (n=83)</a:t>
            </a:r>
            <a:endParaRPr lang="fr-FR" altLang="zh-CN" dirty="0">
              <a:solidFill>
                <a:srgbClr val="4D4D4D"/>
              </a:solidFill>
              <a:latin typeface="Arial" panose="020B0604020202020204" pitchFamily="34" charset="0"/>
              <a:cs typeface="Arial" panose="020B0604020202020204" pitchFamily="34" charset="0"/>
            </a:endParaRPr>
          </a:p>
        </p:txBody>
      </p:sp>
      <p:sp>
        <p:nvSpPr>
          <p:cNvPr id="24" name="AutoShape 12"/>
          <p:cNvSpPr>
            <a:spLocks noChangeArrowheads="1"/>
          </p:cNvSpPr>
          <p:nvPr/>
        </p:nvSpPr>
        <p:spPr bwMode="auto">
          <a:xfrm>
            <a:off x="8117913" y="2932073"/>
            <a:ext cx="77132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5" name="AutoShape 12"/>
          <p:cNvSpPr>
            <a:spLocks noChangeArrowheads="1"/>
          </p:cNvSpPr>
          <p:nvPr/>
        </p:nvSpPr>
        <p:spPr bwMode="auto">
          <a:xfrm>
            <a:off x="8117913" y="4337424"/>
            <a:ext cx="77132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Prog</a:t>
            </a:r>
            <a:endParaRPr lang="fr-FR" altLang="zh-CN" b="1" dirty="0">
              <a:solidFill>
                <a:srgbClr val="FFFFFF"/>
              </a:solidFill>
              <a:ea typeface="SimSun" pitchFamily="2" charset="-122"/>
            </a:endParaRPr>
          </a:p>
        </p:txBody>
      </p:sp>
    </p:spTree>
    <p:custDataLst>
      <p:tags r:id="rId1"/>
    </p:custDataLst>
    <p:extLst>
      <p:ext uri="{BB962C8B-B14F-4D97-AF65-F5344CB8AC3E}">
        <p14:creationId xmlns="" xmlns:p14="http://schemas.microsoft.com/office/powerpoint/2010/main" val="273508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fr-FR" dirty="0" smtClean="0"/>
              <a:t>O-004: Effets de nal-IRI (MM-398) ± 5-fluorouracile sur la qualité de vie dans l’étude NAPOLI-1, un essai de phase 3 chez les patients avec adénocarcinome canalaire du pancréas métastatique préalablement traité par gemcitabine – Hubner R, et al </a:t>
            </a:r>
            <a:endParaRPr lang="fr-FR" altLang="zh-CN" dirty="0" smtClean="0"/>
          </a:p>
        </p:txBody>
      </p:sp>
      <p:sp>
        <p:nvSpPr>
          <p:cNvPr id="16" name="Text Placeholder 15"/>
          <p:cNvSpPr>
            <a:spLocks noGrp="1"/>
          </p:cNvSpPr>
          <p:nvPr>
            <p:ph type="body" sz="quarter" idx="10"/>
          </p:nvPr>
        </p:nvSpPr>
        <p:spPr>
          <a:xfrm>
            <a:off x="365125" y="6096000"/>
            <a:ext cx="4130675" cy="487363"/>
          </a:xfrm>
        </p:spPr>
        <p:txBody>
          <a:bodyPr/>
          <a:lstStyle/>
          <a:p>
            <a:r>
              <a:rPr lang="fr-FR" dirty="0" smtClean="0"/>
              <a:t>*p ajusté de Benjamini-Hochberg</a:t>
            </a:r>
            <a:endParaRPr lang="fr-FR" dirty="0"/>
          </a:p>
        </p:txBody>
      </p:sp>
      <p:sp>
        <p:nvSpPr>
          <p:cNvPr id="17" name="Text Placeholder 16"/>
          <p:cNvSpPr>
            <a:spLocks noGrp="1"/>
          </p:cNvSpPr>
          <p:nvPr>
            <p:ph type="body" sz="quarter" idx="11"/>
          </p:nvPr>
        </p:nvSpPr>
        <p:spPr>
          <a:xfrm>
            <a:off x="3822700" y="6096000"/>
            <a:ext cx="4956175" cy="487363"/>
          </a:xfrm>
        </p:spPr>
        <p:txBody>
          <a:bodyPr/>
          <a:lstStyle/>
          <a:p>
            <a:r>
              <a:rPr lang="fr-FR" dirty="0" smtClean="0"/>
              <a:t>Hubner et al. Ann Oncol 2016; 27 (suppl 2): abstr O-004</a:t>
            </a:r>
            <a:endParaRPr lang="fr-FR" dirty="0"/>
          </a:p>
        </p:txBody>
      </p:sp>
      <p:sp>
        <p:nvSpPr>
          <p:cNvPr id="30" name="TextBox 29"/>
          <p:cNvSpPr txBox="1"/>
          <p:nvPr/>
        </p:nvSpPr>
        <p:spPr>
          <a:xfrm>
            <a:off x="369888" y="1272517"/>
            <a:ext cx="8404225" cy="338554"/>
          </a:xfrm>
          <a:prstGeom prst="rect">
            <a:avLst/>
          </a:prstGeom>
          <a:noFill/>
        </p:spPr>
        <p:txBody>
          <a:bodyPr wrap="square" lIns="0" rtlCol="0">
            <a:spAutoFit/>
          </a:bodyPr>
          <a:lstStyle/>
          <a:p>
            <a:pPr fontAlgn="auto">
              <a:spcBef>
                <a:spcPts val="0"/>
              </a:spcBef>
              <a:spcAft>
                <a:spcPts val="400"/>
              </a:spcAft>
              <a:buClr>
                <a:srgbClr val="043882"/>
              </a:buClr>
            </a:pPr>
            <a:r>
              <a:rPr lang="fr-FR" sz="1600" b="1" dirty="0" smtClean="0">
                <a:solidFill>
                  <a:srgbClr val="4D4D4D"/>
                </a:solidFill>
                <a:latin typeface="Arial"/>
                <a:cs typeface="Arial"/>
              </a:rPr>
              <a:t>Résultats</a:t>
            </a:r>
          </a:p>
        </p:txBody>
      </p:sp>
      <p:grpSp>
        <p:nvGrpSpPr>
          <p:cNvPr id="12" name="Group 11"/>
          <p:cNvGrpSpPr/>
          <p:nvPr/>
        </p:nvGrpSpPr>
        <p:grpSpPr>
          <a:xfrm>
            <a:off x="361872" y="1735169"/>
            <a:ext cx="7938526" cy="2262287"/>
            <a:chOff x="973695" y="2299076"/>
            <a:chExt cx="7938526" cy="4173517"/>
          </a:xfrm>
        </p:grpSpPr>
        <p:sp>
          <p:nvSpPr>
            <p:cNvPr id="13" name="Rectangle 12"/>
            <p:cNvSpPr/>
            <p:nvPr/>
          </p:nvSpPr>
          <p:spPr>
            <a:xfrm>
              <a:off x="1923670" y="2698494"/>
              <a:ext cx="324000" cy="392228"/>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 name="Text Box 106"/>
            <p:cNvSpPr txBox="1">
              <a:spLocks noChangeArrowheads="1"/>
            </p:cNvSpPr>
            <p:nvPr/>
          </p:nvSpPr>
          <p:spPr bwMode="auto">
            <a:xfrm>
              <a:off x="1050452" y="4267350"/>
              <a:ext cx="441334"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40%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5" name="Text Box 108"/>
            <p:cNvSpPr txBox="1">
              <a:spLocks noChangeArrowheads="1"/>
            </p:cNvSpPr>
            <p:nvPr/>
          </p:nvSpPr>
          <p:spPr bwMode="auto">
            <a:xfrm>
              <a:off x="1050452" y="3679115"/>
              <a:ext cx="441334"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60%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8" name="Text Box 110"/>
            <p:cNvSpPr txBox="1">
              <a:spLocks noChangeArrowheads="1"/>
            </p:cNvSpPr>
            <p:nvPr/>
          </p:nvSpPr>
          <p:spPr bwMode="auto">
            <a:xfrm>
              <a:off x="1050452" y="3090881"/>
              <a:ext cx="441334"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80%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9" name="Text Box 112"/>
            <p:cNvSpPr txBox="1">
              <a:spLocks noChangeArrowheads="1"/>
            </p:cNvSpPr>
            <p:nvPr/>
          </p:nvSpPr>
          <p:spPr bwMode="auto">
            <a:xfrm>
              <a:off x="973695" y="2502647"/>
              <a:ext cx="518091"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100%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20" name="Text Box 113"/>
            <p:cNvSpPr txBox="1">
              <a:spLocks noChangeArrowheads="1"/>
            </p:cNvSpPr>
            <p:nvPr/>
          </p:nvSpPr>
          <p:spPr bwMode="auto">
            <a:xfrm>
              <a:off x="1050452" y="4855584"/>
              <a:ext cx="441334"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20%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21" name="Text Box 115"/>
            <p:cNvSpPr txBox="1">
              <a:spLocks noChangeArrowheads="1"/>
            </p:cNvSpPr>
            <p:nvPr/>
          </p:nvSpPr>
          <p:spPr bwMode="auto">
            <a:xfrm>
              <a:off x="1114760" y="5443815"/>
              <a:ext cx="377026"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23" name="Line 145"/>
            <p:cNvSpPr>
              <a:spLocks noChangeShapeType="1"/>
            </p:cNvSpPr>
            <p:nvPr/>
          </p:nvSpPr>
          <p:spPr bwMode="auto">
            <a:xfrm>
              <a:off x="1482554" y="271733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4" name="Line 146"/>
            <p:cNvSpPr>
              <a:spLocks noChangeShapeType="1"/>
            </p:cNvSpPr>
            <p:nvPr/>
          </p:nvSpPr>
          <p:spPr bwMode="auto">
            <a:xfrm>
              <a:off x="1482554" y="2988106"/>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5" name="Line 147"/>
            <p:cNvSpPr>
              <a:spLocks noChangeShapeType="1"/>
            </p:cNvSpPr>
            <p:nvPr/>
          </p:nvSpPr>
          <p:spPr bwMode="auto">
            <a:xfrm>
              <a:off x="1482554" y="3273713"/>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6" name="Line 148"/>
            <p:cNvSpPr>
              <a:spLocks noChangeShapeType="1"/>
            </p:cNvSpPr>
            <p:nvPr/>
          </p:nvSpPr>
          <p:spPr bwMode="auto">
            <a:xfrm>
              <a:off x="1482554" y="3570745"/>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7" name="Line 150"/>
            <p:cNvSpPr>
              <a:spLocks noChangeShapeType="1"/>
            </p:cNvSpPr>
            <p:nvPr/>
          </p:nvSpPr>
          <p:spPr bwMode="auto">
            <a:xfrm>
              <a:off x="1482554" y="538720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8" name="Line 151"/>
            <p:cNvSpPr>
              <a:spLocks noChangeShapeType="1"/>
            </p:cNvSpPr>
            <p:nvPr/>
          </p:nvSpPr>
          <p:spPr bwMode="auto">
            <a:xfrm>
              <a:off x="1482554" y="5067327"/>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9" name="Line 152"/>
            <p:cNvSpPr>
              <a:spLocks noChangeShapeType="1"/>
            </p:cNvSpPr>
            <p:nvPr/>
          </p:nvSpPr>
          <p:spPr bwMode="auto">
            <a:xfrm>
              <a:off x="1482554" y="4770296"/>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32" name="Line 153"/>
            <p:cNvSpPr>
              <a:spLocks noChangeShapeType="1"/>
            </p:cNvSpPr>
            <p:nvPr/>
          </p:nvSpPr>
          <p:spPr bwMode="auto">
            <a:xfrm>
              <a:off x="1482554" y="448468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33" name="Line 154"/>
            <p:cNvSpPr>
              <a:spLocks noChangeShapeType="1"/>
            </p:cNvSpPr>
            <p:nvPr/>
          </p:nvSpPr>
          <p:spPr bwMode="auto">
            <a:xfrm>
              <a:off x="1482554" y="4176233"/>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34" name="Line 155"/>
            <p:cNvSpPr>
              <a:spLocks noChangeShapeType="1"/>
            </p:cNvSpPr>
            <p:nvPr/>
          </p:nvSpPr>
          <p:spPr bwMode="auto">
            <a:xfrm>
              <a:off x="1482554" y="3902050"/>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1478635" y="5734461"/>
              <a:ext cx="932880" cy="738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Etat de </a:t>
              </a:r>
              <a:br>
                <a:rPr lang="fr-FR" altLang="en-US" sz="1000" b="1" dirty="0" smtClean="0">
                  <a:solidFill>
                    <a:srgbClr val="000000"/>
                  </a:solidFill>
                  <a:latin typeface="Arial" panose="020B0604020202020204" pitchFamily="34" charset="0"/>
                  <a:cs typeface="Arial" panose="020B0604020202020204" pitchFamily="34" charset="0"/>
                </a:rPr>
              </a:br>
              <a:r>
                <a:rPr lang="fr-FR" altLang="en-US" sz="1000" b="1" dirty="0" smtClean="0">
                  <a:solidFill>
                    <a:srgbClr val="000000"/>
                  </a:solidFill>
                  <a:latin typeface="Arial" panose="020B0604020202020204" pitchFamily="34" charset="0"/>
                  <a:cs typeface="Arial" panose="020B0604020202020204" pitchFamily="34" charset="0"/>
                </a:rPr>
                <a:t>santé global</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2488123" y="5734461"/>
              <a:ext cx="754796"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Physique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3616083" y="5734461"/>
              <a:ext cx="462562"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Rôle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4377957" y="5734461"/>
              <a:ext cx="882849"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Emotionnel</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5443327" y="5734461"/>
              <a:ext cx="668948"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Cognitif</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40" name="Text Box 88"/>
            <p:cNvSpPr txBox="1">
              <a:spLocks noChangeArrowheads="1"/>
            </p:cNvSpPr>
            <p:nvPr/>
          </p:nvSpPr>
          <p:spPr bwMode="auto">
            <a:xfrm>
              <a:off x="6430050" y="5734461"/>
              <a:ext cx="562436" cy="738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Social</a:t>
              </a:r>
              <a:br>
                <a:rPr lang="fr-FR" altLang="en-US" sz="1000" b="1" dirty="0" smtClean="0">
                  <a:solidFill>
                    <a:srgbClr val="000000"/>
                  </a:solidFill>
                  <a:latin typeface="Arial" panose="020B0604020202020204" pitchFamily="34" charset="0"/>
                  <a:cs typeface="Arial" panose="020B0604020202020204" pitchFamily="34" charset="0"/>
                </a:rPr>
              </a:b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1605889" y="2698494"/>
              <a:ext cx="317781" cy="5105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3" name="Rectangle 42"/>
            <p:cNvSpPr/>
            <p:nvPr/>
          </p:nvSpPr>
          <p:spPr>
            <a:xfrm>
              <a:off x="1605890" y="3209026"/>
              <a:ext cx="317780" cy="117694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4" name="Rectangle 43"/>
            <p:cNvSpPr/>
            <p:nvPr/>
          </p:nvSpPr>
          <p:spPr>
            <a:xfrm>
              <a:off x="1605890" y="4340969"/>
              <a:ext cx="324000" cy="132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45" name="TextBox 44"/>
            <p:cNvSpPr txBox="1"/>
            <p:nvPr/>
          </p:nvSpPr>
          <p:spPr>
            <a:xfrm>
              <a:off x="1558581"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p=0,8445*</a:t>
              </a:r>
              <a:endParaRPr lang="fr-FR" sz="9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523149"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p=0,9435*</a:t>
              </a:r>
              <a:endParaRPr lang="fr-FR" sz="9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3487717"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p=0,7674*</a:t>
              </a:r>
              <a:endParaRPr lang="fr-FR" sz="9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4452285"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5390975"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6355543" y="2299076"/>
              <a:ext cx="714183" cy="425844"/>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52" name="Rectangle 51"/>
            <p:cNvSpPr/>
            <p:nvPr/>
          </p:nvSpPr>
          <p:spPr>
            <a:xfrm>
              <a:off x="1924639" y="3085877"/>
              <a:ext cx="323031" cy="1393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3" name="Rectangle 52"/>
            <p:cNvSpPr/>
            <p:nvPr/>
          </p:nvSpPr>
          <p:spPr>
            <a:xfrm>
              <a:off x="1923670" y="4338101"/>
              <a:ext cx="324000" cy="1323500"/>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4" name="Rectangle 53"/>
            <p:cNvSpPr/>
            <p:nvPr/>
          </p:nvSpPr>
          <p:spPr>
            <a:xfrm>
              <a:off x="2566428" y="2698494"/>
              <a:ext cx="333881" cy="3922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5" name="Rectangle 54"/>
            <p:cNvSpPr/>
            <p:nvPr/>
          </p:nvSpPr>
          <p:spPr>
            <a:xfrm>
              <a:off x="2566428" y="3057132"/>
              <a:ext cx="333881" cy="119651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6" name="Rectangle 55"/>
            <p:cNvSpPr/>
            <p:nvPr/>
          </p:nvSpPr>
          <p:spPr>
            <a:xfrm>
              <a:off x="2566428" y="4245623"/>
              <a:ext cx="333881" cy="1413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7" name="Rectangle 56"/>
            <p:cNvSpPr/>
            <p:nvPr/>
          </p:nvSpPr>
          <p:spPr>
            <a:xfrm>
              <a:off x="2885817" y="3057132"/>
              <a:ext cx="308234" cy="11965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8" name="Rectangle 57"/>
            <p:cNvSpPr/>
            <p:nvPr/>
          </p:nvSpPr>
          <p:spPr>
            <a:xfrm>
              <a:off x="2885817" y="4253645"/>
              <a:ext cx="308234" cy="14107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59" name="Rectangle 58"/>
            <p:cNvSpPr/>
            <p:nvPr/>
          </p:nvSpPr>
          <p:spPr>
            <a:xfrm>
              <a:off x="3847221" y="2698494"/>
              <a:ext cx="324000" cy="38451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0" name="Rectangle 59"/>
            <p:cNvSpPr/>
            <p:nvPr/>
          </p:nvSpPr>
          <p:spPr>
            <a:xfrm>
              <a:off x="3847221" y="3054264"/>
              <a:ext cx="324000" cy="1091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1" name="Rectangle 60"/>
            <p:cNvSpPr/>
            <p:nvPr/>
          </p:nvSpPr>
          <p:spPr>
            <a:xfrm>
              <a:off x="3848672" y="4137640"/>
              <a:ext cx="324000" cy="152159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2" name="Rectangle 61"/>
            <p:cNvSpPr/>
            <p:nvPr/>
          </p:nvSpPr>
          <p:spPr>
            <a:xfrm>
              <a:off x="3526475" y="2698493"/>
              <a:ext cx="324000" cy="5752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3" name="Rectangle 62"/>
            <p:cNvSpPr/>
            <p:nvPr/>
          </p:nvSpPr>
          <p:spPr>
            <a:xfrm>
              <a:off x="3526474" y="3209026"/>
              <a:ext cx="324000" cy="106038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4" name="Rectangle 63"/>
            <p:cNvSpPr/>
            <p:nvPr/>
          </p:nvSpPr>
          <p:spPr>
            <a:xfrm>
              <a:off x="3526474" y="4161427"/>
              <a:ext cx="324000" cy="150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5" name="Rectangle 64"/>
            <p:cNvSpPr/>
            <p:nvPr/>
          </p:nvSpPr>
          <p:spPr>
            <a:xfrm>
              <a:off x="4812259" y="2698494"/>
              <a:ext cx="324000" cy="32756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6" name="Rectangle 65"/>
            <p:cNvSpPr/>
            <p:nvPr/>
          </p:nvSpPr>
          <p:spPr>
            <a:xfrm>
              <a:off x="4812259" y="3026059"/>
              <a:ext cx="324000" cy="16677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7" name="Rectangle 66"/>
            <p:cNvSpPr/>
            <p:nvPr/>
          </p:nvSpPr>
          <p:spPr>
            <a:xfrm>
              <a:off x="4812259" y="4685274"/>
              <a:ext cx="324000" cy="98067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8" name="Rectangle 67"/>
            <p:cNvSpPr/>
            <p:nvPr/>
          </p:nvSpPr>
          <p:spPr>
            <a:xfrm>
              <a:off x="4490395" y="2698494"/>
              <a:ext cx="318981" cy="64580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69" name="Rectangle 68"/>
            <p:cNvSpPr/>
            <p:nvPr/>
          </p:nvSpPr>
          <p:spPr>
            <a:xfrm>
              <a:off x="4490395" y="3303600"/>
              <a:ext cx="324000" cy="139021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0" name="Rectangle 69"/>
            <p:cNvSpPr/>
            <p:nvPr/>
          </p:nvSpPr>
          <p:spPr>
            <a:xfrm>
              <a:off x="4490395" y="4685274"/>
              <a:ext cx="324000" cy="976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1" name="Rectangle 70"/>
            <p:cNvSpPr/>
            <p:nvPr/>
          </p:nvSpPr>
          <p:spPr>
            <a:xfrm>
              <a:off x="5769836" y="2712662"/>
              <a:ext cx="324000" cy="265699"/>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2" name="Rectangle 71"/>
            <p:cNvSpPr/>
            <p:nvPr/>
          </p:nvSpPr>
          <p:spPr>
            <a:xfrm>
              <a:off x="5769836" y="2978362"/>
              <a:ext cx="324000" cy="1291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3" name="Rectangle 72"/>
            <p:cNvSpPr/>
            <p:nvPr/>
          </p:nvSpPr>
          <p:spPr>
            <a:xfrm>
              <a:off x="5769836" y="4253644"/>
              <a:ext cx="324000" cy="141147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4" name="Rectangle 73"/>
            <p:cNvSpPr/>
            <p:nvPr/>
          </p:nvSpPr>
          <p:spPr>
            <a:xfrm>
              <a:off x="5446796" y="2717338"/>
              <a:ext cx="324000" cy="3938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5" name="Rectangle 74"/>
            <p:cNvSpPr/>
            <p:nvPr/>
          </p:nvSpPr>
          <p:spPr>
            <a:xfrm>
              <a:off x="5446795" y="3085879"/>
              <a:ext cx="324000" cy="139396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6" name="Rectangle 75"/>
            <p:cNvSpPr/>
            <p:nvPr/>
          </p:nvSpPr>
          <p:spPr>
            <a:xfrm>
              <a:off x="5446795" y="4479844"/>
              <a:ext cx="331008" cy="1187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7" name="Rectangle 76"/>
            <p:cNvSpPr/>
            <p:nvPr/>
          </p:nvSpPr>
          <p:spPr>
            <a:xfrm>
              <a:off x="6708595" y="2717338"/>
              <a:ext cx="324000" cy="368541"/>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8" name="Rectangle 77"/>
            <p:cNvSpPr/>
            <p:nvPr/>
          </p:nvSpPr>
          <p:spPr>
            <a:xfrm>
              <a:off x="6708595" y="3083010"/>
              <a:ext cx="324000" cy="13200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79" name="Rectangle 78"/>
            <p:cNvSpPr/>
            <p:nvPr/>
          </p:nvSpPr>
          <p:spPr>
            <a:xfrm>
              <a:off x="6708595" y="4394535"/>
              <a:ext cx="324000" cy="127141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0" name="Rectangle 79"/>
            <p:cNvSpPr/>
            <p:nvPr/>
          </p:nvSpPr>
          <p:spPr>
            <a:xfrm>
              <a:off x="6396277" y="2712662"/>
              <a:ext cx="324000" cy="4341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1" name="Rectangle 80"/>
            <p:cNvSpPr/>
            <p:nvPr/>
          </p:nvSpPr>
          <p:spPr>
            <a:xfrm>
              <a:off x="6396277" y="3090722"/>
              <a:ext cx="324000" cy="98040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2" name="Rectangle 81"/>
            <p:cNvSpPr/>
            <p:nvPr/>
          </p:nvSpPr>
          <p:spPr>
            <a:xfrm>
              <a:off x="6396277" y="4063107"/>
              <a:ext cx="324000" cy="16012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3" name="Rectangle 82"/>
            <p:cNvSpPr/>
            <p:nvPr/>
          </p:nvSpPr>
          <p:spPr>
            <a:xfrm>
              <a:off x="2883977" y="2698494"/>
              <a:ext cx="310074" cy="40920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4" name="TextBox 83"/>
            <p:cNvSpPr txBox="1"/>
            <p:nvPr/>
          </p:nvSpPr>
          <p:spPr>
            <a:xfrm>
              <a:off x="7318515" y="2532765"/>
              <a:ext cx="1593706"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Nal-IRI + 5FU/LV (n=71)</a:t>
              </a:r>
              <a:endParaRPr lang="fr-FR" sz="1000" dirty="0">
                <a:solidFill>
                  <a:srgbClr val="000000"/>
                </a:solidFill>
              </a:endParaRPr>
            </a:p>
          </p:txBody>
        </p:sp>
        <p:sp>
          <p:nvSpPr>
            <p:cNvPr id="85" name="TextBox 84"/>
            <p:cNvSpPr txBox="1"/>
            <p:nvPr/>
          </p:nvSpPr>
          <p:spPr>
            <a:xfrm>
              <a:off x="7318515" y="3726601"/>
              <a:ext cx="1042273" cy="454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5FU/LV (n=57)</a:t>
              </a:r>
              <a:endParaRPr lang="fr-FR" sz="1000" dirty="0">
                <a:solidFill>
                  <a:srgbClr val="000000"/>
                </a:solidFill>
              </a:endParaRPr>
            </a:p>
          </p:txBody>
        </p:sp>
        <p:sp>
          <p:nvSpPr>
            <p:cNvPr id="86" name="TextBox 85"/>
            <p:cNvSpPr txBox="1"/>
            <p:nvPr/>
          </p:nvSpPr>
          <p:spPr>
            <a:xfrm>
              <a:off x="7563768" y="2821144"/>
              <a:ext cx="968447" cy="1022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Amélioration</a:t>
              </a:r>
            </a:p>
            <a:p>
              <a:pPr algn="l" fontAlgn="auto">
                <a:spcBef>
                  <a:spcPts val="0"/>
                </a:spcBef>
                <a:spcAft>
                  <a:spcPts val="0"/>
                </a:spcAft>
              </a:pPr>
              <a:r>
                <a:rPr lang="fr-FR" sz="1000" dirty="0" smtClean="0">
                  <a:solidFill>
                    <a:srgbClr val="000000"/>
                  </a:solidFill>
                </a:rPr>
                <a:t>Stable</a:t>
              </a:r>
            </a:p>
            <a:p>
              <a:pPr algn="l" fontAlgn="auto">
                <a:spcBef>
                  <a:spcPts val="0"/>
                </a:spcBef>
                <a:spcAft>
                  <a:spcPts val="0"/>
                </a:spcAft>
              </a:pPr>
              <a:r>
                <a:rPr lang="fr-FR" sz="1000" dirty="0" smtClean="0">
                  <a:solidFill>
                    <a:srgbClr val="000000"/>
                  </a:solidFill>
                </a:rPr>
                <a:t>Aggravation</a:t>
              </a:r>
              <a:endParaRPr lang="fr-FR" sz="1000" dirty="0">
                <a:solidFill>
                  <a:srgbClr val="000000"/>
                </a:solidFill>
              </a:endParaRPr>
            </a:p>
          </p:txBody>
        </p:sp>
        <p:sp>
          <p:nvSpPr>
            <p:cNvPr id="87" name="TextBox 86"/>
            <p:cNvSpPr txBox="1"/>
            <p:nvPr/>
          </p:nvSpPr>
          <p:spPr>
            <a:xfrm>
              <a:off x="7563768" y="3994718"/>
              <a:ext cx="968447" cy="1022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Amélioration</a:t>
              </a:r>
            </a:p>
            <a:p>
              <a:pPr algn="l" fontAlgn="auto">
                <a:spcBef>
                  <a:spcPts val="0"/>
                </a:spcBef>
                <a:spcAft>
                  <a:spcPts val="0"/>
                </a:spcAft>
              </a:pPr>
              <a:r>
                <a:rPr lang="fr-FR" sz="1000" dirty="0" smtClean="0">
                  <a:solidFill>
                    <a:srgbClr val="000000"/>
                  </a:solidFill>
                </a:rPr>
                <a:t>Stable</a:t>
              </a:r>
            </a:p>
            <a:p>
              <a:pPr algn="l" fontAlgn="auto">
                <a:spcBef>
                  <a:spcPts val="0"/>
                </a:spcBef>
                <a:spcAft>
                  <a:spcPts val="0"/>
                </a:spcAft>
              </a:pPr>
              <a:r>
                <a:rPr lang="fr-FR" sz="1000" dirty="0" smtClean="0">
                  <a:solidFill>
                    <a:srgbClr val="000000"/>
                  </a:solidFill>
                </a:rPr>
                <a:t>Aggravation</a:t>
              </a:r>
              <a:endParaRPr lang="fr-FR" sz="1000" dirty="0">
                <a:solidFill>
                  <a:srgbClr val="000000"/>
                </a:solidFill>
              </a:endParaRPr>
            </a:p>
          </p:txBody>
        </p:sp>
        <p:sp>
          <p:nvSpPr>
            <p:cNvPr id="88" name="Rectangle 87"/>
            <p:cNvSpPr>
              <a:spLocks noChangeAspect="1"/>
            </p:cNvSpPr>
            <p:nvPr/>
          </p:nvSpPr>
          <p:spPr>
            <a:xfrm>
              <a:off x="7435991" y="2962114"/>
              <a:ext cx="149064" cy="1490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89" name="Rectangle 88"/>
            <p:cNvSpPr>
              <a:spLocks noChangeAspect="1"/>
            </p:cNvSpPr>
            <p:nvPr/>
          </p:nvSpPr>
          <p:spPr>
            <a:xfrm>
              <a:off x="7435991" y="3254587"/>
              <a:ext cx="149064" cy="14906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0" name="Rectangle 89"/>
            <p:cNvSpPr>
              <a:spLocks noChangeAspect="1"/>
            </p:cNvSpPr>
            <p:nvPr/>
          </p:nvSpPr>
          <p:spPr>
            <a:xfrm>
              <a:off x="7435991" y="3541628"/>
              <a:ext cx="149064" cy="149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1" name="Rectangle 90"/>
            <p:cNvSpPr>
              <a:spLocks noChangeAspect="1"/>
            </p:cNvSpPr>
            <p:nvPr/>
          </p:nvSpPr>
          <p:spPr>
            <a:xfrm>
              <a:off x="7435991" y="4164322"/>
              <a:ext cx="149064" cy="14906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2" name="Rectangle 91"/>
            <p:cNvSpPr>
              <a:spLocks noChangeAspect="1"/>
            </p:cNvSpPr>
            <p:nvPr/>
          </p:nvSpPr>
          <p:spPr>
            <a:xfrm>
              <a:off x="7435991" y="4434111"/>
              <a:ext cx="149064" cy="149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3" name="Rectangle 92"/>
            <p:cNvSpPr>
              <a:spLocks noChangeAspect="1"/>
            </p:cNvSpPr>
            <p:nvPr/>
          </p:nvSpPr>
          <p:spPr>
            <a:xfrm>
              <a:off x="7435991" y="4740643"/>
              <a:ext cx="149064" cy="14906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4" name="Line 150"/>
            <p:cNvSpPr>
              <a:spLocks noChangeShapeType="1"/>
            </p:cNvSpPr>
            <p:nvPr/>
          </p:nvSpPr>
          <p:spPr bwMode="auto">
            <a:xfrm>
              <a:off x="1482554" y="5664995"/>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22" name="Freeform 144"/>
            <p:cNvSpPr>
              <a:spLocks/>
            </p:cNvSpPr>
            <p:nvPr/>
          </p:nvSpPr>
          <p:spPr bwMode="auto">
            <a:xfrm>
              <a:off x="1596417" y="2690473"/>
              <a:ext cx="5442471" cy="29817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400" dirty="0">
                <a:solidFill>
                  <a:srgbClr val="82786F"/>
                </a:solidFill>
                <a:latin typeface="Arial" panose="020B0604020202020204" pitchFamily="34" charset="0"/>
                <a:cs typeface="Arial" panose="020B0604020202020204" pitchFamily="34" charset="0"/>
              </a:endParaRPr>
            </a:p>
          </p:txBody>
        </p:sp>
      </p:grpSp>
      <p:grpSp>
        <p:nvGrpSpPr>
          <p:cNvPr id="95" name="Group 94"/>
          <p:cNvGrpSpPr/>
          <p:nvPr/>
        </p:nvGrpSpPr>
        <p:grpSpPr>
          <a:xfrm>
            <a:off x="361872" y="4155776"/>
            <a:ext cx="8107298" cy="2227868"/>
            <a:chOff x="973695" y="2304366"/>
            <a:chExt cx="8107298" cy="4180970"/>
          </a:xfrm>
        </p:grpSpPr>
        <p:sp>
          <p:nvSpPr>
            <p:cNvPr id="187" name="Rectangle 186"/>
            <p:cNvSpPr/>
            <p:nvPr/>
          </p:nvSpPr>
          <p:spPr>
            <a:xfrm>
              <a:off x="3888617" y="2714469"/>
              <a:ext cx="247741" cy="5483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96" name="Text Box 106"/>
            <p:cNvSpPr txBox="1">
              <a:spLocks noChangeArrowheads="1"/>
            </p:cNvSpPr>
            <p:nvPr/>
          </p:nvSpPr>
          <p:spPr bwMode="auto">
            <a:xfrm>
              <a:off x="1050452" y="4269041"/>
              <a:ext cx="441334"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40%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97" name="Text Box 108"/>
            <p:cNvSpPr txBox="1">
              <a:spLocks noChangeArrowheads="1"/>
            </p:cNvSpPr>
            <p:nvPr/>
          </p:nvSpPr>
          <p:spPr bwMode="auto">
            <a:xfrm>
              <a:off x="1050452" y="3673779"/>
              <a:ext cx="441334"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60%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98" name="Text Box 110"/>
            <p:cNvSpPr txBox="1">
              <a:spLocks noChangeArrowheads="1"/>
            </p:cNvSpPr>
            <p:nvPr/>
          </p:nvSpPr>
          <p:spPr bwMode="auto">
            <a:xfrm>
              <a:off x="1050452" y="3078516"/>
              <a:ext cx="441334"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80%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99" name="Text Box 112"/>
            <p:cNvSpPr txBox="1">
              <a:spLocks noChangeArrowheads="1"/>
            </p:cNvSpPr>
            <p:nvPr/>
          </p:nvSpPr>
          <p:spPr bwMode="auto">
            <a:xfrm>
              <a:off x="973695" y="2483254"/>
              <a:ext cx="518091"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100%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00" name="Text Box 113"/>
            <p:cNvSpPr txBox="1">
              <a:spLocks noChangeArrowheads="1"/>
            </p:cNvSpPr>
            <p:nvPr/>
          </p:nvSpPr>
          <p:spPr bwMode="auto">
            <a:xfrm>
              <a:off x="1050452" y="4864303"/>
              <a:ext cx="441334"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20%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01" name="Text Box 115"/>
            <p:cNvSpPr txBox="1">
              <a:spLocks noChangeArrowheads="1"/>
            </p:cNvSpPr>
            <p:nvPr/>
          </p:nvSpPr>
          <p:spPr bwMode="auto">
            <a:xfrm>
              <a:off x="1114760" y="5459566"/>
              <a:ext cx="377026"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0%</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02" name="Freeform 144"/>
            <p:cNvSpPr>
              <a:spLocks/>
            </p:cNvSpPr>
            <p:nvPr/>
          </p:nvSpPr>
          <p:spPr bwMode="auto">
            <a:xfrm>
              <a:off x="1612460" y="2690473"/>
              <a:ext cx="5374920" cy="29817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400" dirty="0">
                <a:solidFill>
                  <a:srgbClr val="82786F"/>
                </a:solidFill>
                <a:latin typeface="Arial" panose="020B0604020202020204" pitchFamily="34" charset="0"/>
                <a:cs typeface="Arial" panose="020B0604020202020204" pitchFamily="34" charset="0"/>
              </a:endParaRPr>
            </a:p>
          </p:txBody>
        </p:sp>
        <p:sp>
          <p:nvSpPr>
            <p:cNvPr id="103" name="Line 145"/>
            <p:cNvSpPr>
              <a:spLocks noChangeShapeType="1"/>
            </p:cNvSpPr>
            <p:nvPr/>
          </p:nvSpPr>
          <p:spPr bwMode="auto">
            <a:xfrm>
              <a:off x="1482554" y="271733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4" name="Line 146"/>
            <p:cNvSpPr>
              <a:spLocks noChangeShapeType="1"/>
            </p:cNvSpPr>
            <p:nvPr/>
          </p:nvSpPr>
          <p:spPr bwMode="auto">
            <a:xfrm>
              <a:off x="1482554" y="2988106"/>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5" name="Line 147"/>
            <p:cNvSpPr>
              <a:spLocks noChangeShapeType="1"/>
            </p:cNvSpPr>
            <p:nvPr/>
          </p:nvSpPr>
          <p:spPr bwMode="auto">
            <a:xfrm>
              <a:off x="1482554" y="3273713"/>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6" name="Line 148"/>
            <p:cNvSpPr>
              <a:spLocks noChangeShapeType="1"/>
            </p:cNvSpPr>
            <p:nvPr/>
          </p:nvSpPr>
          <p:spPr bwMode="auto">
            <a:xfrm>
              <a:off x="1482554" y="3570745"/>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7" name="Line 150"/>
            <p:cNvSpPr>
              <a:spLocks noChangeShapeType="1"/>
            </p:cNvSpPr>
            <p:nvPr/>
          </p:nvSpPr>
          <p:spPr bwMode="auto">
            <a:xfrm>
              <a:off x="1482554" y="538720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8" name="Line 151"/>
            <p:cNvSpPr>
              <a:spLocks noChangeShapeType="1"/>
            </p:cNvSpPr>
            <p:nvPr/>
          </p:nvSpPr>
          <p:spPr bwMode="auto">
            <a:xfrm>
              <a:off x="1482554" y="5067327"/>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09" name="Line 152"/>
            <p:cNvSpPr>
              <a:spLocks noChangeShapeType="1"/>
            </p:cNvSpPr>
            <p:nvPr/>
          </p:nvSpPr>
          <p:spPr bwMode="auto">
            <a:xfrm>
              <a:off x="1482554" y="4770296"/>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10" name="Line 153"/>
            <p:cNvSpPr>
              <a:spLocks noChangeShapeType="1"/>
            </p:cNvSpPr>
            <p:nvPr/>
          </p:nvSpPr>
          <p:spPr bwMode="auto">
            <a:xfrm>
              <a:off x="1482554" y="4484688"/>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11" name="Line 154"/>
            <p:cNvSpPr>
              <a:spLocks noChangeShapeType="1"/>
            </p:cNvSpPr>
            <p:nvPr/>
          </p:nvSpPr>
          <p:spPr bwMode="auto">
            <a:xfrm>
              <a:off x="1482554" y="4176233"/>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12" name="Line 155"/>
            <p:cNvSpPr>
              <a:spLocks noChangeShapeType="1"/>
            </p:cNvSpPr>
            <p:nvPr/>
          </p:nvSpPr>
          <p:spPr bwMode="auto">
            <a:xfrm>
              <a:off x="1482554" y="3902050"/>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
          <p:nvSpPr>
            <p:cNvPr id="113" name="Text Box 88"/>
            <p:cNvSpPr txBox="1">
              <a:spLocks noChangeArrowheads="1"/>
            </p:cNvSpPr>
            <p:nvPr/>
          </p:nvSpPr>
          <p:spPr bwMode="auto">
            <a:xfrm>
              <a:off x="1553236" y="5734462"/>
              <a:ext cx="640645"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Fatigue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4" name="Text Box 88"/>
            <p:cNvSpPr txBox="1">
              <a:spLocks noChangeArrowheads="1"/>
            </p:cNvSpPr>
            <p:nvPr/>
          </p:nvSpPr>
          <p:spPr bwMode="auto">
            <a:xfrm>
              <a:off x="1985285" y="5734462"/>
              <a:ext cx="1075648" cy="750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Nausées</a:t>
              </a:r>
              <a:r>
                <a:rPr lang="fr-FR" altLang="en-US" sz="1000" b="1" dirty="0">
                  <a:solidFill>
                    <a:srgbClr val="000000"/>
                  </a:solidFill>
                  <a:latin typeface="Arial" panose="020B0604020202020204" pitchFamily="34" charset="0"/>
                  <a:cs typeface="Arial" panose="020B0604020202020204" pitchFamily="34" charset="0"/>
                </a:rPr>
                <a:t/>
              </a:r>
              <a:br>
                <a:rPr lang="fr-FR" altLang="en-US" sz="1000" b="1" dirty="0">
                  <a:solidFill>
                    <a:srgbClr val="000000"/>
                  </a:solidFill>
                  <a:latin typeface="Arial" panose="020B0604020202020204" pitchFamily="34" charset="0"/>
                  <a:cs typeface="Arial" panose="020B0604020202020204" pitchFamily="34" charset="0"/>
                </a:rPr>
              </a:br>
              <a:r>
                <a:rPr lang="fr-FR" altLang="en-US" sz="1000" b="1" dirty="0" smtClean="0">
                  <a:solidFill>
                    <a:srgbClr val="000000"/>
                  </a:solidFill>
                  <a:latin typeface="Arial" panose="020B0604020202020204" pitchFamily="34" charset="0"/>
                  <a:cs typeface="Arial" panose="020B0604020202020204" pitchFamily="34" charset="0"/>
                </a:rPr>
                <a:t>vomissements</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5" name="Text Box 88"/>
            <p:cNvSpPr txBox="1">
              <a:spLocks noChangeArrowheads="1"/>
            </p:cNvSpPr>
            <p:nvPr/>
          </p:nvSpPr>
          <p:spPr bwMode="auto">
            <a:xfrm>
              <a:off x="3522404" y="5734462"/>
              <a:ext cx="719230"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Dyspnée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6" name="Text Box 88"/>
            <p:cNvSpPr txBox="1">
              <a:spLocks noChangeArrowheads="1"/>
            </p:cNvSpPr>
            <p:nvPr/>
          </p:nvSpPr>
          <p:spPr bwMode="auto">
            <a:xfrm>
              <a:off x="4221591" y="5734462"/>
              <a:ext cx="747596"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Insomnie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7" name="Text Box 88"/>
            <p:cNvSpPr txBox="1">
              <a:spLocks noChangeArrowheads="1"/>
            </p:cNvSpPr>
            <p:nvPr/>
          </p:nvSpPr>
          <p:spPr bwMode="auto">
            <a:xfrm>
              <a:off x="4958703" y="5734462"/>
              <a:ext cx="605016" cy="750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Perte</a:t>
              </a:r>
              <a:br>
                <a:rPr lang="fr-FR" altLang="en-US" sz="1000" b="1" dirty="0" smtClean="0">
                  <a:solidFill>
                    <a:srgbClr val="000000"/>
                  </a:solidFill>
                  <a:latin typeface="Arial" panose="020B0604020202020204" pitchFamily="34" charset="0"/>
                  <a:cs typeface="Arial" panose="020B0604020202020204" pitchFamily="34" charset="0"/>
                </a:rPr>
              </a:br>
              <a:r>
                <a:rPr lang="fr-FR" altLang="en-US" sz="1000" b="1" dirty="0" smtClean="0">
                  <a:solidFill>
                    <a:srgbClr val="000000"/>
                  </a:solidFill>
                  <a:latin typeface="Arial" panose="020B0604020202020204" pitchFamily="34" charset="0"/>
                  <a:cs typeface="Arial" panose="020B0604020202020204" pitchFamily="34" charset="0"/>
                </a:rPr>
                <a:t>appétit</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8" name="Text Box 88"/>
            <p:cNvSpPr txBox="1">
              <a:spLocks noChangeArrowheads="1"/>
            </p:cNvSpPr>
            <p:nvPr/>
          </p:nvSpPr>
          <p:spPr bwMode="auto">
            <a:xfrm>
              <a:off x="6412505" y="5734462"/>
              <a:ext cx="705016"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Diarrhée</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19" name="TextBox 118"/>
            <p:cNvSpPr txBox="1"/>
            <p:nvPr/>
          </p:nvSpPr>
          <p:spPr>
            <a:xfrm>
              <a:off x="7318515" y="2513453"/>
              <a:ext cx="1593706"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Nal-IRI + 5FU/LV (n=71)</a:t>
              </a:r>
              <a:endParaRPr lang="fr-FR" sz="1000" dirty="0">
                <a:solidFill>
                  <a:srgbClr val="000000"/>
                </a:solidFill>
              </a:endParaRPr>
            </a:p>
          </p:txBody>
        </p:sp>
        <p:sp>
          <p:nvSpPr>
            <p:cNvPr id="120" name="TextBox 119"/>
            <p:cNvSpPr txBox="1"/>
            <p:nvPr/>
          </p:nvSpPr>
          <p:spPr>
            <a:xfrm>
              <a:off x="7318515" y="3754963"/>
              <a:ext cx="1042273"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5FU/LV (n=57)</a:t>
              </a:r>
              <a:endParaRPr lang="fr-FR" sz="1000" dirty="0">
                <a:solidFill>
                  <a:srgbClr val="000000"/>
                </a:solidFill>
              </a:endParaRPr>
            </a:p>
          </p:txBody>
        </p:sp>
        <p:sp>
          <p:nvSpPr>
            <p:cNvPr id="121" name="TextBox 120"/>
            <p:cNvSpPr txBox="1"/>
            <p:nvPr/>
          </p:nvSpPr>
          <p:spPr>
            <a:xfrm>
              <a:off x="7563768" y="2773222"/>
              <a:ext cx="968447" cy="10396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Amélioration</a:t>
              </a:r>
            </a:p>
            <a:p>
              <a:pPr algn="l" fontAlgn="auto">
                <a:spcBef>
                  <a:spcPts val="0"/>
                </a:spcBef>
                <a:spcAft>
                  <a:spcPts val="0"/>
                </a:spcAft>
              </a:pPr>
              <a:r>
                <a:rPr lang="fr-FR" sz="1000" dirty="0" smtClean="0">
                  <a:solidFill>
                    <a:srgbClr val="000000"/>
                  </a:solidFill>
                </a:rPr>
                <a:t>Stable</a:t>
              </a:r>
            </a:p>
            <a:p>
              <a:pPr algn="l" fontAlgn="auto">
                <a:spcBef>
                  <a:spcPts val="0"/>
                </a:spcBef>
                <a:spcAft>
                  <a:spcPts val="0"/>
                </a:spcAft>
              </a:pPr>
              <a:r>
                <a:rPr lang="fr-FR" sz="1000" dirty="0" smtClean="0">
                  <a:solidFill>
                    <a:srgbClr val="000000"/>
                  </a:solidFill>
                </a:rPr>
                <a:t>Aggravation</a:t>
              </a:r>
              <a:endParaRPr lang="fr-FR" sz="1000" dirty="0">
                <a:solidFill>
                  <a:srgbClr val="000000"/>
                </a:solidFill>
              </a:endParaRPr>
            </a:p>
          </p:txBody>
        </p:sp>
        <p:sp>
          <p:nvSpPr>
            <p:cNvPr id="122" name="TextBox 121"/>
            <p:cNvSpPr txBox="1"/>
            <p:nvPr/>
          </p:nvSpPr>
          <p:spPr>
            <a:xfrm>
              <a:off x="7563768" y="4035024"/>
              <a:ext cx="1517225" cy="1328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fr-FR" sz="1000" dirty="0" smtClean="0">
                  <a:solidFill>
                    <a:srgbClr val="000000"/>
                  </a:solidFill>
                </a:rPr>
                <a:t>Amélioration</a:t>
              </a:r>
            </a:p>
            <a:p>
              <a:pPr algn="l" fontAlgn="auto">
                <a:spcBef>
                  <a:spcPts val="0"/>
                </a:spcBef>
                <a:spcAft>
                  <a:spcPts val="0"/>
                </a:spcAft>
              </a:pPr>
              <a:r>
                <a:rPr lang="fr-FR" sz="1000" dirty="0" smtClean="0">
                  <a:solidFill>
                    <a:srgbClr val="000000"/>
                  </a:solidFill>
                </a:rPr>
                <a:t>Stable</a:t>
              </a:r>
            </a:p>
            <a:p>
              <a:pPr algn="l" fontAlgn="auto">
                <a:spcBef>
                  <a:spcPts val="0"/>
                </a:spcBef>
                <a:spcAft>
                  <a:spcPts val="0"/>
                </a:spcAft>
              </a:pPr>
              <a:r>
                <a:rPr lang="fr-FR" sz="1000" dirty="0" smtClean="0">
                  <a:solidFill>
                    <a:srgbClr val="000000"/>
                  </a:solidFill>
                </a:rPr>
                <a:t>Aggravation</a:t>
              </a:r>
            </a:p>
            <a:p>
              <a:pPr algn="l" fontAlgn="auto">
                <a:spcBef>
                  <a:spcPts val="0"/>
                </a:spcBef>
                <a:spcAft>
                  <a:spcPts val="0"/>
                </a:spcAft>
              </a:pPr>
              <a:r>
                <a:rPr lang="fr-FR" sz="1000" dirty="0" smtClean="0">
                  <a:solidFill>
                    <a:srgbClr val="000000"/>
                  </a:solidFill>
                </a:rPr>
                <a:t>Données manquantes</a:t>
              </a:r>
              <a:endParaRPr lang="fr-FR" sz="1000" dirty="0">
                <a:solidFill>
                  <a:srgbClr val="000000"/>
                </a:solidFill>
              </a:endParaRPr>
            </a:p>
          </p:txBody>
        </p:sp>
        <p:sp>
          <p:nvSpPr>
            <p:cNvPr id="123" name="Rectangle 122"/>
            <p:cNvSpPr>
              <a:spLocks noChangeAspect="1"/>
            </p:cNvSpPr>
            <p:nvPr/>
          </p:nvSpPr>
          <p:spPr>
            <a:xfrm>
              <a:off x="7440199" y="2972606"/>
              <a:ext cx="149064" cy="1490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24" name="Rectangle 123"/>
            <p:cNvSpPr>
              <a:spLocks noChangeAspect="1"/>
            </p:cNvSpPr>
            <p:nvPr/>
          </p:nvSpPr>
          <p:spPr>
            <a:xfrm>
              <a:off x="7440199" y="3209335"/>
              <a:ext cx="149064" cy="14906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25" name="Rectangle 124"/>
            <p:cNvSpPr>
              <a:spLocks noChangeAspect="1"/>
            </p:cNvSpPr>
            <p:nvPr/>
          </p:nvSpPr>
          <p:spPr>
            <a:xfrm>
              <a:off x="7440199" y="3511890"/>
              <a:ext cx="149064" cy="14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26" name="Rectangle 125"/>
            <p:cNvSpPr>
              <a:spLocks noChangeAspect="1"/>
            </p:cNvSpPr>
            <p:nvPr/>
          </p:nvSpPr>
          <p:spPr>
            <a:xfrm>
              <a:off x="7440199" y="4191784"/>
              <a:ext cx="149064" cy="149064"/>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27" name="Rectangle 126"/>
            <p:cNvSpPr>
              <a:spLocks noChangeAspect="1"/>
            </p:cNvSpPr>
            <p:nvPr/>
          </p:nvSpPr>
          <p:spPr>
            <a:xfrm>
              <a:off x="7440199" y="4477087"/>
              <a:ext cx="149064" cy="1490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28" name="Rectangle 127"/>
            <p:cNvSpPr>
              <a:spLocks noChangeAspect="1"/>
            </p:cNvSpPr>
            <p:nvPr/>
          </p:nvSpPr>
          <p:spPr>
            <a:xfrm>
              <a:off x="7440199" y="4771016"/>
              <a:ext cx="149064" cy="149064"/>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29" name="Rectangle 128"/>
            <p:cNvSpPr/>
            <p:nvPr/>
          </p:nvSpPr>
          <p:spPr>
            <a:xfrm>
              <a:off x="1626383" y="2701732"/>
              <a:ext cx="261847" cy="441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30" name="Rectangle 129"/>
            <p:cNvSpPr/>
            <p:nvPr/>
          </p:nvSpPr>
          <p:spPr>
            <a:xfrm>
              <a:off x="1626383" y="3143098"/>
              <a:ext cx="261847" cy="53067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31" name="Rectangle 130"/>
            <p:cNvSpPr/>
            <p:nvPr/>
          </p:nvSpPr>
          <p:spPr>
            <a:xfrm>
              <a:off x="1626383" y="3658009"/>
              <a:ext cx="261848" cy="2004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32" name="TextBox 131"/>
            <p:cNvSpPr txBox="1"/>
            <p:nvPr/>
          </p:nvSpPr>
          <p:spPr>
            <a:xfrm>
              <a:off x="1585847"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33" name="TextBox 132"/>
            <p:cNvSpPr txBox="1"/>
            <p:nvPr/>
          </p:nvSpPr>
          <p:spPr>
            <a:xfrm>
              <a:off x="2168029" y="2304366"/>
              <a:ext cx="671979"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p=0,7674</a:t>
              </a:r>
              <a:endParaRPr lang="fr-FR" sz="900" dirty="0">
                <a:solidFill>
                  <a:srgbClr val="000000"/>
                </a:solidFill>
                <a:latin typeface="Arial" panose="020B0604020202020204" pitchFamily="34" charset="0"/>
                <a:cs typeface="Arial" panose="020B0604020202020204" pitchFamily="34" charset="0"/>
              </a:endParaRPr>
            </a:p>
          </p:txBody>
        </p:sp>
        <p:sp>
          <p:nvSpPr>
            <p:cNvPr id="134" name="TextBox 133"/>
            <p:cNvSpPr txBox="1"/>
            <p:nvPr/>
          </p:nvSpPr>
          <p:spPr>
            <a:xfrm>
              <a:off x="2875173"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35" name="Rectangle 134"/>
            <p:cNvSpPr/>
            <p:nvPr/>
          </p:nvSpPr>
          <p:spPr>
            <a:xfrm>
              <a:off x="1888231" y="2701731"/>
              <a:ext cx="252000" cy="41429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36" name="Rectangle 135"/>
            <p:cNvSpPr/>
            <p:nvPr/>
          </p:nvSpPr>
          <p:spPr>
            <a:xfrm>
              <a:off x="1888231" y="3085878"/>
              <a:ext cx="252000" cy="1010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37" name="Rectangle 136"/>
            <p:cNvSpPr/>
            <p:nvPr/>
          </p:nvSpPr>
          <p:spPr>
            <a:xfrm>
              <a:off x="1888231" y="4081332"/>
              <a:ext cx="252000" cy="1580935"/>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38" name="Rectangle 137"/>
            <p:cNvSpPr/>
            <p:nvPr/>
          </p:nvSpPr>
          <p:spPr>
            <a:xfrm>
              <a:off x="2254867" y="2701732"/>
              <a:ext cx="251441" cy="441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39" name="Rectangle 138"/>
            <p:cNvSpPr/>
            <p:nvPr/>
          </p:nvSpPr>
          <p:spPr>
            <a:xfrm>
              <a:off x="2254308" y="3116025"/>
              <a:ext cx="252000" cy="95510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0" name="Rectangle 139"/>
            <p:cNvSpPr/>
            <p:nvPr/>
          </p:nvSpPr>
          <p:spPr>
            <a:xfrm>
              <a:off x="2254308" y="4056604"/>
              <a:ext cx="252000" cy="1605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1" name="Rectangle 140"/>
            <p:cNvSpPr/>
            <p:nvPr/>
          </p:nvSpPr>
          <p:spPr>
            <a:xfrm>
              <a:off x="2498288" y="2803664"/>
              <a:ext cx="252000" cy="13898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2" name="Rectangle 141"/>
            <p:cNvSpPr/>
            <p:nvPr/>
          </p:nvSpPr>
          <p:spPr>
            <a:xfrm>
              <a:off x="2499739" y="4181874"/>
              <a:ext cx="252000" cy="148039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3" name="Rectangle 142"/>
            <p:cNvSpPr/>
            <p:nvPr/>
          </p:nvSpPr>
          <p:spPr>
            <a:xfrm>
              <a:off x="3890599" y="2752340"/>
              <a:ext cx="252000" cy="21978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4" name="Rectangle 143"/>
            <p:cNvSpPr/>
            <p:nvPr/>
          </p:nvSpPr>
          <p:spPr>
            <a:xfrm>
              <a:off x="3890599" y="2962347"/>
              <a:ext cx="252000" cy="19586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5" name="Rectangle 144"/>
            <p:cNvSpPr/>
            <p:nvPr/>
          </p:nvSpPr>
          <p:spPr>
            <a:xfrm>
              <a:off x="3890599" y="4877558"/>
              <a:ext cx="252000" cy="784710"/>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6" name="Rectangle 145"/>
            <p:cNvSpPr/>
            <p:nvPr/>
          </p:nvSpPr>
          <p:spPr>
            <a:xfrm>
              <a:off x="3635083" y="2701732"/>
              <a:ext cx="255516" cy="2708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47" name="Rectangle 146"/>
            <p:cNvSpPr/>
            <p:nvPr/>
          </p:nvSpPr>
          <p:spPr>
            <a:xfrm>
              <a:off x="3635083" y="2962346"/>
              <a:ext cx="252000" cy="15174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8" name="Rectangle 147"/>
            <p:cNvSpPr/>
            <p:nvPr/>
          </p:nvSpPr>
          <p:spPr>
            <a:xfrm>
              <a:off x="3635083" y="4468189"/>
              <a:ext cx="252000" cy="1194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49" name="Rectangle 148"/>
            <p:cNvSpPr/>
            <p:nvPr/>
          </p:nvSpPr>
          <p:spPr>
            <a:xfrm>
              <a:off x="4588592" y="2701732"/>
              <a:ext cx="252000" cy="22068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0" name="Rectangle 149"/>
            <p:cNvSpPr/>
            <p:nvPr/>
          </p:nvSpPr>
          <p:spPr>
            <a:xfrm>
              <a:off x="4588592" y="2897665"/>
              <a:ext cx="252000" cy="14590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1" name="Rectangle 150"/>
            <p:cNvSpPr/>
            <p:nvPr/>
          </p:nvSpPr>
          <p:spPr>
            <a:xfrm>
              <a:off x="4590043" y="4319201"/>
              <a:ext cx="252000" cy="1343066"/>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2" name="Rectangle 151"/>
            <p:cNvSpPr/>
            <p:nvPr/>
          </p:nvSpPr>
          <p:spPr>
            <a:xfrm>
              <a:off x="4339298" y="2701731"/>
              <a:ext cx="248318" cy="5721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53" name="Rectangle 152"/>
            <p:cNvSpPr/>
            <p:nvPr/>
          </p:nvSpPr>
          <p:spPr>
            <a:xfrm>
              <a:off x="4339298" y="3258296"/>
              <a:ext cx="252000" cy="106170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4" name="Rectangle 153"/>
            <p:cNvSpPr/>
            <p:nvPr/>
          </p:nvSpPr>
          <p:spPr>
            <a:xfrm>
              <a:off x="4340749" y="4277224"/>
              <a:ext cx="252000" cy="1385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5" name="Rectangle 154"/>
            <p:cNvSpPr/>
            <p:nvPr/>
          </p:nvSpPr>
          <p:spPr>
            <a:xfrm>
              <a:off x="5247462" y="2701731"/>
              <a:ext cx="252000" cy="22068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6" name="Rectangle 155"/>
            <p:cNvSpPr/>
            <p:nvPr/>
          </p:nvSpPr>
          <p:spPr>
            <a:xfrm>
              <a:off x="5247462" y="2897666"/>
              <a:ext cx="252000" cy="13970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7" name="Rectangle 156"/>
            <p:cNvSpPr/>
            <p:nvPr/>
          </p:nvSpPr>
          <p:spPr>
            <a:xfrm>
              <a:off x="5247462" y="4250788"/>
              <a:ext cx="252000" cy="1411479"/>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58" name="Rectangle 157"/>
            <p:cNvSpPr/>
            <p:nvPr/>
          </p:nvSpPr>
          <p:spPr>
            <a:xfrm>
              <a:off x="5000981" y="2701731"/>
              <a:ext cx="246481" cy="4142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59" name="Rectangle 158"/>
            <p:cNvSpPr/>
            <p:nvPr/>
          </p:nvSpPr>
          <p:spPr>
            <a:xfrm>
              <a:off x="5000981" y="3093929"/>
              <a:ext cx="252000" cy="139396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0" name="Rectangle 159"/>
            <p:cNvSpPr/>
            <p:nvPr/>
          </p:nvSpPr>
          <p:spPr>
            <a:xfrm>
              <a:off x="5000981" y="4469314"/>
              <a:ext cx="252000" cy="1192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1" name="Rectangle 160"/>
            <p:cNvSpPr/>
            <p:nvPr/>
          </p:nvSpPr>
          <p:spPr>
            <a:xfrm>
              <a:off x="6014075" y="2701732"/>
              <a:ext cx="252000" cy="22068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2" name="Rectangle 161"/>
            <p:cNvSpPr/>
            <p:nvPr/>
          </p:nvSpPr>
          <p:spPr>
            <a:xfrm>
              <a:off x="6014075" y="2897665"/>
              <a:ext cx="252000" cy="1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3" name="Rectangle 162"/>
            <p:cNvSpPr/>
            <p:nvPr/>
          </p:nvSpPr>
          <p:spPr>
            <a:xfrm>
              <a:off x="6014075" y="4809574"/>
              <a:ext cx="252000" cy="85269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4" name="Rectangle 163"/>
            <p:cNvSpPr/>
            <p:nvPr/>
          </p:nvSpPr>
          <p:spPr>
            <a:xfrm>
              <a:off x="5765683" y="2701732"/>
              <a:ext cx="252000" cy="4459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65" name="Rectangle 164"/>
            <p:cNvSpPr/>
            <p:nvPr/>
          </p:nvSpPr>
          <p:spPr>
            <a:xfrm>
              <a:off x="5765682" y="3116023"/>
              <a:ext cx="252000" cy="16523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6" name="Rectangle 165"/>
            <p:cNvSpPr/>
            <p:nvPr/>
          </p:nvSpPr>
          <p:spPr>
            <a:xfrm>
              <a:off x="5765682" y="4748134"/>
              <a:ext cx="252000" cy="914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7" name="Rectangle 166"/>
            <p:cNvSpPr/>
            <p:nvPr/>
          </p:nvSpPr>
          <p:spPr>
            <a:xfrm>
              <a:off x="2498288" y="2701732"/>
              <a:ext cx="252000" cy="13918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68" name="Text Box 88"/>
            <p:cNvSpPr txBox="1">
              <a:spLocks noChangeArrowheads="1"/>
            </p:cNvSpPr>
            <p:nvPr/>
          </p:nvSpPr>
          <p:spPr bwMode="auto">
            <a:xfrm>
              <a:off x="2887191" y="5734462"/>
              <a:ext cx="669136"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Douleur</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69" name="Text Box 88"/>
            <p:cNvSpPr txBox="1">
              <a:spLocks noChangeArrowheads="1"/>
            </p:cNvSpPr>
            <p:nvPr/>
          </p:nvSpPr>
          <p:spPr bwMode="auto">
            <a:xfrm>
              <a:off x="5519079" y="5734462"/>
              <a:ext cx="968259" cy="46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fr-FR" altLang="en-US" sz="1000" b="1" dirty="0" smtClean="0">
                  <a:solidFill>
                    <a:srgbClr val="000000"/>
                  </a:solidFill>
                  <a:latin typeface="Arial" panose="020B0604020202020204" pitchFamily="34" charset="0"/>
                  <a:cs typeface="Arial" panose="020B0604020202020204" pitchFamily="34" charset="0"/>
                </a:rPr>
                <a:t>Constipation</a:t>
              </a:r>
              <a:endParaRPr lang="fr-FR" altLang="en-US" sz="1000" b="1" dirty="0">
                <a:solidFill>
                  <a:srgbClr val="000000"/>
                </a:solidFill>
                <a:latin typeface="Arial" panose="020B0604020202020204" pitchFamily="34" charset="0"/>
                <a:cs typeface="Arial" panose="020B0604020202020204" pitchFamily="34" charset="0"/>
              </a:endParaRPr>
            </a:p>
          </p:txBody>
        </p:sp>
        <p:sp>
          <p:nvSpPr>
            <p:cNvPr id="170" name="Rectangle 169"/>
            <p:cNvSpPr/>
            <p:nvPr/>
          </p:nvSpPr>
          <p:spPr>
            <a:xfrm>
              <a:off x="3208561" y="2701732"/>
              <a:ext cx="252000" cy="36766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1" name="Rectangle 170"/>
            <p:cNvSpPr/>
            <p:nvPr/>
          </p:nvSpPr>
          <p:spPr>
            <a:xfrm>
              <a:off x="3208561" y="3072311"/>
              <a:ext cx="252000" cy="12029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2" name="Rectangle 171"/>
            <p:cNvSpPr/>
            <p:nvPr/>
          </p:nvSpPr>
          <p:spPr>
            <a:xfrm>
              <a:off x="3208561" y="4273706"/>
              <a:ext cx="252000" cy="1388561"/>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3" name="Rectangle 172"/>
            <p:cNvSpPr/>
            <p:nvPr/>
          </p:nvSpPr>
          <p:spPr>
            <a:xfrm>
              <a:off x="2968811" y="2701731"/>
              <a:ext cx="252946" cy="8918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74" name="Rectangle 173"/>
            <p:cNvSpPr/>
            <p:nvPr/>
          </p:nvSpPr>
          <p:spPr>
            <a:xfrm>
              <a:off x="2968811" y="3574624"/>
              <a:ext cx="252000" cy="98843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5" name="Rectangle 174"/>
            <p:cNvSpPr/>
            <p:nvPr/>
          </p:nvSpPr>
          <p:spPr>
            <a:xfrm>
              <a:off x="2968811" y="4543321"/>
              <a:ext cx="252000" cy="1118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6" name="Rectangle 175"/>
            <p:cNvSpPr/>
            <p:nvPr/>
          </p:nvSpPr>
          <p:spPr>
            <a:xfrm>
              <a:off x="6759889" y="2701732"/>
              <a:ext cx="252000" cy="20019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7" name="Rectangle 176"/>
            <p:cNvSpPr/>
            <p:nvPr/>
          </p:nvSpPr>
          <p:spPr>
            <a:xfrm>
              <a:off x="6759889" y="2866961"/>
              <a:ext cx="252000" cy="1735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8" name="Rectangle 177"/>
            <p:cNvSpPr/>
            <p:nvPr/>
          </p:nvSpPr>
          <p:spPr>
            <a:xfrm>
              <a:off x="6759889" y="4558162"/>
              <a:ext cx="252000" cy="1104105"/>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79" name="Rectangle 178"/>
            <p:cNvSpPr/>
            <p:nvPr/>
          </p:nvSpPr>
          <p:spPr>
            <a:xfrm>
              <a:off x="6510595" y="2701731"/>
              <a:ext cx="254418" cy="2606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A0A0A0"/>
                </a:solidFill>
              </a:endParaRPr>
            </a:p>
          </p:txBody>
        </p:sp>
        <p:sp>
          <p:nvSpPr>
            <p:cNvPr id="180" name="Rectangle 179"/>
            <p:cNvSpPr/>
            <p:nvPr/>
          </p:nvSpPr>
          <p:spPr>
            <a:xfrm>
              <a:off x="6510595" y="2954108"/>
              <a:ext cx="252000" cy="114232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81" name="Rectangle 180"/>
            <p:cNvSpPr/>
            <p:nvPr/>
          </p:nvSpPr>
          <p:spPr>
            <a:xfrm>
              <a:off x="6510595" y="4046380"/>
              <a:ext cx="252000" cy="16158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sp>
          <p:nvSpPr>
            <p:cNvPr id="182" name="TextBox 181"/>
            <p:cNvSpPr txBox="1"/>
            <p:nvPr/>
          </p:nvSpPr>
          <p:spPr>
            <a:xfrm>
              <a:off x="3544459"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4252983"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4914209"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5670031"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6425853" y="2304366"/>
              <a:ext cx="669268" cy="433195"/>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p=0,6712</a:t>
              </a:r>
              <a:endParaRPr lang="fr-FR" sz="900" dirty="0">
                <a:solidFill>
                  <a:srgbClr val="000000"/>
                </a:solidFill>
                <a:latin typeface="Arial" panose="020B0604020202020204" pitchFamily="34" charset="0"/>
                <a:cs typeface="Arial" panose="020B0604020202020204" pitchFamily="34" charset="0"/>
              </a:endParaRPr>
            </a:p>
          </p:txBody>
        </p:sp>
        <p:sp>
          <p:nvSpPr>
            <p:cNvPr id="188" name="Rectangle 187"/>
            <p:cNvSpPr>
              <a:spLocks noChangeAspect="1"/>
            </p:cNvSpPr>
            <p:nvPr/>
          </p:nvSpPr>
          <p:spPr>
            <a:xfrm>
              <a:off x="7440199" y="5070816"/>
              <a:ext cx="125077" cy="125076"/>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dirty="0">
                <a:solidFill>
                  <a:srgbClr val="FFFFFF"/>
                </a:solidFill>
              </a:endParaRPr>
            </a:p>
          </p:txBody>
        </p:sp>
      </p:grpSp>
      <p:sp>
        <p:nvSpPr>
          <p:cNvPr id="190" name="TextBox 189"/>
          <p:cNvSpPr txBox="1"/>
          <p:nvPr/>
        </p:nvSpPr>
        <p:spPr>
          <a:xfrm>
            <a:off x="369888" y="1404319"/>
            <a:ext cx="8404225" cy="276999"/>
          </a:xfrm>
          <a:prstGeom prst="rect">
            <a:avLst/>
          </a:prstGeom>
          <a:noFill/>
        </p:spPr>
        <p:txBody>
          <a:bodyPr wrap="square" lIns="0" rtlCol="0">
            <a:spAutoFit/>
          </a:bodyPr>
          <a:lstStyle/>
          <a:p>
            <a:pPr algn="ctr" fontAlgn="auto">
              <a:spcBef>
                <a:spcPts val="0"/>
              </a:spcBef>
              <a:spcAft>
                <a:spcPts val="0"/>
              </a:spcAft>
            </a:pPr>
            <a:r>
              <a:rPr lang="fr-FR" sz="1200" b="1" dirty="0" smtClean="0">
                <a:solidFill>
                  <a:srgbClr val="4D4D4D"/>
                </a:solidFill>
                <a:latin typeface="Arial"/>
                <a:cs typeface="Arial"/>
              </a:rPr>
              <a:t>Santé globale et fonctionnement</a:t>
            </a:r>
            <a:endParaRPr lang="fr-FR" sz="1200" b="1" dirty="0">
              <a:solidFill>
                <a:srgbClr val="4D4D4D"/>
              </a:solidFill>
              <a:latin typeface="Arial"/>
              <a:cs typeface="Arial"/>
            </a:endParaRPr>
          </a:p>
        </p:txBody>
      </p:sp>
      <p:sp>
        <p:nvSpPr>
          <p:cNvPr id="192" name="TextBox 191"/>
          <p:cNvSpPr txBox="1"/>
          <p:nvPr/>
        </p:nvSpPr>
        <p:spPr>
          <a:xfrm>
            <a:off x="369888" y="3925385"/>
            <a:ext cx="8404225" cy="276999"/>
          </a:xfrm>
          <a:prstGeom prst="rect">
            <a:avLst/>
          </a:prstGeom>
          <a:noFill/>
        </p:spPr>
        <p:txBody>
          <a:bodyPr wrap="square" lIns="0" rtlCol="0">
            <a:spAutoFit/>
          </a:bodyPr>
          <a:lstStyle/>
          <a:p>
            <a:pPr algn="ctr" fontAlgn="auto">
              <a:spcBef>
                <a:spcPts val="0"/>
              </a:spcBef>
              <a:spcAft>
                <a:spcPts val="0"/>
              </a:spcAft>
            </a:pPr>
            <a:r>
              <a:rPr lang="fr-FR" sz="1200" b="1" dirty="0" smtClean="0">
                <a:solidFill>
                  <a:srgbClr val="4D4D4D"/>
                </a:solidFill>
                <a:latin typeface="Arial"/>
                <a:cs typeface="Arial"/>
              </a:rPr>
              <a:t>Echelle de symptômes</a:t>
            </a:r>
            <a:endParaRPr lang="fr-FR" sz="1200" b="1" dirty="0">
              <a:solidFill>
                <a:srgbClr val="4D4D4D"/>
              </a:solidFill>
              <a:latin typeface="Arial"/>
              <a:cs typeface="Arial"/>
            </a:endParaRPr>
          </a:p>
        </p:txBody>
      </p:sp>
      <p:sp>
        <p:nvSpPr>
          <p:cNvPr id="189" name="Line 150"/>
          <p:cNvSpPr>
            <a:spLocks noChangeShapeType="1"/>
          </p:cNvSpPr>
          <p:nvPr/>
        </p:nvSpPr>
        <p:spPr bwMode="auto">
          <a:xfrm>
            <a:off x="880256" y="5951829"/>
            <a:ext cx="115608"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fr-FR" sz="1000" dirty="0">
              <a:solidFill>
                <a:srgbClr val="82786F"/>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567821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65124" y="1254034"/>
            <a:ext cx="8413751" cy="5323938"/>
          </a:xfrm>
        </p:spPr>
        <p:txBody>
          <a:bodyPr numCol="2"/>
          <a:lstStyle/>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/xis	toutes les x semaines</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5FU	5-fluorouracile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ADCP	adénocarcinome canalaire du pancréas</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BCLC	Barcelona Clinic Liver Cancer</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Cap	capécitabine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CE	cancer de l’estomac</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CEO	carcinome épidermoïde de l’oesophage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CgA	chromogranine A</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CHC	carcinome hépatocellulaire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CJGO	cancer de la jonction gastro-oesophagienne</a:t>
            </a:r>
          </a:p>
          <a:p>
            <a:pPr marL="0" indent="0">
              <a:lnSpc>
                <a:spcPts val="500"/>
              </a:lnSpc>
              <a:spcBef>
                <a:spcPts val="600"/>
              </a:spcBef>
              <a:spcAft>
                <a:spcPts val="0"/>
              </a:spcAft>
              <a:buClr>
                <a:srgbClr val="043882"/>
              </a:buClr>
              <a:buNone/>
              <a:tabLst>
                <a:tab pos="1257300" algn="l"/>
              </a:tabLst>
            </a:pPr>
            <a:r>
              <a:rPr lang="fr-FR" sz="1100" dirty="0" smtClean="0"/>
              <a:t>CT</a:t>
            </a:r>
            <a:r>
              <a:rPr lang="fr-FR" sz="1100" dirty="0"/>
              <a:t>	</a:t>
            </a:r>
            <a:r>
              <a:rPr lang="fr-FR" sz="1100" dirty="0" smtClean="0"/>
              <a:t>chimiothérapie</a:t>
            </a:r>
          </a:p>
          <a:p>
            <a:pPr marL="0" indent="0">
              <a:lnSpc>
                <a:spcPts val="500"/>
              </a:lnSpc>
              <a:spcBef>
                <a:spcPts val="600"/>
              </a:spcBef>
              <a:spcAft>
                <a:spcPts val="0"/>
              </a:spcAft>
              <a:buClr>
                <a:srgbClr val="043882"/>
              </a:buClr>
              <a:buNone/>
              <a:tabLst>
                <a:tab pos="1257300" algn="l"/>
              </a:tabLst>
            </a:pPr>
            <a:r>
              <a:rPr lang="fr-FR" sz="1100" dirty="0" smtClean="0"/>
              <a:t>DAP	délai jusqu’à progression</a:t>
            </a:r>
          </a:p>
          <a:p>
            <a:pPr marL="0" indent="0">
              <a:lnSpc>
                <a:spcPts val="500"/>
              </a:lnSpc>
              <a:spcBef>
                <a:spcPts val="600"/>
              </a:spcBef>
              <a:spcAft>
                <a:spcPts val="0"/>
              </a:spcAft>
              <a:buClr>
                <a:srgbClr val="043882"/>
              </a:buClr>
              <a:buNone/>
              <a:tabLst>
                <a:tab pos="1257300" algn="l"/>
              </a:tabLst>
            </a:pPr>
            <a:r>
              <a:rPr lang="fr-FR" sz="1100" dirty="0" smtClean="0"/>
              <a:t>ECC</a:t>
            </a:r>
            <a:r>
              <a:rPr lang="fr-FR" sz="1100" dirty="0"/>
              <a:t>	</a:t>
            </a:r>
            <a:r>
              <a:rPr lang="fr-FR" sz="1100" dirty="0" err="1" smtClean="0"/>
              <a:t>épirubicine</a:t>
            </a:r>
            <a:r>
              <a:rPr lang="fr-FR" sz="1100" dirty="0" smtClean="0"/>
              <a:t>, cisplatine, capécitabine</a:t>
            </a:r>
          </a:p>
          <a:p>
            <a:pPr marL="0" indent="0">
              <a:lnSpc>
                <a:spcPts val="500"/>
              </a:lnSpc>
              <a:spcBef>
                <a:spcPts val="600"/>
              </a:spcBef>
              <a:spcAft>
                <a:spcPts val="0"/>
              </a:spcAft>
              <a:buClr>
                <a:srgbClr val="043882"/>
              </a:buClr>
              <a:buNone/>
              <a:tabLst>
                <a:tab pos="1257300" algn="l"/>
              </a:tabLst>
            </a:pPr>
            <a:r>
              <a:rPr lang="fr-FR" sz="1100" dirty="0" smtClean="0"/>
              <a:t>ECOG	</a:t>
            </a:r>
            <a:r>
              <a:rPr lang="fr-FR" sz="1100" dirty="0" err="1" smtClean="0"/>
              <a:t>Eastern</a:t>
            </a:r>
            <a:r>
              <a:rPr lang="fr-FR" sz="1100" dirty="0" smtClean="0"/>
              <a:t> Cooperative Oncology Group</a:t>
            </a:r>
          </a:p>
          <a:p>
            <a:pPr marL="0" indent="0">
              <a:lnSpc>
                <a:spcPts val="500"/>
              </a:lnSpc>
              <a:spcBef>
                <a:spcPts val="600"/>
              </a:spcBef>
              <a:spcAft>
                <a:spcPts val="0"/>
              </a:spcAft>
              <a:buClr>
                <a:srgbClr val="043882"/>
              </a:buClr>
              <a:buNone/>
              <a:tabLst>
                <a:tab pos="1257300" algn="l"/>
              </a:tabLst>
            </a:pPr>
            <a:r>
              <a:rPr lang="fr-FR" sz="1100" dirty="0" smtClean="0"/>
              <a:t>EI	évènement indésirable</a:t>
            </a:r>
          </a:p>
          <a:p>
            <a:pPr marL="0" indent="0">
              <a:lnSpc>
                <a:spcPts val="500"/>
              </a:lnSpc>
              <a:spcBef>
                <a:spcPts val="600"/>
              </a:spcBef>
              <a:spcAft>
                <a:spcPts val="0"/>
              </a:spcAft>
              <a:buClr>
                <a:srgbClr val="043882"/>
              </a:buClr>
              <a:buNone/>
              <a:tabLst>
                <a:tab pos="1257300" algn="l"/>
              </a:tabLst>
            </a:pPr>
            <a:r>
              <a:rPr lang="fr-FR" sz="1100" dirty="0" smtClean="0"/>
              <a:t>EIG	</a:t>
            </a:r>
            <a:r>
              <a:rPr lang="fr-FR" sz="1100" dirty="0" err="1" smtClean="0"/>
              <a:t>evènement</a:t>
            </a:r>
            <a:r>
              <a:rPr lang="fr-FR" sz="1100" dirty="0" smtClean="0"/>
              <a:t> indésirable grave</a:t>
            </a:r>
          </a:p>
          <a:p>
            <a:pPr marL="0" indent="0">
              <a:lnSpc>
                <a:spcPts val="500"/>
              </a:lnSpc>
              <a:spcBef>
                <a:spcPts val="600"/>
              </a:spcBef>
              <a:spcAft>
                <a:spcPts val="0"/>
              </a:spcAft>
              <a:buClr>
                <a:srgbClr val="043882"/>
              </a:buClr>
              <a:buNone/>
              <a:tabLst>
                <a:tab pos="1257300" algn="l"/>
              </a:tabLst>
            </a:pPr>
            <a:r>
              <a:rPr lang="fr-FR" sz="1100" dirty="0" smtClean="0"/>
              <a:t>EGFR</a:t>
            </a:r>
            <a:r>
              <a:rPr lang="fr-FR" sz="1100" dirty="0"/>
              <a:t>	</a:t>
            </a:r>
            <a:r>
              <a:rPr lang="fr-FR" sz="1100" dirty="0" err="1" smtClean="0"/>
              <a:t>endothelial</a:t>
            </a:r>
            <a:r>
              <a:rPr lang="fr-FR" sz="1100" dirty="0" smtClean="0"/>
              <a:t> growth factor receptor</a:t>
            </a:r>
          </a:p>
          <a:p>
            <a:pPr marL="0" indent="0">
              <a:lnSpc>
                <a:spcPts val="500"/>
              </a:lnSpc>
              <a:spcBef>
                <a:spcPts val="600"/>
              </a:spcBef>
              <a:spcAft>
                <a:spcPts val="0"/>
              </a:spcAft>
              <a:buClr>
                <a:srgbClr val="043882"/>
              </a:buClr>
              <a:buNone/>
              <a:tabLst>
                <a:tab pos="1257300" algn="l"/>
              </a:tabLst>
            </a:pPr>
            <a:r>
              <a:rPr lang="fr-FR" sz="1100" dirty="0" smtClean="0"/>
              <a:t>EMD</a:t>
            </a:r>
            <a:r>
              <a:rPr lang="fr-FR" sz="1100" dirty="0"/>
              <a:t>	</a:t>
            </a:r>
            <a:r>
              <a:rPr lang="fr-FR" sz="1100" dirty="0" smtClean="0"/>
              <a:t>équipe multidisciplinaire</a:t>
            </a:r>
          </a:p>
          <a:p>
            <a:pPr marL="0" indent="0">
              <a:lnSpc>
                <a:spcPts val="500"/>
              </a:lnSpc>
              <a:spcBef>
                <a:spcPts val="600"/>
              </a:spcBef>
              <a:spcAft>
                <a:spcPts val="0"/>
              </a:spcAft>
              <a:buClr>
                <a:srgbClr val="043882"/>
              </a:buClr>
              <a:buNone/>
              <a:tabLst>
                <a:tab pos="1257300" algn="l"/>
              </a:tabLst>
            </a:pPr>
            <a:r>
              <a:rPr lang="fr-FR" sz="1100" dirty="0" smtClean="0"/>
              <a:t>EOC</a:t>
            </a:r>
            <a:r>
              <a:rPr lang="fr-FR" sz="1100" dirty="0"/>
              <a:t>	</a:t>
            </a:r>
            <a:r>
              <a:rPr lang="fr-FR" sz="1100" dirty="0" err="1" smtClean="0"/>
              <a:t>épirubicine</a:t>
            </a:r>
            <a:r>
              <a:rPr lang="fr-FR" sz="1100" dirty="0" smtClean="0"/>
              <a:t>, oxaliplatine, capécitabine</a:t>
            </a:r>
          </a:p>
          <a:p>
            <a:pPr marL="0" lvl="0" indent="0">
              <a:lnSpc>
                <a:spcPts val="500"/>
              </a:lnSpc>
              <a:spcBef>
                <a:spcPts val="600"/>
              </a:spcBef>
              <a:spcAft>
                <a:spcPts val="0"/>
              </a:spcAft>
              <a:buClr>
                <a:srgbClr val="043882"/>
              </a:buClr>
              <a:buSzTx/>
              <a:buNone/>
              <a:tabLst>
                <a:tab pos="1073150" algn="l"/>
                <a:tab pos="1257300" algn="l"/>
              </a:tabLst>
            </a:pPr>
            <a:r>
              <a:rPr lang="fr-FR" sz="1100" kern="1200" dirty="0" smtClean="0">
                <a:cs typeface="Arial" charset="0"/>
              </a:rPr>
              <a:t>EORTC-QLQC30 	</a:t>
            </a:r>
            <a:r>
              <a:rPr lang="fr-FR" sz="1100" kern="1200" dirty="0" err="1" smtClean="0">
                <a:cs typeface="Arial" charset="0"/>
              </a:rPr>
              <a:t>European</a:t>
            </a:r>
            <a:r>
              <a:rPr lang="fr-FR" sz="1100" kern="1200" dirty="0" smtClean="0">
                <a:cs typeface="Arial" charset="0"/>
              </a:rPr>
              <a:t> Organization for Research and </a:t>
            </a:r>
          </a:p>
          <a:p>
            <a:pPr marL="0" lvl="0" indent="0">
              <a:lnSpc>
                <a:spcPts val="500"/>
              </a:lnSpc>
              <a:spcBef>
                <a:spcPts val="600"/>
              </a:spcBef>
              <a:spcAft>
                <a:spcPts val="0"/>
              </a:spcAft>
              <a:buClr>
                <a:srgbClr val="043882"/>
              </a:buClr>
              <a:buSzTx/>
              <a:buNone/>
              <a:tabLst>
                <a:tab pos="1073150" algn="l"/>
                <a:tab pos="1257300" algn="l"/>
              </a:tabLst>
            </a:pPr>
            <a:r>
              <a:rPr lang="fr-FR" sz="1100" kern="1200" dirty="0">
                <a:cs typeface="Arial" charset="0"/>
              </a:rPr>
              <a:t>	</a:t>
            </a:r>
            <a:r>
              <a:rPr lang="fr-FR" sz="1100" kern="1200" dirty="0" smtClean="0">
                <a:cs typeface="Arial" charset="0"/>
              </a:rPr>
              <a:t>	</a:t>
            </a:r>
            <a:r>
              <a:rPr lang="fr-FR" sz="1100" kern="1200" dirty="0" err="1" smtClean="0">
                <a:cs typeface="Arial" charset="0"/>
              </a:rPr>
              <a:t>Treatment</a:t>
            </a:r>
            <a:r>
              <a:rPr lang="fr-FR" sz="1100" kern="1200" dirty="0" smtClean="0">
                <a:cs typeface="Arial" charset="0"/>
              </a:rPr>
              <a:t> of Cancer </a:t>
            </a:r>
            <a:r>
              <a:rPr lang="fr-FR" sz="1100" kern="1200" dirty="0" err="1" smtClean="0">
                <a:cs typeface="Arial" charset="0"/>
              </a:rPr>
              <a:t>core</a:t>
            </a:r>
            <a:r>
              <a:rPr lang="fr-FR" sz="1100" kern="1200" dirty="0" smtClean="0">
                <a:cs typeface="Arial" charset="0"/>
              </a:rPr>
              <a:t> </a:t>
            </a:r>
            <a:r>
              <a:rPr lang="fr-FR" sz="1100" kern="1200" dirty="0" err="1" smtClean="0">
                <a:cs typeface="Arial" charset="0"/>
              </a:rPr>
              <a:t>quality</a:t>
            </a:r>
            <a:r>
              <a:rPr lang="fr-FR" sz="1100" kern="1200" dirty="0" smtClean="0">
                <a:cs typeface="Arial" charset="0"/>
              </a:rPr>
              <a:t> of life</a:t>
            </a:r>
          </a:p>
          <a:p>
            <a:pPr marL="0" lvl="0" indent="0">
              <a:lnSpc>
                <a:spcPts val="500"/>
              </a:lnSpc>
              <a:spcBef>
                <a:spcPts val="600"/>
              </a:spcBef>
              <a:spcAft>
                <a:spcPts val="0"/>
              </a:spcAft>
              <a:buClr>
                <a:srgbClr val="043882"/>
              </a:buClr>
              <a:buSzTx/>
              <a:buNone/>
              <a:tabLst>
                <a:tab pos="1073150" algn="l"/>
                <a:tab pos="1257300" algn="l"/>
              </a:tabLst>
            </a:pPr>
            <a:r>
              <a:rPr lang="fr-FR" sz="1100" kern="1200" dirty="0">
                <a:cs typeface="Arial" charset="0"/>
              </a:rPr>
              <a:t>	</a:t>
            </a:r>
            <a:r>
              <a:rPr lang="fr-FR" sz="1100" kern="1200" dirty="0" smtClean="0">
                <a:cs typeface="Arial" charset="0"/>
              </a:rPr>
              <a:t>	questionnaire </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EOX	épirubicine, oxaliplatine, capécitabine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FOLFOX	leucovorine, fluorouracile, oxaliplatine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GemCap	gemcitabine, capécitabine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GI	gastro-intestinal</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HER2	human epidermal growth factor receptor 2</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HR	hazard ratio</a:t>
            </a:r>
          </a:p>
          <a:p>
            <a:pPr marL="0" indent="0">
              <a:lnSpc>
                <a:spcPts val="500"/>
              </a:lnSpc>
              <a:spcBef>
                <a:spcPts val="600"/>
              </a:spcBef>
              <a:spcAft>
                <a:spcPts val="0"/>
              </a:spcAft>
              <a:buClr>
                <a:srgbClr val="043882"/>
              </a:buClr>
              <a:buSzTx/>
              <a:buNone/>
              <a:tabLst>
                <a:tab pos="1257300" algn="l"/>
              </a:tabLst>
            </a:pPr>
            <a:r>
              <a:rPr lang="fr-FR" sz="1100" kern="1200" dirty="0">
                <a:cs typeface="Arial" charset="0"/>
              </a:rPr>
              <a:t>IC	intervalle de confiance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IHC	immunohistochimie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IQR	écart interquartile</a:t>
            </a:r>
          </a:p>
          <a:p>
            <a:pPr marL="0" lvl="0" indent="0">
              <a:lnSpc>
                <a:spcPts val="500"/>
              </a:lnSpc>
              <a:spcBef>
                <a:spcPts val="600"/>
              </a:spcBef>
              <a:spcAft>
                <a:spcPts val="0"/>
              </a:spcAft>
              <a:buClr>
                <a:srgbClr val="043882"/>
              </a:buClr>
              <a:buSzTx/>
              <a:buNone/>
              <a:tabLst>
                <a:tab pos="1257300" algn="l"/>
              </a:tabLst>
            </a:pPr>
            <a:r>
              <a:rPr lang="fr-FR" sz="1100" kern="1200" dirty="0" smtClean="0">
                <a:cs typeface="Arial" charset="0"/>
              </a:rPr>
              <a:t>ISH	hybrid</a:t>
            </a:r>
            <a:r>
              <a:rPr lang="fr-FR" sz="1100" kern="1200" dirty="0">
                <a:cs typeface="Arial" charset="0"/>
              </a:rPr>
              <a:t>a</a:t>
            </a:r>
            <a:r>
              <a:rPr lang="fr-FR" sz="1100" kern="1200" dirty="0" smtClean="0">
                <a:cs typeface="Arial" charset="0"/>
              </a:rPr>
              <a:t>tion in situ</a:t>
            </a:r>
          </a:p>
          <a:p>
            <a:pPr marL="0" lvl="0" indent="0">
              <a:lnSpc>
                <a:spcPts val="500"/>
              </a:lnSpc>
              <a:spcBef>
                <a:spcPts val="600"/>
              </a:spcBef>
              <a:spcAft>
                <a:spcPts val="0"/>
              </a:spcAft>
              <a:buClr>
                <a:srgbClr val="043882"/>
              </a:buClr>
              <a:buSzTx/>
              <a:buNone/>
              <a:tabLst>
                <a:tab pos="1257300" algn="l"/>
              </a:tabLst>
            </a:pPr>
            <a:endParaRPr lang="fr-FR" sz="1100" kern="1200" dirty="0" smtClean="0">
              <a:cs typeface="Arial" charset="0"/>
            </a:endParaRPr>
          </a:p>
          <a:p>
            <a:pPr marL="0" lvl="0" indent="0">
              <a:lnSpc>
                <a:spcPts val="500"/>
              </a:lnSpc>
              <a:spcBef>
                <a:spcPts val="600"/>
              </a:spcBef>
              <a:spcAft>
                <a:spcPts val="0"/>
              </a:spcAft>
              <a:buClr>
                <a:srgbClr val="043882"/>
              </a:buClr>
              <a:buSzTx/>
              <a:buNone/>
              <a:tabLst>
                <a:tab pos="1257300" algn="l"/>
              </a:tabLst>
            </a:pPr>
            <a:endParaRPr lang="fr-FR" sz="1100" kern="1200" dirty="0">
              <a:cs typeface="Arial" charset="0"/>
            </a:endParaRPr>
          </a:p>
          <a:p>
            <a:pPr marL="0" lvl="0" indent="0">
              <a:lnSpc>
                <a:spcPts val="500"/>
              </a:lnSpc>
              <a:spcBef>
                <a:spcPts val="600"/>
              </a:spcBef>
              <a:spcAft>
                <a:spcPts val="0"/>
              </a:spcAft>
              <a:buClr>
                <a:srgbClr val="043882"/>
              </a:buClr>
              <a:buSzTx/>
              <a:buNone/>
              <a:tabLst>
                <a:tab pos="1257300" algn="l"/>
              </a:tabLst>
            </a:pPr>
            <a:endParaRPr lang="fr-FR" sz="1100" kern="1200" dirty="0" smtClean="0">
              <a:cs typeface="Arial" charset="0"/>
            </a:endParaRPr>
          </a:p>
          <a:p>
            <a:pPr marL="0" lvl="0" indent="0">
              <a:lnSpc>
                <a:spcPts val="500"/>
              </a:lnSpc>
              <a:spcBef>
                <a:spcPts val="600"/>
              </a:spcBef>
              <a:spcAft>
                <a:spcPts val="0"/>
              </a:spcAft>
              <a:buClr>
                <a:srgbClr val="043882"/>
              </a:buClr>
              <a:buSzTx/>
              <a:buNone/>
              <a:tabLst>
                <a:tab pos="1257300" algn="l"/>
              </a:tabLst>
            </a:pPr>
            <a:endParaRPr lang="fr-FR" sz="1100" kern="1200" dirty="0">
              <a:cs typeface="Arial" charset="0"/>
            </a:endParaRPr>
          </a:p>
          <a:p>
            <a:pPr marL="0" lvl="0" indent="0">
              <a:lnSpc>
                <a:spcPts val="500"/>
              </a:lnSpc>
              <a:spcBef>
                <a:spcPts val="600"/>
              </a:spcBef>
              <a:spcAft>
                <a:spcPts val="0"/>
              </a:spcAft>
              <a:buClr>
                <a:srgbClr val="043882"/>
              </a:buClr>
              <a:buSzTx/>
              <a:buNone/>
              <a:tabLst>
                <a:tab pos="1257300" algn="l"/>
              </a:tabLst>
            </a:pPr>
            <a:endParaRPr lang="fr-FR" sz="1100" kern="1200" dirty="0" smtClean="0">
              <a:cs typeface="Arial" charset="0"/>
            </a:endParaRPr>
          </a:p>
          <a:p>
            <a:pPr marL="0" lvl="0" indent="0">
              <a:lnSpc>
                <a:spcPts val="500"/>
              </a:lnSpc>
              <a:spcBef>
                <a:spcPts val="600"/>
              </a:spcBef>
              <a:spcAft>
                <a:spcPts val="0"/>
              </a:spcAft>
              <a:buClr>
                <a:srgbClr val="043882"/>
              </a:buClr>
              <a:buSzTx/>
              <a:buNone/>
              <a:tabLst>
                <a:tab pos="1257300" algn="l"/>
              </a:tabLst>
            </a:pPr>
            <a:endParaRPr lang="fr-FR" sz="1100" kern="1200" dirty="0">
              <a:cs typeface="Arial" charset="0"/>
            </a:endParaRP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IV	intraveineux</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KPS	score de Karnofsky</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Lu	lutétium</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LV	leucovorine</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LVRFU2-CDDP	leucovorine, RFU, cisplatine</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MS	maladie stable</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NA	non atteinte</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NGS	séquençage de nouvelle génération</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OMS	organisation mondiale de la santé</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OR	</a:t>
            </a:r>
            <a:r>
              <a:rPr lang="fr-FR" sz="1100" kern="1200" dirty="0" err="1" smtClean="0">
                <a:cs typeface="Arial" charset="0"/>
              </a:rPr>
              <a:t>odds</a:t>
            </a:r>
            <a:r>
              <a:rPr lang="fr-FR" sz="1100" kern="1200" dirty="0" smtClean="0">
                <a:cs typeface="Arial" charset="0"/>
              </a:rPr>
              <a:t> ratio</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PD-L1	</a:t>
            </a:r>
            <a:r>
              <a:rPr lang="fr-FR" sz="1100" kern="1200" dirty="0" err="1" smtClean="0">
                <a:cs typeface="Arial" charset="0"/>
              </a:rPr>
              <a:t>programmed</a:t>
            </a:r>
            <a:r>
              <a:rPr lang="fr-FR" sz="1100" kern="1200" dirty="0" smtClean="0">
                <a:cs typeface="Arial" charset="0"/>
              </a:rPr>
              <a:t> death-ligand 1</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PO	per os</a:t>
            </a:r>
          </a:p>
          <a:p>
            <a:pPr marL="358775" lvl="0" indent="0">
              <a:lnSpc>
                <a:spcPts val="500"/>
              </a:lnSpc>
              <a:spcBef>
                <a:spcPts val="600"/>
              </a:spcBef>
              <a:spcAft>
                <a:spcPts val="0"/>
              </a:spcAft>
              <a:buClr>
                <a:srgbClr val="043882"/>
              </a:buClr>
              <a:buSzTx/>
              <a:buNone/>
              <a:tabLst>
                <a:tab pos="1616075" algn="l"/>
              </a:tabLst>
            </a:pPr>
            <a:r>
              <a:rPr lang="fr-FR" sz="1100" kern="1200" dirty="0" err="1" smtClean="0">
                <a:cs typeface="Arial" charset="0"/>
              </a:rPr>
              <a:t>Prog</a:t>
            </a:r>
            <a:r>
              <a:rPr lang="fr-FR" sz="1100" kern="1200" dirty="0" smtClean="0">
                <a:cs typeface="Arial" charset="0"/>
              </a:rPr>
              <a:t>	progression de la maladie</a:t>
            </a:r>
          </a:p>
          <a:p>
            <a:pPr marL="358775" lvl="0" indent="0">
              <a:lnSpc>
                <a:spcPts val="500"/>
              </a:lnSpc>
              <a:spcBef>
                <a:spcPts val="600"/>
              </a:spcBef>
              <a:spcAft>
                <a:spcPts val="0"/>
              </a:spcAft>
              <a:buClr>
                <a:srgbClr val="043882"/>
              </a:buClr>
              <a:buSzTx/>
              <a:buNone/>
              <a:tabLst>
                <a:tab pos="1616075" algn="l"/>
              </a:tabLst>
            </a:pPr>
            <a:r>
              <a:rPr lang="fr-FR" sz="1100" kern="1200" dirty="0" smtClean="0">
                <a:cs typeface="Arial" charset="0"/>
              </a:rPr>
              <a:t>PS	statut de performance</a:t>
            </a:r>
          </a:p>
          <a:p>
            <a:pPr marL="358775" lvl="0" indent="0">
              <a:lnSpc>
                <a:spcPts val="500"/>
              </a:lnSpc>
              <a:spcBef>
                <a:spcPts val="600"/>
              </a:spcBef>
              <a:spcAft>
                <a:spcPts val="0"/>
              </a:spcAft>
              <a:buClr>
                <a:srgbClr val="043882"/>
              </a:buClr>
              <a:buSzTx/>
              <a:buNone/>
              <a:tabLst>
                <a:tab pos="1616075" algn="l"/>
              </a:tabLst>
            </a:pPr>
            <a:r>
              <a:rPr lang="fr-FR" sz="1100" kern="1200" dirty="0" err="1" smtClean="0">
                <a:cs typeface="Arial" charset="0"/>
              </a:rPr>
              <a:t>QoL</a:t>
            </a:r>
            <a:r>
              <a:rPr lang="fr-FR" sz="1100" kern="1200" dirty="0" smtClean="0">
                <a:cs typeface="Arial" charset="0"/>
              </a:rPr>
              <a:t>	qualité de vie</a:t>
            </a:r>
          </a:p>
          <a:p>
            <a:pPr marL="358775" indent="0">
              <a:lnSpc>
                <a:spcPts val="500"/>
              </a:lnSpc>
              <a:spcBef>
                <a:spcPts val="600"/>
              </a:spcBef>
              <a:spcAft>
                <a:spcPts val="0"/>
              </a:spcAft>
              <a:buClr>
                <a:srgbClr val="043882"/>
              </a:buClr>
              <a:buNone/>
              <a:tabLst>
                <a:tab pos="1616075" algn="l"/>
              </a:tabLst>
            </a:pPr>
            <a:r>
              <a:rPr lang="fr-FR" sz="1100" dirty="0" smtClean="0"/>
              <a:t>RC	réponse complète</a:t>
            </a:r>
          </a:p>
          <a:p>
            <a:pPr marL="358775" indent="0">
              <a:lnSpc>
                <a:spcPts val="500"/>
              </a:lnSpc>
              <a:spcBef>
                <a:spcPts val="600"/>
              </a:spcBef>
              <a:spcAft>
                <a:spcPts val="0"/>
              </a:spcAft>
              <a:buClr>
                <a:srgbClr val="043882"/>
              </a:buClr>
              <a:buNone/>
              <a:tabLst>
                <a:tab pos="1616075" algn="l"/>
              </a:tabLst>
            </a:pPr>
            <a:r>
              <a:rPr lang="fr-FR" sz="1100" dirty="0" smtClean="0"/>
              <a:t>RCT	</a:t>
            </a:r>
            <a:r>
              <a:rPr lang="fr-FR" sz="1100" dirty="0" err="1" smtClean="0"/>
              <a:t>radiochimiothérapie</a:t>
            </a:r>
            <a:endParaRPr lang="fr-FR" sz="1100" dirty="0" smtClean="0"/>
          </a:p>
          <a:p>
            <a:pPr marL="358775" lvl="0" indent="0">
              <a:lnSpc>
                <a:spcPts val="500"/>
              </a:lnSpc>
              <a:spcBef>
                <a:spcPts val="600"/>
              </a:spcBef>
              <a:spcAft>
                <a:spcPts val="0"/>
              </a:spcAft>
              <a:buClr>
                <a:srgbClr val="043882"/>
              </a:buClr>
              <a:buNone/>
              <a:tabLst>
                <a:tab pos="1616075" algn="l"/>
              </a:tabLst>
            </a:pPr>
            <a:r>
              <a:rPr lang="fr-FR" sz="1100" kern="1200" dirty="0" smtClean="0">
                <a:cs typeface="Arial" charset="0"/>
              </a:rPr>
              <a:t>RECIST	</a:t>
            </a:r>
            <a:r>
              <a:rPr lang="fr-FR" sz="1100" kern="1200" dirty="0" err="1" smtClean="0">
                <a:cs typeface="Arial" charset="0"/>
              </a:rPr>
              <a:t>Response</a:t>
            </a:r>
            <a:r>
              <a:rPr lang="fr-FR" sz="1100" kern="1200" dirty="0" smtClean="0">
                <a:cs typeface="Arial" charset="0"/>
              </a:rPr>
              <a:t> </a:t>
            </a:r>
            <a:r>
              <a:rPr lang="fr-FR" sz="1100" kern="1200" dirty="0">
                <a:cs typeface="Arial" charset="0"/>
              </a:rPr>
              <a:t>Evaluation Criteria In </a:t>
            </a:r>
            <a:r>
              <a:rPr lang="fr-FR" sz="1100" kern="1200" dirty="0" smtClean="0">
                <a:cs typeface="Arial" charset="0"/>
              </a:rPr>
              <a:t>Solid </a:t>
            </a:r>
          </a:p>
          <a:p>
            <a:pPr marL="358775" lvl="0" indent="0">
              <a:lnSpc>
                <a:spcPts val="500"/>
              </a:lnSpc>
              <a:spcBef>
                <a:spcPts val="600"/>
              </a:spcBef>
              <a:spcAft>
                <a:spcPts val="0"/>
              </a:spcAft>
              <a:buClr>
                <a:srgbClr val="043882"/>
              </a:buClr>
              <a:buNone/>
              <a:tabLst>
                <a:tab pos="1616075" algn="l"/>
              </a:tabLst>
            </a:pPr>
            <a:r>
              <a:rPr lang="fr-FR" sz="1100" kern="1200" dirty="0">
                <a:cs typeface="Arial" charset="0"/>
              </a:rPr>
              <a:t>	</a:t>
            </a:r>
            <a:r>
              <a:rPr lang="fr-FR" sz="1100" kern="1200" dirty="0" err="1" smtClean="0">
                <a:cs typeface="Arial" charset="0"/>
              </a:rPr>
              <a:t>Tumors</a:t>
            </a:r>
            <a:endParaRPr lang="fr-FR" sz="1100" kern="1200" dirty="0">
              <a:cs typeface="Arial" charset="0"/>
            </a:endParaRPr>
          </a:p>
          <a:p>
            <a:pPr marL="358775" indent="0">
              <a:lnSpc>
                <a:spcPts val="500"/>
              </a:lnSpc>
              <a:spcBef>
                <a:spcPts val="600"/>
              </a:spcBef>
              <a:spcAft>
                <a:spcPts val="0"/>
              </a:spcAft>
              <a:buClr>
                <a:srgbClr val="043882"/>
              </a:buClr>
              <a:buNone/>
              <a:tabLst>
                <a:tab pos="1616075" algn="l"/>
              </a:tabLst>
            </a:pPr>
            <a:r>
              <a:rPr lang="fr-FR" sz="1100" dirty="0" smtClean="0"/>
              <a:t>RMN	résonance magnétique nucléaire</a:t>
            </a:r>
          </a:p>
          <a:p>
            <a:pPr marL="358775" lvl="0" indent="0">
              <a:lnSpc>
                <a:spcPts val="500"/>
              </a:lnSpc>
              <a:spcBef>
                <a:spcPts val="600"/>
              </a:spcBef>
              <a:spcAft>
                <a:spcPts val="0"/>
              </a:spcAft>
              <a:buClr>
                <a:srgbClr val="043882"/>
              </a:buClr>
              <a:buNone/>
              <a:tabLst>
                <a:tab pos="1616075" algn="l"/>
              </a:tabLst>
            </a:pPr>
            <a:r>
              <a:rPr lang="fr-FR" sz="1100" kern="1200" dirty="0" smtClean="0">
                <a:cs typeface="Arial" charset="0"/>
              </a:rPr>
              <a:t>ROC	</a:t>
            </a:r>
            <a:r>
              <a:rPr lang="fr-FR" sz="1100" kern="1200" dirty="0" err="1" smtClean="0">
                <a:cs typeface="Arial" charset="0"/>
              </a:rPr>
              <a:t>receiver</a:t>
            </a:r>
            <a:r>
              <a:rPr lang="fr-FR" sz="1100" kern="1200" dirty="0" smtClean="0">
                <a:cs typeface="Arial" charset="0"/>
              </a:rPr>
              <a:t> </a:t>
            </a:r>
            <a:r>
              <a:rPr lang="fr-FR" sz="1100" kern="1200" dirty="0">
                <a:cs typeface="Arial" charset="0"/>
              </a:rPr>
              <a:t>operating characteristic</a:t>
            </a:r>
          </a:p>
          <a:p>
            <a:pPr marL="358775" indent="0">
              <a:lnSpc>
                <a:spcPts val="500"/>
              </a:lnSpc>
              <a:spcBef>
                <a:spcPts val="600"/>
              </a:spcBef>
              <a:spcAft>
                <a:spcPts val="0"/>
              </a:spcAft>
              <a:buClr>
                <a:srgbClr val="043882"/>
              </a:buClr>
              <a:buNone/>
              <a:tabLst>
                <a:tab pos="1616075" algn="l"/>
              </a:tabLst>
            </a:pPr>
            <a:r>
              <a:rPr lang="fr-FR" sz="1100" dirty="0" smtClean="0"/>
              <a:t>RP	réponse partielle</a:t>
            </a:r>
          </a:p>
          <a:p>
            <a:pPr marL="358775" indent="0">
              <a:lnSpc>
                <a:spcPts val="500"/>
              </a:lnSpc>
              <a:spcBef>
                <a:spcPts val="600"/>
              </a:spcBef>
              <a:spcAft>
                <a:spcPts val="0"/>
              </a:spcAft>
              <a:buClr>
                <a:srgbClr val="043882"/>
              </a:buClr>
              <a:buNone/>
              <a:tabLst>
                <a:tab pos="1616075" algn="l"/>
              </a:tabLst>
            </a:pPr>
            <a:r>
              <a:rPr lang="fr-FR" sz="1100" dirty="0" smtClean="0"/>
              <a:t>RT	radiothérapie</a:t>
            </a:r>
            <a:endParaRPr lang="fr-FR" sz="1100" kern="1200" dirty="0" smtClean="0">
              <a:cs typeface="Arial" charset="0"/>
            </a:endParaRPr>
          </a:p>
          <a:p>
            <a:pPr marL="358775" indent="0">
              <a:lnSpc>
                <a:spcPts val="500"/>
              </a:lnSpc>
              <a:spcBef>
                <a:spcPts val="600"/>
              </a:spcBef>
              <a:spcAft>
                <a:spcPts val="0"/>
              </a:spcAft>
              <a:buClr>
                <a:srgbClr val="043882"/>
              </a:buClr>
              <a:buNone/>
              <a:tabLst>
                <a:tab pos="1616075" algn="l"/>
              </a:tabLst>
            </a:pPr>
            <a:r>
              <a:rPr lang="fr-FR" sz="1100" dirty="0" err="1" smtClean="0"/>
              <a:t>SGm</a:t>
            </a:r>
            <a:r>
              <a:rPr lang="fr-FR" sz="1100" dirty="0" smtClean="0"/>
              <a:t>	survie globale médiane </a:t>
            </a:r>
          </a:p>
          <a:p>
            <a:pPr marL="358775" indent="0">
              <a:lnSpc>
                <a:spcPts val="500"/>
              </a:lnSpc>
              <a:spcBef>
                <a:spcPts val="600"/>
              </a:spcBef>
              <a:spcAft>
                <a:spcPts val="0"/>
              </a:spcAft>
              <a:buClr>
                <a:srgbClr val="043882"/>
              </a:buClr>
              <a:buNone/>
              <a:tabLst>
                <a:tab pos="1616075" algn="l"/>
              </a:tabLst>
            </a:pPr>
            <a:r>
              <a:rPr lang="fr-FR" sz="1100" dirty="0" err="1" smtClean="0"/>
              <a:t>SSPm</a:t>
            </a:r>
            <a:r>
              <a:rPr lang="fr-FR" sz="1100" dirty="0" smtClean="0"/>
              <a:t>	survie sans progression médiane </a:t>
            </a:r>
          </a:p>
          <a:p>
            <a:pPr marL="358775" indent="0">
              <a:lnSpc>
                <a:spcPts val="500"/>
              </a:lnSpc>
              <a:spcBef>
                <a:spcPts val="600"/>
              </a:spcBef>
              <a:spcAft>
                <a:spcPts val="0"/>
              </a:spcAft>
              <a:buClr>
                <a:srgbClr val="043882"/>
              </a:buClr>
              <a:buNone/>
              <a:tabLst>
                <a:tab pos="1616075" algn="l"/>
              </a:tabLst>
            </a:pPr>
            <a:r>
              <a:rPr lang="fr-FR" sz="1100" dirty="0" smtClean="0"/>
              <a:t>TCM	taux de contrôle de la maladie</a:t>
            </a:r>
          </a:p>
          <a:p>
            <a:pPr marL="358775" indent="0">
              <a:lnSpc>
                <a:spcPts val="500"/>
              </a:lnSpc>
              <a:spcBef>
                <a:spcPts val="600"/>
              </a:spcBef>
              <a:spcAft>
                <a:spcPts val="0"/>
              </a:spcAft>
              <a:buClr>
                <a:srgbClr val="043882"/>
              </a:buClr>
              <a:buNone/>
              <a:tabLst>
                <a:tab pos="1616075" algn="l"/>
              </a:tabLst>
            </a:pPr>
            <a:r>
              <a:rPr lang="fr-FR" sz="1100" dirty="0" smtClean="0"/>
              <a:t>TNE	tumeur neuroendocrine</a:t>
            </a:r>
          </a:p>
          <a:p>
            <a:pPr marL="358775" indent="0">
              <a:lnSpc>
                <a:spcPts val="500"/>
              </a:lnSpc>
              <a:spcBef>
                <a:spcPts val="600"/>
              </a:spcBef>
              <a:spcAft>
                <a:spcPts val="0"/>
              </a:spcAft>
              <a:buClr>
                <a:srgbClr val="043882"/>
              </a:buClr>
              <a:buNone/>
              <a:tabLst>
                <a:tab pos="1616075" algn="l"/>
              </a:tabLst>
            </a:pPr>
            <a:r>
              <a:rPr lang="fr-FR" sz="1100" dirty="0" smtClean="0"/>
              <a:t>TNEP	tumeur neuroendocrine du pancréas</a:t>
            </a:r>
          </a:p>
          <a:p>
            <a:pPr marL="358775" indent="0">
              <a:lnSpc>
                <a:spcPts val="500"/>
              </a:lnSpc>
              <a:spcBef>
                <a:spcPts val="600"/>
              </a:spcBef>
              <a:spcAft>
                <a:spcPts val="0"/>
              </a:spcAft>
              <a:buClr>
                <a:srgbClr val="043882"/>
              </a:buClr>
              <a:buNone/>
              <a:tabLst>
                <a:tab pos="1616075" algn="l"/>
              </a:tabLst>
            </a:pPr>
            <a:r>
              <a:rPr lang="fr-FR" sz="1100" dirty="0" smtClean="0"/>
              <a:t>TR	taux de réponse</a:t>
            </a:r>
          </a:p>
          <a:p>
            <a:pPr marL="358775" indent="0">
              <a:lnSpc>
                <a:spcPts val="500"/>
              </a:lnSpc>
              <a:spcBef>
                <a:spcPts val="600"/>
              </a:spcBef>
              <a:spcAft>
                <a:spcPts val="0"/>
              </a:spcAft>
              <a:buClr>
                <a:srgbClr val="043882"/>
              </a:buClr>
              <a:buNone/>
              <a:tabLst>
                <a:tab pos="1616075" algn="l"/>
              </a:tabLst>
            </a:pPr>
            <a:r>
              <a:rPr lang="fr-FR" sz="1100" dirty="0" smtClean="0"/>
              <a:t>TRG	taux de réponse global</a:t>
            </a:r>
          </a:p>
          <a:p>
            <a:pPr marL="358775" indent="0">
              <a:lnSpc>
                <a:spcPts val="500"/>
              </a:lnSpc>
              <a:spcBef>
                <a:spcPts val="600"/>
              </a:spcBef>
              <a:spcAft>
                <a:spcPts val="0"/>
              </a:spcAft>
              <a:buClr>
                <a:srgbClr val="043882"/>
              </a:buClr>
              <a:buNone/>
              <a:tabLst>
                <a:tab pos="1616075" algn="l"/>
              </a:tabLst>
            </a:pPr>
            <a:r>
              <a:rPr lang="fr-FR" sz="1100" dirty="0" smtClean="0"/>
              <a:t>VEGR	</a:t>
            </a:r>
            <a:r>
              <a:rPr lang="fr-FR" sz="1100" dirty="0" err="1" smtClean="0"/>
              <a:t>vascular</a:t>
            </a:r>
            <a:r>
              <a:rPr lang="fr-FR" sz="1100" dirty="0" smtClean="0"/>
              <a:t> endothelial growth factor</a:t>
            </a:r>
          </a:p>
        </p:txBody>
      </p:sp>
    </p:spTree>
    <p:extLst>
      <p:ext uri="{BB962C8B-B14F-4D97-AF65-F5344CB8AC3E}">
        <p14:creationId xmlns="" xmlns:p14="http://schemas.microsoft.com/office/powerpoint/2010/main" val="2197816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fr-FR" sz="2000" dirty="0" smtClean="0"/>
              <a:t>O-004: Effets de nal-IRI (MM-398) ± 5-fluorouracile sur la qualité de vie dans l’étude NAPOLI-1, un essai de phase 3 chez les patients avec adénocarcinome canalaire du pancréas métastatique préalablement traité par gemcitabine – Hubner R, et al </a:t>
            </a:r>
            <a:endParaRPr lang="fr-FR" sz="2000" dirty="0"/>
          </a:p>
        </p:txBody>
      </p:sp>
      <p:sp>
        <p:nvSpPr>
          <p:cNvPr id="7" name="Content Placeholder 6"/>
          <p:cNvSpPr>
            <a:spLocks noGrp="1"/>
          </p:cNvSpPr>
          <p:nvPr>
            <p:ph idx="1"/>
          </p:nvPr>
        </p:nvSpPr>
        <p:spPr/>
        <p:txBody>
          <a:bodyPr/>
          <a:lstStyle/>
          <a:p>
            <a:pPr marL="0" indent="0">
              <a:spcBef>
                <a:spcPts val="300"/>
              </a:spcBef>
              <a:buNone/>
            </a:pPr>
            <a:r>
              <a:rPr lang="fr-FR" b="1" dirty="0" smtClean="0">
                <a:solidFill>
                  <a:schemeClr val="tx1"/>
                </a:solidFill>
              </a:rPr>
              <a:t>Résultats</a:t>
            </a:r>
          </a:p>
          <a:p>
            <a:pPr marL="0" indent="0">
              <a:spcBef>
                <a:spcPts val="300"/>
              </a:spcBef>
              <a:buNone/>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endParaRPr lang="fr-FR" dirty="0" smtClean="0">
              <a:solidFill>
                <a:schemeClr val="tx1"/>
              </a:solidFill>
            </a:endParaRPr>
          </a:p>
          <a:p>
            <a:pPr>
              <a:spcBef>
                <a:spcPts val="300"/>
              </a:spcBef>
            </a:pPr>
            <a:r>
              <a:rPr lang="fr-FR" dirty="0" smtClean="0">
                <a:solidFill>
                  <a:schemeClr val="tx1"/>
                </a:solidFill>
              </a:rPr>
              <a:t>Pas de modifications appréciables par rapport à l’inclusion dans aucun des bras</a:t>
            </a:r>
          </a:p>
          <a:p>
            <a:pPr lvl="1">
              <a:spcBef>
                <a:spcPts val="300"/>
              </a:spcBef>
            </a:pPr>
            <a:r>
              <a:rPr lang="fr-FR" sz="1400" dirty="0" smtClean="0">
                <a:solidFill>
                  <a:schemeClr val="tx1"/>
                </a:solidFill>
              </a:rPr>
              <a:t>La variation médiane observée entre l’inclusion et la semaine 6 dans le score de fonctionnement physique était de 6,7 points dans les 2 bras</a:t>
            </a:r>
          </a:p>
          <a:p>
            <a:pPr lvl="1">
              <a:spcBef>
                <a:spcPts val="300"/>
              </a:spcBef>
            </a:pPr>
            <a:r>
              <a:rPr lang="fr-FR" sz="1400" dirty="0">
                <a:solidFill>
                  <a:schemeClr val="tx1"/>
                </a:solidFill>
              </a:rPr>
              <a:t>La variation médiane observée entre l’inclusion et la semaine </a:t>
            </a:r>
            <a:r>
              <a:rPr lang="fr-FR" sz="1400" dirty="0" smtClean="0">
                <a:solidFill>
                  <a:schemeClr val="tx1"/>
                </a:solidFill>
              </a:rPr>
              <a:t>6 dans le score de fatigue était de ~11 points dans le bras nal-irinotecan + 5-FU + leucovorine</a:t>
            </a:r>
            <a:endParaRPr lang="fr-FR" sz="1400" dirty="0">
              <a:solidFill>
                <a:schemeClr val="tx1"/>
              </a:solidFill>
            </a:endParaRPr>
          </a:p>
        </p:txBody>
      </p:sp>
      <p:sp>
        <p:nvSpPr>
          <p:cNvPr id="24" name="Text Placeholder 23570"/>
          <p:cNvSpPr txBox="1">
            <a:spLocks/>
          </p:cNvSpPr>
          <p:nvPr/>
        </p:nvSpPr>
        <p:spPr>
          <a:xfrm>
            <a:off x="4080682" y="6096000"/>
            <a:ext cx="4698194"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fr-FR" sz="1200" dirty="0" smtClean="0">
                <a:solidFill>
                  <a:srgbClr val="4D4D4D"/>
                </a:solidFill>
              </a:rPr>
              <a:t>Hubner et al. Ann Oncol 2016; 27 (suppl 2): abstr O-004</a:t>
            </a:r>
            <a:endParaRPr lang="fr-FR" sz="1200" dirty="0">
              <a:solidFill>
                <a:srgbClr val="4D4D4D"/>
              </a:solidFill>
            </a:endParaRPr>
          </a:p>
        </p:txBody>
      </p:sp>
      <p:grpSp>
        <p:nvGrpSpPr>
          <p:cNvPr id="5" name="Group 4"/>
          <p:cNvGrpSpPr/>
          <p:nvPr/>
        </p:nvGrpSpPr>
        <p:grpSpPr>
          <a:xfrm>
            <a:off x="277168" y="1958177"/>
            <a:ext cx="8905691" cy="2262911"/>
            <a:chOff x="277168" y="4071372"/>
            <a:chExt cx="8905691" cy="2262911"/>
          </a:xfrm>
        </p:grpSpPr>
        <p:sp>
          <p:nvSpPr>
            <p:cNvPr id="8" name="TextBox 7"/>
            <p:cNvSpPr txBox="1"/>
            <p:nvPr/>
          </p:nvSpPr>
          <p:spPr>
            <a:xfrm rot="16200000">
              <a:off x="-619319" y="5094950"/>
              <a:ext cx="2023805" cy="230832"/>
            </a:xfrm>
            <a:prstGeom prst="rect">
              <a:avLst/>
            </a:prstGeom>
            <a:noFill/>
          </p:spPr>
          <p:txBody>
            <a:bodyPr wrap="none" rtlCol="0">
              <a:spAutoFit/>
            </a:bodyPr>
            <a:lstStyle/>
            <a:p>
              <a:pPr algn="ctr" fontAlgn="auto">
                <a:spcBef>
                  <a:spcPts val="0"/>
                </a:spcBef>
                <a:spcAft>
                  <a:spcPts val="0"/>
                </a:spcAft>
              </a:pPr>
              <a:r>
                <a:rPr lang="fr-FR" sz="900" dirty="0" smtClean="0">
                  <a:solidFill>
                    <a:srgbClr val="000000"/>
                  </a:solidFill>
                  <a:latin typeface="Arial" panose="020B0604020202020204" pitchFamily="34" charset="0"/>
                  <a:cs typeface="Arial" panose="020B0604020202020204" pitchFamily="34" charset="0"/>
                </a:rPr>
                <a:t>Variation du score depuis l’inclusion</a:t>
              </a:r>
              <a:endParaRPr lang="fr-FR" sz="900"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532640" y="4218073"/>
              <a:ext cx="2699198" cy="271754"/>
              <a:chOff x="305259" y="4160017"/>
              <a:chExt cx="2699198" cy="271754"/>
            </a:xfrm>
          </p:grpSpPr>
          <p:grpSp>
            <p:nvGrpSpPr>
              <p:cNvPr id="175" name="Group 174"/>
              <p:cNvGrpSpPr/>
              <p:nvPr/>
            </p:nvGrpSpPr>
            <p:grpSpPr>
              <a:xfrm>
                <a:off x="507442" y="4255477"/>
                <a:ext cx="2497015" cy="92110"/>
                <a:chOff x="507442" y="4255477"/>
                <a:chExt cx="2497015" cy="92110"/>
              </a:xfrm>
            </p:grpSpPr>
            <p:cxnSp>
              <p:nvCxnSpPr>
                <p:cNvPr id="178" name="Straight Connector 177"/>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6" name="TextBox 175"/>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77" name="TextBox 176"/>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437183" y="4486025"/>
              <a:ext cx="2785761" cy="357814"/>
              <a:chOff x="218696" y="4448065"/>
              <a:chExt cx="2785761" cy="357814"/>
            </a:xfrm>
          </p:grpSpPr>
          <p:cxnSp>
            <p:nvCxnSpPr>
              <p:cNvPr id="169" name="Straight Connector 168"/>
              <p:cNvCxnSpPr/>
              <p:nvPr/>
            </p:nvCxnSpPr>
            <p:spPr>
              <a:xfrm>
                <a:off x="507442" y="453515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507442" y="462726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507442" y="471937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a:off x="305259" y="444806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261978" y="4535153"/>
                <a:ext cx="271228"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–5</a:t>
                </a:r>
                <a:endParaRPr lang="fr-FR" sz="600" dirty="0">
                  <a:solidFill>
                    <a:srgbClr val="000000"/>
                  </a:solidFill>
                  <a:latin typeface="Arial" panose="020B0604020202020204" pitchFamily="34" charset="0"/>
                  <a:cs typeface="Arial" panose="020B0604020202020204" pitchFamily="34" charset="0"/>
                </a:endParaRPr>
              </a:p>
            </p:txBody>
          </p:sp>
          <p:sp>
            <p:nvSpPr>
              <p:cNvPr id="174" name="TextBox 173"/>
              <p:cNvSpPr txBox="1"/>
              <p:nvPr/>
            </p:nvSpPr>
            <p:spPr>
              <a:xfrm>
                <a:off x="218696" y="4621213"/>
                <a:ext cx="314510"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–10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1" name="Group 10"/>
            <p:cNvGrpSpPr/>
            <p:nvPr/>
          </p:nvGrpSpPr>
          <p:grpSpPr>
            <a:xfrm>
              <a:off x="437184" y="4777875"/>
              <a:ext cx="2785760" cy="357814"/>
              <a:chOff x="218697" y="4448065"/>
              <a:chExt cx="2785760" cy="357814"/>
            </a:xfrm>
          </p:grpSpPr>
          <p:cxnSp>
            <p:nvCxnSpPr>
              <p:cNvPr id="163" name="Straight Connector 162"/>
              <p:cNvCxnSpPr/>
              <p:nvPr/>
            </p:nvCxnSpPr>
            <p:spPr>
              <a:xfrm>
                <a:off x="507442" y="453515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507442" y="462726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507442" y="471937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305259" y="444806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261978" y="4535153"/>
                <a:ext cx="271228"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–5</a:t>
                </a:r>
                <a:endParaRPr lang="fr-FR" sz="600" dirty="0">
                  <a:solidFill>
                    <a:srgbClr val="000000"/>
                  </a:solidFill>
                  <a:latin typeface="Arial" panose="020B0604020202020204" pitchFamily="34" charset="0"/>
                  <a:cs typeface="Arial" panose="020B0604020202020204" pitchFamily="34" charset="0"/>
                </a:endParaRPr>
              </a:p>
            </p:txBody>
          </p:sp>
          <p:sp>
            <p:nvSpPr>
              <p:cNvPr id="168" name="TextBox 167"/>
              <p:cNvSpPr txBox="1"/>
              <p:nvPr/>
            </p:nvSpPr>
            <p:spPr>
              <a:xfrm>
                <a:off x="218697" y="4621213"/>
                <a:ext cx="314509"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–10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528632" y="5151628"/>
              <a:ext cx="2699198" cy="271754"/>
              <a:chOff x="305259" y="4160017"/>
              <a:chExt cx="2699198" cy="271754"/>
            </a:xfrm>
          </p:grpSpPr>
          <p:grpSp>
            <p:nvGrpSpPr>
              <p:cNvPr id="158" name="Group 157"/>
              <p:cNvGrpSpPr/>
              <p:nvPr/>
            </p:nvGrpSpPr>
            <p:grpSpPr>
              <a:xfrm>
                <a:off x="507442" y="4255477"/>
                <a:ext cx="2497015" cy="92110"/>
                <a:chOff x="507442" y="4255477"/>
                <a:chExt cx="2497015" cy="92110"/>
              </a:xfrm>
            </p:grpSpPr>
            <p:cxnSp>
              <p:nvCxnSpPr>
                <p:cNvPr id="161" name="Straight Connector 16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9" name="TextBox 15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60" name="TextBox 15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528632" y="5448724"/>
              <a:ext cx="2699198" cy="271754"/>
              <a:chOff x="305259" y="4160017"/>
              <a:chExt cx="2699198" cy="271754"/>
            </a:xfrm>
          </p:grpSpPr>
          <p:grpSp>
            <p:nvGrpSpPr>
              <p:cNvPr id="153" name="Group 152"/>
              <p:cNvGrpSpPr/>
              <p:nvPr/>
            </p:nvGrpSpPr>
            <p:grpSpPr>
              <a:xfrm>
                <a:off x="507442" y="4255477"/>
                <a:ext cx="2497015" cy="92110"/>
                <a:chOff x="507442" y="4255477"/>
                <a:chExt cx="2497015" cy="92110"/>
              </a:xfrm>
            </p:grpSpPr>
            <p:cxnSp>
              <p:nvCxnSpPr>
                <p:cNvPr id="156" name="Straight Connector 15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4" name="TextBox 153"/>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55" name="TextBox 15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528632" y="5730748"/>
              <a:ext cx="2699198" cy="271754"/>
              <a:chOff x="305259" y="4160017"/>
              <a:chExt cx="2699198" cy="271754"/>
            </a:xfrm>
          </p:grpSpPr>
          <p:grpSp>
            <p:nvGrpSpPr>
              <p:cNvPr id="148" name="Group 147"/>
              <p:cNvGrpSpPr/>
              <p:nvPr/>
            </p:nvGrpSpPr>
            <p:grpSpPr>
              <a:xfrm>
                <a:off x="507442" y="4255477"/>
                <a:ext cx="2497015" cy="92110"/>
                <a:chOff x="507442" y="4255477"/>
                <a:chExt cx="2497015" cy="92110"/>
              </a:xfrm>
            </p:grpSpPr>
            <p:cxnSp>
              <p:nvCxnSpPr>
                <p:cNvPr id="151" name="Straight Connector 15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9" name="TextBox 14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50" name="TextBox 14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28632" y="5997700"/>
              <a:ext cx="2699198" cy="271754"/>
              <a:chOff x="305259" y="4160017"/>
              <a:chExt cx="2699198" cy="271754"/>
            </a:xfrm>
          </p:grpSpPr>
          <p:grpSp>
            <p:nvGrpSpPr>
              <p:cNvPr id="143" name="Group 142"/>
              <p:cNvGrpSpPr/>
              <p:nvPr/>
            </p:nvGrpSpPr>
            <p:grpSpPr>
              <a:xfrm>
                <a:off x="507442" y="4255477"/>
                <a:ext cx="2497015" cy="92110"/>
                <a:chOff x="507442" y="4255477"/>
                <a:chExt cx="2497015" cy="92110"/>
              </a:xfrm>
            </p:grpSpPr>
            <p:cxnSp>
              <p:nvCxnSpPr>
                <p:cNvPr id="146" name="Straight Connector 14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4" name="TextBox 143"/>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45" name="TextBox 14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16" name="Right Brace 15"/>
            <p:cNvSpPr/>
            <p:nvPr/>
          </p:nvSpPr>
          <p:spPr>
            <a:xfrm>
              <a:off x="3242266" y="4218073"/>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7" name="Right Brace 16"/>
            <p:cNvSpPr/>
            <p:nvPr/>
          </p:nvSpPr>
          <p:spPr>
            <a:xfrm>
              <a:off x="3231334" y="6029200"/>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8" name="Right Brace 17"/>
            <p:cNvSpPr/>
            <p:nvPr/>
          </p:nvSpPr>
          <p:spPr>
            <a:xfrm>
              <a:off x="3242266" y="4535145"/>
              <a:ext cx="45719" cy="57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9" name="TextBox 18"/>
            <p:cNvSpPr txBox="1"/>
            <p:nvPr/>
          </p:nvSpPr>
          <p:spPr>
            <a:xfrm>
              <a:off x="3248928" y="4256038"/>
              <a:ext cx="978202"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Etat de santé global</a:t>
              </a:r>
              <a:endParaRPr lang="fr-FR" sz="7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248928" y="4730812"/>
              <a:ext cx="556563"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Physique</a:t>
              </a:r>
              <a:endParaRPr lang="fr-FR" sz="7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248928" y="5205101"/>
              <a:ext cx="377026"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Rôle</a:t>
              </a:r>
              <a:endParaRPr lang="fr-FR" sz="7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248928" y="5494859"/>
              <a:ext cx="633770"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Emotionnel</a:t>
              </a:r>
              <a:endParaRPr lang="fr-FR" sz="700"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3248928" y="5785577"/>
              <a:ext cx="505267"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Cognitif</a:t>
              </a:r>
              <a:endParaRPr lang="fr-FR" sz="7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3248928" y="6062332"/>
              <a:ext cx="429161" cy="200055"/>
            </a:xfrm>
            <a:prstGeom prst="rect">
              <a:avLst/>
            </a:prstGeom>
            <a:noFill/>
          </p:spPr>
          <p:txBody>
            <a:bodyPr wrap="none" rtlCol="0">
              <a:spAutoFit/>
            </a:bodyPr>
            <a:lstStyle/>
            <a:p>
              <a:pPr fontAlgn="auto">
                <a:spcBef>
                  <a:spcPts val="0"/>
                </a:spcBef>
                <a:spcAft>
                  <a:spcPts val="0"/>
                </a:spcAft>
              </a:pPr>
              <a:r>
                <a:rPr lang="fr-FR" sz="700" dirty="0" smtClean="0">
                  <a:solidFill>
                    <a:srgbClr val="4D4D4D"/>
                  </a:solidFill>
                  <a:latin typeface="Arial" panose="020B0604020202020204" pitchFamily="34" charset="0"/>
                  <a:cs typeface="Arial" panose="020B0604020202020204" pitchFamily="34" charset="0"/>
                </a:rPr>
                <a:t>Social</a:t>
              </a:r>
              <a:endParaRPr lang="fr-FR" sz="700"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942855" y="4087891"/>
              <a:ext cx="543739"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Inclusion</a:t>
              </a:r>
              <a:endParaRPr lang="fr-FR" sz="7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1842206" y="4087891"/>
              <a:ext cx="300082"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S6</a:t>
              </a:r>
              <a:endParaRPr lang="fr-FR" sz="7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741557" y="4087891"/>
              <a:ext cx="351378"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S12</a:t>
              </a:r>
              <a:endParaRPr lang="fr-FR" sz="700" dirty="0">
                <a:solidFill>
                  <a:srgbClr val="000000"/>
                </a:solidFill>
                <a:latin typeface="Arial" panose="020B0604020202020204" pitchFamily="34" charset="0"/>
                <a:cs typeface="Arial" panose="020B0604020202020204" pitchFamily="34" charset="0"/>
              </a:endParaRPr>
            </a:p>
          </p:txBody>
        </p:sp>
        <p:sp>
          <p:nvSpPr>
            <p:cNvPr id="29" name="Rectangle 28"/>
            <p:cNvSpPr/>
            <p:nvPr/>
          </p:nvSpPr>
          <p:spPr>
            <a:xfrm>
              <a:off x="4576205" y="4156666"/>
              <a:ext cx="595035" cy="538609"/>
            </a:xfrm>
            <a:prstGeom prst="rect">
              <a:avLst/>
            </a:prstGeom>
          </p:spPr>
          <p:txBody>
            <a:bodyPr wrap="none">
              <a:spAutoFit/>
            </a:bodyPr>
            <a:lstStyle/>
            <a:p>
              <a:pPr fontAlgn="auto">
                <a:spcBef>
                  <a:spcPts val="1200"/>
                </a:spcBef>
                <a:spcAft>
                  <a:spcPts val="0"/>
                </a:spcAft>
              </a:pPr>
              <a:r>
                <a:rPr lang="fr-FR" sz="800" dirty="0" smtClean="0">
                  <a:solidFill>
                    <a:srgbClr val="4D4D4D"/>
                  </a:solidFill>
                  <a:latin typeface="Arial" panose="020B0604020202020204" pitchFamily="34" charset="0"/>
                  <a:cs typeface="Arial" panose="020B0604020202020204" pitchFamily="34" charset="0"/>
                </a:rPr>
                <a:t>Nal-IRI + </a:t>
              </a:r>
              <a:br>
                <a:rPr lang="fr-FR" sz="800" dirty="0" smtClean="0">
                  <a:solidFill>
                    <a:srgbClr val="4D4D4D"/>
                  </a:solidFill>
                  <a:latin typeface="Arial" panose="020B0604020202020204" pitchFamily="34" charset="0"/>
                  <a:cs typeface="Arial" panose="020B0604020202020204" pitchFamily="34" charset="0"/>
                </a:rPr>
              </a:br>
              <a:r>
                <a:rPr lang="fr-FR" sz="800" dirty="0" smtClean="0">
                  <a:solidFill>
                    <a:srgbClr val="4D4D4D"/>
                  </a:solidFill>
                  <a:latin typeface="Arial" panose="020B0604020202020204" pitchFamily="34" charset="0"/>
                  <a:cs typeface="Arial" panose="020B0604020202020204" pitchFamily="34" charset="0"/>
                </a:rPr>
                <a:t>5FU/LV</a:t>
              </a:r>
            </a:p>
            <a:p>
              <a:pPr fontAlgn="auto">
                <a:spcBef>
                  <a:spcPts val="600"/>
                </a:spcBef>
                <a:spcAft>
                  <a:spcPts val="0"/>
                </a:spcAft>
              </a:pPr>
              <a:r>
                <a:rPr lang="fr-FR" sz="800" dirty="0" smtClean="0">
                  <a:solidFill>
                    <a:srgbClr val="4D4D4D"/>
                  </a:solidFill>
                  <a:latin typeface="Arial" panose="020B0604020202020204" pitchFamily="34" charset="0"/>
                  <a:cs typeface="Arial" panose="020B0604020202020204" pitchFamily="34" charset="0"/>
                </a:rPr>
                <a:t>5FU/LV</a:t>
              </a:r>
              <a:endParaRPr lang="fr-FR" sz="800" dirty="0">
                <a:solidFill>
                  <a:srgbClr val="4D4D4D"/>
                </a:solidFill>
                <a:latin typeface="Arial" panose="020B0604020202020204" pitchFamily="34" charset="0"/>
                <a:cs typeface="Arial" panose="020B0604020202020204" pitchFamily="34" charset="0"/>
              </a:endParaRPr>
            </a:p>
          </p:txBody>
        </p:sp>
        <p:sp>
          <p:nvSpPr>
            <p:cNvPr id="30" name="Freeform 2"/>
            <p:cNvSpPr>
              <a:spLocks/>
            </p:cNvSpPr>
            <p:nvPr/>
          </p:nvSpPr>
          <p:spPr bwMode="auto">
            <a:xfrm>
              <a:off x="1161811" y="4568922"/>
              <a:ext cx="1820863" cy="112712"/>
            </a:xfrm>
            <a:custGeom>
              <a:avLst/>
              <a:gdLst>
                <a:gd name="T0" fmla="*/ 0 w 1147"/>
                <a:gd name="T1" fmla="*/ 0 h 71"/>
                <a:gd name="T2" fmla="*/ 592 w 1147"/>
                <a:gd name="T3" fmla="*/ 71 h 71"/>
                <a:gd name="T4" fmla="*/ 1147 w 1147"/>
                <a:gd name="T5" fmla="*/ 69 h 71"/>
              </a:gdLst>
              <a:ahLst/>
              <a:cxnLst>
                <a:cxn ang="0">
                  <a:pos x="T0" y="T1"/>
                </a:cxn>
                <a:cxn ang="0">
                  <a:pos x="T2" y="T3"/>
                </a:cxn>
                <a:cxn ang="0">
                  <a:pos x="T4" y="T5"/>
                </a:cxn>
              </a:cxnLst>
              <a:rect l="0" t="0" r="r" b="b"/>
              <a:pathLst>
                <a:path w="1147" h="71">
                  <a:moveTo>
                    <a:pt x="0" y="0"/>
                  </a:moveTo>
                  <a:lnTo>
                    <a:pt x="592" y="71"/>
                  </a:lnTo>
                  <a:lnTo>
                    <a:pt x="1147" y="69"/>
                  </a:lnTo>
                </a:path>
              </a:pathLst>
            </a:custGeom>
            <a:noFill/>
            <a:ln w="15875">
              <a:solidFill>
                <a:schemeClr val="accent3"/>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1" name="Freeform 3"/>
            <p:cNvSpPr>
              <a:spLocks/>
            </p:cNvSpPr>
            <p:nvPr/>
          </p:nvSpPr>
          <p:spPr bwMode="auto">
            <a:xfrm>
              <a:off x="1161811" y="4869760"/>
              <a:ext cx="1812925" cy="107950"/>
            </a:xfrm>
            <a:custGeom>
              <a:avLst/>
              <a:gdLst>
                <a:gd name="T0" fmla="*/ 0 w 1142"/>
                <a:gd name="T1" fmla="*/ 0 h 68"/>
                <a:gd name="T2" fmla="*/ 594 w 1142"/>
                <a:gd name="T3" fmla="*/ 68 h 68"/>
                <a:gd name="T4" fmla="*/ 1142 w 1142"/>
                <a:gd name="T5" fmla="*/ 4 h 68"/>
              </a:gdLst>
              <a:ahLst/>
              <a:cxnLst>
                <a:cxn ang="0">
                  <a:pos x="T0" y="T1"/>
                </a:cxn>
                <a:cxn ang="0">
                  <a:pos x="T2" y="T3"/>
                </a:cxn>
                <a:cxn ang="0">
                  <a:pos x="T4" y="T5"/>
                </a:cxn>
              </a:cxnLst>
              <a:rect l="0" t="0" r="r" b="b"/>
              <a:pathLst>
                <a:path w="1142" h="68">
                  <a:moveTo>
                    <a:pt x="0" y="0"/>
                  </a:moveTo>
                  <a:lnTo>
                    <a:pt x="594" y="68"/>
                  </a:lnTo>
                  <a:lnTo>
                    <a:pt x="1142" y="4"/>
                  </a:lnTo>
                </a:path>
              </a:pathLst>
            </a:custGeom>
            <a:noFill/>
            <a:ln w="15875">
              <a:solidFill>
                <a:schemeClr val="accent2"/>
              </a:solidFill>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2" name="Line 4"/>
            <p:cNvSpPr>
              <a:spLocks noChangeShapeType="1"/>
            </p:cNvSpPr>
            <p:nvPr/>
          </p:nvSpPr>
          <p:spPr bwMode="auto">
            <a:xfrm>
              <a:off x="1161811" y="4314135"/>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3" name="Line 5"/>
            <p:cNvSpPr>
              <a:spLocks noChangeShapeType="1"/>
            </p:cNvSpPr>
            <p:nvPr/>
          </p:nvSpPr>
          <p:spPr bwMode="auto">
            <a:xfrm>
              <a:off x="1161811" y="4406210"/>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4" name="Line 6"/>
            <p:cNvSpPr>
              <a:spLocks noChangeShapeType="1"/>
            </p:cNvSpPr>
            <p:nvPr/>
          </p:nvSpPr>
          <p:spPr bwMode="auto">
            <a:xfrm>
              <a:off x="1161811" y="5247585"/>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5" name="Line 7"/>
            <p:cNvSpPr>
              <a:spLocks noChangeShapeType="1"/>
            </p:cNvSpPr>
            <p:nvPr/>
          </p:nvSpPr>
          <p:spPr bwMode="auto">
            <a:xfrm>
              <a:off x="1161811" y="5339660"/>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6" name="Line 8"/>
            <p:cNvSpPr>
              <a:spLocks noChangeShapeType="1"/>
            </p:cNvSpPr>
            <p:nvPr/>
          </p:nvSpPr>
          <p:spPr bwMode="auto">
            <a:xfrm>
              <a:off x="1161811" y="5539685"/>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7" name="Line 9"/>
            <p:cNvSpPr>
              <a:spLocks noChangeShapeType="1"/>
            </p:cNvSpPr>
            <p:nvPr/>
          </p:nvSpPr>
          <p:spPr bwMode="auto">
            <a:xfrm>
              <a:off x="1161811" y="5631760"/>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8" name="Line 10"/>
            <p:cNvSpPr>
              <a:spLocks noChangeShapeType="1"/>
            </p:cNvSpPr>
            <p:nvPr/>
          </p:nvSpPr>
          <p:spPr bwMode="auto">
            <a:xfrm>
              <a:off x="1161811" y="5831785"/>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39" name="Line 11"/>
            <p:cNvSpPr>
              <a:spLocks noChangeShapeType="1"/>
            </p:cNvSpPr>
            <p:nvPr/>
          </p:nvSpPr>
          <p:spPr bwMode="auto">
            <a:xfrm>
              <a:off x="1161811" y="5923860"/>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40" name="Line 12"/>
            <p:cNvSpPr>
              <a:spLocks noChangeShapeType="1"/>
            </p:cNvSpPr>
            <p:nvPr/>
          </p:nvSpPr>
          <p:spPr bwMode="auto">
            <a:xfrm>
              <a:off x="1161811" y="6098485"/>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41" name="Line 13"/>
            <p:cNvSpPr>
              <a:spLocks noChangeShapeType="1"/>
            </p:cNvSpPr>
            <p:nvPr/>
          </p:nvSpPr>
          <p:spPr bwMode="auto">
            <a:xfrm>
              <a:off x="1161811" y="6190560"/>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nvGrpSpPr>
            <p:cNvPr id="42" name="Group 41"/>
            <p:cNvGrpSpPr/>
            <p:nvPr/>
          </p:nvGrpSpPr>
          <p:grpSpPr>
            <a:xfrm>
              <a:off x="5282882" y="6062529"/>
              <a:ext cx="3243391" cy="271754"/>
              <a:chOff x="5082956" y="6004473"/>
              <a:chExt cx="3243391" cy="271754"/>
            </a:xfrm>
          </p:grpSpPr>
          <p:grpSp>
            <p:nvGrpSpPr>
              <p:cNvPr id="133" name="Group 132"/>
              <p:cNvGrpSpPr/>
              <p:nvPr/>
            </p:nvGrpSpPr>
            <p:grpSpPr>
              <a:xfrm>
                <a:off x="5082956" y="6004473"/>
                <a:ext cx="2699198" cy="271754"/>
                <a:chOff x="305259" y="4160017"/>
                <a:chExt cx="2699198" cy="271754"/>
              </a:xfrm>
            </p:grpSpPr>
            <p:grpSp>
              <p:nvGrpSpPr>
                <p:cNvPr id="138" name="Group 137"/>
                <p:cNvGrpSpPr/>
                <p:nvPr/>
              </p:nvGrpSpPr>
              <p:grpSpPr>
                <a:xfrm>
                  <a:off x="507442" y="4255477"/>
                  <a:ext cx="2497015" cy="92110"/>
                  <a:chOff x="507442" y="4255477"/>
                  <a:chExt cx="2497015" cy="92110"/>
                </a:xfrm>
              </p:grpSpPr>
              <p:cxnSp>
                <p:nvCxnSpPr>
                  <p:cNvPr id="141" name="Straight Connector 14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9" name="TextBox 13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40" name="TextBox 13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134" name="Right Brace 13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35" name="TextBox 134"/>
              <p:cNvSpPr txBox="1"/>
              <p:nvPr/>
            </p:nvSpPr>
            <p:spPr>
              <a:xfrm>
                <a:off x="7795432" y="6051450"/>
                <a:ext cx="530915"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Diarrhée</a:t>
                </a:r>
                <a:endParaRPr lang="fr-FR" sz="700" dirty="0">
                  <a:solidFill>
                    <a:srgbClr val="000000"/>
                  </a:solidFill>
                  <a:latin typeface="Arial" panose="020B0604020202020204" pitchFamily="34" charset="0"/>
                  <a:cs typeface="Arial" panose="020B0604020202020204" pitchFamily="34" charset="0"/>
                </a:endParaRPr>
              </a:p>
            </p:txBody>
          </p:sp>
          <p:sp>
            <p:nvSpPr>
              <p:cNvPr id="13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13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3" name="Group 42"/>
            <p:cNvGrpSpPr/>
            <p:nvPr/>
          </p:nvGrpSpPr>
          <p:grpSpPr>
            <a:xfrm>
              <a:off x="5282882" y="5822988"/>
              <a:ext cx="3394073" cy="271754"/>
              <a:chOff x="5082956" y="6004473"/>
              <a:chExt cx="3394073" cy="271754"/>
            </a:xfrm>
          </p:grpSpPr>
          <p:grpSp>
            <p:nvGrpSpPr>
              <p:cNvPr id="123" name="Group 122"/>
              <p:cNvGrpSpPr/>
              <p:nvPr/>
            </p:nvGrpSpPr>
            <p:grpSpPr>
              <a:xfrm>
                <a:off x="5082956" y="6004473"/>
                <a:ext cx="2699198" cy="271754"/>
                <a:chOff x="305259" y="4160017"/>
                <a:chExt cx="2699198" cy="271754"/>
              </a:xfrm>
            </p:grpSpPr>
            <p:grpSp>
              <p:nvGrpSpPr>
                <p:cNvPr id="128" name="Group 127"/>
                <p:cNvGrpSpPr/>
                <p:nvPr/>
              </p:nvGrpSpPr>
              <p:grpSpPr>
                <a:xfrm>
                  <a:off x="507442" y="4255477"/>
                  <a:ext cx="2497015" cy="92110"/>
                  <a:chOff x="507442" y="4255477"/>
                  <a:chExt cx="2497015" cy="92110"/>
                </a:xfrm>
              </p:grpSpPr>
              <p:cxnSp>
                <p:nvCxnSpPr>
                  <p:cNvPr id="131" name="Straight Connector 13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30" name="TextBox 12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124" name="Right Brace 12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25" name="TextBox 124"/>
              <p:cNvSpPr txBox="1"/>
              <p:nvPr/>
            </p:nvSpPr>
            <p:spPr>
              <a:xfrm>
                <a:off x="7795432" y="6051450"/>
                <a:ext cx="681597"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Constipation</a:t>
                </a:r>
                <a:endParaRPr lang="fr-FR" sz="700" dirty="0">
                  <a:solidFill>
                    <a:srgbClr val="000000"/>
                  </a:solidFill>
                  <a:latin typeface="Arial" panose="020B0604020202020204" pitchFamily="34" charset="0"/>
                  <a:cs typeface="Arial" panose="020B0604020202020204" pitchFamily="34" charset="0"/>
                </a:endParaRPr>
              </a:p>
            </p:txBody>
          </p:sp>
          <p:sp>
            <p:nvSpPr>
              <p:cNvPr id="12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12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4" name="Group 43"/>
            <p:cNvGrpSpPr/>
            <p:nvPr/>
          </p:nvGrpSpPr>
          <p:grpSpPr>
            <a:xfrm>
              <a:off x="5282882" y="5601102"/>
              <a:ext cx="3410103" cy="271754"/>
              <a:chOff x="5082956" y="6004473"/>
              <a:chExt cx="3410103" cy="271754"/>
            </a:xfrm>
          </p:grpSpPr>
          <p:grpSp>
            <p:nvGrpSpPr>
              <p:cNvPr id="113" name="Group 112"/>
              <p:cNvGrpSpPr/>
              <p:nvPr/>
            </p:nvGrpSpPr>
            <p:grpSpPr>
              <a:xfrm>
                <a:off x="5082956" y="6004473"/>
                <a:ext cx="2699198" cy="271754"/>
                <a:chOff x="305259" y="4160017"/>
                <a:chExt cx="2699198" cy="271754"/>
              </a:xfrm>
            </p:grpSpPr>
            <p:grpSp>
              <p:nvGrpSpPr>
                <p:cNvPr id="118" name="Group 117"/>
                <p:cNvGrpSpPr/>
                <p:nvPr/>
              </p:nvGrpSpPr>
              <p:grpSpPr>
                <a:xfrm>
                  <a:off x="507442" y="4255477"/>
                  <a:ext cx="2497015" cy="92110"/>
                  <a:chOff x="507442" y="4255477"/>
                  <a:chExt cx="2497015" cy="92110"/>
                </a:xfrm>
              </p:grpSpPr>
              <p:cxnSp>
                <p:nvCxnSpPr>
                  <p:cNvPr id="121" name="Straight Connector 12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9" name="TextBox 11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114" name="Right Brace 11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15" name="TextBox 114"/>
              <p:cNvSpPr txBox="1"/>
              <p:nvPr/>
            </p:nvSpPr>
            <p:spPr>
              <a:xfrm>
                <a:off x="7795432" y="6051450"/>
                <a:ext cx="697627"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Perte appétit</a:t>
                </a:r>
                <a:endParaRPr lang="fr-FR" sz="700" dirty="0">
                  <a:solidFill>
                    <a:srgbClr val="000000"/>
                  </a:solidFill>
                  <a:latin typeface="Arial" panose="020B0604020202020204" pitchFamily="34" charset="0"/>
                  <a:cs typeface="Arial" panose="020B0604020202020204" pitchFamily="34" charset="0"/>
                </a:endParaRPr>
              </a:p>
            </p:txBody>
          </p:sp>
          <p:sp>
            <p:nvSpPr>
              <p:cNvPr id="11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11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5" name="Group 44"/>
            <p:cNvGrpSpPr/>
            <p:nvPr/>
          </p:nvGrpSpPr>
          <p:grpSpPr>
            <a:xfrm>
              <a:off x="5282882" y="5379216"/>
              <a:ext cx="3269039" cy="271754"/>
              <a:chOff x="5082956" y="6004473"/>
              <a:chExt cx="3269039" cy="271754"/>
            </a:xfrm>
          </p:grpSpPr>
          <p:grpSp>
            <p:nvGrpSpPr>
              <p:cNvPr id="103" name="Group 102"/>
              <p:cNvGrpSpPr/>
              <p:nvPr/>
            </p:nvGrpSpPr>
            <p:grpSpPr>
              <a:xfrm>
                <a:off x="5082956" y="6004473"/>
                <a:ext cx="2699198" cy="271754"/>
                <a:chOff x="305259" y="4160017"/>
                <a:chExt cx="2699198" cy="271754"/>
              </a:xfrm>
            </p:grpSpPr>
            <p:grpSp>
              <p:nvGrpSpPr>
                <p:cNvPr id="108" name="Group 107"/>
                <p:cNvGrpSpPr/>
                <p:nvPr/>
              </p:nvGrpSpPr>
              <p:grpSpPr>
                <a:xfrm>
                  <a:off x="507442" y="4255477"/>
                  <a:ext cx="2497015" cy="92110"/>
                  <a:chOff x="507442" y="4255477"/>
                  <a:chExt cx="2497015" cy="92110"/>
                </a:xfrm>
              </p:grpSpPr>
              <p:cxnSp>
                <p:nvCxnSpPr>
                  <p:cNvPr id="111" name="Straight Connector 11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104" name="Right Brace 10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105" name="TextBox 104"/>
              <p:cNvSpPr txBox="1"/>
              <p:nvPr/>
            </p:nvSpPr>
            <p:spPr>
              <a:xfrm>
                <a:off x="7795432" y="6051450"/>
                <a:ext cx="556563"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Insomnie</a:t>
                </a:r>
                <a:endParaRPr lang="fr-FR" sz="700" dirty="0">
                  <a:solidFill>
                    <a:srgbClr val="000000"/>
                  </a:solidFill>
                  <a:latin typeface="Arial" panose="020B0604020202020204" pitchFamily="34" charset="0"/>
                  <a:cs typeface="Arial" panose="020B0604020202020204" pitchFamily="34" charset="0"/>
                </a:endParaRPr>
              </a:p>
            </p:txBody>
          </p:sp>
          <p:sp>
            <p:nvSpPr>
              <p:cNvPr id="10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10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6" name="Group 45"/>
            <p:cNvGrpSpPr/>
            <p:nvPr/>
          </p:nvGrpSpPr>
          <p:grpSpPr>
            <a:xfrm>
              <a:off x="5282882" y="5143206"/>
              <a:ext cx="3256215" cy="271754"/>
              <a:chOff x="5082956" y="6004473"/>
              <a:chExt cx="3256215" cy="271754"/>
            </a:xfrm>
          </p:grpSpPr>
          <p:grpSp>
            <p:nvGrpSpPr>
              <p:cNvPr id="93" name="Group 92"/>
              <p:cNvGrpSpPr/>
              <p:nvPr/>
            </p:nvGrpSpPr>
            <p:grpSpPr>
              <a:xfrm>
                <a:off x="5082956" y="6004473"/>
                <a:ext cx="2699198" cy="271754"/>
                <a:chOff x="305259" y="4160017"/>
                <a:chExt cx="2699198" cy="271754"/>
              </a:xfrm>
            </p:grpSpPr>
            <p:grpSp>
              <p:nvGrpSpPr>
                <p:cNvPr id="98" name="Group 97"/>
                <p:cNvGrpSpPr/>
                <p:nvPr/>
              </p:nvGrpSpPr>
              <p:grpSpPr>
                <a:xfrm>
                  <a:off x="507442" y="4255477"/>
                  <a:ext cx="2497015" cy="92110"/>
                  <a:chOff x="507442" y="4255477"/>
                  <a:chExt cx="2497015" cy="92110"/>
                </a:xfrm>
              </p:grpSpPr>
              <p:cxnSp>
                <p:nvCxnSpPr>
                  <p:cNvPr id="101" name="Straight Connector 10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94" name="Right Brace 9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95" name="TextBox 94"/>
              <p:cNvSpPr txBox="1"/>
              <p:nvPr/>
            </p:nvSpPr>
            <p:spPr>
              <a:xfrm>
                <a:off x="7795432" y="6051450"/>
                <a:ext cx="543739"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Dyspnée</a:t>
                </a:r>
                <a:endParaRPr lang="fr-FR" sz="700" dirty="0">
                  <a:solidFill>
                    <a:srgbClr val="000000"/>
                  </a:solidFill>
                  <a:latin typeface="Arial" panose="020B0604020202020204" pitchFamily="34" charset="0"/>
                  <a:cs typeface="Arial" panose="020B0604020202020204" pitchFamily="34" charset="0"/>
                </a:endParaRPr>
              </a:p>
            </p:txBody>
          </p:sp>
          <p:sp>
            <p:nvSpPr>
              <p:cNvPr id="9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9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7" name="Group 46"/>
            <p:cNvGrpSpPr/>
            <p:nvPr/>
          </p:nvGrpSpPr>
          <p:grpSpPr>
            <a:xfrm>
              <a:off x="5282882" y="4889541"/>
              <a:ext cx="3217743" cy="271754"/>
              <a:chOff x="5082956" y="6004473"/>
              <a:chExt cx="3217743" cy="271754"/>
            </a:xfrm>
          </p:grpSpPr>
          <p:grpSp>
            <p:nvGrpSpPr>
              <p:cNvPr id="83" name="Group 82"/>
              <p:cNvGrpSpPr/>
              <p:nvPr/>
            </p:nvGrpSpPr>
            <p:grpSpPr>
              <a:xfrm>
                <a:off x="5082956" y="6004473"/>
                <a:ext cx="2699198" cy="271754"/>
                <a:chOff x="305259" y="4160017"/>
                <a:chExt cx="2699198" cy="271754"/>
              </a:xfrm>
            </p:grpSpPr>
            <p:grpSp>
              <p:nvGrpSpPr>
                <p:cNvPr id="88" name="Group 87"/>
                <p:cNvGrpSpPr/>
                <p:nvPr/>
              </p:nvGrpSpPr>
              <p:grpSpPr>
                <a:xfrm>
                  <a:off x="507442" y="4255477"/>
                  <a:ext cx="2497015" cy="92110"/>
                  <a:chOff x="507442" y="4255477"/>
                  <a:chExt cx="2497015" cy="92110"/>
                </a:xfrm>
              </p:grpSpPr>
              <p:cxnSp>
                <p:nvCxnSpPr>
                  <p:cNvPr id="91" name="Straight Connector 9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90" name="TextBox 8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84" name="Right Brace 8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85" name="TextBox 84"/>
              <p:cNvSpPr txBox="1"/>
              <p:nvPr/>
            </p:nvSpPr>
            <p:spPr>
              <a:xfrm>
                <a:off x="7795432" y="6051450"/>
                <a:ext cx="505267"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Douleur</a:t>
                </a:r>
                <a:endParaRPr lang="fr-FR" sz="700" dirty="0">
                  <a:solidFill>
                    <a:srgbClr val="000000"/>
                  </a:solidFill>
                  <a:latin typeface="Arial" panose="020B0604020202020204" pitchFamily="34" charset="0"/>
                  <a:cs typeface="Arial" panose="020B0604020202020204" pitchFamily="34" charset="0"/>
                </a:endParaRPr>
              </a:p>
            </p:txBody>
          </p:sp>
          <p:sp>
            <p:nvSpPr>
              <p:cNvPr id="8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8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grpSp>
          <p:nvGrpSpPr>
            <p:cNvPr id="48" name="Group 47"/>
            <p:cNvGrpSpPr/>
            <p:nvPr/>
          </p:nvGrpSpPr>
          <p:grpSpPr>
            <a:xfrm>
              <a:off x="5282882" y="4653531"/>
              <a:ext cx="3899977" cy="271754"/>
              <a:chOff x="5082956" y="6004473"/>
              <a:chExt cx="3899977" cy="271754"/>
            </a:xfrm>
          </p:grpSpPr>
          <p:grpSp>
            <p:nvGrpSpPr>
              <p:cNvPr id="73" name="Group 72"/>
              <p:cNvGrpSpPr/>
              <p:nvPr/>
            </p:nvGrpSpPr>
            <p:grpSpPr>
              <a:xfrm>
                <a:off x="5082956" y="6004473"/>
                <a:ext cx="2699198" cy="271754"/>
                <a:chOff x="305259" y="4160017"/>
                <a:chExt cx="2699198" cy="271754"/>
              </a:xfrm>
            </p:grpSpPr>
            <p:grpSp>
              <p:nvGrpSpPr>
                <p:cNvPr id="78" name="Group 77"/>
                <p:cNvGrpSpPr/>
                <p:nvPr/>
              </p:nvGrpSpPr>
              <p:grpSpPr>
                <a:xfrm>
                  <a:off x="507442" y="4255477"/>
                  <a:ext cx="2497015" cy="92110"/>
                  <a:chOff x="507442" y="4255477"/>
                  <a:chExt cx="2497015" cy="92110"/>
                </a:xfrm>
              </p:grpSpPr>
              <p:cxnSp>
                <p:nvCxnSpPr>
                  <p:cNvPr id="81" name="Straight Connector 8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74" name="Right Brace 7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75" name="TextBox 74"/>
              <p:cNvSpPr txBox="1"/>
              <p:nvPr/>
            </p:nvSpPr>
            <p:spPr>
              <a:xfrm>
                <a:off x="7795432" y="6051450"/>
                <a:ext cx="1187501"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Nausées vomissements</a:t>
                </a:r>
                <a:endParaRPr lang="fr-FR" sz="700" dirty="0">
                  <a:solidFill>
                    <a:srgbClr val="000000"/>
                  </a:solidFill>
                  <a:latin typeface="Arial" panose="020B0604020202020204" pitchFamily="34" charset="0"/>
                  <a:cs typeface="Arial" panose="020B0604020202020204" pitchFamily="34" charset="0"/>
                </a:endParaRPr>
              </a:p>
            </p:txBody>
          </p:sp>
          <p:sp>
            <p:nvSpPr>
              <p:cNvPr id="7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sp>
            <p:nvSpPr>
              <p:cNvPr id="7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000000"/>
                  </a:solidFill>
                  <a:latin typeface="Arial"/>
                  <a:cs typeface="Arial"/>
                </a:endParaRPr>
              </a:p>
            </p:txBody>
          </p:sp>
        </p:grpSp>
        <p:sp>
          <p:nvSpPr>
            <p:cNvPr id="49" name="TextBox 48"/>
            <p:cNvSpPr txBox="1"/>
            <p:nvPr/>
          </p:nvSpPr>
          <p:spPr>
            <a:xfrm>
              <a:off x="5718859" y="4071372"/>
              <a:ext cx="543739"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Inclusion</a:t>
              </a:r>
              <a:endParaRPr lang="fr-FR" sz="7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6618210" y="4071372"/>
              <a:ext cx="300082"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S6</a:t>
              </a:r>
              <a:endParaRPr lang="fr-FR" sz="7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7517561" y="4071372"/>
              <a:ext cx="351378"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S12</a:t>
              </a:r>
              <a:endParaRPr lang="fr-FR" sz="700" dirty="0">
                <a:solidFill>
                  <a:srgbClr val="000000"/>
                </a:solidFill>
                <a:latin typeface="Arial" panose="020B0604020202020204" pitchFamily="34" charset="0"/>
                <a:cs typeface="Arial" panose="020B0604020202020204" pitchFamily="34" charset="0"/>
              </a:endParaRPr>
            </a:p>
          </p:txBody>
        </p:sp>
        <p:grpSp>
          <p:nvGrpSpPr>
            <p:cNvPr id="52" name="Group 51"/>
            <p:cNvGrpSpPr/>
            <p:nvPr/>
          </p:nvGrpSpPr>
          <p:grpSpPr>
            <a:xfrm>
              <a:off x="5282882" y="4399268"/>
              <a:ext cx="2699198" cy="271754"/>
              <a:chOff x="305259" y="4160017"/>
              <a:chExt cx="2699198" cy="271754"/>
            </a:xfrm>
          </p:grpSpPr>
          <p:grpSp>
            <p:nvGrpSpPr>
              <p:cNvPr id="68" name="Group 67"/>
              <p:cNvGrpSpPr/>
              <p:nvPr/>
            </p:nvGrpSpPr>
            <p:grpSpPr>
              <a:xfrm>
                <a:off x="507442" y="4255477"/>
                <a:ext cx="2497015" cy="92110"/>
                <a:chOff x="507442" y="4255477"/>
                <a:chExt cx="2497015" cy="92110"/>
              </a:xfrm>
            </p:grpSpPr>
            <p:cxnSp>
              <p:nvCxnSpPr>
                <p:cNvPr id="71" name="Straight Connector 7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9" name="TextBox 6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0</a:t>
                </a:r>
                <a:endParaRPr lang="fr-FR" sz="600" dirty="0">
                  <a:solidFill>
                    <a:srgbClr val="000000"/>
                  </a:solidFill>
                  <a:latin typeface="Arial" panose="020B0604020202020204" pitchFamily="34" charset="0"/>
                  <a:cs typeface="Arial" panose="020B0604020202020204" pitchFamily="34" charset="0"/>
                </a:endParaRPr>
              </a:p>
            </p:txBody>
          </p:sp>
        </p:grpSp>
        <p:sp>
          <p:nvSpPr>
            <p:cNvPr id="53" name="Right Brace 52"/>
            <p:cNvSpPr/>
            <p:nvPr/>
          </p:nvSpPr>
          <p:spPr>
            <a:xfrm>
              <a:off x="7989496" y="4281374"/>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sz="2000" dirty="0">
                <a:solidFill>
                  <a:srgbClr val="000000"/>
                </a:solidFill>
              </a:endParaRPr>
            </a:p>
          </p:txBody>
        </p:sp>
        <p:sp>
          <p:nvSpPr>
            <p:cNvPr id="54" name="TextBox 53"/>
            <p:cNvSpPr txBox="1"/>
            <p:nvPr/>
          </p:nvSpPr>
          <p:spPr>
            <a:xfrm>
              <a:off x="7995358" y="4315598"/>
              <a:ext cx="482824" cy="200055"/>
            </a:xfrm>
            <a:prstGeom prst="rect">
              <a:avLst/>
            </a:prstGeom>
            <a:noFill/>
          </p:spPr>
          <p:txBody>
            <a:bodyPr wrap="none" rtlCol="0">
              <a:spAutoFit/>
            </a:bodyPr>
            <a:lstStyle/>
            <a:p>
              <a:pPr fontAlgn="auto">
                <a:spcBef>
                  <a:spcPts val="0"/>
                </a:spcBef>
                <a:spcAft>
                  <a:spcPts val="0"/>
                </a:spcAft>
              </a:pPr>
              <a:r>
                <a:rPr lang="fr-FR" sz="700" dirty="0" smtClean="0">
                  <a:solidFill>
                    <a:srgbClr val="000000"/>
                  </a:solidFill>
                  <a:latin typeface="Arial" panose="020B0604020202020204" pitchFamily="34" charset="0"/>
                  <a:cs typeface="Arial" panose="020B0604020202020204" pitchFamily="34" charset="0"/>
                </a:rPr>
                <a:t>Fatigue</a:t>
              </a:r>
              <a:endParaRPr lang="fr-FR" sz="700" dirty="0">
                <a:solidFill>
                  <a:srgbClr val="000000"/>
                </a:solidFill>
                <a:latin typeface="Arial" panose="020B0604020202020204" pitchFamily="34" charset="0"/>
                <a:cs typeface="Arial" panose="020B0604020202020204" pitchFamily="34" charset="0"/>
              </a:endParaRPr>
            </a:p>
          </p:txBody>
        </p:sp>
        <p:grpSp>
          <p:nvGrpSpPr>
            <p:cNvPr id="55" name="Group 54"/>
            <p:cNvGrpSpPr/>
            <p:nvPr/>
          </p:nvGrpSpPr>
          <p:grpSpPr>
            <a:xfrm>
              <a:off x="5245041" y="4203073"/>
              <a:ext cx="2742479" cy="271754"/>
              <a:chOff x="261978" y="4160017"/>
              <a:chExt cx="2742479" cy="271754"/>
            </a:xfrm>
          </p:grpSpPr>
          <p:grpSp>
            <p:nvGrpSpPr>
              <p:cNvPr id="63" name="Group 62"/>
              <p:cNvGrpSpPr/>
              <p:nvPr/>
            </p:nvGrpSpPr>
            <p:grpSpPr>
              <a:xfrm>
                <a:off x="507442" y="4255477"/>
                <a:ext cx="2497015" cy="92110"/>
                <a:chOff x="507442" y="4255477"/>
                <a:chExt cx="2497015" cy="92110"/>
              </a:xfrm>
            </p:grpSpPr>
            <p:cxnSp>
              <p:nvCxnSpPr>
                <p:cNvPr id="66" name="Straight Connector 6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4" name="TextBox 63"/>
              <p:cNvSpPr txBox="1"/>
              <p:nvPr/>
            </p:nvSpPr>
            <p:spPr>
              <a:xfrm>
                <a:off x="261978" y="4160017"/>
                <a:ext cx="271228"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12</a:t>
                </a:r>
                <a:endParaRPr lang="fr-FR" sz="600"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fr-FR" sz="600" dirty="0" smtClean="0">
                    <a:solidFill>
                      <a:srgbClr val="000000"/>
                    </a:solidFill>
                    <a:latin typeface="Arial" panose="020B0604020202020204" pitchFamily="34" charset="0"/>
                    <a:cs typeface="Arial" panose="020B0604020202020204" pitchFamily="34" charset="0"/>
                  </a:rPr>
                  <a:t>6</a:t>
                </a:r>
                <a:endParaRPr lang="fr-FR" sz="600" dirty="0">
                  <a:solidFill>
                    <a:srgbClr val="000000"/>
                  </a:solidFill>
                  <a:latin typeface="Arial" panose="020B0604020202020204" pitchFamily="34" charset="0"/>
                  <a:cs typeface="Arial" panose="020B0604020202020204" pitchFamily="34" charset="0"/>
                </a:endParaRPr>
              </a:p>
            </p:txBody>
          </p:sp>
        </p:grpSp>
        <p:sp>
          <p:nvSpPr>
            <p:cNvPr id="56" name="Freeform 14"/>
            <p:cNvSpPr>
              <a:spLocks/>
            </p:cNvSpPr>
            <p:nvPr/>
          </p:nvSpPr>
          <p:spPr bwMode="auto">
            <a:xfrm>
              <a:off x="5918291" y="4291776"/>
              <a:ext cx="1835150" cy="174625"/>
            </a:xfrm>
            <a:custGeom>
              <a:avLst/>
              <a:gdLst>
                <a:gd name="T0" fmla="*/ 0 w 1156"/>
                <a:gd name="T1" fmla="*/ 110 h 110"/>
                <a:gd name="T2" fmla="*/ 586 w 1156"/>
                <a:gd name="T3" fmla="*/ 0 h 110"/>
                <a:gd name="T4" fmla="*/ 1156 w 1156"/>
                <a:gd name="T5" fmla="*/ 4 h 110"/>
              </a:gdLst>
              <a:ahLst/>
              <a:cxnLst>
                <a:cxn ang="0">
                  <a:pos x="T0" y="T1"/>
                </a:cxn>
                <a:cxn ang="0">
                  <a:pos x="T2" y="T3"/>
                </a:cxn>
                <a:cxn ang="0">
                  <a:pos x="T4" y="T5"/>
                </a:cxn>
              </a:cxnLst>
              <a:rect l="0" t="0" r="r" b="b"/>
              <a:pathLst>
                <a:path w="1156" h="110">
                  <a:moveTo>
                    <a:pt x="0" y="110"/>
                  </a:moveTo>
                  <a:lnTo>
                    <a:pt x="586" y="0"/>
                  </a:lnTo>
                  <a:lnTo>
                    <a:pt x="1156" y="4"/>
                  </a:lnTo>
                </a:path>
              </a:pathLst>
            </a:custGeom>
            <a:noFill/>
            <a:ln w="15875" cap="flat" cmpd="sng">
              <a:solidFill>
                <a:schemeClr val="accent3"/>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2000" dirty="0">
                <a:solidFill>
                  <a:srgbClr val="000000"/>
                </a:solidFill>
                <a:latin typeface="Arial"/>
                <a:cs typeface="Arial"/>
              </a:endParaRPr>
            </a:p>
          </p:txBody>
        </p:sp>
        <p:sp>
          <p:nvSpPr>
            <p:cNvPr id="57" name="Line 15"/>
            <p:cNvSpPr>
              <a:spLocks noChangeShapeType="1"/>
            </p:cNvSpPr>
            <p:nvPr/>
          </p:nvSpPr>
          <p:spPr bwMode="auto">
            <a:xfrm>
              <a:off x="5916704" y="4585115"/>
              <a:ext cx="1844675"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2000" dirty="0">
                <a:solidFill>
                  <a:srgbClr val="000000"/>
                </a:solidFill>
                <a:latin typeface="Arial"/>
                <a:cs typeface="Arial"/>
              </a:endParaRPr>
            </a:p>
          </p:txBody>
        </p:sp>
        <p:cxnSp>
          <p:nvCxnSpPr>
            <p:cNvPr id="58" name="Straight Connector 57"/>
            <p:cNvCxnSpPr/>
            <p:nvPr/>
          </p:nvCxnSpPr>
          <p:spPr>
            <a:xfrm>
              <a:off x="4360340" y="4290161"/>
              <a:ext cx="178904" cy="0"/>
            </a:xfrm>
            <a:prstGeom prst="line">
              <a:avLst/>
            </a:prstGeom>
            <a:noFill/>
            <a:ln w="158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a:xfrm>
              <a:off x="4360340" y="4565625"/>
              <a:ext cx="178904" cy="0"/>
            </a:xfrm>
            <a:prstGeom prst="line">
              <a:avLst/>
            </a:prstGeom>
            <a:noFill/>
            <a:ln w="158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0" name="Right Brace 59"/>
            <p:cNvSpPr/>
            <p:nvPr/>
          </p:nvSpPr>
          <p:spPr>
            <a:xfrm>
              <a:off x="3231334" y="5769910"/>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61" name="Right Brace 60"/>
            <p:cNvSpPr/>
            <p:nvPr/>
          </p:nvSpPr>
          <p:spPr>
            <a:xfrm>
              <a:off x="3231334" y="5482788"/>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sp>
          <p:nvSpPr>
            <p:cNvPr id="62" name="Right Brace 61"/>
            <p:cNvSpPr/>
            <p:nvPr/>
          </p:nvSpPr>
          <p:spPr>
            <a:xfrm>
              <a:off x="3231334" y="5182231"/>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fr-FR" dirty="0">
                <a:solidFill>
                  <a:srgbClr val="000000"/>
                </a:solidFill>
              </a:endParaRPr>
            </a:p>
          </p:txBody>
        </p:sp>
      </p:grpSp>
      <p:sp>
        <p:nvSpPr>
          <p:cNvPr id="2" name="Rectangle 1"/>
          <p:cNvSpPr/>
          <p:nvPr/>
        </p:nvSpPr>
        <p:spPr>
          <a:xfrm>
            <a:off x="1634174" y="1628800"/>
            <a:ext cx="6030416" cy="276999"/>
          </a:xfrm>
          <a:prstGeom prst="rect">
            <a:avLst/>
          </a:prstGeom>
        </p:spPr>
        <p:txBody>
          <a:bodyPr wrap="square">
            <a:spAutoFit/>
          </a:bodyPr>
          <a:lstStyle/>
          <a:p>
            <a:pPr algn="ctr" fontAlgn="auto">
              <a:spcBef>
                <a:spcPts val="0"/>
              </a:spcBef>
              <a:spcAft>
                <a:spcPts val="0"/>
              </a:spcAft>
            </a:pPr>
            <a:r>
              <a:rPr lang="fr-FR" sz="1200" b="1" dirty="0" smtClean="0">
                <a:solidFill>
                  <a:srgbClr val="4D4D4D"/>
                </a:solidFill>
                <a:latin typeface="Arial"/>
                <a:cs typeface="Arial"/>
              </a:rPr>
              <a:t>Etat de santé global, fonctionnel et échelle de symptômes</a:t>
            </a:r>
            <a:endParaRPr lang="fr-FR" sz="1200" b="1" dirty="0">
              <a:solidFill>
                <a:srgbClr val="4D4D4D"/>
              </a:solidFill>
              <a:latin typeface="Arial"/>
              <a:cs typeface="Arial"/>
            </a:endParaRPr>
          </a:p>
        </p:txBody>
      </p:sp>
    </p:spTree>
    <p:extLst>
      <p:ext uri="{BB962C8B-B14F-4D97-AF65-F5344CB8AC3E}">
        <p14:creationId xmlns="" xmlns:p14="http://schemas.microsoft.com/office/powerpoint/2010/main" val="3059319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fr-FR" sz="2000" dirty="0" smtClean="0"/>
              <a:t>O-004: Effets de nal-IRI (MM-398) ± 5-fluorouracile sur la qualité de vie dans l’étude NAPOLI-1, un essai de phase 3 chez les patients avec adénocarcinome canalaire du pancréas métastatique préalablement traité par gemcitabine – Hubner R, et al </a:t>
            </a:r>
            <a:endParaRPr lang="fr-FR" sz="2000" dirty="0"/>
          </a:p>
        </p:txBody>
      </p:sp>
      <p:sp>
        <p:nvSpPr>
          <p:cNvPr id="7" name="Content Placeholder 6"/>
          <p:cNvSpPr>
            <a:spLocks noGrp="1"/>
          </p:cNvSpPr>
          <p:nvPr>
            <p:ph idx="1"/>
          </p:nvPr>
        </p:nvSpPr>
        <p:spPr>
          <a:xfrm>
            <a:off x="365124" y="1254035"/>
            <a:ext cx="8680905" cy="4746172"/>
          </a:xfrm>
        </p:spPr>
        <p:txBody>
          <a:bodyPr/>
          <a:lstStyle/>
          <a:p>
            <a:pPr marL="0" indent="0">
              <a:buNone/>
            </a:pPr>
            <a:r>
              <a:rPr lang="fr-FR" b="1" dirty="0" smtClean="0">
                <a:solidFill>
                  <a:schemeClr val="tx1"/>
                </a:solidFill>
              </a:rPr>
              <a:t>Conclusions</a:t>
            </a:r>
          </a:p>
          <a:p>
            <a:r>
              <a:rPr lang="fr-FR" b="1" dirty="0" smtClean="0">
                <a:solidFill>
                  <a:schemeClr val="tx1"/>
                </a:solidFill>
              </a:rPr>
              <a:t>Globalement, au cours d’une période de 12 semaines, les patients traités par nal-IRI + 5FU + leucovorine n’ont pas eu de détérioration de la QoL</a:t>
            </a:r>
          </a:p>
          <a:p>
            <a:r>
              <a:rPr lang="fr-FR" b="1" dirty="0" smtClean="0">
                <a:solidFill>
                  <a:schemeClr val="tx1"/>
                </a:solidFill>
              </a:rPr>
              <a:t>Aucune différence significative dans l’état de santé global ni dans les scores fonctionnels n’a été observée entre les bras à l’inclusion ou au cours des 12 semaines de l’étude </a:t>
            </a:r>
          </a:p>
          <a:p>
            <a:r>
              <a:rPr lang="fr-FR" b="1" dirty="0" smtClean="0">
                <a:solidFill>
                  <a:schemeClr val="tx1"/>
                </a:solidFill>
              </a:rPr>
              <a:t>Le nal-IRI ayant préalablement montré une amélioration de la SG, ces données sont en faveur de son utilisation comme nouvelle option thérapeutique pour les patients avec ADCP métastatique prétraité par une combinaison à base de gemcitabine</a:t>
            </a:r>
            <a:endParaRPr lang="fr-FR" sz="1400" dirty="0" smtClean="0"/>
          </a:p>
          <a:p>
            <a:endParaRPr lang="fr-FR" sz="1400" dirty="0" smtClean="0"/>
          </a:p>
          <a:p>
            <a:endParaRPr lang="fr-FR" sz="1400" b="1" dirty="0" smtClean="0">
              <a:solidFill>
                <a:schemeClr val="tx1"/>
              </a:solidFill>
            </a:endParaRPr>
          </a:p>
          <a:p>
            <a:endParaRPr lang="fr-FR" sz="1400" dirty="0">
              <a:solidFill>
                <a:schemeClr val="tx1"/>
              </a:solidFill>
            </a:endParaRPr>
          </a:p>
        </p:txBody>
      </p:sp>
      <p:sp>
        <p:nvSpPr>
          <p:cNvPr id="24" name="Text Placeholder 23570"/>
          <p:cNvSpPr txBox="1">
            <a:spLocks/>
          </p:cNvSpPr>
          <p:nvPr/>
        </p:nvSpPr>
        <p:spPr>
          <a:xfrm>
            <a:off x="4080682" y="6096000"/>
            <a:ext cx="4698194"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fr-FR" sz="1200" dirty="0" smtClean="0">
                <a:solidFill>
                  <a:srgbClr val="4D4D4D"/>
                </a:solidFill>
              </a:rPr>
              <a:t>Hubner et al. Ann Oncol 2016; 27 (suppl 2): abstr O-004</a:t>
            </a:r>
            <a:endParaRPr lang="fr-FR" sz="1200" dirty="0">
              <a:solidFill>
                <a:srgbClr val="4D4D4D"/>
              </a:solidFill>
            </a:endParaRPr>
          </a:p>
        </p:txBody>
      </p:sp>
    </p:spTree>
    <p:extLst>
      <p:ext uri="{BB962C8B-B14F-4D97-AF65-F5344CB8AC3E}">
        <p14:creationId xmlns="" xmlns:p14="http://schemas.microsoft.com/office/powerpoint/2010/main" val="3470032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smtClean="0">
                <a:solidFill>
                  <a:schemeClr val="accent1"/>
                </a:solidFill>
              </a:rPr>
              <a:t>CARCINOME HÉPATOCELLULAIRE</a:t>
            </a:r>
            <a:endParaRPr lang="en-GB" dirty="0"/>
          </a:p>
        </p:txBody>
      </p:sp>
      <p:sp>
        <p:nvSpPr>
          <p:cNvPr id="4" name="Text Placeholder 3"/>
          <p:cNvSpPr>
            <a:spLocks noGrp="1"/>
          </p:cNvSpPr>
          <p:nvPr>
            <p:ph type="body" idx="1"/>
          </p:nvPr>
        </p:nvSpPr>
        <p:spPr/>
        <p:txBody>
          <a:bodyPr/>
          <a:lstStyle/>
          <a:p>
            <a:r>
              <a:rPr lang="fr-FR" dirty="0"/>
              <a:t>Cancers du pancréas, de l’intestin grêle et du tractus </a:t>
            </a:r>
            <a:r>
              <a:rPr lang="fr-FR" dirty="0" smtClean="0"/>
              <a:t>hépatobiliaire</a:t>
            </a:r>
            <a:endParaRPr lang="fr-FR" dirty="0"/>
          </a:p>
        </p:txBody>
      </p:sp>
    </p:spTree>
    <p:extLst>
      <p:ext uri="{BB962C8B-B14F-4D97-AF65-F5344CB8AC3E}">
        <p14:creationId xmlns="" xmlns:p14="http://schemas.microsoft.com/office/powerpoint/2010/main" val="2943389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LBA-03: Efficacité et tolérance du regorafenib versus placebo chez les patients avec carcinome hépatocellulaire (CHC) progressant sous sorafenib: résultats de l’étude internationale randomisée de phase 3 RESORCE – Bruix J, et al </a:t>
            </a:r>
            <a:endParaRPr lang="fr-FR" dirty="0"/>
          </a:p>
        </p:txBody>
      </p:sp>
      <p:sp>
        <p:nvSpPr>
          <p:cNvPr id="14" name="Text Placeholder 13"/>
          <p:cNvSpPr>
            <a:spLocks noGrp="1"/>
          </p:cNvSpPr>
          <p:nvPr>
            <p:ph type="body" sz="quarter" idx="10"/>
          </p:nvPr>
        </p:nvSpPr>
        <p:spPr>
          <a:xfrm>
            <a:off x="365125" y="6096000"/>
            <a:ext cx="4130675" cy="487363"/>
          </a:xfrm>
        </p:spPr>
        <p:txBody>
          <a:bodyPr/>
          <a:lstStyle/>
          <a:p>
            <a:r>
              <a:rPr lang="fr-FR" dirty="0" smtClean="0"/>
              <a:t>BCLC: Barcelona Clinic </a:t>
            </a:r>
            <a:r>
              <a:rPr lang="fr-FR" dirty="0" err="1" smtClean="0"/>
              <a:t>Liver</a:t>
            </a:r>
            <a:r>
              <a:rPr lang="fr-FR" dirty="0" smtClean="0"/>
              <a:t> Cancer; </a:t>
            </a:r>
            <a:br>
              <a:rPr lang="fr-FR" dirty="0" smtClean="0"/>
            </a:br>
            <a:r>
              <a:rPr lang="fr-FR" dirty="0" smtClean="0"/>
              <a:t>MSS: meilleurs soins de support</a:t>
            </a:r>
            <a:endParaRPr lang="fr-FR" dirty="0"/>
          </a:p>
        </p:txBody>
      </p:sp>
      <p:sp>
        <p:nvSpPr>
          <p:cNvPr id="6" name="Rectangle 3"/>
          <p:cNvSpPr txBox="1">
            <a:spLocks noChangeArrowheads="1"/>
          </p:cNvSpPr>
          <p:nvPr/>
        </p:nvSpPr>
        <p:spPr bwMode="auto">
          <a:xfrm>
            <a:off x="365124" y="1273084"/>
            <a:ext cx="8413751" cy="50765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l’efficacité et la tolérance du regorafenib chez des patients avec CHC de stade intermédiaire ou avancé ayant progressé sous sorafenib</a:t>
            </a:r>
          </a:p>
          <a:p>
            <a:pPr marL="0" indent="0">
              <a:buClr>
                <a:srgbClr val="043882"/>
              </a:buClr>
              <a:buFontTx/>
              <a:buNone/>
            </a:pPr>
            <a:endParaRPr lang="fr-FR" dirty="0"/>
          </a:p>
        </p:txBody>
      </p:sp>
      <p:sp>
        <p:nvSpPr>
          <p:cNvPr id="24" name="Oval 14"/>
          <p:cNvSpPr>
            <a:spLocks noChangeArrowheads="1"/>
          </p:cNvSpPr>
          <p:nvPr/>
        </p:nvSpPr>
        <p:spPr bwMode="auto">
          <a:xfrm>
            <a:off x="3955825" y="35096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fr-FR" altLang="zh-CN" sz="1750" b="1" dirty="0" smtClean="0">
                <a:solidFill>
                  <a:srgbClr val="043882"/>
                </a:solidFill>
                <a:latin typeface="Arial"/>
                <a:ea typeface="SimSun" pitchFamily="2" charset="-122"/>
                <a:cs typeface="Arial"/>
              </a:rPr>
              <a:t>R</a:t>
            </a:r>
          </a:p>
          <a:p>
            <a:pPr algn="ctr" fontAlgn="auto">
              <a:spcBef>
                <a:spcPts val="0"/>
              </a:spcBef>
              <a:spcAft>
                <a:spcPts val="0"/>
              </a:spcAft>
            </a:pPr>
            <a:r>
              <a:rPr lang="fr-FR" altLang="zh-CN" sz="1750" b="1" dirty="0" smtClean="0">
                <a:solidFill>
                  <a:srgbClr val="043882"/>
                </a:solidFill>
                <a:latin typeface="Arial"/>
                <a:ea typeface="SimSun" pitchFamily="2" charset="-122"/>
                <a:cs typeface="Arial"/>
              </a:rPr>
              <a:t>2:1</a:t>
            </a:r>
            <a:endParaRPr lang="fr-FR" altLang="zh-CN" sz="1750" b="1" dirty="0">
              <a:solidFill>
                <a:srgbClr val="043882"/>
              </a:solidFill>
              <a:latin typeface="Arial"/>
              <a:ea typeface="SimSun" pitchFamily="2" charset="-122"/>
              <a:cs typeface="Arial"/>
            </a:endParaRPr>
          </a:p>
        </p:txBody>
      </p:sp>
      <p:cxnSp>
        <p:nvCxnSpPr>
          <p:cNvPr id="25" name="AutoShape 15"/>
          <p:cNvCxnSpPr>
            <a:cxnSpLocks noChangeShapeType="1"/>
            <a:stCxn id="24" idx="0"/>
            <a:endCxn id="29" idx="1"/>
          </p:cNvCxnSpPr>
          <p:nvPr/>
        </p:nvCxnSpPr>
        <p:spPr bwMode="auto">
          <a:xfrm rot="5400000" flipH="1" flipV="1">
            <a:off x="4072860" y="2921880"/>
            <a:ext cx="762492" cy="412967"/>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830117" y="2370093"/>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Prog/</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décès/</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toxicité </a:t>
            </a:r>
            <a:endParaRPr lang="fr-FR" altLang="zh-CN" sz="1600" b="1" dirty="0">
              <a:solidFill>
                <a:srgbClr val="FFFFFF"/>
              </a:solidFill>
              <a:latin typeface="Arial"/>
              <a:ea typeface="SimSun" pitchFamily="2" charset="-122"/>
              <a:cs typeface="Arial"/>
            </a:endParaRPr>
          </a:p>
        </p:txBody>
      </p:sp>
      <p:cxnSp>
        <p:nvCxnSpPr>
          <p:cNvPr id="27" name="AutoShape 19"/>
          <p:cNvCxnSpPr>
            <a:cxnSpLocks noChangeShapeType="1"/>
          </p:cNvCxnSpPr>
          <p:nvPr/>
        </p:nvCxnSpPr>
        <p:spPr bwMode="auto">
          <a:xfrm>
            <a:off x="3684814" y="3801709"/>
            <a:ext cx="256723"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a:stCxn id="29" idx="3"/>
            <a:endCxn id="26" idx="1"/>
          </p:cNvCxnSpPr>
          <p:nvPr/>
        </p:nvCxnSpPr>
        <p:spPr bwMode="auto">
          <a:xfrm>
            <a:off x="7339080" y="2747117"/>
            <a:ext cx="491037"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660590" y="2279117"/>
            <a:ext cx="2678490" cy="936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dirty="0" smtClean="0">
                <a:solidFill>
                  <a:srgbClr val="FFFFFF"/>
                </a:solidFill>
                <a:latin typeface="Arial"/>
                <a:ea typeface="SimSun" pitchFamily="2" charset="-122"/>
                <a:cs typeface="Arial"/>
              </a:rPr>
              <a:t>Regorafenib 160 mg/J</a:t>
            </a:r>
            <a:br>
              <a:rPr lang="fr-FR" altLang="zh-CN" sz="1600" dirty="0" smtClean="0">
                <a:solidFill>
                  <a:srgbClr val="FFFFFF"/>
                </a:solidFill>
                <a:latin typeface="Arial"/>
                <a:ea typeface="SimSun" pitchFamily="2" charset="-122"/>
                <a:cs typeface="Arial"/>
              </a:rPr>
            </a:br>
            <a:r>
              <a:rPr lang="fr-FR" altLang="zh-CN" sz="1600" dirty="0" smtClean="0">
                <a:solidFill>
                  <a:srgbClr val="FFFFFF"/>
                </a:solidFill>
                <a:latin typeface="Arial"/>
                <a:ea typeface="SimSun" pitchFamily="2" charset="-122"/>
                <a:cs typeface="Arial"/>
              </a:rPr>
              <a:t>S1–3 de chaque cycle de 4S + MSS (n=379)</a:t>
            </a:r>
            <a:endParaRPr lang="fr-FR" altLang="zh-CN" sz="1600" dirty="0">
              <a:solidFill>
                <a:srgbClr val="FFFFFF"/>
              </a:solidFill>
              <a:latin typeface="Arial"/>
              <a:ea typeface="SimSun" pitchFamily="2" charset="-122"/>
              <a:cs typeface="Arial"/>
            </a:endParaRPr>
          </a:p>
        </p:txBody>
      </p:sp>
      <p:sp>
        <p:nvSpPr>
          <p:cNvPr id="30" name="AutoShape 9"/>
          <p:cNvSpPr>
            <a:spLocks noChangeArrowheads="1"/>
          </p:cNvSpPr>
          <p:nvPr/>
        </p:nvSpPr>
        <p:spPr bwMode="auto">
          <a:xfrm>
            <a:off x="365124" y="2159312"/>
            <a:ext cx="3319690" cy="3358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Critères d’inclusion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CHC stade BCLC B ou C</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Ayant reçu et toléré le sorafenib pendant ≥20 jours à ≥400 mg/j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Progression radiologique documentée sous sorafenib</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Child-Pugh A </a:t>
            </a:r>
          </a:p>
          <a:p>
            <a:pPr marL="285750" indent="-285750" defTabSz="892175" eaLnBrk="0" fontAlgn="auto" hangingPunct="0">
              <a:spcBef>
                <a:spcPts val="0"/>
              </a:spcBef>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a:t>
            </a:r>
            <a:r>
              <a:rPr lang="fr-FR" altLang="zh-CN" dirty="0" smtClean="0">
                <a:solidFill>
                  <a:srgbClr val="FFFFFF"/>
                </a:solidFill>
                <a:latin typeface="Arial"/>
                <a:cs typeface="Arial"/>
              </a:rPr>
              <a:t>–</a:t>
            </a:r>
            <a:r>
              <a:rPr lang="fr-FR" altLang="zh-CN" dirty="0" smtClean="0">
                <a:solidFill>
                  <a:srgbClr val="FFFFFF"/>
                </a:solidFill>
                <a:latin typeface="Arial" panose="020B0604020202020204" pitchFamily="34" charset="0"/>
                <a:cs typeface="Arial" panose="020B0604020202020204" pitchFamily="34" charset="0"/>
              </a:rPr>
              <a:t>1</a:t>
            </a:r>
          </a:p>
          <a:p>
            <a:pPr defTabSz="892175" eaLnBrk="0" fontAlgn="auto" hangingPunct="0">
              <a:spcBef>
                <a:spcPts val="0"/>
              </a:spcBef>
              <a:spcAft>
                <a:spcPct val="30000"/>
              </a:spcAft>
            </a:pPr>
            <a:r>
              <a:rPr lang="fr-FR" altLang="zh-CN" dirty="0" smtClean="0">
                <a:solidFill>
                  <a:srgbClr val="FFFFFF"/>
                </a:solidFill>
                <a:latin typeface="Arial" panose="020B0604020202020204" pitchFamily="34" charset="0"/>
                <a:cs typeface="Arial" panose="020B0604020202020204" pitchFamily="34" charset="0"/>
              </a:rPr>
              <a:t>(n=573)</a:t>
            </a:r>
            <a:endParaRPr lang="fr-FR" altLang="zh-CN" dirty="0">
              <a:solidFill>
                <a:srgbClr val="FFFFFF"/>
              </a:solidFill>
              <a:latin typeface="Arial" panose="020B0604020202020204" pitchFamily="34" charset="0"/>
              <a:cs typeface="Arial" panose="020B0604020202020204" pitchFamily="34" charset="0"/>
            </a:endParaRPr>
          </a:p>
        </p:txBody>
      </p:sp>
      <p:cxnSp>
        <p:nvCxnSpPr>
          <p:cNvPr id="31" name="AutoShape 16"/>
          <p:cNvCxnSpPr>
            <a:cxnSpLocks noChangeShapeType="1"/>
            <a:stCxn id="24" idx="4"/>
            <a:endCxn id="34" idx="1"/>
          </p:cNvCxnSpPr>
          <p:nvPr/>
        </p:nvCxnSpPr>
        <p:spPr bwMode="auto">
          <a:xfrm rot="16200000" flipH="1">
            <a:off x="4042942" y="4298489"/>
            <a:ext cx="822328" cy="412967"/>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4660590" y="4448137"/>
            <a:ext cx="2676910" cy="936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dirty="0" smtClean="0">
                <a:solidFill>
                  <a:srgbClr val="4D4D4D"/>
                </a:solidFill>
                <a:latin typeface="Arial"/>
                <a:ea typeface="SimSun" pitchFamily="2" charset="-122"/>
                <a:cs typeface="Arial"/>
              </a:rPr>
              <a:t>Placebo quotidien </a:t>
            </a:r>
            <a:br>
              <a:rPr lang="fr-FR" altLang="zh-CN" sz="1600" dirty="0" smtClean="0">
                <a:solidFill>
                  <a:srgbClr val="4D4D4D"/>
                </a:solidFill>
                <a:latin typeface="Arial"/>
                <a:ea typeface="SimSun" pitchFamily="2" charset="-122"/>
                <a:cs typeface="Arial"/>
              </a:rPr>
            </a:br>
            <a:r>
              <a:rPr lang="fr-FR" altLang="zh-CN" sz="1600" dirty="0" smtClean="0">
                <a:solidFill>
                  <a:srgbClr val="4D4D4D"/>
                </a:solidFill>
                <a:latin typeface="Arial"/>
                <a:ea typeface="SimSun" pitchFamily="2" charset="-122"/>
                <a:cs typeface="Arial"/>
              </a:rPr>
              <a:t>S1–3 de chaque cycle de 4S + MSS (n=194)</a:t>
            </a:r>
            <a:endParaRPr lang="fr-FR" altLang="zh-CN" sz="1600" dirty="0">
              <a:solidFill>
                <a:srgbClr val="4D4D4D"/>
              </a:solidFill>
              <a:latin typeface="Arial"/>
              <a:ea typeface="SimSun" pitchFamily="2" charset="-122"/>
              <a:cs typeface="Arial"/>
            </a:endParaRPr>
          </a:p>
        </p:txBody>
      </p:sp>
      <p:cxnSp>
        <p:nvCxnSpPr>
          <p:cNvPr id="38" name="AutoShape 21"/>
          <p:cNvCxnSpPr>
            <a:cxnSpLocks noChangeShapeType="1"/>
            <a:stCxn id="34" idx="3"/>
            <a:endCxn id="40" idx="1"/>
          </p:cNvCxnSpPr>
          <p:nvPr/>
        </p:nvCxnSpPr>
        <p:spPr bwMode="auto">
          <a:xfrm>
            <a:off x="7337500" y="4916137"/>
            <a:ext cx="502142" cy="0"/>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7839642" y="4539113"/>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b="1" dirty="0">
                <a:solidFill>
                  <a:srgbClr val="FFFFFF"/>
                </a:solidFill>
                <a:latin typeface="Arial"/>
                <a:ea typeface="SimSun" pitchFamily="2" charset="-122"/>
                <a:cs typeface="Arial"/>
              </a:rPr>
              <a:t>Prog/</a:t>
            </a:r>
          </a:p>
          <a:p>
            <a:pPr algn="ctr" defTabSz="892175" eaLnBrk="0" fontAlgn="auto" hangingPunct="0">
              <a:spcBef>
                <a:spcPts val="0"/>
              </a:spcBef>
              <a:spcAft>
                <a:spcPts val="0"/>
              </a:spcAft>
            </a:pPr>
            <a:r>
              <a:rPr lang="fr-FR" altLang="zh-CN" sz="1600" b="1" dirty="0">
                <a:solidFill>
                  <a:srgbClr val="FFFFFF"/>
                </a:solidFill>
                <a:latin typeface="Arial"/>
                <a:ea typeface="SimSun" pitchFamily="2" charset="-122"/>
                <a:cs typeface="Arial"/>
              </a:rPr>
              <a:t>décès/</a:t>
            </a:r>
          </a:p>
          <a:p>
            <a:pPr algn="ctr" defTabSz="892175" eaLnBrk="0" fontAlgn="auto" hangingPunct="0">
              <a:spcBef>
                <a:spcPts val="0"/>
              </a:spcBef>
              <a:spcAft>
                <a:spcPts val="0"/>
              </a:spcAft>
            </a:pPr>
            <a:r>
              <a:rPr lang="fr-FR" altLang="zh-CN" sz="1600" b="1" dirty="0" smtClean="0">
                <a:solidFill>
                  <a:srgbClr val="FFFFFF"/>
                </a:solidFill>
                <a:latin typeface="Arial"/>
                <a:ea typeface="SimSun" pitchFamily="2" charset="-122"/>
                <a:cs typeface="Arial"/>
              </a:rPr>
              <a:t>Toxicité </a:t>
            </a:r>
            <a:endParaRPr lang="fr-FR" altLang="zh-CN" sz="1600" b="1" dirty="0">
              <a:solidFill>
                <a:srgbClr val="FFFFFF"/>
              </a:solidFill>
              <a:latin typeface="Arial"/>
              <a:ea typeface="SimSun" pitchFamily="2" charset="-122"/>
              <a:cs typeface="Arial"/>
            </a:endParaRPr>
          </a:p>
        </p:txBody>
      </p:sp>
      <p:sp>
        <p:nvSpPr>
          <p:cNvPr id="44" name="Content Placeholder 26"/>
          <p:cNvSpPr txBox="1">
            <a:spLocks/>
          </p:cNvSpPr>
          <p:nvPr/>
        </p:nvSpPr>
        <p:spPr bwMode="auto">
          <a:xfrm>
            <a:off x="4627336" y="3338512"/>
            <a:ext cx="4516664" cy="892175"/>
          </a:xfrm>
          <a:prstGeom prst="rect">
            <a:avLst/>
          </a:prstGeom>
          <a:noFill/>
          <a:ln w="9525">
            <a:noFill/>
            <a:miter lim="800000"/>
            <a:headEnd/>
            <a:tailEnd/>
          </a:ln>
        </p:spPr>
        <p:txBody>
          <a:bodyPr/>
          <a:lstStyle/>
          <a:p>
            <a:pPr marL="190500" indent="-190500" fontAlgn="auto">
              <a:spcBef>
                <a:spcPts val="0"/>
              </a:spcBef>
              <a:spcAft>
                <a:spcPts val="400"/>
              </a:spcAft>
              <a:defRPr/>
            </a:pPr>
            <a:r>
              <a:rPr lang="fr-FR" sz="1400" b="1" dirty="0" smtClean="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fr-FR" sz="1400" dirty="0" smtClean="0">
                <a:solidFill>
                  <a:srgbClr val="4D4D4D"/>
                </a:solidFill>
                <a:latin typeface="Arial"/>
                <a:cs typeface="Arial"/>
              </a:rPr>
              <a:t>Région géographique (Asie vs reste du monde)</a:t>
            </a:r>
          </a:p>
          <a:p>
            <a:pPr marL="203200" indent="-203200" fontAlgn="auto">
              <a:spcBef>
                <a:spcPts val="0"/>
              </a:spcBef>
              <a:spcAft>
                <a:spcPts val="400"/>
              </a:spcAft>
              <a:buFont typeface="Arial" pitchFamily="34" charset="0"/>
              <a:buChar char="•"/>
              <a:defRPr/>
            </a:pPr>
            <a:r>
              <a:rPr lang="fr-FR" sz="1400" dirty="0" smtClean="0">
                <a:solidFill>
                  <a:srgbClr val="4D4D4D"/>
                </a:solidFill>
                <a:latin typeface="Arial"/>
                <a:cs typeface="Arial"/>
              </a:rPr>
              <a:t>ECOG PS, α-fetoprotéine, extension extra-hépatique, invasion vasculaire macroscopique</a:t>
            </a:r>
            <a:endParaRPr lang="fr-FR" sz="1400" dirty="0">
              <a:solidFill>
                <a:srgbClr val="4D4D4D"/>
              </a:solidFill>
              <a:latin typeface="Arial"/>
              <a:cs typeface="Arial"/>
            </a:endParaRPr>
          </a:p>
        </p:txBody>
      </p:sp>
      <p:sp>
        <p:nvSpPr>
          <p:cNvPr id="22" name="Rectangle 9"/>
          <p:cNvSpPr txBox="1">
            <a:spLocks noChangeArrowheads="1"/>
          </p:cNvSpPr>
          <p:nvPr/>
        </p:nvSpPr>
        <p:spPr bwMode="auto">
          <a:xfrm>
            <a:off x="365124" y="5492860"/>
            <a:ext cx="4130676" cy="765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SG</a:t>
            </a:r>
            <a:endParaRPr lang="fr-FR" kern="0" dirty="0" smtClean="0"/>
          </a:p>
        </p:txBody>
      </p:sp>
      <p:sp>
        <p:nvSpPr>
          <p:cNvPr id="23" name="Content Placeholder 26"/>
          <p:cNvSpPr txBox="1">
            <a:spLocks/>
          </p:cNvSpPr>
          <p:nvPr/>
        </p:nvSpPr>
        <p:spPr>
          <a:xfrm>
            <a:off x="2637052" y="5492860"/>
            <a:ext cx="6694713"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SSP, délai jusqu’à progression (DAP), taux de réponse (TR) et TCM</a:t>
            </a:r>
            <a:endParaRPr lang="fr-FR" dirty="0"/>
          </a:p>
        </p:txBody>
      </p:sp>
      <p:sp>
        <p:nvSpPr>
          <p:cNvPr id="2" name="Text Placeholder 1"/>
          <p:cNvSpPr>
            <a:spLocks noGrp="1"/>
          </p:cNvSpPr>
          <p:nvPr>
            <p:ph type="body" sz="quarter" idx="11"/>
          </p:nvPr>
        </p:nvSpPr>
        <p:spPr>
          <a:xfrm>
            <a:off x="4648200" y="6096000"/>
            <a:ext cx="4130675" cy="487363"/>
          </a:xfrm>
        </p:spPr>
        <p:txBody>
          <a:bodyPr/>
          <a:lstStyle/>
          <a:p>
            <a:r>
              <a:rPr lang="fr-FR" b="1" dirty="0"/>
              <a:t>Note: basé sur des données d’abstract uniquement</a:t>
            </a:r>
          </a:p>
          <a:p>
            <a:r>
              <a:rPr lang="fr-FR" dirty="0"/>
              <a:t>Bruix et al. Ann </a:t>
            </a:r>
            <a:r>
              <a:rPr lang="fr-FR" dirty="0" err="1"/>
              <a:t>Oncol</a:t>
            </a:r>
            <a:r>
              <a:rPr lang="fr-FR" dirty="0"/>
              <a:t> 2016; 27 (</a:t>
            </a:r>
            <a:r>
              <a:rPr lang="fr-FR" dirty="0" err="1"/>
              <a:t>suppl</a:t>
            </a:r>
            <a:r>
              <a:rPr lang="fr-FR" dirty="0"/>
              <a:t> 2): </a:t>
            </a:r>
            <a:r>
              <a:rPr lang="fr-FR" dirty="0" err="1"/>
              <a:t>abstr</a:t>
            </a:r>
            <a:r>
              <a:rPr lang="fr-FR" dirty="0"/>
              <a:t> LBA-03 </a:t>
            </a:r>
          </a:p>
        </p:txBody>
      </p:sp>
    </p:spTree>
    <p:custDataLst>
      <p:tags r:id="rId1"/>
    </p:custDataLst>
    <p:extLst>
      <p:ext uri="{BB962C8B-B14F-4D97-AF65-F5344CB8AC3E}">
        <p14:creationId xmlns="" xmlns:p14="http://schemas.microsoft.com/office/powerpoint/2010/main" val="1899181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LBA-03</a:t>
            </a:r>
            <a:r>
              <a:rPr lang="fr-FR" dirty="0"/>
              <a:t>: Efficacité et tolérance du regorafenib versus placebo chez les patients avec carcinome hépatocellulaire (CHC) progressant sous sorafenib: résultats de l’étude internationale randomisée de phase 3 RESORCE – Bruix J, et al </a:t>
            </a:r>
          </a:p>
        </p:txBody>
      </p:sp>
      <p:sp>
        <p:nvSpPr>
          <p:cNvPr id="14" name="Text Placeholder 13"/>
          <p:cNvSpPr>
            <a:spLocks noGrp="1"/>
          </p:cNvSpPr>
          <p:nvPr>
            <p:ph type="body" sz="quarter" idx="10"/>
          </p:nvPr>
        </p:nvSpPr>
        <p:spPr>
          <a:xfrm>
            <a:off x="365125" y="6096000"/>
            <a:ext cx="4404995" cy="487363"/>
          </a:xfrm>
        </p:spPr>
        <p:txBody>
          <a:bodyPr/>
          <a:lstStyle/>
          <a:p>
            <a:r>
              <a:rPr lang="fr-FR" dirty="0" smtClean="0"/>
              <a:t>*réponses complètes, partielles et maladie stable selon </a:t>
            </a:r>
            <a:r>
              <a:rPr lang="fr-FR" dirty="0" err="1" smtClean="0"/>
              <a:t>mRECIST</a:t>
            </a:r>
            <a:endParaRPr lang="fr-FR" dirty="0"/>
          </a:p>
        </p:txBody>
      </p:sp>
      <p:sp>
        <p:nvSpPr>
          <p:cNvPr id="15" name="Text Placeholder 14"/>
          <p:cNvSpPr>
            <a:spLocks noGrp="1"/>
          </p:cNvSpPr>
          <p:nvPr>
            <p:ph type="body" sz="quarter" idx="11"/>
          </p:nvPr>
        </p:nvSpPr>
        <p:spPr/>
        <p:txBody>
          <a:bodyPr/>
          <a:lstStyle/>
          <a:p>
            <a:endParaRPr lang="fr-FR" dirty="0" smtClean="0"/>
          </a:p>
          <a:p>
            <a:r>
              <a:rPr lang="fr-FR" dirty="0" smtClean="0"/>
              <a:t>Bruix et al. Ann Oncol 2016; 27 (suppl 2): abstr LBA-03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p>
          <a:p>
            <a:pPr marL="0" indent="0">
              <a:buClr>
                <a:srgbClr val="043882"/>
              </a:buClr>
              <a:buFontTx/>
              <a:buNone/>
            </a:pPr>
            <a:r>
              <a:rPr lang="fr-FR" b="1" dirty="0" smtClean="0"/>
              <a:t> </a:t>
            </a:r>
            <a:r>
              <a:rPr lang="fr-FR" dirty="0" smtClean="0"/>
              <a:t> </a:t>
            </a:r>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r>
              <a:rPr lang="fr-FR" dirty="0" smtClean="0"/>
              <a:t>Il y a eu une réduction de 38% du risque de décès dans le groupe regorafenib par rapport au groupe placebo (HR 0,62; IC95 0,50 – 0,78; p&lt;0,001)</a:t>
            </a:r>
          </a:p>
          <a:p>
            <a:pPr>
              <a:buClr>
                <a:srgbClr val="043882"/>
              </a:buClr>
            </a:pPr>
            <a:r>
              <a:rPr lang="fr-FR" dirty="0" smtClean="0"/>
              <a:t>Par rapport au placebo le risque de progression ou décès sous regorafenib a été réduit de 54% (HR 0,46; IC95 0,37 – 0,56; p&lt;0,001)</a:t>
            </a:r>
          </a:p>
          <a:p>
            <a:pPr marL="0" indent="0">
              <a:buClr>
                <a:srgbClr val="043882"/>
              </a:buClr>
              <a:buFontTx/>
              <a:buNone/>
            </a:pPr>
            <a:r>
              <a:rPr lang="fr-FR" dirty="0" smtClean="0"/>
              <a:t> </a:t>
            </a:r>
          </a:p>
          <a:p>
            <a:pPr marL="252412" lvl="1" indent="0">
              <a:buClr>
                <a:srgbClr val="043882"/>
              </a:buClr>
              <a:buFontTx/>
              <a:buNone/>
            </a:pPr>
            <a:endParaRPr lang="fr-FR" dirty="0" smtClean="0"/>
          </a:p>
          <a:p>
            <a:pPr marL="0" indent="0">
              <a:buClr>
                <a:srgbClr val="043882"/>
              </a:buClr>
              <a:buFontTx/>
              <a:buNone/>
            </a:pPr>
            <a:endParaRPr lang="fr-FR" dirty="0"/>
          </a:p>
        </p:txBody>
      </p:sp>
      <p:graphicFrame>
        <p:nvGraphicFramePr>
          <p:cNvPr id="7" name="Group 88"/>
          <p:cNvGraphicFramePr>
            <a:graphicFrameLocks noGrp="1"/>
          </p:cNvGraphicFramePr>
          <p:nvPr>
            <p:extLst>
              <p:ext uri="{D42A27DB-BD31-4B8C-83A1-F6EECF244321}">
                <p14:modId xmlns="" xmlns:p14="http://schemas.microsoft.com/office/powerpoint/2010/main" val="3321264261"/>
              </p:ext>
            </p:extLst>
          </p:nvPr>
        </p:nvGraphicFramePr>
        <p:xfrm>
          <a:off x="395287" y="1700543"/>
          <a:ext cx="8424863" cy="2301082"/>
        </p:xfrm>
        <a:graphic>
          <a:graphicData uri="http://schemas.openxmlformats.org/drawingml/2006/table">
            <a:tbl>
              <a:tblPr firstRow="1" bandRow="1">
                <a:tableStyleId>{69012ECD-51FC-41F1-AA8D-1B2483CD663E}</a:tableStyleId>
              </a:tblPr>
              <a:tblGrid>
                <a:gridCol w="2457325"/>
                <a:gridCol w="1543329"/>
                <a:gridCol w="1172930"/>
                <a:gridCol w="967153"/>
                <a:gridCol w="1306685"/>
                <a:gridCol w="977441"/>
              </a:tblGrid>
              <a:tr h="579120">
                <a:tc>
                  <a:txBody>
                    <a:bodyPr/>
                    <a:lstStyle/>
                    <a:p>
                      <a:pPr algn="l" fontAlgn="base"/>
                      <a:endParaRPr lang="fr-FR" sz="1600" b="0" noProof="0" dirty="0">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Regorafenib (n=379)</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Placebo (n=194)</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HR</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IC95</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p</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602">
                <a:tc>
                  <a:txBody>
                    <a:bodyPr/>
                    <a:lstStyle/>
                    <a:p>
                      <a:pPr algn="l" fontAlgn="base"/>
                      <a:r>
                        <a:rPr lang="fr-FR" sz="1600" noProof="0" dirty="0" smtClean="0">
                          <a:effectLst/>
                        </a:rPr>
                        <a:t>SGm, mois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10,6</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7,8</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Arial"/>
                          <a:cs typeface="Arial"/>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850">
                <a:tc>
                  <a:txBody>
                    <a:bodyPr/>
                    <a:lstStyle/>
                    <a:p>
                      <a:pPr algn="l" fontAlgn="base"/>
                      <a:r>
                        <a:rPr lang="fr-FR" sz="1600" noProof="0" dirty="0" smtClean="0">
                          <a:effectLst/>
                        </a:rPr>
                        <a:t>SSPm</a:t>
                      </a:r>
                      <a:r>
                        <a:rPr lang="fr-FR" sz="1600" baseline="0" noProof="0" dirty="0" smtClean="0">
                          <a:effectLst/>
                        </a:rPr>
                        <a:t>, mois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inherit"/>
                        </a:rPr>
                        <a:t>3,1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noProof="0" dirty="0" smtClean="0">
                          <a:effectLst/>
                        </a:rPr>
                        <a:t>1,5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0520">
                <a:tc>
                  <a:txBody>
                    <a:bodyPr/>
                    <a:lstStyle/>
                    <a:p>
                      <a:pPr algn="l" fontAlgn="base"/>
                      <a:r>
                        <a:rPr lang="fr-FR" sz="1600" noProof="0" dirty="0" smtClean="0">
                          <a:effectLst/>
                        </a:rPr>
                        <a:t>DAPm, mois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3,2</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1,5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0,44</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0,36 – 0,55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&lt;0,001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375">
                <a:tc>
                  <a:txBody>
                    <a:bodyPr/>
                    <a:lstStyle/>
                    <a:p>
                      <a:pPr algn="l" fontAlgn="base"/>
                      <a:r>
                        <a:rPr lang="fr-FR" sz="1600" b="0" baseline="0" noProof="0" dirty="0" smtClean="0">
                          <a:effectLst/>
                          <a:latin typeface="inherit"/>
                        </a:rPr>
                        <a:t>TRG, %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inherit"/>
                        </a:rPr>
                        <a:t>10,6</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inherit"/>
                        </a:rPr>
                        <a:t>4,1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fr-FR" sz="1600" b="0" noProof="0" dirty="0" smtClean="0">
                          <a:effectLst/>
                          <a:latin typeface="inherit"/>
                        </a:rPr>
                        <a:t>0,005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a:txBody>
                    <a:bodyPr/>
                    <a:lstStyle/>
                    <a:p>
                      <a:pPr algn="l" fontAlgn="base"/>
                      <a:r>
                        <a:rPr lang="fr-FR" sz="1600" b="0" noProof="0" dirty="0" smtClean="0">
                          <a:effectLst/>
                          <a:latin typeface="inherit"/>
                        </a:rPr>
                        <a:t>TCM*,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65,2</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36,1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mn-lt"/>
                          <a:cs typeface="+mn-cs"/>
                        </a:rPr>
                        <a:t>–</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&lt;0,001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 xmlns:p14="http://schemas.microsoft.com/office/powerpoint/2010/main" val="94044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LBA-03: </a:t>
            </a:r>
            <a:r>
              <a:rPr lang="fr-FR" dirty="0"/>
              <a:t>Efficacité et tolérance du regorafenib versus placebo chez les patients avec carcinome hépatocellulaire (CHC) progressant sous sorafenib: résultats de l’étude internationale randomisée de phase 3 RESORCE – Bruix J, et al </a:t>
            </a:r>
            <a:endParaRPr lang="en-GB" dirty="0"/>
          </a:p>
        </p:txBody>
      </p:sp>
      <p:sp>
        <p:nvSpPr>
          <p:cNvPr id="15" name="Text Placeholder 14"/>
          <p:cNvSpPr>
            <a:spLocks noGrp="1"/>
          </p:cNvSpPr>
          <p:nvPr>
            <p:ph type="body" sz="quarter" idx="11"/>
          </p:nvPr>
        </p:nvSpPr>
        <p:spPr/>
        <p:txBody>
          <a:bodyPr/>
          <a:lstStyle/>
          <a:p>
            <a:endParaRPr lang="en-GB" dirty="0" smtClean="0"/>
          </a:p>
          <a:p>
            <a:r>
              <a:rPr lang="en-GB" dirty="0" err="1" smtClean="0"/>
              <a:t>Bruix</a:t>
            </a:r>
            <a:r>
              <a:rPr lang="en-GB" dirty="0" smtClean="0"/>
              <a:t> </a:t>
            </a:r>
            <a:r>
              <a:rPr lang="en-GB" dirty="0"/>
              <a:t>et </a:t>
            </a:r>
            <a:r>
              <a:rPr lang="en-GB" dirty="0" smtClean="0"/>
              <a:t>al. Ann Oncol 2016; 27 (suppl 2): abstr LBA-03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dirty="0" smtClean="0"/>
          </a:p>
          <a:p>
            <a:pPr marL="252412" lvl="1" indent="0">
              <a:buClr>
                <a:srgbClr val="043882"/>
              </a:buClr>
              <a:buFontTx/>
              <a:buNone/>
            </a:pPr>
            <a:r>
              <a:rPr lang="en-GB" dirty="0" smtClean="0"/>
              <a:t> </a:t>
            </a:r>
            <a:endParaRPr lang="en-GB" dirty="0"/>
          </a:p>
          <a:p>
            <a:pPr marL="0" indent="0">
              <a:buClr>
                <a:srgbClr val="043882"/>
              </a:buClr>
              <a:buFontTx/>
              <a:buNone/>
            </a:pPr>
            <a:r>
              <a:rPr lang="en-GB" dirty="0" smtClean="0"/>
              <a:t> </a:t>
            </a:r>
          </a:p>
          <a:p>
            <a:pPr marL="252412" lvl="1" indent="0">
              <a:buClr>
                <a:srgbClr val="043882"/>
              </a:buClr>
              <a:buFontTx/>
              <a:buNone/>
            </a:pPr>
            <a:endParaRPr lang="en-GB" dirty="0" smtClean="0"/>
          </a:p>
          <a:p>
            <a:pPr marL="0" indent="0">
              <a:buClr>
                <a:srgbClr val="043882"/>
              </a:buClr>
              <a:buFontTx/>
              <a:buNone/>
            </a:pPr>
            <a:endParaRPr lang="en-GB" dirty="0"/>
          </a:p>
        </p:txBody>
      </p:sp>
      <p:graphicFrame>
        <p:nvGraphicFramePr>
          <p:cNvPr id="7" name="Group 88"/>
          <p:cNvGraphicFramePr>
            <a:graphicFrameLocks noGrp="1"/>
          </p:cNvGraphicFramePr>
          <p:nvPr>
            <p:extLst>
              <p:ext uri="{D42A27DB-BD31-4B8C-83A1-F6EECF244321}">
                <p14:modId xmlns="" xmlns:p14="http://schemas.microsoft.com/office/powerpoint/2010/main" val="1298065514"/>
              </p:ext>
            </p:extLst>
          </p:nvPr>
        </p:nvGraphicFramePr>
        <p:xfrm>
          <a:off x="365124" y="1727836"/>
          <a:ext cx="8424862" cy="3798570"/>
        </p:xfrm>
        <a:graphic>
          <a:graphicData uri="http://schemas.openxmlformats.org/drawingml/2006/table">
            <a:tbl>
              <a:tblPr firstRow="1" bandRow="1">
                <a:tableStyleId>{69012ECD-51FC-41F1-AA8D-1B2483CD663E}</a:tableStyleId>
              </a:tblPr>
              <a:tblGrid>
                <a:gridCol w="5175360"/>
                <a:gridCol w="1746001"/>
                <a:gridCol w="1503501"/>
              </a:tblGrid>
              <a:tr h="579120">
                <a:tc>
                  <a:txBody>
                    <a:bodyPr/>
                    <a:lstStyle/>
                    <a:p>
                      <a:pPr algn="l" fontAlgn="base"/>
                      <a:endParaRPr lang="fr-FR" sz="1600" b="1"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Regorafenib (n=379)</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fr-FR" sz="1600" noProof="0" dirty="0" smtClean="0">
                          <a:solidFill>
                            <a:schemeClr val="tx2"/>
                          </a:solidFill>
                          <a:effectLst/>
                        </a:rPr>
                        <a:t>Placebo (n=194)</a:t>
                      </a:r>
                      <a:endParaRPr lang="fr-FR" sz="1600" b="0" noProof="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100">
                <a:tc>
                  <a:txBody>
                    <a:bodyPr/>
                    <a:lstStyle/>
                    <a:p>
                      <a:pPr algn="l" fontAlgn="base"/>
                      <a:r>
                        <a:rPr lang="fr-FR" sz="1600" noProof="0" dirty="0" smtClean="0"/>
                        <a:t>EIs grade ≥3, %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79,7</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58,5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9100">
                <a:tc gridSpan="3">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600" b="0" noProof="0" dirty="0" smtClean="0">
                          <a:effectLst/>
                          <a:latin typeface="inherit"/>
                        </a:rPr>
                        <a:t>EIs grade ≥3 les plus fréquents,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pPr marL="85725" indent="0" algn="ctr" fontAlgn="base"/>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85725" indent="0" algn="ctr" fontAlgn="base"/>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9100">
                <a:tc>
                  <a:txBody>
                    <a:bodyPr/>
                    <a:lstStyle/>
                    <a:p>
                      <a:pPr marL="0" indent="177800" algn="l" fontAlgn="base"/>
                      <a:r>
                        <a:rPr lang="fr-FR" sz="1600" noProof="0" dirty="0" smtClean="0">
                          <a:effectLst/>
                        </a:rPr>
                        <a:t>Hypertension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15,2</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4,7</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pPr marL="0" indent="177800" algn="l" fontAlgn="base"/>
                      <a:r>
                        <a:rPr lang="fr-FR" sz="1600" noProof="0" dirty="0" smtClean="0">
                          <a:effectLst/>
                        </a:rPr>
                        <a:t>Syndrome</a:t>
                      </a:r>
                      <a:r>
                        <a:rPr lang="fr-FR" sz="1600" baseline="0" noProof="0" dirty="0" smtClean="0">
                          <a:effectLst/>
                        </a:rPr>
                        <a:t> main-pied</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b="0" noProof="0" dirty="0" smtClean="0">
                          <a:effectLst/>
                          <a:latin typeface="inherit"/>
                        </a:rPr>
                        <a:t>12,6</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fr-FR" sz="1600" noProof="0" dirty="0" smtClean="0">
                          <a:effectLst/>
                        </a:rPr>
                        <a:t>0,5</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pPr marL="0" indent="177800" algn="l" fontAlgn="base"/>
                      <a:r>
                        <a:rPr lang="fr-FR" sz="1600" noProof="0" dirty="0" smtClean="0">
                          <a:effectLst/>
                        </a:rPr>
                        <a:t>Fatigue</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9,1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noProof="0" dirty="0" smtClean="0">
                          <a:effectLst/>
                        </a:rPr>
                        <a:t>4,7</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1475">
                <a:tc>
                  <a:txBody>
                    <a:bodyPr/>
                    <a:lstStyle/>
                    <a:p>
                      <a:pPr marL="0" indent="177800" algn="l" fontAlgn="base"/>
                      <a:r>
                        <a:rPr lang="fr-FR" sz="1600" b="0" noProof="0" dirty="0" smtClean="0">
                          <a:effectLst/>
                          <a:latin typeface="inherit"/>
                        </a:rPr>
                        <a:t>Diarrhée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fr-FR" sz="1600" b="0" noProof="0" dirty="0" smtClean="0">
                          <a:effectLst/>
                          <a:latin typeface="inherit"/>
                        </a:rPr>
                        <a:t>3,2</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fr-FR" sz="1600" b="0" noProof="0" dirty="0" smtClean="0">
                          <a:effectLst/>
                          <a:latin typeface="inherit"/>
                        </a:rPr>
                        <a:t>0</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409575">
                <a:tc>
                  <a:txBody>
                    <a:bodyPr/>
                    <a:lstStyle/>
                    <a:p>
                      <a:pPr algn="l" fontAlgn="base"/>
                      <a:r>
                        <a:rPr lang="fr-FR" sz="1600" b="0" noProof="0" dirty="0" smtClean="0">
                          <a:effectLst/>
                          <a:latin typeface="inherit"/>
                        </a:rPr>
                        <a:t>Modification de dose pour EI, %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68,2</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fr-FR" sz="1600" b="0" noProof="0" dirty="0" smtClean="0">
                          <a:effectLst/>
                          <a:latin typeface="inherit"/>
                        </a:rPr>
                        <a:t>31,1</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algn="l" fontAlgn="base"/>
                      <a:r>
                        <a:rPr lang="fr-FR" sz="1600" b="0" noProof="0" dirty="0" smtClean="0">
                          <a:effectLst/>
                          <a:latin typeface="inherit"/>
                        </a:rPr>
                        <a:t>Décès jusqu’à 30j après la dernière dose,</a:t>
                      </a:r>
                      <a:r>
                        <a:rPr lang="fr-FR" sz="1600" b="0" baseline="0" noProof="0" dirty="0" smtClean="0">
                          <a:effectLst/>
                          <a:latin typeface="inherit"/>
                        </a:rPr>
                        <a:t> %</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fr-FR" sz="1600" b="0" noProof="0" dirty="0" smtClean="0">
                          <a:effectLst/>
                          <a:latin typeface="inherit"/>
                        </a:rPr>
                        <a:t>13,4</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fr-FR" sz="1600" b="0" noProof="0" dirty="0" smtClean="0">
                          <a:effectLst/>
                          <a:latin typeface="inherit"/>
                        </a:rPr>
                        <a:t>19,7</a:t>
                      </a:r>
                      <a:endParaRPr lang="fr-FR" sz="1600" b="0" noProof="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 xmlns:p14="http://schemas.microsoft.com/office/powerpoint/2010/main" val="3539280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LBA-03: Efficacité et tolérance du regorafenib versus placebo chez les patients avec carcinome hépatocellulaire (CHC) progressant sous sorafenib: résultats de l’étude internationale randomisée de phase 3 RESORCE – Bruix J, et al </a:t>
            </a:r>
            <a:endParaRPr lang="fr-FR" dirty="0"/>
          </a:p>
        </p:txBody>
      </p:sp>
      <p:sp>
        <p:nvSpPr>
          <p:cNvPr id="15" name="Text Placeholder 14"/>
          <p:cNvSpPr>
            <a:spLocks noGrp="1"/>
          </p:cNvSpPr>
          <p:nvPr>
            <p:ph type="body" sz="quarter" idx="11"/>
          </p:nvPr>
        </p:nvSpPr>
        <p:spPr/>
        <p:txBody>
          <a:bodyPr/>
          <a:lstStyle/>
          <a:p>
            <a:endParaRPr lang="fr-FR" b="1" dirty="0" smtClean="0"/>
          </a:p>
          <a:p>
            <a:endParaRPr lang="fr-FR" dirty="0" smtClean="0"/>
          </a:p>
          <a:p>
            <a:r>
              <a:rPr lang="fr-FR" dirty="0" smtClean="0"/>
              <a:t>Bruix et al. Ann Oncol 2016; 27 (suppl 2): abstr LBA-03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Conclusions</a:t>
            </a:r>
            <a:endParaRPr lang="fr-FR" dirty="0" smtClean="0"/>
          </a:p>
          <a:p>
            <a:pPr>
              <a:buClr>
                <a:srgbClr val="043882"/>
              </a:buClr>
            </a:pPr>
            <a:r>
              <a:rPr lang="fr-FR" b="1" dirty="0" smtClean="0"/>
              <a:t>Chez ces patients avec CHC ayant progressé sous sorafenib, le traitement par regorafenib a significativement amélioré la SG</a:t>
            </a:r>
          </a:p>
          <a:p>
            <a:pPr>
              <a:buClr>
                <a:srgbClr val="043882"/>
              </a:buClr>
            </a:pPr>
            <a:r>
              <a:rPr lang="fr-FR" b="1" dirty="0" smtClean="0"/>
              <a:t>Le traitement par regorafenib a été bien toléré et les EIs rapporté étaient cohérents avec le profil de tolérance connu de la molécule</a:t>
            </a:r>
            <a:endParaRPr lang="fr-FR" b="1" dirty="0"/>
          </a:p>
        </p:txBody>
      </p:sp>
    </p:spTree>
    <p:custDataLst>
      <p:tags r:id="rId1"/>
    </p:custDataLst>
    <p:extLst>
      <p:ext uri="{BB962C8B-B14F-4D97-AF65-F5344CB8AC3E}">
        <p14:creationId xmlns="" xmlns:p14="http://schemas.microsoft.com/office/powerpoint/2010/main" val="1508085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070623" cy="1362075"/>
          </a:xfrm>
        </p:spPr>
        <p:txBody>
          <a:bodyPr/>
          <a:lstStyle/>
          <a:p>
            <a:r>
              <a:rPr lang="en-GB" dirty="0" smtClean="0"/>
              <a:t>TUMEURS </a:t>
            </a:r>
            <a:r>
              <a:rPr lang="en-GB" dirty="0" err="1" smtClean="0"/>
              <a:t>NeuroendocrineS</a:t>
            </a:r>
            <a:endParaRPr lang="en-GB" dirty="0"/>
          </a:p>
        </p:txBody>
      </p:sp>
      <p:sp>
        <p:nvSpPr>
          <p:cNvPr id="4" name="Text Placeholder 3"/>
          <p:cNvSpPr>
            <a:spLocks noGrp="1"/>
          </p:cNvSpPr>
          <p:nvPr>
            <p:ph type="body" idx="1"/>
          </p:nvPr>
        </p:nvSpPr>
        <p:spPr/>
        <p:txBody>
          <a:bodyPr/>
          <a:lstStyle/>
          <a:p>
            <a:r>
              <a:rPr lang="fr-FR" dirty="0" smtClean="0"/>
              <a:t>Cancers du pancréas, de l’intestin grêle et du tractus hépatobiliaire</a:t>
            </a:r>
          </a:p>
        </p:txBody>
      </p:sp>
    </p:spTree>
    <p:extLst>
      <p:ext uri="{BB962C8B-B14F-4D97-AF65-F5344CB8AC3E}">
        <p14:creationId xmlns="" xmlns:p14="http://schemas.microsoft.com/office/powerpoint/2010/main" val="1174411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O-009: Étude de phase III NETTER-1: résultats d’efficacité et tolérance chez les patients avec tumeur neuroendocrine (TNE) de l’intestin grêle traités par </a:t>
            </a:r>
            <a:r>
              <a:rPr lang="fr-FR" baseline="30000" dirty="0" smtClean="0"/>
              <a:t>177</a:t>
            </a:r>
            <a:r>
              <a:rPr lang="fr-FR" dirty="0" smtClean="0"/>
              <a:t>Lu-dotatate </a:t>
            </a:r>
            <a:r>
              <a:rPr lang="fr-FR" dirty="0" smtClean="0">
                <a:latin typeface="Arial"/>
                <a:cs typeface="Arial"/>
              </a:rPr>
              <a:t>–</a:t>
            </a:r>
            <a:r>
              <a:rPr lang="fr-FR" dirty="0" smtClean="0"/>
              <a:t> Ruszniewski P, et al </a:t>
            </a:r>
            <a:endParaRPr lang="fr-FR" dirty="0"/>
          </a:p>
        </p:txBody>
      </p:sp>
      <p:sp>
        <p:nvSpPr>
          <p:cNvPr id="15" name="Text Placeholder 14"/>
          <p:cNvSpPr>
            <a:spLocks noGrp="1"/>
          </p:cNvSpPr>
          <p:nvPr>
            <p:ph type="body" sz="quarter" idx="11"/>
          </p:nvPr>
        </p:nvSpPr>
        <p:spPr>
          <a:xfrm>
            <a:off x="4648200" y="6096000"/>
            <a:ext cx="4130675" cy="487363"/>
          </a:xfrm>
        </p:spPr>
        <p:txBody>
          <a:bodyPr/>
          <a:lstStyle/>
          <a:p>
            <a:r>
              <a:rPr lang="fr-FR" dirty="0" smtClean="0"/>
              <a:t>Ruszniewski et al. Ann Oncol 2016; 27 (suppl 2): abstr O-009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a:t>
            </a:r>
            <a:r>
              <a:rPr lang="fr-FR" dirty="0" smtClean="0"/>
              <a:t> </a:t>
            </a:r>
          </a:p>
          <a:p>
            <a:pPr>
              <a:buClr>
                <a:srgbClr val="043882"/>
              </a:buClr>
            </a:pPr>
            <a:r>
              <a:rPr lang="fr-FR" dirty="0" smtClean="0"/>
              <a:t>Evaluer l’efficacité et la tolérance du </a:t>
            </a:r>
            <a:r>
              <a:rPr lang="fr-FR" baseline="30000" dirty="0" smtClean="0"/>
              <a:t>177</a:t>
            </a:r>
            <a:r>
              <a:rPr lang="fr-FR" dirty="0" smtClean="0"/>
              <a:t>Lu-dotatate comparé à l’octreotide LAR chez les patients avec TNE du grêle avancée, progressive exprimant les récepteurs à la somatostatine</a:t>
            </a:r>
            <a:endParaRPr lang="fr-FR" dirty="0"/>
          </a:p>
        </p:txBody>
      </p:sp>
      <p:sp>
        <p:nvSpPr>
          <p:cNvPr id="7" name="Oval 14"/>
          <p:cNvSpPr>
            <a:spLocks noChangeArrowheads="1"/>
          </p:cNvSpPr>
          <p:nvPr/>
        </p:nvSpPr>
        <p:spPr bwMode="auto">
          <a:xfrm>
            <a:off x="3941537" y="34750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186428" y="3000902"/>
            <a:ext cx="521069" cy="42725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719755" y="2591388"/>
            <a:ext cx="1313883" cy="725211"/>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Suivi 5 ans</a:t>
            </a:r>
            <a:endParaRPr lang="fr-FR" altLang="zh-CN" b="1" dirty="0">
              <a:solidFill>
                <a:srgbClr val="FFFFFF"/>
              </a:solidFill>
              <a:ea typeface="SimSun" pitchFamily="2" charset="-122"/>
            </a:endParaRPr>
          </a:p>
        </p:txBody>
      </p:sp>
      <p:cxnSp>
        <p:nvCxnSpPr>
          <p:cNvPr id="10" name="AutoShape 19"/>
          <p:cNvCxnSpPr>
            <a:cxnSpLocks noChangeShapeType="1"/>
            <a:stCxn id="13" idx="3"/>
            <a:endCxn id="7" idx="2"/>
          </p:cNvCxnSpPr>
          <p:nvPr/>
        </p:nvCxnSpPr>
        <p:spPr bwMode="auto">
          <a:xfrm flipV="1">
            <a:off x="3684814" y="3767163"/>
            <a:ext cx="256723" cy="7876"/>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7339080" y="2953994"/>
            <a:ext cx="38067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60590" y="2400675"/>
            <a:ext cx="2678490" cy="11066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aseline="30000" dirty="0" smtClean="0">
                <a:solidFill>
                  <a:srgbClr val="FFFFFF"/>
                </a:solidFill>
                <a:ea typeface="SimSun" pitchFamily="2" charset="-122"/>
              </a:rPr>
              <a:t>177</a:t>
            </a:r>
            <a:r>
              <a:rPr lang="fr-FR" altLang="zh-CN" dirty="0" smtClean="0">
                <a:solidFill>
                  <a:srgbClr val="FFFFFF"/>
                </a:solidFill>
                <a:ea typeface="SimSun" pitchFamily="2" charset="-122"/>
              </a:rPr>
              <a:t>Lu-Dotatate 7.4 GBq /8S (x4) + SSAs</a:t>
            </a:r>
          </a:p>
          <a:p>
            <a:pPr algn="ctr" defTabSz="892175" eaLnBrk="0" hangingPunct="0"/>
            <a:r>
              <a:rPr lang="fr-FR" altLang="zh-CN" dirty="0" smtClean="0">
                <a:solidFill>
                  <a:srgbClr val="FFFFFF"/>
                </a:solidFill>
                <a:ea typeface="SimSun" pitchFamily="2" charset="-122"/>
              </a:rPr>
              <a:t>(n=115)</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455960"/>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TNE du grêle, grade 1–2, métastatique ou localement avancée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Progression sous octreotide LAR</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KPS ≥60</a:t>
            </a:r>
          </a:p>
          <a:p>
            <a:pPr marL="292100" indent="-292100" defTabSz="892175" eaLnBrk="0" hangingPunct="0">
              <a:spcAft>
                <a:spcPct val="30000"/>
              </a:spcAft>
            </a:pPr>
            <a:r>
              <a:rPr lang="fr-FR" altLang="zh-CN" dirty="0" smtClean="0">
                <a:solidFill>
                  <a:srgbClr val="FFFFFF"/>
                </a:solidFill>
                <a:ea typeface="SimSun" pitchFamily="2" charset="-122"/>
              </a:rPr>
              <a:t>(n=230)</a:t>
            </a:r>
            <a:endParaRPr lang="fr-FR" altLang="zh-CN" dirty="0">
              <a:solidFill>
                <a:srgbClr val="FFFFFF"/>
              </a:solidFill>
              <a:ea typeface="SimSun" pitchFamily="2" charset="-122"/>
            </a:endParaRPr>
          </a:p>
        </p:txBody>
      </p:sp>
      <p:sp>
        <p:nvSpPr>
          <p:cNvPr id="17" name="Content Placeholder 26"/>
          <p:cNvSpPr txBox="1">
            <a:spLocks/>
          </p:cNvSpPr>
          <p:nvPr/>
        </p:nvSpPr>
        <p:spPr>
          <a:xfrm>
            <a:off x="4648200" y="531562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TRG, SG, DAP, tolérance et QoL</a:t>
            </a:r>
            <a:endParaRPr lang="fr-FR" kern="0" dirty="0" smtClean="0"/>
          </a:p>
        </p:txBody>
      </p:sp>
      <p:cxnSp>
        <p:nvCxnSpPr>
          <p:cNvPr id="18" name="AutoShape 16"/>
          <p:cNvCxnSpPr>
            <a:cxnSpLocks noChangeShapeType="1"/>
            <a:stCxn id="7" idx="4"/>
            <a:endCxn id="21" idx="1"/>
          </p:cNvCxnSpPr>
          <p:nvPr/>
        </p:nvCxnSpPr>
        <p:spPr bwMode="auto">
          <a:xfrm rot="16200000" flipH="1">
            <a:off x="4160685" y="4131912"/>
            <a:ext cx="572555" cy="42725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719755" y="4269212"/>
            <a:ext cx="1313884" cy="725212"/>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Suivi </a:t>
            </a:r>
            <a:r>
              <a:rPr lang="fr-FR" altLang="zh-CN" b="1" dirty="0">
                <a:solidFill>
                  <a:srgbClr val="FFFFFF"/>
                </a:solidFill>
                <a:ea typeface="SimSun" pitchFamily="2" charset="-122"/>
              </a:rPr>
              <a:t>5 </a:t>
            </a:r>
            <a:r>
              <a:rPr lang="fr-FR" altLang="zh-CN" b="1" dirty="0" smtClean="0">
                <a:solidFill>
                  <a:srgbClr val="FFFFFF"/>
                </a:solidFill>
                <a:ea typeface="SimSun" pitchFamily="2" charset="-122"/>
              </a:rPr>
              <a:t>ans</a:t>
            </a:r>
            <a:endParaRPr lang="fr-FR" altLang="zh-CN"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337500" y="4631818"/>
            <a:ext cx="38225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660590" y="422145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Octreotide LAR 60 mg /4S </a:t>
            </a:r>
          </a:p>
          <a:p>
            <a:pPr algn="ctr" defTabSz="892175" eaLnBrk="0" hangingPunct="0"/>
            <a:r>
              <a:rPr lang="fr-FR" altLang="zh-CN" dirty="0" smtClean="0">
                <a:solidFill>
                  <a:srgbClr val="4D4D4D"/>
                </a:solidFill>
                <a:ea typeface="SimSun" pitchFamily="2" charset="-122"/>
              </a:rPr>
              <a:t>(n=115)</a:t>
            </a:r>
            <a:endParaRPr lang="fr-FR" altLang="zh-CN" dirty="0">
              <a:solidFill>
                <a:srgbClr val="4D4D4D"/>
              </a:solidFill>
              <a:ea typeface="SimSun" pitchFamily="2" charset="-122"/>
            </a:endParaRPr>
          </a:p>
        </p:txBody>
      </p:sp>
      <p:sp>
        <p:nvSpPr>
          <p:cNvPr id="22" name="Rectangle 9"/>
          <p:cNvSpPr txBox="1">
            <a:spLocks noChangeArrowheads="1"/>
          </p:cNvSpPr>
          <p:nvPr/>
        </p:nvSpPr>
        <p:spPr bwMode="auto">
          <a:xfrm>
            <a:off x="365124" y="5215181"/>
            <a:ext cx="4130676" cy="9434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(RECIST 1.1)</a:t>
            </a:r>
          </a:p>
        </p:txBody>
      </p:sp>
      <p:sp>
        <p:nvSpPr>
          <p:cNvPr id="2" name="ZoneTexte 1"/>
          <p:cNvSpPr txBox="1"/>
          <p:nvPr/>
        </p:nvSpPr>
        <p:spPr>
          <a:xfrm>
            <a:off x="365124" y="6398697"/>
            <a:ext cx="2473434" cy="184666"/>
          </a:xfrm>
          <a:prstGeom prst="rect">
            <a:avLst/>
          </a:prstGeom>
          <a:noFill/>
        </p:spPr>
        <p:txBody>
          <a:bodyPr wrap="none" lIns="0" tIns="0" rIns="0" bIns="0" rtlCol="0">
            <a:spAutoFit/>
          </a:bodyPr>
          <a:lstStyle/>
          <a:p>
            <a:r>
              <a:rPr lang="fr-FR" sz="1200" dirty="0" smtClean="0"/>
              <a:t>SSA: analogues de la somatostatine</a:t>
            </a:r>
            <a:endParaRPr lang="fr-FR" sz="1200" dirty="0"/>
          </a:p>
        </p:txBody>
      </p:sp>
    </p:spTree>
    <p:custDataLst>
      <p:tags r:id="rId1"/>
    </p:custDataLst>
    <p:extLst>
      <p:ext uri="{BB962C8B-B14F-4D97-AF65-F5344CB8AC3E}">
        <p14:creationId xmlns="" xmlns:p14="http://schemas.microsoft.com/office/powerpoint/2010/main" val="2195237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 </a:t>
            </a:r>
            <a:r>
              <a:rPr lang="fr-FR" dirty="0"/>
              <a:t>Étude de phase III NETTER-1: résultats d’efficacité et tolérance chez les patients avec tumeur neuroendocrine (TNE) de l’intestin grêle traités par </a:t>
            </a:r>
            <a:r>
              <a:rPr lang="fr-FR" baseline="30000" dirty="0"/>
              <a:t>177</a:t>
            </a:r>
            <a:r>
              <a:rPr lang="fr-FR" dirty="0"/>
              <a:t>Lu-dotatate </a:t>
            </a:r>
            <a:r>
              <a:rPr lang="fr-FR" dirty="0" smtClean="0">
                <a:latin typeface="Arial"/>
                <a:cs typeface="Arial"/>
              </a:rPr>
              <a:t>–</a:t>
            </a:r>
            <a:r>
              <a:rPr lang="fr-FR" dirty="0" smtClean="0"/>
              <a:t> </a:t>
            </a:r>
            <a:r>
              <a:rPr lang="fr-FR" dirty="0"/>
              <a:t>Ruszniewski P, et al </a:t>
            </a:r>
            <a:endParaRPr lang="en-GB" dirty="0"/>
          </a:p>
        </p:txBody>
      </p:sp>
      <p:sp>
        <p:nvSpPr>
          <p:cNvPr id="15" name="Text Placeholder 14"/>
          <p:cNvSpPr>
            <a:spLocks noGrp="1"/>
          </p:cNvSpPr>
          <p:nvPr>
            <p:ph type="body" sz="quarter" idx="11"/>
          </p:nvPr>
        </p:nvSpPr>
        <p:spPr/>
        <p:txBody>
          <a:bodyPr/>
          <a:lstStyle/>
          <a:p>
            <a:r>
              <a:rPr lang="en-GB" dirty="0" smtClean="0"/>
              <a:t>Ruszniewski et al. Ann Oncol </a:t>
            </a:r>
            <a:r>
              <a:rPr lang="fr-FR" dirty="0" smtClean="0"/>
              <a:t>2016; 27 (suppl 2): 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dirty="0"/>
          </a:p>
        </p:txBody>
      </p:sp>
      <p:sp>
        <p:nvSpPr>
          <p:cNvPr id="3" name="TextBox 2"/>
          <p:cNvSpPr txBox="1"/>
          <p:nvPr/>
        </p:nvSpPr>
        <p:spPr>
          <a:xfrm>
            <a:off x="1365967" y="1793345"/>
            <a:ext cx="642386" cy="369332"/>
          </a:xfrm>
          <a:prstGeom prst="rect">
            <a:avLst/>
          </a:prstGeom>
          <a:noFill/>
        </p:spPr>
        <p:txBody>
          <a:bodyPr wrap="none" rtlCol="0">
            <a:spAutoFit/>
          </a:bodyPr>
          <a:lstStyle/>
          <a:p>
            <a:r>
              <a:rPr lang="en-GB" b="1" dirty="0" smtClean="0">
                <a:solidFill>
                  <a:srgbClr val="4D4D4D"/>
                </a:solidFill>
              </a:rPr>
              <a:t>SSP</a:t>
            </a:r>
            <a:endParaRPr lang="en-GB" b="1" dirty="0">
              <a:solidFill>
                <a:srgbClr val="4D4D4D"/>
              </a:solidFill>
            </a:endParaRPr>
          </a:p>
        </p:txBody>
      </p:sp>
      <p:graphicFrame>
        <p:nvGraphicFramePr>
          <p:cNvPr id="9" name="Group 88"/>
          <p:cNvGraphicFramePr>
            <a:graphicFrameLocks noGrp="1"/>
          </p:cNvGraphicFramePr>
          <p:nvPr>
            <p:extLst>
              <p:ext uri="{D42A27DB-BD31-4B8C-83A1-F6EECF244321}">
                <p14:modId xmlns="" xmlns:p14="http://schemas.microsoft.com/office/powerpoint/2010/main" val="2808044762"/>
              </p:ext>
            </p:extLst>
          </p:nvPr>
        </p:nvGraphicFramePr>
        <p:xfrm>
          <a:off x="3904434" y="1606853"/>
          <a:ext cx="4891537" cy="914400"/>
        </p:xfrm>
        <a:graphic>
          <a:graphicData uri="http://schemas.openxmlformats.org/drawingml/2006/table">
            <a:tbl>
              <a:tblPr firstRow="1" bandRow="1">
                <a:tableStyleId>{69012ECD-51FC-41F1-AA8D-1B2483CD663E}</a:tableStyleId>
              </a:tblPr>
              <a:tblGrid>
                <a:gridCol w="1940602"/>
                <a:gridCol w="1387366"/>
                <a:gridCol w="1563569"/>
              </a:tblGrid>
              <a:tr h="211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30000" noProof="0" dirty="0" smtClean="0">
                          <a:ln>
                            <a:noFill/>
                          </a:ln>
                          <a:solidFill>
                            <a:schemeClr val="tx2"/>
                          </a:solidFill>
                          <a:effectLst/>
                          <a:latin typeface="Arial" charset="0"/>
                          <a:cs typeface="Arial" charset="0"/>
                        </a:rPr>
                        <a:t>177</a:t>
                      </a:r>
                      <a:r>
                        <a:rPr kumimoji="0" lang="fr-FR" sz="1400" b="1" i="0" u="none" strike="noStrike" cap="none" normalizeH="0" baseline="0" noProof="0" dirty="0" smtClean="0">
                          <a:ln>
                            <a:noFill/>
                          </a:ln>
                          <a:solidFill>
                            <a:schemeClr val="tx2"/>
                          </a:solidFill>
                          <a:effectLst/>
                          <a:latin typeface="Arial" charset="0"/>
                          <a:cs typeface="Arial"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Octreotide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SSPm,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pitchFamily="34" charset="0"/>
                          <a:cs typeface="Arial"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HR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latin typeface="Arial" pitchFamily="34" charset="0"/>
                          <a:cs typeface="Arial" pitchFamily="34" charset="0"/>
                        </a:rPr>
                        <a:t>0,21</a:t>
                      </a:r>
                      <a:r>
                        <a:rPr lang="fr-FR" sz="1400" baseline="0" noProof="0" dirty="0" smtClean="0">
                          <a:latin typeface="Arial" pitchFamily="34" charset="0"/>
                          <a:cs typeface="Arial" pitchFamily="34" charset="0"/>
                        </a:rPr>
                        <a:t> (0,13 – 0,33);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0" name="TextBox 1"/>
          <p:cNvSpPr txBox="1"/>
          <p:nvPr/>
        </p:nvSpPr>
        <p:spPr>
          <a:xfrm>
            <a:off x="1116157" y="2162677"/>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1.0</a:t>
            </a:r>
          </a:p>
        </p:txBody>
      </p:sp>
      <p:sp>
        <p:nvSpPr>
          <p:cNvPr id="11" name="TextBox 7"/>
          <p:cNvSpPr txBox="1"/>
          <p:nvPr/>
        </p:nvSpPr>
        <p:spPr>
          <a:xfrm>
            <a:off x="1116157" y="2742545"/>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0.8</a:t>
            </a:r>
          </a:p>
        </p:txBody>
      </p:sp>
      <p:sp>
        <p:nvSpPr>
          <p:cNvPr id="12" name="TextBox 8"/>
          <p:cNvSpPr txBox="1"/>
          <p:nvPr/>
        </p:nvSpPr>
        <p:spPr>
          <a:xfrm>
            <a:off x="1116157" y="3322413"/>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0.6</a:t>
            </a:r>
          </a:p>
        </p:txBody>
      </p:sp>
      <p:sp>
        <p:nvSpPr>
          <p:cNvPr id="13" name="TextBox 9"/>
          <p:cNvSpPr txBox="1"/>
          <p:nvPr/>
        </p:nvSpPr>
        <p:spPr>
          <a:xfrm>
            <a:off x="1116157" y="3902281"/>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0.4</a:t>
            </a:r>
          </a:p>
        </p:txBody>
      </p:sp>
      <p:sp>
        <p:nvSpPr>
          <p:cNvPr id="16" name="TextBox 10"/>
          <p:cNvSpPr txBox="1"/>
          <p:nvPr/>
        </p:nvSpPr>
        <p:spPr>
          <a:xfrm>
            <a:off x="1116157" y="4482149"/>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0.2</a:t>
            </a:r>
          </a:p>
        </p:txBody>
      </p:sp>
      <p:sp>
        <p:nvSpPr>
          <p:cNvPr id="17" name="TextBox 11"/>
          <p:cNvSpPr txBox="1"/>
          <p:nvPr/>
        </p:nvSpPr>
        <p:spPr>
          <a:xfrm>
            <a:off x="1116157" y="5062015"/>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0.0</a:t>
            </a:r>
          </a:p>
        </p:txBody>
      </p:sp>
      <p:sp>
        <p:nvSpPr>
          <p:cNvPr id="18" name="TextBox 13"/>
          <p:cNvSpPr txBox="1"/>
          <p:nvPr/>
        </p:nvSpPr>
        <p:spPr>
          <a:xfrm rot="16200000">
            <a:off x="519046" y="3569766"/>
            <a:ext cx="65512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4D4D4D"/>
                </a:solidFill>
              </a:rPr>
              <a:t>Survie</a:t>
            </a:r>
            <a:endParaRPr lang="en-GB" sz="1200" b="1" dirty="0">
              <a:solidFill>
                <a:srgbClr val="4D4D4D"/>
              </a:solidFill>
            </a:endParaRPr>
          </a:p>
        </p:txBody>
      </p:sp>
      <p:sp>
        <p:nvSpPr>
          <p:cNvPr id="19" name="TextBox 15"/>
          <p:cNvSpPr txBox="1"/>
          <p:nvPr/>
        </p:nvSpPr>
        <p:spPr>
          <a:xfrm>
            <a:off x="4401722" y="5596492"/>
            <a:ext cx="53519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4D4D4D"/>
                </a:solidFill>
              </a:rPr>
              <a:t>Mois</a:t>
            </a:r>
            <a:endParaRPr lang="en-GB" sz="1200" b="1" dirty="0">
              <a:solidFill>
                <a:srgbClr val="4D4D4D"/>
              </a:solidFill>
            </a:endParaRPr>
          </a:p>
        </p:txBody>
      </p:sp>
      <p:sp>
        <p:nvSpPr>
          <p:cNvPr id="20" name="TextBox 16"/>
          <p:cNvSpPr txBox="1"/>
          <p:nvPr/>
        </p:nvSpPr>
        <p:spPr>
          <a:xfrm>
            <a:off x="1752397" y="5298402"/>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0</a:t>
            </a:r>
          </a:p>
        </p:txBody>
      </p:sp>
      <p:sp>
        <p:nvSpPr>
          <p:cNvPr id="21" name="TextBox 17"/>
          <p:cNvSpPr txBox="1"/>
          <p:nvPr/>
        </p:nvSpPr>
        <p:spPr>
          <a:xfrm>
            <a:off x="2791548" y="5298402"/>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5</a:t>
            </a:r>
          </a:p>
        </p:txBody>
      </p:sp>
      <p:sp>
        <p:nvSpPr>
          <p:cNvPr id="22" name="TextBox 18"/>
          <p:cNvSpPr txBox="1"/>
          <p:nvPr/>
        </p:nvSpPr>
        <p:spPr>
          <a:xfrm>
            <a:off x="3789766"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10</a:t>
            </a:r>
          </a:p>
        </p:txBody>
      </p:sp>
      <p:sp>
        <p:nvSpPr>
          <p:cNvPr id="23" name="TextBox 19"/>
          <p:cNvSpPr txBox="1"/>
          <p:nvPr/>
        </p:nvSpPr>
        <p:spPr>
          <a:xfrm>
            <a:off x="4828530"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15</a:t>
            </a:r>
          </a:p>
        </p:txBody>
      </p:sp>
      <p:sp>
        <p:nvSpPr>
          <p:cNvPr id="24" name="TextBox 20"/>
          <p:cNvSpPr txBox="1"/>
          <p:nvPr/>
        </p:nvSpPr>
        <p:spPr>
          <a:xfrm>
            <a:off x="5867294"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20</a:t>
            </a:r>
          </a:p>
        </p:txBody>
      </p:sp>
      <p:sp>
        <p:nvSpPr>
          <p:cNvPr id="25" name="TextBox 21"/>
          <p:cNvSpPr txBox="1"/>
          <p:nvPr/>
        </p:nvSpPr>
        <p:spPr>
          <a:xfrm>
            <a:off x="6906058"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25</a:t>
            </a:r>
          </a:p>
        </p:txBody>
      </p:sp>
      <p:sp>
        <p:nvSpPr>
          <p:cNvPr id="26" name="TextBox 22"/>
          <p:cNvSpPr txBox="1"/>
          <p:nvPr/>
        </p:nvSpPr>
        <p:spPr>
          <a:xfrm>
            <a:off x="7944823"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30</a:t>
            </a:r>
          </a:p>
        </p:txBody>
      </p:sp>
      <p:sp>
        <p:nvSpPr>
          <p:cNvPr id="27" name="Freeform 26"/>
          <p:cNvSpPr/>
          <p:nvPr/>
        </p:nvSpPr>
        <p:spPr>
          <a:xfrm>
            <a:off x="1542233" y="2216015"/>
            <a:ext cx="6588919" cy="2984500"/>
          </a:xfrm>
          <a:custGeom>
            <a:avLst/>
            <a:gdLst>
              <a:gd name="connsiteX0" fmla="*/ 0 w 6578600"/>
              <a:gd name="connsiteY0" fmla="*/ 0 h 2984500"/>
              <a:gd name="connsiteX1" fmla="*/ 0 w 6578600"/>
              <a:gd name="connsiteY1" fmla="*/ 2984500 h 2984500"/>
              <a:gd name="connsiteX2" fmla="*/ 6578600 w 6578600"/>
              <a:gd name="connsiteY2" fmla="*/ 2984500 h 2984500"/>
            </a:gdLst>
            <a:ahLst/>
            <a:cxnLst>
              <a:cxn ang="0">
                <a:pos x="connsiteX0" y="connsiteY0"/>
              </a:cxn>
              <a:cxn ang="0">
                <a:pos x="connsiteX1" y="connsiteY1"/>
              </a:cxn>
              <a:cxn ang="0">
                <a:pos x="connsiteX2" y="connsiteY2"/>
              </a:cxn>
            </a:cxnLst>
            <a:rect l="l" t="t" r="r" b="b"/>
            <a:pathLst>
              <a:path w="6578600" h="2984500">
                <a:moveTo>
                  <a:pt x="0" y="0"/>
                </a:moveTo>
                <a:lnTo>
                  <a:pt x="0" y="2984500"/>
                </a:lnTo>
                <a:lnTo>
                  <a:pt x="6578600" y="29845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4D4D4D"/>
              </a:solidFill>
            </a:endParaRPr>
          </a:p>
        </p:txBody>
      </p:sp>
      <p:cxnSp>
        <p:nvCxnSpPr>
          <p:cNvPr id="28" name="Straight Connector 27"/>
          <p:cNvCxnSpPr/>
          <p:nvPr/>
        </p:nvCxnSpPr>
        <p:spPr>
          <a:xfrm>
            <a:off x="1452234" y="23011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452234" y="288104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452234" y="34609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1452234" y="40407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1452234" y="46206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1452234" y="52005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542234" y="3750846"/>
            <a:ext cx="6692900" cy="0"/>
          </a:xfrm>
          <a:prstGeom prst="line">
            <a:avLst/>
          </a:prstGeom>
          <a:noFill/>
          <a:ln w="19050">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6200000">
            <a:off x="1842210"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16200000">
            <a:off x="2881361"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16200000">
            <a:off x="3920512"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16200000">
            <a:off x="4959663"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16200000">
            <a:off x="5998814"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16200000">
            <a:off x="7037965"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16200000">
            <a:off x="8077115"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0"/>
          <p:cNvSpPr txBox="1"/>
          <p:nvPr/>
        </p:nvSpPr>
        <p:spPr>
          <a:xfrm>
            <a:off x="1662069" y="5887802"/>
            <a:ext cx="4281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116</a:t>
            </a:r>
          </a:p>
          <a:p>
            <a:pPr algn="ctr"/>
            <a:r>
              <a:rPr lang="en-GB" sz="1200" dirty="0">
                <a:solidFill>
                  <a:srgbClr val="4D4D4D"/>
                </a:solidFill>
              </a:rPr>
              <a:t>113</a:t>
            </a:r>
          </a:p>
        </p:txBody>
      </p:sp>
      <p:sp>
        <p:nvSpPr>
          <p:cNvPr id="43" name="TextBox 41"/>
          <p:cNvSpPr txBox="1"/>
          <p:nvPr/>
        </p:nvSpPr>
        <p:spPr>
          <a:xfrm>
            <a:off x="2413249"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97</a:t>
            </a:r>
          </a:p>
          <a:p>
            <a:pPr algn="ctr"/>
            <a:r>
              <a:rPr lang="en-GB" sz="1200" dirty="0">
                <a:solidFill>
                  <a:srgbClr val="4D4D4D"/>
                </a:solidFill>
              </a:rPr>
              <a:t>80</a:t>
            </a:r>
          </a:p>
        </p:txBody>
      </p:sp>
      <p:sp>
        <p:nvSpPr>
          <p:cNvPr id="44" name="TextBox 42"/>
          <p:cNvSpPr txBox="1"/>
          <p:nvPr/>
        </p:nvSpPr>
        <p:spPr>
          <a:xfrm>
            <a:off x="3026024"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76</a:t>
            </a:r>
          </a:p>
          <a:p>
            <a:pPr algn="ctr"/>
            <a:r>
              <a:rPr lang="en-GB" sz="1200" dirty="0">
                <a:solidFill>
                  <a:srgbClr val="4D4D4D"/>
                </a:solidFill>
              </a:rPr>
              <a:t>47</a:t>
            </a:r>
          </a:p>
        </p:txBody>
      </p:sp>
      <p:sp>
        <p:nvSpPr>
          <p:cNvPr id="45" name="TextBox 43"/>
          <p:cNvSpPr txBox="1"/>
          <p:nvPr/>
        </p:nvSpPr>
        <p:spPr>
          <a:xfrm>
            <a:off x="3648324"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59</a:t>
            </a:r>
          </a:p>
          <a:p>
            <a:pPr algn="ctr"/>
            <a:r>
              <a:rPr lang="en-GB" sz="1200" dirty="0">
                <a:solidFill>
                  <a:srgbClr val="4D4D4D"/>
                </a:solidFill>
              </a:rPr>
              <a:t>28</a:t>
            </a:r>
          </a:p>
        </p:txBody>
      </p:sp>
      <p:sp>
        <p:nvSpPr>
          <p:cNvPr id="46" name="TextBox 44"/>
          <p:cNvSpPr txBox="1"/>
          <p:nvPr/>
        </p:nvSpPr>
        <p:spPr>
          <a:xfrm>
            <a:off x="4262686"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42</a:t>
            </a:r>
          </a:p>
          <a:p>
            <a:pPr algn="ctr"/>
            <a:r>
              <a:rPr lang="en-GB" sz="1200" dirty="0">
                <a:solidFill>
                  <a:srgbClr val="4D4D4D"/>
                </a:solidFill>
              </a:rPr>
              <a:t>17</a:t>
            </a:r>
          </a:p>
        </p:txBody>
      </p:sp>
      <p:sp>
        <p:nvSpPr>
          <p:cNvPr id="47" name="TextBox 45"/>
          <p:cNvSpPr txBox="1"/>
          <p:nvPr/>
        </p:nvSpPr>
        <p:spPr>
          <a:xfrm>
            <a:off x="4891336"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28</a:t>
            </a:r>
          </a:p>
          <a:p>
            <a:pPr algn="ctr"/>
            <a:r>
              <a:rPr lang="en-GB" sz="1200" dirty="0">
                <a:solidFill>
                  <a:srgbClr val="4D4D4D"/>
                </a:solidFill>
              </a:rPr>
              <a:t>10</a:t>
            </a:r>
          </a:p>
        </p:txBody>
      </p:sp>
      <p:sp>
        <p:nvSpPr>
          <p:cNvPr id="48" name="TextBox 46"/>
          <p:cNvSpPr txBox="1"/>
          <p:nvPr/>
        </p:nvSpPr>
        <p:spPr>
          <a:xfrm>
            <a:off x="5504111"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19</a:t>
            </a:r>
          </a:p>
          <a:p>
            <a:pPr algn="ctr"/>
            <a:r>
              <a:rPr lang="en-GB" sz="1200" dirty="0">
                <a:solidFill>
                  <a:srgbClr val="4D4D4D"/>
                </a:solidFill>
              </a:rPr>
              <a:t>4</a:t>
            </a:r>
          </a:p>
        </p:txBody>
      </p:sp>
      <p:sp>
        <p:nvSpPr>
          <p:cNvPr id="49" name="TextBox 47"/>
          <p:cNvSpPr txBox="1"/>
          <p:nvPr/>
        </p:nvSpPr>
        <p:spPr>
          <a:xfrm>
            <a:off x="6164511"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12</a:t>
            </a:r>
          </a:p>
          <a:p>
            <a:pPr algn="ctr"/>
            <a:r>
              <a:rPr lang="en-GB" sz="1200" dirty="0">
                <a:solidFill>
                  <a:srgbClr val="4D4D4D"/>
                </a:solidFill>
              </a:rPr>
              <a:t>3</a:t>
            </a:r>
          </a:p>
        </p:txBody>
      </p:sp>
      <p:sp>
        <p:nvSpPr>
          <p:cNvPr id="50" name="TextBox 48"/>
          <p:cNvSpPr txBox="1"/>
          <p:nvPr/>
        </p:nvSpPr>
        <p:spPr>
          <a:xfrm>
            <a:off x="6835640"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3</a:t>
            </a:r>
          </a:p>
          <a:p>
            <a:pPr algn="ctr"/>
            <a:r>
              <a:rPr lang="en-GB" sz="1200" dirty="0">
                <a:solidFill>
                  <a:srgbClr val="4D4D4D"/>
                </a:solidFill>
              </a:rPr>
              <a:t>1</a:t>
            </a:r>
          </a:p>
        </p:txBody>
      </p:sp>
      <p:sp>
        <p:nvSpPr>
          <p:cNvPr id="51" name="TextBox 49"/>
          <p:cNvSpPr txBox="1"/>
          <p:nvPr/>
        </p:nvSpPr>
        <p:spPr>
          <a:xfrm>
            <a:off x="7459525"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a:t>
            </a:r>
          </a:p>
          <a:p>
            <a:pPr algn="ctr"/>
            <a:r>
              <a:rPr lang="en-GB" sz="1200" dirty="0">
                <a:solidFill>
                  <a:srgbClr val="4D4D4D"/>
                </a:solidFill>
              </a:rPr>
              <a:t>0</a:t>
            </a:r>
          </a:p>
        </p:txBody>
      </p:sp>
      <p:grpSp>
        <p:nvGrpSpPr>
          <p:cNvPr id="52" name="Group 51"/>
          <p:cNvGrpSpPr/>
          <p:nvPr/>
        </p:nvGrpSpPr>
        <p:grpSpPr>
          <a:xfrm>
            <a:off x="1894659" y="2315234"/>
            <a:ext cx="5980113" cy="1247775"/>
            <a:chOff x="1857375" y="1958975"/>
            <a:chExt cx="5980113" cy="1247775"/>
          </a:xfrm>
        </p:grpSpPr>
        <p:sp>
          <p:nvSpPr>
            <p:cNvPr id="127" name="Freeform 126"/>
            <p:cNvSpPr>
              <a:spLocks/>
            </p:cNvSpPr>
            <p:nvPr/>
          </p:nvSpPr>
          <p:spPr bwMode="auto">
            <a:xfrm>
              <a:off x="1857375" y="1958975"/>
              <a:ext cx="5954713" cy="1203325"/>
            </a:xfrm>
            <a:custGeom>
              <a:avLst/>
              <a:gdLst>
                <a:gd name="T0" fmla="*/ 0 w 3751"/>
                <a:gd name="T1" fmla="*/ 0 h 758"/>
                <a:gd name="T2" fmla="*/ 216 w 3751"/>
                <a:gd name="T3" fmla="*/ 0 h 758"/>
                <a:gd name="T4" fmla="*/ 216 w 3751"/>
                <a:gd name="T5" fmla="*/ 20 h 758"/>
                <a:gd name="T6" fmla="*/ 312 w 3751"/>
                <a:gd name="T7" fmla="*/ 20 h 758"/>
                <a:gd name="T8" fmla="*/ 312 w 3751"/>
                <a:gd name="T9" fmla="*/ 34 h 758"/>
                <a:gd name="T10" fmla="*/ 346 w 3751"/>
                <a:gd name="T11" fmla="*/ 34 h 758"/>
                <a:gd name="T12" fmla="*/ 346 w 3751"/>
                <a:gd name="T13" fmla="*/ 54 h 758"/>
                <a:gd name="T14" fmla="*/ 428 w 3751"/>
                <a:gd name="T15" fmla="*/ 54 h 758"/>
                <a:gd name="T16" fmla="*/ 428 w 3751"/>
                <a:gd name="T17" fmla="*/ 72 h 758"/>
                <a:gd name="T18" fmla="*/ 444 w 3751"/>
                <a:gd name="T19" fmla="*/ 72 h 758"/>
                <a:gd name="T20" fmla="*/ 444 w 3751"/>
                <a:gd name="T21" fmla="*/ 86 h 758"/>
                <a:gd name="T22" fmla="*/ 478 w 3751"/>
                <a:gd name="T23" fmla="*/ 86 h 758"/>
                <a:gd name="T24" fmla="*/ 478 w 3751"/>
                <a:gd name="T25" fmla="*/ 106 h 758"/>
                <a:gd name="T26" fmla="*/ 512 w 3751"/>
                <a:gd name="T27" fmla="*/ 106 h 758"/>
                <a:gd name="T28" fmla="*/ 512 w 3751"/>
                <a:gd name="T29" fmla="*/ 128 h 758"/>
                <a:gd name="T30" fmla="*/ 562 w 3751"/>
                <a:gd name="T31" fmla="*/ 128 h 758"/>
                <a:gd name="T32" fmla="*/ 562 w 3751"/>
                <a:gd name="T33" fmla="*/ 148 h 758"/>
                <a:gd name="T34" fmla="*/ 582 w 3751"/>
                <a:gd name="T35" fmla="*/ 148 h 758"/>
                <a:gd name="T36" fmla="*/ 582 w 3751"/>
                <a:gd name="T37" fmla="*/ 168 h 758"/>
                <a:gd name="T38" fmla="*/ 708 w 3751"/>
                <a:gd name="T39" fmla="*/ 168 h 758"/>
                <a:gd name="T40" fmla="*/ 708 w 3751"/>
                <a:gd name="T41" fmla="*/ 186 h 758"/>
                <a:gd name="T42" fmla="*/ 894 w 3751"/>
                <a:gd name="T43" fmla="*/ 186 h 758"/>
                <a:gd name="T44" fmla="*/ 894 w 3751"/>
                <a:gd name="T45" fmla="*/ 210 h 758"/>
                <a:gd name="T46" fmla="*/ 1052 w 3751"/>
                <a:gd name="T47" fmla="*/ 210 h 758"/>
                <a:gd name="T48" fmla="*/ 1052 w 3751"/>
                <a:gd name="T49" fmla="*/ 228 h 758"/>
                <a:gd name="T50" fmla="*/ 1066 w 3751"/>
                <a:gd name="T51" fmla="*/ 228 h 758"/>
                <a:gd name="T52" fmla="*/ 1066 w 3751"/>
                <a:gd name="T53" fmla="*/ 252 h 758"/>
                <a:gd name="T54" fmla="*/ 1216 w 3751"/>
                <a:gd name="T55" fmla="*/ 252 h 758"/>
                <a:gd name="T56" fmla="*/ 1216 w 3751"/>
                <a:gd name="T57" fmla="*/ 280 h 758"/>
                <a:gd name="T58" fmla="*/ 1494 w 3751"/>
                <a:gd name="T59" fmla="*/ 280 h 758"/>
                <a:gd name="T60" fmla="*/ 1494 w 3751"/>
                <a:gd name="T61" fmla="*/ 314 h 758"/>
                <a:gd name="T62" fmla="*/ 1528 w 3751"/>
                <a:gd name="T63" fmla="*/ 314 h 758"/>
                <a:gd name="T64" fmla="*/ 1528 w 3751"/>
                <a:gd name="T65" fmla="*/ 352 h 758"/>
                <a:gd name="T66" fmla="*/ 1818 w 3751"/>
                <a:gd name="T67" fmla="*/ 352 h 758"/>
                <a:gd name="T68" fmla="*/ 1818 w 3751"/>
                <a:gd name="T69" fmla="*/ 384 h 758"/>
                <a:gd name="T70" fmla="*/ 1867 w 3751"/>
                <a:gd name="T71" fmla="*/ 384 h 758"/>
                <a:gd name="T72" fmla="*/ 1867 w 3751"/>
                <a:gd name="T73" fmla="*/ 414 h 758"/>
                <a:gd name="T74" fmla="*/ 1873 w 3751"/>
                <a:gd name="T75" fmla="*/ 414 h 758"/>
                <a:gd name="T76" fmla="*/ 1873 w 3751"/>
                <a:gd name="T77" fmla="*/ 424 h 758"/>
                <a:gd name="T78" fmla="*/ 1879 w 3751"/>
                <a:gd name="T79" fmla="*/ 424 h 758"/>
                <a:gd name="T80" fmla="*/ 1879 w 3751"/>
                <a:gd name="T81" fmla="*/ 476 h 758"/>
                <a:gd name="T82" fmla="*/ 1969 w 3751"/>
                <a:gd name="T83" fmla="*/ 476 h 758"/>
                <a:gd name="T84" fmla="*/ 1969 w 3751"/>
                <a:gd name="T85" fmla="*/ 522 h 758"/>
                <a:gd name="T86" fmla="*/ 2169 w 3751"/>
                <a:gd name="T87" fmla="*/ 522 h 758"/>
                <a:gd name="T88" fmla="*/ 2169 w 3751"/>
                <a:gd name="T89" fmla="*/ 570 h 758"/>
                <a:gd name="T90" fmla="*/ 2205 w 3751"/>
                <a:gd name="T91" fmla="*/ 570 h 758"/>
                <a:gd name="T92" fmla="*/ 2205 w 3751"/>
                <a:gd name="T93" fmla="*/ 630 h 758"/>
                <a:gd name="T94" fmla="*/ 2909 w 3751"/>
                <a:gd name="T95" fmla="*/ 630 h 758"/>
                <a:gd name="T96" fmla="*/ 2909 w 3751"/>
                <a:gd name="T97" fmla="*/ 758 h 758"/>
                <a:gd name="T98" fmla="*/ 3751 w 3751"/>
                <a:gd name="T9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1" h="758">
                  <a:moveTo>
                    <a:pt x="0" y="0"/>
                  </a:moveTo>
                  <a:lnTo>
                    <a:pt x="216" y="0"/>
                  </a:lnTo>
                  <a:lnTo>
                    <a:pt x="216" y="20"/>
                  </a:lnTo>
                  <a:lnTo>
                    <a:pt x="312" y="20"/>
                  </a:lnTo>
                  <a:lnTo>
                    <a:pt x="312" y="34"/>
                  </a:lnTo>
                  <a:lnTo>
                    <a:pt x="346" y="34"/>
                  </a:lnTo>
                  <a:lnTo>
                    <a:pt x="346" y="54"/>
                  </a:lnTo>
                  <a:lnTo>
                    <a:pt x="428" y="54"/>
                  </a:lnTo>
                  <a:lnTo>
                    <a:pt x="428" y="72"/>
                  </a:lnTo>
                  <a:lnTo>
                    <a:pt x="444" y="72"/>
                  </a:lnTo>
                  <a:lnTo>
                    <a:pt x="444" y="86"/>
                  </a:lnTo>
                  <a:lnTo>
                    <a:pt x="478" y="86"/>
                  </a:lnTo>
                  <a:lnTo>
                    <a:pt x="478" y="106"/>
                  </a:lnTo>
                  <a:lnTo>
                    <a:pt x="512" y="106"/>
                  </a:lnTo>
                  <a:lnTo>
                    <a:pt x="512" y="128"/>
                  </a:lnTo>
                  <a:lnTo>
                    <a:pt x="562" y="128"/>
                  </a:lnTo>
                  <a:lnTo>
                    <a:pt x="562" y="148"/>
                  </a:lnTo>
                  <a:lnTo>
                    <a:pt x="582" y="148"/>
                  </a:lnTo>
                  <a:lnTo>
                    <a:pt x="582" y="168"/>
                  </a:lnTo>
                  <a:lnTo>
                    <a:pt x="708" y="168"/>
                  </a:lnTo>
                  <a:lnTo>
                    <a:pt x="708" y="186"/>
                  </a:lnTo>
                  <a:lnTo>
                    <a:pt x="894" y="186"/>
                  </a:lnTo>
                  <a:lnTo>
                    <a:pt x="894" y="210"/>
                  </a:lnTo>
                  <a:lnTo>
                    <a:pt x="1052" y="210"/>
                  </a:lnTo>
                  <a:lnTo>
                    <a:pt x="1052" y="228"/>
                  </a:lnTo>
                  <a:lnTo>
                    <a:pt x="1066" y="228"/>
                  </a:lnTo>
                  <a:lnTo>
                    <a:pt x="1066" y="252"/>
                  </a:lnTo>
                  <a:lnTo>
                    <a:pt x="1216" y="252"/>
                  </a:lnTo>
                  <a:lnTo>
                    <a:pt x="1216" y="280"/>
                  </a:lnTo>
                  <a:lnTo>
                    <a:pt x="1494" y="280"/>
                  </a:lnTo>
                  <a:lnTo>
                    <a:pt x="1494" y="314"/>
                  </a:lnTo>
                  <a:lnTo>
                    <a:pt x="1528" y="314"/>
                  </a:lnTo>
                  <a:lnTo>
                    <a:pt x="1528" y="352"/>
                  </a:lnTo>
                  <a:lnTo>
                    <a:pt x="1818" y="352"/>
                  </a:lnTo>
                  <a:lnTo>
                    <a:pt x="1818" y="384"/>
                  </a:lnTo>
                  <a:lnTo>
                    <a:pt x="1867" y="384"/>
                  </a:lnTo>
                  <a:lnTo>
                    <a:pt x="1867" y="414"/>
                  </a:lnTo>
                  <a:lnTo>
                    <a:pt x="1873" y="414"/>
                  </a:lnTo>
                  <a:lnTo>
                    <a:pt x="1873" y="424"/>
                  </a:lnTo>
                  <a:lnTo>
                    <a:pt x="1879" y="424"/>
                  </a:lnTo>
                  <a:lnTo>
                    <a:pt x="1879" y="476"/>
                  </a:lnTo>
                  <a:lnTo>
                    <a:pt x="1969" y="476"/>
                  </a:lnTo>
                  <a:lnTo>
                    <a:pt x="1969" y="522"/>
                  </a:lnTo>
                  <a:lnTo>
                    <a:pt x="2169" y="522"/>
                  </a:lnTo>
                  <a:lnTo>
                    <a:pt x="2169" y="570"/>
                  </a:lnTo>
                  <a:lnTo>
                    <a:pt x="2205" y="570"/>
                  </a:lnTo>
                  <a:lnTo>
                    <a:pt x="2205" y="630"/>
                  </a:lnTo>
                  <a:lnTo>
                    <a:pt x="2909" y="630"/>
                  </a:lnTo>
                  <a:lnTo>
                    <a:pt x="2909" y="758"/>
                  </a:lnTo>
                  <a:lnTo>
                    <a:pt x="3751" y="758"/>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8" name="Line 6"/>
            <p:cNvSpPr>
              <a:spLocks noChangeShapeType="1"/>
            </p:cNvSpPr>
            <p:nvPr/>
          </p:nvSpPr>
          <p:spPr bwMode="auto">
            <a:xfrm>
              <a:off x="7793038"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9" name="Line 7"/>
            <p:cNvSpPr>
              <a:spLocks noChangeShapeType="1"/>
            </p:cNvSpPr>
            <p:nvPr/>
          </p:nvSpPr>
          <p:spPr bwMode="auto">
            <a:xfrm flipH="1">
              <a:off x="7748588" y="31623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0" name="Line 8"/>
            <p:cNvSpPr>
              <a:spLocks noChangeShapeType="1"/>
            </p:cNvSpPr>
            <p:nvPr/>
          </p:nvSpPr>
          <p:spPr bwMode="auto">
            <a:xfrm>
              <a:off x="756126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1" name="Line 9"/>
            <p:cNvSpPr>
              <a:spLocks noChangeShapeType="1"/>
            </p:cNvSpPr>
            <p:nvPr/>
          </p:nvSpPr>
          <p:spPr bwMode="auto">
            <a:xfrm flipH="1">
              <a:off x="7519988"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2" name="Line 10"/>
            <p:cNvSpPr>
              <a:spLocks noChangeShapeType="1"/>
            </p:cNvSpPr>
            <p:nvPr/>
          </p:nvSpPr>
          <p:spPr bwMode="auto">
            <a:xfrm>
              <a:off x="715486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3" name="Line 11"/>
            <p:cNvSpPr>
              <a:spLocks noChangeShapeType="1"/>
            </p:cNvSpPr>
            <p:nvPr/>
          </p:nvSpPr>
          <p:spPr bwMode="auto">
            <a:xfrm flipH="1">
              <a:off x="7113588"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4" name="Line 12"/>
            <p:cNvSpPr>
              <a:spLocks noChangeShapeType="1"/>
            </p:cNvSpPr>
            <p:nvPr/>
          </p:nvSpPr>
          <p:spPr bwMode="auto">
            <a:xfrm>
              <a:off x="672941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5" name="Line 13"/>
            <p:cNvSpPr>
              <a:spLocks noChangeShapeType="1"/>
            </p:cNvSpPr>
            <p:nvPr/>
          </p:nvSpPr>
          <p:spPr bwMode="auto">
            <a:xfrm flipH="1">
              <a:off x="6684963"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6" name="Line 14"/>
            <p:cNvSpPr>
              <a:spLocks noChangeShapeType="1"/>
            </p:cNvSpPr>
            <p:nvPr/>
          </p:nvSpPr>
          <p:spPr bwMode="auto">
            <a:xfrm>
              <a:off x="660876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7" name="Line 15"/>
            <p:cNvSpPr>
              <a:spLocks noChangeShapeType="1"/>
            </p:cNvSpPr>
            <p:nvPr/>
          </p:nvSpPr>
          <p:spPr bwMode="auto">
            <a:xfrm flipH="1">
              <a:off x="6564313"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8" name="Line 16"/>
            <p:cNvSpPr>
              <a:spLocks noChangeShapeType="1"/>
            </p:cNvSpPr>
            <p:nvPr/>
          </p:nvSpPr>
          <p:spPr bwMode="auto">
            <a:xfrm>
              <a:off x="650716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39" name="Line 17"/>
            <p:cNvSpPr>
              <a:spLocks noChangeShapeType="1"/>
            </p:cNvSpPr>
            <p:nvPr/>
          </p:nvSpPr>
          <p:spPr bwMode="auto">
            <a:xfrm flipH="1">
              <a:off x="6465888"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0" name="Line 18"/>
            <p:cNvSpPr>
              <a:spLocks noChangeShapeType="1"/>
            </p:cNvSpPr>
            <p:nvPr/>
          </p:nvSpPr>
          <p:spPr bwMode="auto">
            <a:xfrm>
              <a:off x="6421438"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1" name="Line 19"/>
            <p:cNvSpPr>
              <a:spLocks noChangeShapeType="1"/>
            </p:cNvSpPr>
            <p:nvPr/>
          </p:nvSpPr>
          <p:spPr bwMode="auto">
            <a:xfrm flipH="1">
              <a:off x="6376988" y="29591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2" name="Line 20"/>
            <p:cNvSpPr>
              <a:spLocks noChangeShapeType="1"/>
            </p:cNvSpPr>
            <p:nvPr/>
          </p:nvSpPr>
          <p:spPr bwMode="auto">
            <a:xfrm>
              <a:off x="6399213"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3" name="Line 21"/>
            <p:cNvSpPr>
              <a:spLocks noChangeShapeType="1"/>
            </p:cNvSpPr>
            <p:nvPr/>
          </p:nvSpPr>
          <p:spPr bwMode="auto">
            <a:xfrm flipH="1">
              <a:off x="6357938" y="29591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4" name="Line 22"/>
            <p:cNvSpPr>
              <a:spLocks noChangeShapeType="1"/>
            </p:cNvSpPr>
            <p:nvPr/>
          </p:nvSpPr>
          <p:spPr bwMode="auto">
            <a:xfrm>
              <a:off x="6113463"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5" name="Line 23"/>
            <p:cNvSpPr>
              <a:spLocks noChangeShapeType="1"/>
            </p:cNvSpPr>
            <p:nvPr/>
          </p:nvSpPr>
          <p:spPr bwMode="auto">
            <a:xfrm flipH="1">
              <a:off x="6069013" y="29591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6" name="Line 24"/>
            <p:cNvSpPr>
              <a:spLocks noChangeShapeType="1"/>
            </p:cNvSpPr>
            <p:nvPr/>
          </p:nvSpPr>
          <p:spPr bwMode="auto">
            <a:xfrm>
              <a:off x="6002338"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7" name="Line 25"/>
            <p:cNvSpPr>
              <a:spLocks noChangeShapeType="1"/>
            </p:cNvSpPr>
            <p:nvPr/>
          </p:nvSpPr>
          <p:spPr bwMode="auto">
            <a:xfrm flipH="1">
              <a:off x="5961063" y="29591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8" name="Line 26"/>
            <p:cNvSpPr>
              <a:spLocks noChangeShapeType="1"/>
            </p:cNvSpPr>
            <p:nvPr/>
          </p:nvSpPr>
          <p:spPr bwMode="auto">
            <a:xfrm>
              <a:off x="5894388"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49" name="Line 27"/>
            <p:cNvSpPr>
              <a:spLocks noChangeShapeType="1"/>
            </p:cNvSpPr>
            <p:nvPr/>
          </p:nvSpPr>
          <p:spPr bwMode="auto">
            <a:xfrm flipH="1">
              <a:off x="5849938" y="29591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0" name="Line 28"/>
            <p:cNvSpPr>
              <a:spLocks noChangeShapeType="1"/>
            </p:cNvSpPr>
            <p:nvPr/>
          </p:nvSpPr>
          <p:spPr bwMode="auto">
            <a:xfrm>
              <a:off x="5837238"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1" name="Line 29"/>
            <p:cNvSpPr>
              <a:spLocks noChangeShapeType="1"/>
            </p:cNvSpPr>
            <p:nvPr/>
          </p:nvSpPr>
          <p:spPr bwMode="auto">
            <a:xfrm flipH="1">
              <a:off x="5795963" y="29591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2" name="Line 30"/>
            <p:cNvSpPr>
              <a:spLocks noChangeShapeType="1"/>
            </p:cNvSpPr>
            <p:nvPr/>
          </p:nvSpPr>
          <p:spPr bwMode="auto">
            <a:xfrm>
              <a:off x="5741988"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3" name="Line 31"/>
            <p:cNvSpPr>
              <a:spLocks noChangeShapeType="1"/>
            </p:cNvSpPr>
            <p:nvPr/>
          </p:nvSpPr>
          <p:spPr bwMode="auto">
            <a:xfrm flipH="1">
              <a:off x="5697538" y="29591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4" name="Line 32"/>
            <p:cNvSpPr>
              <a:spLocks noChangeShapeType="1"/>
            </p:cNvSpPr>
            <p:nvPr/>
          </p:nvSpPr>
          <p:spPr bwMode="auto">
            <a:xfrm>
              <a:off x="5675313"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5" name="Line 33"/>
            <p:cNvSpPr>
              <a:spLocks noChangeShapeType="1"/>
            </p:cNvSpPr>
            <p:nvPr/>
          </p:nvSpPr>
          <p:spPr bwMode="auto">
            <a:xfrm flipH="1">
              <a:off x="5630863" y="29591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6" name="Line 34"/>
            <p:cNvSpPr>
              <a:spLocks noChangeShapeType="1"/>
            </p:cNvSpPr>
            <p:nvPr/>
          </p:nvSpPr>
          <p:spPr bwMode="auto">
            <a:xfrm>
              <a:off x="5322888" y="28194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7" name="Line 35"/>
            <p:cNvSpPr>
              <a:spLocks noChangeShapeType="1"/>
            </p:cNvSpPr>
            <p:nvPr/>
          </p:nvSpPr>
          <p:spPr bwMode="auto">
            <a:xfrm flipH="1">
              <a:off x="5281613" y="28638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8" name="Line 36"/>
            <p:cNvSpPr>
              <a:spLocks noChangeShapeType="1"/>
            </p:cNvSpPr>
            <p:nvPr/>
          </p:nvSpPr>
          <p:spPr bwMode="auto">
            <a:xfrm>
              <a:off x="5345113" y="28194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59" name="Line 37"/>
            <p:cNvSpPr>
              <a:spLocks noChangeShapeType="1"/>
            </p:cNvSpPr>
            <p:nvPr/>
          </p:nvSpPr>
          <p:spPr bwMode="auto">
            <a:xfrm flipH="1">
              <a:off x="5303838" y="28638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0" name="Line 38"/>
            <p:cNvSpPr>
              <a:spLocks noChangeShapeType="1"/>
            </p:cNvSpPr>
            <p:nvPr/>
          </p:nvSpPr>
          <p:spPr bwMode="auto">
            <a:xfrm>
              <a:off x="5300663" y="28194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1" name="Line 39"/>
            <p:cNvSpPr>
              <a:spLocks noChangeShapeType="1"/>
            </p:cNvSpPr>
            <p:nvPr/>
          </p:nvSpPr>
          <p:spPr bwMode="auto">
            <a:xfrm flipH="1">
              <a:off x="5256213" y="28638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2" name="Line 40"/>
            <p:cNvSpPr>
              <a:spLocks noChangeShapeType="1"/>
            </p:cNvSpPr>
            <p:nvPr/>
          </p:nvSpPr>
          <p:spPr bwMode="auto">
            <a:xfrm>
              <a:off x="5278438" y="274637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3" name="Line 41"/>
            <p:cNvSpPr>
              <a:spLocks noChangeShapeType="1"/>
            </p:cNvSpPr>
            <p:nvPr/>
          </p:nvSpPr>
          <p:spPr bwMode="auto">
            <a:xfrm flipH="1">
              <a:off x="5233988" y="27876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4" name="Line 42"/>
            <p:cNvSpPr>
              <a:spLocks noChangeShapeType="1"/>
            </p:cNvSpPr>
            <p:nvPr/>
          </p:nvSpPr>
          <p:spPr bwMode="auto">
            <a:xfrm>
              <a:off x="4862513" y="267017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5" name="Line 43"/>
            <p:cNvSpPr>
              <a:spLocks noChangeShapeType="1"/>
            </p:cNvSpPr>
            <p:nvPr/>
          </p:nvSpPr>
          <p:spPr bwMode="auto">
            <a:xfrm flipH="1">
              <a:off x="4821238" y="271462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6" name="Line 44"/>
            <p:cNvSpPr>
              <a:spLocks noChangeShapeType="1"/>
            </p:cNvSpPr>
            <p:nvPr/>
          </p:nvSpPr>
          <p:spPr bwMode="auto">
            <a:xfrm>
              <a:off x="4840288" y="267017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7" name="Line 45"/>
            <p:cNvSpPr>
              <a:spLocks noChangeShapeType="1"/>
            </p:cNvSpPr>
            <p:nvPr/>
          </p:nvSpPr>
          <p:spPr bwMode="auto">
            <a:xfrm flipH="1">
              <a:off x="4795838" y="27146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8" name="Line 46"/>
            <p:cNvSpPr>
              <a:spLocks noChangeShapeType="1"/>
            </p:cNvSpPr>
            <p:nvPr/>
          </p:nvSpPr>
          <p:spPr bwMode="auto">
            <a:xfrm>
              <a:off x="4830763" y="25876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69" name="Line 47"/>
            <p:cNvSpPr>
              <a:spLocks noChangeShapeType="1"/>
            </p:cNvSpPr>
            <p:nvPr/>
          </p:nvSpPr>
          <p:spPr bwMode="auto">
            <a:xfrm flipH="1">
              <a:off x="4786313" y="26320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0" name="Line 48"/>
            <p:cNvSpPr>
              <a:spLocks noChangeShapeType="1"/>
            </p:cNvSpPr>
            <p:nvPr/>
          </p:nvSpPr>
          <p:spPr bwMode="auto">
            <a:xfrm>
              <a:off x="4821238" y="252730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1" name="Line 49"/>
            <p:cNvSpPr>
              <a:spLocks noChangeShapeType="1"/>
            </p:cNvSpPr>
            <p:nvPr/>
          </p:nvSpPr>
          <p:spPr bwMode="auto">
            <a:xfrm flipH="1">
              <a:off x="4776788" y="25685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2" name="Line 50"/>
            <p:cNvSpPr>
              <a:spLocks noChangeShapeType="1"/>
            </p:cNvSpPr>
            <p:nvPr/>
          </p:nvSpPr>
          <p:spPr bwMode="auto">
            <a:xfrm>
              <a:off x="4786313" y="252730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3" name="Line 51"/>
            <p:cNvSpPr>
              <a:spLocks noChangeShapeType="1"/>
            </p:cNvSpPr>
            <p:nvPr/>
          </p:nvSpPr>
          <p:spPr bwMode="auto">
            <a:xfrm flipH="1">
              <a:off x="4743450" y="2568575"/>
              <a:ext cx="87313"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4" name="Line 52"/>
            <p:cNvSpPr>
              <a:spLocks noChangeShapeType="1"/>
            </p:cNvSpPr>
            <p:nvPr/>
          </p:nvSpPr>
          <p:spPr bwMode="auto">
            <a:xfrm>
              <a:off x="4764088" y="252730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5" name="Line 53"/>
            <p:cNvSpPr>
              <a:spLocks noChangeShapeType="1"/>
            </p:cNvSpPr>
            <p:nvPr/>
          </p:nvSpPr>
          <p:spPr bwMode="auto">
            <a:xfrm flipH="1">
              <a:off x="4721225" y="2568575"/>
              <a:ext cx="87313"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6" name="Line 54"/>
            <p:cNvSpPr>
              <a:spLocks noChangeShapeType="1"/>
            </p:cNvSpPr>
            <p:nvPr/>
          </p:nvSpPr>
          <p:spPr bwMode="auto">
            <a:xfrm>
              <a:off x="4743450" y="25241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7" name="Line 55"/>
            <p:cNvSpPr>
              <a:spLocks noChangeShapeType="1"/>
            </p:cNvSpPr>
            <p:nvPr/>
          </p:nvSpPr>
          <p:spPr bwMode="auto">
            <a:xfrm flipH="1">
              <a:off x="4702175" y="2565400"/>
              <a:ext cx="84138"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8" name="Line 56"/>
            <p:cNvSpPr>
              <a:spLocks noChangeShapeType="1"/>
            </p:cNvSpPr>
            <p:nvPr/>
          </p:nvSpPr>
          <p:spPr bwMode="auto">
            <a:xfrm>
              <a:off x="4699000" y="24733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79" name="Line 57"/>
            <p:cNvSpPr>
              <a:spLocks noChangeShapeType="1"/>
            </p:cNvSpPr>
            <p:nvPr/>
          </p:nvSpPr>
          <p:spPr bwMode="auto">
            <a:xfrm flipH="1">
              <a:off x="4657725" y="25177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0" name="Line 58"/>
            <p:cNvSpPr>
              <a:spLocks noChangeShapeType="1"/>
            </p:cNvSpPr>
            <p:nvPr/>
          </p:nvSpPr>
          <p:spPr bwMode="auto">
            <a:xfrm>
              <a:off x="4622800" y="24733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1" name="Line 59"/>
            <p:cNvSpPr>
              <a:spLocks noChangeShapeType="1"/>
            </p:cNvSpPr>
            <p:nvPr/>
          </p:nvSpPr>
          <p:spPr bwMode="auto">
            <a:xfrm flipH="1">
              <a:off x="4578350" y="25177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2" name="Line 60"/>
            <p:cNvSpPr>
              <a:spLocks noChangeShapeType="1"/>
            </p:cNvSpPr>
            <p:nvPr/>
          </p:nvSpPr>
          <p:spPr bwMode="auto">
            <a:xfrm>
              <a:off x="4416425" y="24733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3" name="Line 61"/>
            <p:cNvSpPr>
              <a:spLocks noChangeShapeType="1"/>
            </p:cNvSpPr>
            <p:nvPr/>
          </p:nvSpPr>
          <p:spPr bwMode="auto">
            <a:xfrm flipH="1">
              <a:off x="4371975" y="25177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4" name="Line 62"/>
            <p:cNvSpPr>
              <a:spLocks noChangeShapeType="1"/>
            </p:cNvSpPr>
            <p:nvPr/>
          </p:nvSpPr>
          <p:spPr bwMode="auto">
            <a:xfrm>
              <a:off x="4337050" y="24733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5" name="Line 63"/>
            <p:cNvSpPr>
              <a:spLocks noChangeShapeType="1"/>
            </p:cNvSpPr>
            <p:nvPr/>
          </p:nvSpPr>
          <p:spPr bwMode="auto">
            <a:xfrm flipH="1">
              <a:off x="4292600" y="25177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6" name="Line 64"/>
            <p:cNvSpPr>
              <a:spLocks noChangeShapeType="1"/>
            </p:cNvSpPr>
            <p:nvPr/>
          </p:nvSpPr>
          <p:spPr bwMode="auto">
            <a:xfrm>
              <a:off x="4152900"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7" name="Line 65"/>
            <p:cNvSpPr>
              <a:spLocks noChangeShapeType="1"/>
            </p:cNvSpPr>
            <p:nvPr/>
          </p:nvSpPr>
          <p:spPr bwMode="auto">
            <a:xfrm flipH="1">
              <a:off x="4108450" y="24034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8" name="Line 66"/>
            <p:cNvSpPr>
              <a:spLocks noChangeShapeType="1"/>
            </p:cNvSpPr>
            <p:nvPr/>
          </p:nvSpPr>
          <p:spPr bwMode="auto">
            <a:xfrm>
              <a:off x="4162425"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89" name="Line 67"/>
            <p:cNvSpPr>
              <a:spLocks noChangeShapeType="1"/>
            </p:cNvSpPr>
            <p:nvPr/>
          </p:nvSpPr>
          <p:spPr bwMode="auto">
            <a:xfrm flipH="1">
              <a:off x="4117975" y="24034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0" name="Line 68"/>
            <p:cNvSpPr>
              <a:spLocks noChangeShapeType="1"/>
            </p:cNvSpPr>
            <p:nvPr/>
          </p:nvSpPr>
          <p:spPr bwMode="auto">
            <a:xfrm>
              <a:off x="3965575"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1" name="Line 69"/>
            <p:cNvSpPr>
              <a:spLocks noChangeShapeType="1"/>
            </p:cNvSpPr>
            <p:nvPr/>
          </p:nvSpPr>
          <p:spPr bwMode="auto">
            <a:xfrm flipH="1">
              <a:off x="3921125" y="24034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2" name="Line 70"/>
            <p:cNvSpPr>
              <a:spLocks noChangeShapeType="1"/>
            </p:cNvSpPr>
            <p:nvPr/>
          </p:nvSpPr>
          <p:spPr bwMode="auto">
            <a:xfrm>
              <a:off x="3908425"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3" name="Line 71"/>
            <p:cNvSpPr>
              <a:spLocks noChangeShapeType="1"/>
            </p:cNvSpPr>
            <p:nvPr/>
          </p:nvSpPr>
          <p:spPr bwMode="auto">
            <a:xfrm flipH="1">
              <a:off x="3867150" y="24034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4" name="Line 72"/>
            <p:cNvSpPr>
              <a:spLocks noChangeShapeType="1"/>
            </p:cNvSpPr>
            <p:nvPr/>
          </p:nvSpPr>
          <p:spPr bwMode="auto">
            <a:xfrm>
              <a:off x="3889375"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5" name="Line 73"/>
            <p:cNvSpPr>
              <a:spLocks noChangeShapeType="1"/>
            </p:cNvSpPr>
            <p:nvPr/>
          </p:nvSpPr>
          <p:spPr bwMode="auto">
            <a:xfrm flipH="1">
              <a:off x="3844925" y="24034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6" name="Line 74"/>
            <p:cNvSpPr>
              <a:spLocks noChangeShapeType="1"/>
            </p:cNvSpPr>
            <p:nvPr/>
          </p:nvSpPr>
          <p:spPr bwMode="auto">
            <a:xfrm>
              <a:off x="3813175"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7" name="Line 75"/>
            <p:cNvSpPr>
              <a:spLocks noChangeShapeType="1"/>
            </p:cNvSpPr>
            <p:nvPr/>
          </p:nvSpPr>
          <p:spPr bwMode="auto">
            <a:xfrm flipH="1">
              <a:off x="3768725" y="24034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8" name="Line 76"/>
            <p:cNvSpPr>
              <a:spLocks noChangeShapeType="1"/>
            </p:cNvSpPr>
            <p:nvPr/>
          </p:nvSpPr>
          <p:spPr bwMode="auto">
            <a:xfrm>
              <a:off x="3756025" y="23177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99" name="Line 77"/>
            <p:cNvSpPr>
              <a:spLocks noChangeShapeType="1"/>
            </p:cNvSpPr>
            <p:nvPr/>
          </p:nvSpPr>
          <p:spPr bwMode="auto">
            <a:xfrm flipH="1">
              <a:off x="3711575" y="23590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0" name="Line 78"/>
            <p:cNvSpPr>
              <a:spLocks noChangeShapeType="1"/>
            </p:cNvSpPr>
            <p:nvPr/>
          </p:nvSpPr>
          <p:spPr bwMode="auto">
            <a:xfrm>
              <a:off x="3679825" y="23177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1" name="Line 79"/>
            <p:cNvSpPr>
              <a:spLocks noChangeShapeType="1"/>
            </p:cNvSpPr>
            <p:nvPr/>
          </p:nvSpPr>
          <p:spPr bwMode="auto">
            <a:xfrm flipH="1">
              <a:off x="3635375" y="23590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2" name="Line 80"/>
            <p:cNvSpPr>
              <a:spLocks noChangeShapeType="1"/>
            </p:cNvSpPr>
            <p:nvPr/>
          </p:nvSpPr>
          <p:spPr bwMode="auto">
            <a:xfrm>
              <a:off x="3635375" y="23177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3" name="Line 81"/>
            <p:cNvSpPr>
              <a:spLocks noChangeShapeType="1"/>
            </p:cNvSpPr>
            <p:nvPr/>
          </p:nvSpPr>
          <p:spPr bwMode="auto">
            <a:xfrm flipH="1">
              <a:off x="3590925" y="23590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4" name="Line 82"/>
            <p:cNvSpPr>
              <a:spLocks noChangeShapeType="1"/>
            </p:cNvSpPr>
            <p:nvPr/>
          </p:nvSpPr>
          <p:spPr bwMode="auto">
            <a:xfrm>
              <a:off x="3581400" y="23177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5" name="Line 83"/>
            <p:cNvSpPr>
              <a:spLocks noChangeShapeType="1"/>
            </p:cNvSpPr>
            <p:nvPr/>
          </p:nvSpPr>
          <p:spPr bwMode="auto">
            <a:xfrm flipH="1">
              <a:off x="3536950" y="23590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6" name="Line 84"/>
            <p:cNvSpPr>
              <a:spLocks noChangeShapeType="1"/>
            </p:cNvSpPr>
            <p:nvPr/>
          </p:nvSpPr>
          <p:spPr bwMode="auto">
            <a:xfrm>
              <a:off x="3549650" y="227647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7" name="Line 85"/>
            <p:cNvSpPr>
              <a:spLocks noChangeShapeType="1"/>
            </p:cNvSpPr>
            <p:nvPr/>
          </p:nvSpPr>
          <p:spPr bwMode="auto">
            <a:xfrm flipH="1">
              <a:off x="3505200" y="232092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8" name="Line 86"/>
            <p:cNvSpPr>
              <a:spLocks noChangeShapeType="1"/>
            </p:cNvSpPr>
            <p:nvPr/>
          </p:nvSpPr>
          <p:spPr bwMode="auto">
            <a:xfrm>
              <a:off x="3527425" y="227647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09" name="Line 87"/>
            <p:cNvSpPr>
              <a:spLocks noChangeShapeType="1"/>
            </p:cNvSpPr>
            <p:nvPr/>
          </p:nvSpPr>
          <p:spPr bwMode="auto">
            <a:xfrm flipH="1">
              <a:off x="3482975" y="23209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0" name="Line 88"/>
            <p:cNvSpPr>
              <a:spLocks noChangeShapeType="1"/>
            </p:cNvSpPr>
            <p:nvPr/>
          </p:nvSpPr>
          <p:spPr bwMode="auto">
            <a:xfrm>
              <a:off x="3492500" y="22479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1" name="Line 89"/>
            <p:cNvSpPr>
              <a:spLocks noChangeShapeType="1"/>
            </p:cNvSpPr>
            <p:nvPr/>
          </p:nvSpPr>
          <p:spPr bwMode="auto">
            <a:xfrm flipH="1">
              <a:off x="3451225" y="22923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2" name="Line 90"/>
            <p:cNvSpPr>
              <a:spLocks noChangeShapeType="1"/>
            </p:cNvSpPr>
            <p:nvPr/>
          </p:nvSpPr>
          <p:spPr bwMode="auto">
            <a:xfrm>
              <a:off x="3251200"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3" name="Line 91"/>
            <p:cNvSpPr>
              <a:spLocks noChangeShapeType="1"/>
            </p:cNvSpPr>
            <p:nvPr/>
          </p:nvSpPr>
          <p:spPr bwMode="auto">
            <a:xfrm flipH="1">
              <a:off x="3206750" y="22542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4" name="Line 92"/>
            <p:cNvSpPr>
              <a:spLocks noChangeShapeType="1"/>
            </p:cNvSpPr>
            <p:nvPr/>
          </p:nvSpPr>
          <p:spPr bwMode="auto">
            <a:xfrm>
              <a:off x="3228975"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5" name="Line 93"/>
            <p:cNvSpPr>
              <a:spLocks noChangeShapeType="1"/>
            </p:cNvSpPr>
            <p:nvPr/>
          </p:nvSpPr>
          <p:spPr bwMode="auto">
            <a:xfrm flipH="1">
              <a:off x="3187700" y="22542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6" name="Line 94"/>
            <p:cNvSpPr>
              <a:spLocks noChangeShapeType="1"/>
            </p:cNvSpPr>
            <p:nvPr/>
          </p:nvSpPr>
          <p:spPr bwMode="auto">
            <a:xfrm>
              <a:off x="3143250"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7" name="Line 95"/>
            <p:cNvSpPr>
              <a:spLocks noChangeShapeType="1"/>
            </p:cNvSpPr>
            <p:nvPr/>
          </p:nvSpPr>
          <p:spPr bwMode="auto">
            <a:xfrm flipH="1">
              <a:off x="3098800" y="22542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8" name="Line 96"/>
            <p:cNvSpPr>
              <a:spLocks noChangeShapeType="1"/>
            </p:cNvSpPr>
            <p:nvPr/>
          </p:nvSpPr>
          <p:spPr bwMode="auto">
            <a:xfrm>
              <a:off x="3121025"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19" name="Line 97"/>
            <p:cNvSpPr>
              <a:spLocks noChangeShapeType="1"/>
            </p:cNvSpPr>
            <p:nvPr/>
          </p:nvSpPr>
          <p:spPr bwMode="auto">
            <a:xfrm flipH="1">
              <a:off x="3076575" y="22542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0" name="Line 98"/>
            <p:cNvSpPr>
              <a:spLocks noChangeShapeType="1"/>
            </p:cNvSpPr>
            <p:nvPr/>
          </p:nvSpPr>
          <p:spPr bwMode="auto">
            <a:xfrm>
              <a:off x="3098800"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1" name="Line 99"/>
            <p:cNvSpPr>
              <a:spLocks noChangeShapeType="1"/>
            </p:cNvSpPr>
            <p:nvPr/>
          </p:nvSpPr>
          <p:spPr bwMode="auto">
            <a:xfrm flipH="1">
              <a:off x="3054350" y="22542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2" name="Line 100"/>
            <p:cNvSpPr>
              <a:spLocks noChangeShapeType="1"/>
            </p:cNvSpPr>
            <p:nvPr/>
          </p:nvSpPr>
          <p:spPr bwMode="auto">
            <a:xfrm>
              <a:off x="3076575"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3" name="Line 101"/>
            <p:cNvSpPr>
              <a:spLocks noChangeShapeType="1"/>
            </p:cNvSpPr>
            <p:nvPr/>
          </p:nvSpPr>
          <p:spPr bwMode="auto">
            <a:xfrm flipH="1">
              <a:off x="3032125" y="22542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4" name="Line 102"/>
            <p:cNvSpPr>
              <a:spLocks noChangeShapeType="1"/>
            </p:cNvSpPr>
            <p:nvPr/>
          </p:nvSpPr>
          <p:spPr bwMode="auto">
            <a:xfrm>
              <a:off x="3000375" y="2209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5" name="Line 103"/>
            <p:cNvSpPr>
              <a:spLocks noChangeShapeType="1"/>
            </p:cNvSpPr>
            <p:nvPr/>
          </p:nvSpPr>
          <p:spPr bwMode="auto">
            <a:xfrm flipH="1">
              <a:off x="2959100" y="22542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6" name="Line 104"/>
            <p:cNvSpPr>
              <a:spLocks noChangeShapeType="1"/>
            </p:cNvSpPr>
            <p:nvPr/>
          </p:nvSpPr>
          <p:spPr bwMode="auto">
            <a:xfrm>
              <a:off x="2965450" y="21812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7" name="Line 105"/>
            <p:cNvSpPr>
              <a:spLocks noChangeShapeType="1"/>
            </p:cNvSpPr>
            <p:nvPr/>
          </p:nvSpPr>
          <p:spPr bwMode="auto">
            <a:xfrm flipH="1">
              <a:off x="2924175" y="22256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8" name="Line 106"/>
            <p:cNvSpPr>
              <a:spLocks noChangeShapeType="1"/>
            </p:cNvSpPr>
            <p:nvPr/>
          </p:nvSpPr>
          <p:spPr bwMode="auto">
            <a:xfrm>
              <a:off x="2959100" y="21812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29" name="Line 107"/>
            <p:cNvSpPr>
              <a:spLocks noChangeShapeType="1"/>
            </p:cNvSpPr>
            <p:nvPr/>
          </p:nvSpPr>
          <p:spPr bwMode="auto">
            <a:xfrm flipH="1">
              <a:off x="2914650" y="22256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0" name="Line 108"/>
            <p:cNvSpPr>
              <a:spLocks noChangeShapeType="1"/>
            </p:cNvSpPr>
            <p:nvPr/>
          </p:nvSpPr>
          <p:spPr bwMode="auto">
            <a:xfrm>
              <a:off x="2933700" y="21812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1" name="Line 109"/>
            <p:cNvSpPr>
              <a:spLocks noChangeShapeType="1"/>
            </p:cNvSpPr>
            <p:nvPr/>
          </p:nvSpPr>
          <p:spPr bwMode="auto">
            <a:xfrm flipH="1">
              <a:off x="2889250" y="22256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2" name="Line 110"/>
            <p:cNvSpPr>
              <a:spLocks noChangeShapeType="1"/>
            </p:cNvSpPr>
            <p:nvPr/>
          </p:nvSpPr>
          <p:spPr bwMode="auto">
            <a:xfrm>
              <a:off x="2705100" y="212090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3" name="Line 111"/>
            <p:cNvSpPr>
              <a:spLocks noChangeShapeType="1"/>
            </p:cNvSpPr>
            <p:nvPr/>
          </p:nvSpPr>
          <p:spPr bwMode="auto">
            <a:xfrm flipH="1">
              <a:off x="2660650" y="21621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4" name="Line 112"/>
            <p:cNvSpPr>
              <a:spLocks noChangeShapeType="1"/>
            </p:cNvSpPr>
            <p:nvPr/>
          </p:nvSpPr>
          <p:spPr bwMode="auto">
            <a:xfrm>
              <a:off x="2616200" y="20828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5" name="Line 113"/>
            <p:cNvSpPr>
              <a:spLocks noChangeShapeType="1"/>
            </p:cNvSpPr>
            <p:nvPr/>
          </p:nvSpPr>
          <p:spPr bwMode="auto">
            <a:xfrm flipH="1">
              <a:off x="2571750" y="21272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6" name="Line 114"/>
            <p:cNvSpPr>
              <a:spLocks noChangeShapeType="1"/>
            </p:cNvSpPr>
            <p:nvPr/>
          </p:nvSpPr>
          <p:spPr bwMode="auto">
            <a:xfrm>
              <a:off x="2584450" y="20542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7" name="Line 115"/>
            <p:cNvSpPr>
              <a:spLocks noChangeShapeType="1"/>
            </p:cNvSpPr>
            <p:nvPr/>
          </p:nvSpPr>
          <p:spPr bwMode="auto">
            <a:xfrm flipH="1">
              <a:off x="2540000" y="20986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8" name="Line 116"/>
            <p:cNvSpPr>
              <a:spLocks noChangeShapeType="1"/>
            </p:cNvSpPr>
            <p:nvPr/>
          </p:nvSpPr>
          <p:spPr bwMode="auto">
            <a:xfrm>
              <a:off x="2562225" y="20542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39" name="Line 117"/>
            <p:cNvSpPr>
              <a:spLocks noChangeShapeType="1"/>
            </p:cNvSpPr>
            <p:nvPr/>
          </p:nvSpPr>
          <p:spPr bwMode="auto">
            <a:xfrm flipH="1">
              <a:off x="2517775" y="209867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0" name="Line 118"/>
            <p:cNvSpPr>
              <a:spLocks noChangeShapeType="1"/>
            </p:cNvSpPr>
            <p:nvPr/>
          </p:nvSpPr>
          <p:spPr bwMode="auto">
            <a:xfrm>
              <a:off x="2482850" y="20002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1" name="Line 119"/>
            <p:cNvSpPr>
              <a:spLocks noChangeShapeType="1"/>
            </p:cNvSpPr>
            <p:nvPr/>
          </p:nvSpPr>
          <p:spPr bwMode="auto">
            <a:xfrm flipH="1">
              <a:off x="2438400" y="204152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2" name="Line 120"/>
            <p:cNvSpPr>
              <a:spLocks noChangeShapeType="1"/>
            </p:cNvSpPr>
            <p:nvPr/>
          </p:nvSpPr>
          <p:spPr bwMode="auto">
            <a:xfrm>
              <a:off x="2428875" y="20002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3" name="Line 121"/>
            <p:cNvSpPr>
              <a:spLocks noChangeShapeType="1"/>
            </p:cNvSpPr>
            <p:nvPr/>
          </p:nvSpPr>
          <p:spPr bwMode="auto">
            <a:xfrm flipH="1">
              <a:off x="2387600" y="204152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4" name="Line 122"/>
            <p:cNvSpPr>
              <a:spLocks noChangeShapeType="1"/>
            </p:cNvSpPr>
            <p:nvPr/>
          </p:nvSpPr>
          <p:spPr bwMode="auto">
            <a:xfrm>
              <a:off x="2451100" y="20002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5" name="Line 123"/>
            <p:cNvSpPr>
              <a:spLocks noChangeShapeType="1"/>
            </p:cNvSpPr>
            <p:nvPr/>
          </p:nvSpPr>
          <p:spPr bwMode="auto">
            <a:xfrm flipH="1">
              <a:off x="2406650" y="204152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6" name="Line 124"/>
            <p:cNvSpPr>
              <a:spLocks noChangeShapeType="1"/>
            </p:cNvSpPr>
            <p:nvPr/>
          </p:nvSpPr>
          <p:spPr bwMode="auto">
            <a:xfrm>
              <a:off x="3721100" y="2317750"/>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7" name="Line 125"/>
            <p:cNvSpPr>
              <a:spLocks noChangeShapeType="1"/>
            </p:cNvSpPr>
            <p:nvPr/>
          </p:nvSpPr>
          <p:spPr bwMode="auto">
            <a:xfrm flipH="1">
              <a:off x="3679825" y="2359025"/>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8" name="Line 126"/>
            <p:cNvSpPr>
              <a:spLocks noChangeShapeType="1"/>
            </p:cNvSpPr>
            <p:nvPr/>
          </p:nvSpPr>
          <p:spPr bwMode="auto">
            <a:xfrm>
              <a:off x="4203700" y="2359025"/>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49" name="Line 127"/>
            <p:cNvSpPr>
              <a:spLocks noChangeShapeType="1"/>
            </p:cNvSpPr>
            <p:nvPr/>
          </p:nvSpPr>
          <p:spPr bwMode="auto">
            <a:xfrm flipH="1">
              <a:off x="4159250" y="2403475"/>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0" name="Line 128"/>
            <p:cNvSpPr>
              <a:spLocks noChangeShapeType="1"/>
            </p:cNvSpPr>
            <p:nvPr/>
          </p:nvSpPr>
          <p:spPr bwMode="auto">
            <a:xfrm>
              <a:off x="4238625" y="24130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1" name="Line 129"/>
            <p:cNvSpPr>
              <a:spLocks noChangeShapeType="1"/>
            </p:cNvSpPr>
            <p:nvPr/>
          </p:nvSpPr>
          <p:spPr bwMode="auto">
            <a:xfrm flipH="1">
              <a:off x="4194175" y="245745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2" name="Line 130"/>
            <p:cNvSpPr>
              <a:spLocks noChangeShapeType="1"/>
            </p:cNvSpPr>
            <p:nvPr/>
          </p:nvSpPr>
          <p:spPr bwMode="auto">
            <a:xfrm>
              <a:off x="4229100" y="2413000"/>
              <a:ext cx="0" cy="8890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3" name="Line 131"/>
            <p:cNvSpPr>
              <a:spLocks noChangeShapeType="1"/>
            </p:cNvSpPr>
            <p:nvPr/>
          </p:nvSpPr>
          <p:spPr bwMode="auto">
            <a:xfrm flipH="1">
              <a:off x="4187825" y="24574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4" name="Line 132"/>
            <p:cNvSpPr>
              <a:spLocks noChangeShapeType="1"/>
            </p:cNvSpPr>
            <p:nvPr/>
          </p:nvSpPr>
          <p:spPr bwMode="auto">
            <a:xfrm>
              <a:off x="5246688" y="274637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5" name="Line 133"/>
            <p:cNvSpPr>
              <a:spLocks noChangeShapeType="1"/>
            </p:cNvSpPr>
            <p:nvPr/>
          </p:nvSpPr>
          <p:spPr bwMode="auto">
            <a:xfrm flipH="1">
              <a:off x="5202238" y="278765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6" name="Line 134"/>
            <p:cNvSpPr>
              <a:spLocks noChangeShapeType="1"/>
            </p:cNvSpPr>
            <p:nvPr/>
          </p:nvSpPr>
          <p:spPr bwMode="auto">
            <a:xfrm>
              <a:off x="5916613"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7" name="Line 135"/>
            <p:cNvSpPr>
              <a:spLocks noChangeShapeType="1"/>
            </p:cNvSpPr>
            <p:nvPr/>
          </p:nvSpPr>
          <p:spPr bwMode="auto">
            <a:xfrm flipH="1">
              <a:off x="5872163" y="29591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8" name="Line 136"/>
            <p:cNvSpPr>
              <a:spLocks noChangeShapeType="1"/>
            </p:cNvSpPr>
            <p:nvPr/>
          </p:nvSpPr>
          <p:spPr bwMode="auto">
            <a:xfrm>
              <a:off x="6488113" y="31210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59" name="Line 137"/>
            <p:cNvSpPr>
              <a:spLocks noChangeShapeType="1"/>
            </p:cNvSpPr>
            <p:nvPr/>
          </p:nvSpPr>
          <p:spPr bwMode="auto">
            <a:xfrm flipH="1">
              <a:off x="6443663" y="3162300"/>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60" name="Line 33"/>
            <p:cNvSpPr>
              <a:spLocks noChangeShapeType="1"/>
            </p:cNvSpPr>
            <p:nvPr/>
          </p:nvSpPr>
          <p:spPr bwMode="auto">
            <a:xfrm flipH="1">
              <a:off x="5464175" y="2959100"/>
              <a:ext cx="88900"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261" name="Line 32"/>
            <p:cNvSpPr>
              <a:spLocks noChangeShapeType="1"/>
            </p:cNvSpPr>
            <p:nvPr/>
          </p:nvSpPr>
          <p:spPr bwMode="auto">
            <a:xfrm>
              <a:off x="5508625" y="2917825"/>
              <a:ext cx="0" cy="85725"/>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grpSp>
      <p:grpSp>
        <p:nvGrpSpPr>
          <p:cNvPr id="53" name="Group 52"/>
          <p:cNvGrpSpPr/>
          <p:nvPr/>
        </p:nvGrpSpPr>
        <p:grpSpPr>
          <a:xfrm>
            <a:off x="1850209" y="2273959"/>
            <a:ext cx="5332413" cy="2636838"/>
            <a:chOff x="1812925" y="1917700"/>
            <a:chExt cx="5332413" cy="2636838"/>
          </a:xfrm>
        </p:grpSpPr>
        <p:sp>
          <p:nvSpPr>
            <p:cNvPr id="56" name="Line 138"/>
            <p:cNvSpPr>
              <a:spLocks noChangeShapeType="1"/>
            </p:cNvSpPr>
            <p:nvPr/>
          </p:nvSpPr>
          <p:spPr bwMode="auto">
            <a:xfrm>
              <a:off x="7100888" y="446563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57" name="Line 139"/>
            <p:cNvSpPr>
              <a:spLocks noChangeShapeType="1"/>
            </p:cNvSpPr>
            <p:nvPr/>
          </p:nvSpPr>
          <p:spPr bwMode="auto">
            <a:xfrm flipH="1">
              <a:off x="7056438" y="4510088"/>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58" name="Line 140"/>
            <p:cNvSpPr>
              <a:spLocks noChangeShapeType="1"/>
            </p:cNvSpPr>
            <p:nvPr/>
          </p:nvSpPr>
          <p:spPr bwMode="auto">
            <a:xfrm>
              <a:off x="6529388" y="446563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59" name="Line 141"/>
            <p:cNvSpPr>
              <a:spLocks noChangeShapeType="1"/>
            </p:cNvSpPr>
            <p:nvPr/>
          </p:nvSpPr>
          <p:spPr bwMode="auto">
            <a:xfrm flipH="1">
              <a:off x="6488113" y="451008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0" name="Line 142"/>
            <p:cNvSpPr>
              <a:spLocks noChangeShapeType="1"/>
            </p:cNvSpPr>
            <p:nvPr/>
          </p:nvSpPr>
          <p:spPr bwMode="auto">
            <a:xfrm>
              <a:off x="5389563" y="4259263"/>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1" name="Line 143"/>
            <p:cNvSpPr>
              <a:spLocks noChangeShapeType="1"/>
            </p:cNvSpPr>
            <p:nvPr/>
          </p:nvSpPr>
          <p:spPr bwMode="auto">
            <a:xfrm flipH="1">
              <a:off x="5345113" y="430053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2" name="Line 144"/>
            <p:cNvSpPr>
              <a:spLocks noChangeShapeType="1"/>
            </p:cNvSpPr>
            <p:nvPr/>
          </p:nvSpPr>
          <p:spPr bwMode="auto">
            <a:xfrm>
              <a:off x="5322888" y="409098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3" name="Line 145"/>
            <p:cNvSpPr>
              <a:spLocks noChangeShapeType="1"/>
            </p:cNvSpPr>
            <p:nvPr/>
          </p:nvSpPr>
          <p:spPr bwMode="auto">
            <a:xfrm flipH="1">
              <a:off x="5278438" y="4135438"/>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4" name="Line 146"/>
            <p:cNvSpPr>
              <a:spLocks noChangeShapeType="1"/>
            </p:cNvSpPr>
            <p:nvPr/>
          </p:nvSpPr>
          <p:spPr bwMode="auto">
            <a:xfrm>
              <a:off x="5278438" y="409098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5" name="Line 147"/>
            <p:cNvSpPr>
              <a:spLocks noChangeShapeType="1"/>
            </p:cNvSpPr>
            <p:nvPr/>
          </p:nvSpPr>
          <p:spPr bwMode="auto">
            <a:xfrm flipH="1">
              <a:off x="5237163" y="413543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6" name="Line 148"/>
            <p:cNvSpPr>
              <a:spLocks noChangeShapeType="1"/>
            </p:cNvSpPr>
            <p:nvPr/>
          </p:nvSpPr>
          <p:spPr bwMode="auto">
            <a:xfrm>
              <a:off x="4897438" y="409098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7" name="Line 149"/>
            <p:cNvSpPr>
              <a:spLocks noChangeShapeType="1"/>
            </p:cNvSpPr>
            <p:nvPr/>
          </p:nvSpPr>
          <p:spPr bwMode="auto">
            <a:xfrm flipH="1">
              <a:off x="4852988" y="413543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8" name="Line 150"/>
            <p:cNvSpPr>
              <a:spLocks noChangeShapeType="1"/>
            </p:cNvSpPr>
            <p:nvPr/>
          </p:nvSpPr>
          <p:spPr bwMode="auto">
            <a:xfrm>
              <a:off x="4767263" y="409098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69" name="Line 151"/>
            <p:cNvSpPr>
              <a:spLocks noChangeShapeType="1"/>
            </p:cNvSpPr>
            <p:nvPr/>
          </p:nvSpPr>
          <p:spPr bwMode="auto">
            <a:xfrm flipH="1">
              <a:off x="4724400" y="4135438"/>
              <a:ext cx="84138"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0" name="Line 152"/>
            <p:cNvSpPr>
              <a:spLocks noChangeShapeType="1"/>
            </p:cNvSpPr>
            <p:nvPr/>
          </p:nvSpPr>
          <p:spPr bwMode="auto">
            <a:xfrm>
              <a:off x="4708525" y="4090988"/>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1" name="Line 153"/>
            <p:cNvSpPr>
              <a:spLocks noChangeShapeType="1"/>
            </p:cNvSpPr>
            <p:nvPr/>
          </p:nvSpPr>
          <p:spPr bwMode="auto">
            <a:xfrm flipH="1">
              <a:off x="4664075" y="413543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2" name="Line 154"/>
            <p:cNvSpPr>
              <a:spLocks noChangeShapeType="1"/>
            </p:cNvSpPr>
            <p:nvPr/>
          </p:nvSpPr>
          <p:spPr bwMode="auto">
            <a:xfrm>
              <a:off x="4702175" y="4090988"/>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3" name="Line 155"/>
            <p:cNvSpPr>
              <a:spLocks noChangeShapeType="1"/>
            </p:cNvSpPr>
            <p:nvPr/>
          </p:nvSpPr>
          <p:spPr bwMode="auto">
            <a:xfrm flipH="1">
              <a:off x="4657725" y="4135438"/>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4" name="Line 156"/>
            <p:cNvSpPr>
              <a:spLocks noChangeShapeType="1"/>
            </p:cNvSpPr>
            <p:nvPr/>
          </p:nvSpPr>
          <p:spPr bwMode="auto">
            <a:xfrm>
              <a:off x="4184650" y="3887788"/>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5" name="Line 157"/>
            <p:cNvSpPr>
              <a:spLocks noChangeShapeType="1"/>
            </p:cNvSpPr>
            <p:nvPr/>
          </p:nvSpPr>
          <p:spPr bwMode="auto">
            <a:xfrm flipH="1">
              <a:off x="4140200" y="392906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6" name="Line 158"/>
            <p:cNvSpPr>
              <a:spLocks noChangeShapeType="1"/>
            </p:cNvSpPr>
            <p:nvPr/>
          </p:nvSpPr>
          <p:spPr bwMode="auto">
            <a:xfrm>
              <a:off x="3759200" y="3662363"/>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7" name="Line 159"/>
            <p:cNvSpPr>
              <a:spLocks noChangeShapeType="1"/>
            </p:cNvSpPr>
            <p:nvPr/>
          </p:nvSpPr>
          <p:spPr bwMode="auto">
            <a:xfrm flipH="1">
              <a:off x="3714750" y="370681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8" name="Line 160"/>
            <p:cNvSpPr>
              <a:spLocks noChangeShapeType="1"/>
            </p:cNvSpPr>
            <p:nvPr/>
          </p:nvSpPr>
          <p:spPr bwMode="auto">
            <a:xfrm>
              <a:off x="3679825" y="3535363"/>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79" name="Line 161"/>
            <p:cNvSpPr>
              <a:spLocks noChangeShapeType="1"/>
            </p:cNvSpPr>
            <p:nvPr/>
          </p:nvSpPr>
          <p:spPr bwMode="auto">
            <a:xfrm flipH="1">
              <a:off x="3635375" y="357981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0" name="Line 162"/>
            <p:cNvSpPr>
              <a:spLocks noChangeShapeType="1"/>
            </p:cNvSpPr>
            <p:nvPr/>
          </p:nvSpPr>
          <p:spPr bwMode="auto">
            <a:xfrm>
              <a:off x="3702050" y="3535363"/>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1" name="Line 163"/>
            <p:cNvSpPr>
              <a:spLocks noChangeShapeType="1"/>
            </p:cNvSpPr>
            <p:nvPr/>
          </p:nvSpPr>
          <p:spPr bwMode="auto">
            <a:xfrm flipH="1">
              <a:off x="3657600" y="357981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2" name="Line 164"/>
            <p:cNvSpPr>
              <a:spLocks noChangeShapeType="1"/>
            </p:cNvSpPr>
            <p:nvPr/>
          </p:nvSpPr>
          <p:spPr bwMode="auto">
            <a:xfrm>
              <a:off x="3524250" y="3222625"/>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3" name="Line 165"/>
            <p:cNvSpPr>
              <a:spLocks noChangeShapeType="1"/>
            </p:cNvSpPr>
            <p:nvPr/>
          </p:nvSpPr>
          <p:spPr bwMode="auto">
            <a:xfrm flipH="1">
              <a:off x="3482975" y="32670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4" name="Line 166"/>
            <p:cNvSpPr>
              <a:spLocks noChangeShapeType="1"/>
            </p:cNvSpPr>
            <p:nvPr/>
          </p:nvSpPr>
          <p:spPr bwMode="auto">
            <a:xfrm>
              <a:off x="3111500" y="3152775"/>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5" name="Line 167"/>
            <p:cNvSpPr>
              <a:spLocks noChangeShapeType="1"/>
            </p:cNvSpPr>
            <p:nvPr/>
          </p:nvSpPr>
          <p:spPr bwMode="auto">
            <a:xfrm flipH="1">
              <a:off x="3067050" y="3194050"/>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6" name="Line 168"/>
            <p:cNvSpPr>
              <a:spLocks noChangeShapeType="1"/>
            </p:cNvSpPr>
            <p:nvPr/>
          </p:nvSpPr>
          <p:spPr bwMode="auto">
            <a:xfrm>
              <a:off x="3086100" y="3073400"/>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7" name="Line 169"/>
            <p:cNvSpPr>
              <a:spLocks noChangeShapeType="1"/>
            </p:cNvSpPr>
            <p:nvPr/>
          </p:nvSpPr>
          <p:spPr bwMode="auto">
            <a:xfrm flipH="1">
              <a:off x="3044825" y="3117850"/>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8" name="Line 170"/>
            <p:cNvSpPr>
              <a:spLocks noChangeShapeType="1"/>
            </p:cNvSpPr>
            <p:nvPr/>
          </p:nvSpPr>
          <p:spPr bwMode="auto">
            <a:xfrm>
              <a:off x="3009900" y="2914650"/>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89" name="Line 171"/>
            <p:cNvSpPr>
              <a:spLocks noChangeShapeType="1"/>
            </p:cNvSpPr>
            <p:nvPr/>
          </p:nvSpPr>
          <p:spPr bwMode="auto">
            <a:xfrm flipH="1">
              <a:off x="2965450" y="2959100"/>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0" name="Line 172"/>
            <p:cNvSpPr>
              <a:spLocks noChangeShapeType="1"/>
            </p:cNvSpPr>
            <p:nvPr/>
          </p:nvSpPr>
          <p:spPr bwMode="auto">
            <a:xfrm>
              <a:off x="3003550" y="2914650"/>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1" name="Line 173"/>
            <p:cNvSpPr>
              <a:spLocks noChangeShapeType="1"/>
            </p:cNvSpPr>
            <p:nvPr/>
          </p:nvSpPr>
          <p:spPr bwMode="auto">
            <a:xfrm flipH="1">
              <a:off x="2959100" y="2959100"/>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2" name="Line 174"/>
            <p:cNvSpPr>
              <a:spLocks noChangeShapeType="1"/>
            </p:cNvSpPr>
            <p:nvPr/>
          </p:nvSpPr>
          <p:spPr bwMode="auto">
            <a:xfrm>
              <a:off x="2911475" y="2851150"/>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3" name="Line 175"/>
            <p:cNvSpPr>
              <a:spLocks noChangeShapeType="1"/>
            </p:cNvSpPr>
            <p:nvPr/>
          </p:nvSpPr>
          <p:spPr bwMode="auto">
            <a:xfrm flipH="1">
              <a:off x="2870200" y="289242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4" name="Line 176"/>
            <p:cNvSpPr>
              <a:spLocks noChangeShapeType="1"/>
            </p:cNvSpPr>
            <p:nvPr/>
          </p:nvSpPr>
          <p:spPr bwMode="auto">
            <a:xfrm>
              <a:off x="2505075" y="2584450"/>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5" name="Line 177"/>
            <p:cNvSpPr>
              <a:spLocks noChangeShapeType="1"/>
            </p:cNvSpPr>
            <p:nvPr/>
          </p:nvSpPr>
          <p:spPr bwMode="auto">
            <a:xfrm flipH="1">
              <a:off x="2463800" y="2628900"/>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6" name="Line 178"/>
            <p:cNvSpPr>
              <a:spLocks noChangeShapeType="1"/>
            </p:cNvSpPr>
            <p:nvPr/>
          </p:nvSpPr>
          <p:spPr bwMode="auto">
            <a:xfrm>
              <a:off x="2492375" y="2517775"/>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7" name="Line 179"/>
            <p:cNvSpPr>
              <a:spLocks noChangeShapeType="1"/>
            </p:cNvSpPr>
            <p:nvPr/>
          </p:nvSpPr>
          <p:spPr bwMode="auto">
            <a:xfrm flipH="1">
              <a:off x="2451100" y="256222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8" name="Line 180"/>
            <p:cNvSpPr>
              <a:spLocks noChangeShapeType="1"/>
            </p:cNvSpPr>
            <p:nvPr/>
          </p:nvSpPr>
          <p:spPr bwMode="auto">
            <a:xfrm>
              <a:off x="2482850" y="2517775"/>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99" name="Line 181"/>
            <p:cNvSpPr>
              <a:spLocks noChangeShapeType="1"/>
            </p:cNvSpPr>
            <p:nvPr/>
          </p:nvSpPr>
          <p:spPr bwMode="auto">
            <a:xfrm flipH="1">
              <a:off x="2438400" y="2562225"/>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0" name="Line 182"/>
            <p:cNvSpPr>
              <a:spLocks noChangeShapeType="1"/>
            </p:cNvSpPr>
            <p:nvPr/>
          </p:nvSpPr>
          <p:spPr bwMode="auto">
            <a:xfrm>
              <a:off x="2463800" y="2359025"/>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1" name="Line 183"/>
            <p:cNvSpPr>
              <a:spLocks noChangeShapeType="1"/>
            </p:cNvSpPr>
            <p:nvPr/>
          </p:nvSpPr>
          <p:spPr bwMode="auto">
            <a:xfrm flipH="1">
              <a:off x="2419350" y="24034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2" name="Line 184"/>
            <p:cNvSpPr>
              <a:spLocks noChangeShapeType="1"/>
            </p:cNvSpPr>
            <p:nvPr/>
          </p:nvSpPr>
          <p:spPr bwMode="auto">
            <a:xfrm>
              <a:off x="2438400" y="2238375"/>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3" name="Line 185"/>
            <p:cNvSpPr>
              <a:spLocks noChangeShapeType="1"/>
            </p:cNvSpPr>
            <p:nvPr/>
          </p:nvSpPr>
          <p:spPr bwMode="auto">
            <a:xfrm flipH="1">
              <a:off x="2397125" y="228282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4" name="Line 186"/>
            <p:cNvSpPr>
              <a:spLocks noChangeShapeType="1"/>
            </p:cNvSpPr>
            <p:nvPr/>
          </p:nvSpPr>
          <p:spPr bwMode="auto">
            <a:xfrm>
              <a:off x="2374900" y="2105025"/>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5" name="Line 187"/>
            <p:cNvSpPr>
              <a:spLocks noChangeShapeType="1"/>
            </p:cNvSpPr>
            <p:nvPr/>
          </p:nvSpPr>
          <p:spPr bwMode="auto">
            <a:xfrm flipH="1">
              <a:off x="2333625" y="21494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6" name="Line 188"/>
            <p:cNvSpPr>
              <a:spLocks noChangeShapeType="1"/>
            </p:cNvSpPr>
            <p:nvPr/>
          </p:nvSpPr>
          <p:spPr bwMode="auto">
            <a:xfrm>
              <a:off x="2276475" y="1990725"/>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7" name="Line 189"/>
            <p:cNvSpPr>
              <a:spLocks noChangeShapeType="1"/>
            </p:cNvSpPr>
            <p:nvPr/>
          </p:nvSpPr>
          <p:spPr bwMode="auto">
            <a:xfrm flipH="1">
              <a:off x="2232025" y="20351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8" name="Line 190"/>
            <p:cNvSpPr>
              <a:spLocks noChangeShapeType="1"/>
            </p:cNvSpPr>
            <p:nvPr/>
          </p:nvSpPr>
          <p:spPr bwMode="auto">
            <a:xfrm>
              <a:off x="1857375" y="1917700"/>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09" name="Line 191"/>
            <p:cNvSpPr>
              <a:spLocks noChangeShapeType="1"/>
            </p:cNvSpPr>
            <p:nvPr/>
          </p:nvSpPr>
          <p:spPr bwMode="auto">
            <a:xfrm flipH="1">
              <a:off x="1812925" y="19589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0" name="Line 192"/>
            <p:cNvSpPr>
              <a:spLocks noChangeShapeType="1"/>
            </p:cNvSpPr>
            <p:nvPr/>
          </p:nvSpPr>
          <p:spPr bwMode="auto">
            <a:xfrm>
              <a:off x="2857500" y="2851150"/>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1" name="Line 193"/>
            <p:cNvSpPr>
              <a:spLocks noChangeShapeType="1"/>
            </p:cNvSpPr>
            <p:nvPr/>
          </p:nvSpPr>
          <p:spPr bwMode="auto">
            <a:xfrm flipH="1">
              <a:off x="2813050" y="289242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2" name="Line 194"/>
            <p:cNvSpPr>
              <a:spLocks noChangeShapeType="1"/>
            </p:cNvSpPr>
            <p:nvPr/>
          </p:nvSpPr>
          <p:spPr bwMode="auto">
            <a:xfrm>
              <a:off x="2968625" y="2879725"/>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3" name="Line 195"/>
            <p:cNvSpPr>
              <a:spLocks noChangeShapeType="1"/>
            </p:cNvSpPr>
            <p:nvPr/>
          </p:nvSpPr>
          <p:spPr bwMode="auto">
            <a:xfrm flipH="1">
              <a:off x="2924175" y="2924175"/>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4" name="Line 196"/>
            <p:cNvSpPr>
              <a:spLocks noChangeShapeType="1"/>
            </p:cNvSpPr>
            <p:nvPr/>
          </p:nvSpPr>
          <p:spPr bwMode="auto">
            <a:xfrm>
              <a:off x="3067050" y="3073400"/>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5" name="Line 197"/>
            <p:cNvSpPr>
              <a:spLocks noChangeShapeType="1"/>
            </p:cNvSpPr>
            <p:nvPr/>
          </p:nvSpPr>
          <p:spPr bwMode="auto">
            <a:xfrm flipH="1">
              <a:off x="3022600" y="3117850"/>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6" name="Line 198"/>
            <p:cNvSpPr>
              <a:spLocks noChangeShapeType="1"/>
            </p:cNvSpPr>
            <p:nvPr/>
          </p:nvSpPr>
          <p:spPr bwMode="auto">
            <a:xfrm>
              <a:off x="3581400" y="3330575"/>
              <a:ext cx="0" cy="87313"/>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7" name="Line 199"/>
            <p:cNvSpPr>
              <a:spLocks noChangeShapeType="1"/>
            </p:cNvSpPr>
            <p:nvPr/>
          </p:nvSpPr>
          <p:spPr bwMode="auto">
            <a:xfrm flipH="1">
              <a:off x="3536950" y="3373438"/>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8" name="Line 200"/>
            <p:cNvSpPr>
              <a:spLocks noChangeShapeType="1"/>
            </p:cNvSpPr>
            <p:nvPr/>
          </p:nvSpPr>
          <p:spPr bwMode="auto">
            <a:xfrm>
              <a:off x="3606800" y="3327400"/>
              <a:ext cx="0" cy="87313"/>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19" name="Line 201"/>
            <p:cNvSpPr>
              <a:spLocks noChangeShapeType="1"/>
            </p:cNvSpPr>
            <p:nvPr/>
          </p:nvSpPr>
          <p:spPr bwMode="auto">
            <a:xfrm flipH="1">
              <a:off x="3562350" y="3373438"/>
              <a:ext cx="88900"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0" name="Line 202"/>
            <p:cNvSpPr>
              <a:spLocks noChangeShapeType="1"/>
            </p:cNvSpPr>
            <p:nvPr/>
          </p:nvSpPr>
          <p:spPr bwMode="auto">
            <a:xfrm>
              <a:off x="3613150" y="3379788"/>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1" name="Line 203"/>
            <p:cNvSpPr>
              <a:spLocks noChangeShapeType="1"/>
            </p:cNvSpPr>
            <p:nvPr/>
          </p:nvSpPr>
          <p:spPr bwMode="auto">
            <a:xfrm flipH="1">
              <a:off x="3571875" y="342106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2" name="Line 204"/>
            <p:cNvSpPr>
              <a:spLocks noChangeShapeType="1"/>
            </p:cNvSpPr>
            <p:nvPr/>
          </p:nvSpPr>
          <p:spPr bwMode="auto">
            <a:xfrm>
              <a:off x="3730625" y="3662363"/>
              <a:ext cx="0" cy="85725"/>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3" name="Line 206"/>
            <p:cNvSpPr>
              <a:spLocks noChangeShapeType="1"/>
            </p:cNvSpPr>
            <p:nvPr/>
          </p:nvSpPr>
          <p:spPr bwMode="auto">
            <a:xfrm flipH="1">
              <a:off x="3686175" y="3706813"/>
              <a:ext cx="85725" cy="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4" name="Line 207"/>
            <p:cNvSpPr>
              <a:spLocks noChangeShapeType="1"/>
            </p:cNvSpPr>
            <p:nvPr/>
          </p:nvSpPr>
          <p:spPr bwMode="auto">
            <a:xfrm>
              <a:off x="6488113" y="4465638"/>
              <a:ext cx="0" cy="88900"/>
            </a:xfrm>
            <a:prstGeom prst="line">
              <a:avLst/>
            </a:prstGeom>
            <a:noFill/>
            <a:ln w="19050" cap="flat">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5" name="Line 208"/>
            <p:cNvSpPr>
              <a:spLocks noChangeShapeType="1"/>
            </p:cNvSpPr>
            <p:nvPr/>
          </p:nvSpPr>
          <p:spPr bwMode="auto">
            <a:xfrm flipH="1">
              <a:off x="6443663" y="4510088"/>
              <a:ext cx="85725" cy="0"/>
            </a:xfrm>
            <a:prstGeom prst="line">
              <a:avLst/>
            </a:prstGeom>
            <a:noFill/>
            <a:ln w="1905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sp>
          <p:nvSpPr>
            <p:cNvPr id="126" name="Freeform 125"/>
            <p:cNvSpPr>
              <a:spLocks/>
            </p:cNvSpPr>
            <p:nvPr/>
          </p:nvSpPr>
          <p:spPr bwMode="auto">
            <a:xfrm>
              <a:off x="1857375" y="1958975"/>
              <a:ext cx="5243513" cy="2551113"/>
            </a:xfrm>
            <a:custGeom>
              <a:avLst/>
              <a:gdLst>
                <a:gd name="T0" fmla="*/ 2503 w 3303"/>
                <a:gd name="T1" fmla="*/ 1607 h 1607"/>
                <a:gd name="T2" fmla="*/ 2335 w 3303"/>
                <a:gd name="T3" fmla="*/ 1541 h 1607"/>
                <a:gd name="T4" fmla="*/ 2219 w 3303"/>
                <a:gd name="T5" fmla="*/ 1475 h 1607"/>
                <a:gd name="T6" fmla="*/ 2197 w 3303"/>
                <a:gd name="T7" fmla="*/ 1423 h 1607"/>
                <a:gd name="T8" fmla="*/ 1762 w 3303"/>
                <a:gd name="T9" fmla="*/ 1371 h 1607"/>
                <a:gd name="T10" fmla="*/ 1756 w 3303"/>
                <a:gd name="T11" fmla="*/ 1339 h 1607"/>
                <a:gd name="T12" fmla="*/ 1624 w 3303"/>
                <a:gd name="T13" fmla="*/ 1315 h 1607"/>
                <a:gd name="T14" fmla="*/ 1506 w 3303"/>
                <a:gd name="T15" fmla="*/ 1275 h 1607"/>
                <a:gd name="T16" fmla="*/ 1466 w 3303"/>
                <a:gd name="T17" fmla="*/ 1243 h 1607"/>
                <a:gd name="T18" fmla="*/ 1454 w 3303"/>
                <a:gd name="T19" fmla="*/ 1215 h 1607"/>
                <a:gd name="T20" fmla="*/ 1444 w 3303"/>
                <a:gd name="T21" fmla="*/ 1157 h 1607"/>
                <a:gd name="T22" fmla="*/ 1184 w 3303"/>
                <a:gd name="T23" fmla="*/ 1103 h 1607"/>
                <a:gd name="T24" fmla="*/ 1176 w 3303"/>
                <a:gd name="T25" fmla="*/ 1049 h 1607"/>
                <a:gd name="T26" fmla="*/ 1142 w 3303"/>
                <a:gd name="T27" fmla="*/ 1021 h 1607"/>
                <a:gd name="T28" fmla="*/ 1126 w 3303"/>
                <a:gd name="T29" fmla="*/ 973 h 1607"/>
                <a:gd name="T30" fmla="*/ 1118 w 3303"/>
                <a:gd name="T31" fmla="*/ 951 h 1607"/>
                <a:gd name="T32" fmla="*/ 1102 w 3303"/>
                <a:gd name="T33" fmla="*/ 921 h 1607"/>
                <a:gd name="T34" fmla="*/ 1084 w 3303"/>
                <a:gd name="T35" fmla="*/ 891 h 1607"/>
                <a:gd name="T36" fmla="*/ 1078 w 3303"/>
                <a:gd name="T37" fmla="*/ 868 h 1607"/>
                <a:gd name="T38" fmla="*/ 1066 w 3303"/>
                <a:gd name="T39" fmla="*/ 844 h 1607"/>
                <a:gd name="T40" fmla="*/ 946 w 3303"/>
                <a:gd name="T41" fmla="*/ 824 h 1607"/>
                <a:gd name="T42" fmla="*/ 856 w 3303"/>
                <a:gd name="T43" fmla="*/ 818 h 1607"/>
                <a:gd name="T44" fmla="*/ 842 w 3303"/>
                <a:gd name="T45" fmla="*/ 808 h 1607"/>
                <a:gd name="T46" fmla="*/ 790 w 3303"/>
                <a:gd name="T47" fmla="*/ 778 h 1607"/>
                <a:gd name="T48" fmla="*/ 752 w 3303"/>
                <a:gd name="T49" fmla="*/ 730 h 1607"/>
                <a:gd name="T50" fmla="*/ 748 w 3303"/>
                <a:gd name="T51" fmla="*/ 706 h 1607"/>
                <a:gd name="T52" fmla="*/ 734 w 3303"/>
                <a:gd name="T53" fmla="*/ 674 h 1607"/>
                <a:gd name="T54" fmla="*/ 724 w 3303"/>
                <a:gd name="T55" fmla="*/ 650 h 1607"/>
                <a:gd name="T56" fmla="*/ 706 w 3303"/>
                <a:gd name="T57" fmla="*/ 630 h 1607"/>
                <a:gd name="T58" fmla="*/ 678 w 3303"/>
                <a:gd name="T59" fmla="*/ 608 h 1607"/>
                <a:gd name="T60" fmla="*/ 554 w 3303"/>
                <a:gd name="T61" fmla="*/ 588 h 1607"/>
                <a:gd name="T62" fmla="*/ 512 w 3303"/>
                <a:gd name="T63" fmla="*/ 574 h 1607"/>
                <a:gd name="T64" fmla="*/ 478 w 3303"/>
                <a:gd name="T65" fmla="*/ 538 h 1607"/>
                <a:gd name="T66" fmla="*/ 422 w 3303"/>
                <a:gd name="T67" fmla="*/ 512 h 1607"/>
                <a:gd name="T68" fmla="*/ 416 w 3303"/>
                <a:gd name="T69" fmla="*/ 480 h 1607"/>
                <a:gd name="T70" fmla="*/ 408 w 3303"/>
                <a:gd name="T71" fmla="*/ 436 h 1607"/>
                <a:gd name="T72" fmla="*/ 396 w 3303"/>
                <a:gd name="T73" fmla="*/ 380 h 1607"/>
                <a:gd name="T74" fmla="*/ 382 w 3303"/>
                <a:gd name="T75" fmla="*/ 326 h 1607"/>
                <a:gd name="T76" fmla="*/ 366 w 3303"/>
                <a:gd name="T77" fmla="*/ 246 h 1607"/>
                <a:gd name="T78" fmla="*/ 352 w 3303"/>
                <a:gd name="T79" fmla="*/ 190 h 1607"/>
                <a:gd name="T80" fmla="*/ 340 w 3303"/>
                <a:gd name="T81" fmla="*/ 150 h 1607"/>
                <a:gd name="T82" fmla="*/ 332 w 3303"/>
                <a:gd name="T83" fmla="*/ 134 h 1607"/>
                <a:gd name="T84" fmla="*/ 324 w 3303"/>
                <a:gd name="T85" fmla="*/ 120 h 1607"/>
                <a:gd name="T86" fmla="*/ 290 w 3303"/>
                <a:gd name="T87" fmla="*/ 100 h 1607"/>
                <a:gd name="T88" fmla="*/ 264 w 3303"/>
                <a:gd name="T89" fmla="*/ 66 h 1607"/>
                <a:gd name="T90" fmla="*/ 222 w 3303"/>
                <a:gd name="T91" fmla="*/ 48 h 1607"/>
                <a:gd name="T92" fmla="*/ 194 w 3303"/>
                <a:gd name="T93" fmla="*/ 20 h 1607"/>
                <a:gd name="T94" fmla="*/ 0 w 3303"/>
                <a:gd name="T95"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03" h="1607">
                  <a:moveTo>
                    <a:pt x="3303" y="1607"/>
                  </a:moveTo>
                  <a:lnTo>
                    <a:pt x="2503" y="1607"/>
                  </a:lnTo>
                  <a:lnTo>
                    <a:pt x="2503" y="1541"/>
                  </a:lnTo>
                  <a:lnTo>
                    <a:pt x="2335" y="1541"/>
                  </a:lnTo>
                  <a:lnTo>
                    <a:pt x="2335" y="1475"/>
                  </a:lnTo>
                  <a:lnTo>
                    <a:pt x="2219" y="1475"/>
                  </a:lnTo>
                  <a:lnTo>
                    <a:pt x="2219" y="1423"/>
                  </a:lnTo>
                  <a:lnTo>
                    <a:pt x="2197" y="1423"/>
                  </a:lnTo>
                  <a:lnTo>
                    <a:pt x="2197" y="1371"/>
                  </a:lnTo>
                  <a:lnTo>
                    <a:pt x="1762" y="1371"/>
                  </a:lnTo>
                  <a:lnTo>
                    <a:pt x="1762" y="1339"/>
                  </a:lnTo>
                  <a:lnTo>
                    <a:pt x="1756" y="1339"/>
                  </a:lnTo>
                  <a:lnTo>
                    <a:pt x="1756" y="1315"/>
                  </a:lnTo>
                  <a:lnTo>
                    <a:pt x="1624" y="1315"/>
                  </a:lnTo>
                  <a:lnTo>
                    <a:pt x="1624" y="1275"/>
                  </a:lnTo>
                  <a:lnTo>
                    <a:pt x="1506" y="1275"/>
                  </a:lnTo>
                  <a:lnTo>
                    <a:pt x="1506" y="1243"/>
                  </a:lnTo>
                  <a:lnTo>
                    <a:pt x="1466" y="1243"/>
                  </a:lnTo>
                  <a:lnTo>
                    <a:pt x="1466" y="1215"/>
                  </a:lnTo>
                  <a:lnTo>
                    <a:pt x="1454" y="1215"/>
                  </a:lnTo>
                  <a:lnTo>
                    <a:pt x="1454" y="1157"/>
                  </a:lnTo>
                  <a:lnTo>
                    <a:pt x="1444" y="1157"/>
                  </a:lnTo>
                  <a:lnTo>
                    <a:pt x="1444" y="1103"/>
                  </a:lnTo>
                  <a:lnTo>
                    <a:pt x="1184" y="1103"/>
                  </a:lnTo>
                  <a:lnTo>
                    <a:pt x="1184" y="1049"/>
                  </a:lnTo>
                  <a:lnTo>
                    <a:pt x="1176" y="1049"/>
                  </a:lnTo>
                  <a:lnTo>
                    <a:pt x="1176" y="1021"/>
                  </a:lnTo>
                  <a:lnTo>
                    <a:pt x="1142" y="1021"/>
                  </a:lnTo>
                  <a:lnTo>
                    <a:pt x="1142" y="973"/>
                  </a:lnTo>
                  <a:lnTo>
                    <a:pt x="1126" y="973"/>
                  </a:lnTo>
                  <a:lnTo>
                    <a:pt x="1126" y="951"/>
                  </a:lnTo>
                  <a:lnTo>
                    <a:pt x="1118" y="951"/>
                  </a:lnTo>
                  <a:lnTo>
                    <a:pt x="1118" y="921"/>
                  </a:lnTo>
                  <a:lnTo>
                    <a:pt x="1102" y="921"/>
                  </a:lnTo>
                  <a:lnTo>
                    <a:pt x="1102" y="891"/>
                  </a:lnTo>
                  <a:lnTo>
                    <a:pt x="1084" y="891"/>
                  </a:lnTo>
                  <a:lnTo>
                    <a:pt x="1084" y="868"/>
                  </a:lnTo>
                  <a:lnTo>
                    <a:pt x="1078" y="868"/>
                  </a:lnTo>
                  <a:lnTo>
                    <a:pt x="1078" y="844"/>
                  </a:lnTo>
                  <a:lnTo>
                    <a:pt x="1066" y="844"/>
                  </a:lnTo>
                  <a:lnTo>
                    <a:pt x="1066" y="824"/>
                  </a:lnTo>
                  <a:lnTo>
                    <a:pt x="946" y="824"/>
                  </a:lnTo>
                  <a:lnTo>
                    <a:pt x="946" y="818"/>
                  </a:lnTo>
                  <a:lnTo>
                    <a:pt x="856" y="818"/>
                  </a:lnTo>
                  <a:lnTo>
                    <a:pt x="856" y="808"/>
                  </a:lnTo>
                  <a:lnTo>
                    <a:pt x="842" y="808"/>
                  </a:lnTo>
                  <a:lnTo>
                    <a:pt x="842" y="778"/>
                  </a:lnTo>
                  <a:lnTo>
                    <a:pt x="790" y="778"/>
                  </a:lnTo>
                  <a:lnTo>
                    <a:pt x="790" y="730"/>
                  </a:lnTo>
                  <a:lnTo>
                    <a:pt x="752" y="730"/>
                  </a:lnTo>
                  <a:lnTo>
                    <a:pt x="752" y="706"/>
                  </a:lnTo>
                  <a:lnTo>
                    <a:pt x="748" y="706"/>
                  </a:lnTo>
                  <a:lnTo>
                    <a:pt x="748" y="674"/>
                  </a:lnTo>
                  <a:lnTo>
                    <a:pt x="734" y="674"/>
                  </a:lnTo>
                  <a:lnTo>
                    <a:pt x="734" y="650"/>
                  </a:lnTo>
                  <a:lnTo>
                    <a:pt x="724" y="650"/>
                  </a:lnTo>
                  <a:lnTo>
                    <a:pt x="724" y="630"/>
                  </a:lnTo>
                  <a:lnTo>
                    <a:pt x="706" y="630"/>
                  </a:lnTo>
                  <a:lnTo>
                    <a:pt x="706" y="608"/>
                  </a:lnTo>
                  <a:lnTo>
                    <a:pt x="678" y="608"/>
                  </a:lnTo>
                  <a:lnTo>
                    <a:pt x="678" y="588"/>
                  </a:lnTo>
                  <a:lnTo>
                    <a:pt x="554" y="588"/>
                  </a:lnTo>
                  <a:lnTo>
                    <a:pt x="554" y="574"/>
                  </a:lnTo>
                  <a:lnTo>
                    <a:pt x="512" y="574"/>
                  </a:lnTo>
                  <a:lnTo>
                    <a:pt x="512" y="538"/>
                  </a:lnTo>
                  <a:lnTo>
                    <a:pt x="478" y="538"/>
                  </a:lnTo>
                  <a:lnTo>
                    <a:pt x="478" y="512"/>
                  </a:lnTo>
                  <a:lnTo>
                    <a:pt x="422" y="512"/>
                  </a:lnTo>
                  <a:lnTo>
                    <a:pt x="422" y="480"/>
                  </a:lnTo>
                  <a:lnTo>
                    <a:pt x="416" y="480"/>
                  </a:lnTo>
                  <a:lnTo>
                    <a:pt x="416" y="436"/>
                  </a:lnTo>
                  <a:lnTo>
                    <a:pt x="408" y="436"/>
                  </a:lnTo>
                  <a:lnTo>
                    <a:pt x="408" y="380"/>
                  </a:lnTo>
                  <a:lnTo>
                    <a:pt x="396" y="380"/>
                  </a:lnTo>
                  <a:lnTo>
                    <a:pt x="396" y="326"/>
                  </a:lnTo>
                  <a:lnTo>
                    <a:pt x="382" y="326"/>
                  </a:lnTo>
                  <a:lnTo>
                    <a:pt x="382" y="246"/>
                  </a:lnTo>
                  <a:lnTo>
                    <a:pt x="366" y="246"/>
                  </a:lnTo>
                  <a:lnTo>
                    <a:pt x="366" y="190"/>
                  </a:lnTo>
                  <a:lnTo>
                    <a:pt x="352" y="190"/>
                  </a:lnTo>
                  <a:lnTo>
                    <a:pt x="352" y="150"/>
                  </a:lnTo>
                  <a:lnTo>
                    <a:pt x="340" y="150"/>
                  </a:lnTo>
                  <a:lnTo>
                    <a:pt x="340" y="134"/>
                  </a:lnTo>
                  <a:lnTo>
                    <a:pt x="332" y="134"/>
                  </a:lnTo>
                  <a:lnTo>
                    <a:pt x="332" y="120"/>
                  </a:lnTo>
                  <a:lnTo>
                    <a:pt x="324" y="120"/>
                  </a:lnTo>
                  <a:lnTo>
                    <a:pt x="324" y="100"/>
                  </a:lnTo>
                  <a:lnTo>
                    <a:pt x="290" y="100"/>
                  </a:lnTo>
                  <a:lnTo>
                    <a:pt x="290" y="66"/>
                  </a:lnTo>
                  <a:lnTo>
                    <a:pt x="264" y="66"/>
                  </a:lnTo>
                  <a:lnTo>
                    <a:pt x="264" y="48"/>
                  </a:lnTo>
                  <a:lnTo>
                    <a:pt x="222" y="48"/>
                  </a:lnTo>
                  <a:lnTo>
                    <a:pt x="222" y="20"/>
                  </a:lnTo>
                  <a:lnTo>
                    <a:pt x="194" y="20"/>
                  </a:lnTo>
                  <a:lnTo>
                    <a:pt x="194" y="0"/>
                  </a:lnTo>
                  <a:lnTo>
                    <a:pt x="0"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grpSp>
      <p:sp>
        <p:nvSpPr>
          <p:cNvPr id="54" name="TextBox 275"/>
          <p:cNvSpPr txBox="1"/>
          <p:nvPr/>
        </p:nvSpPr>
        <p:spPr>
          <a:xfrm>
            <a:off x="7777468" y="2639084"/>
            <a:ext cx="86476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 </a:t>
            </a:r>
            <a:r>
              <a:rPr lang="en-GB" sz="1200" dirty="0" smtClean="0">
                <a:solidFill>
                  <a:srgbClr val="4D4D4D"/>
                </a:solidFill>
              </a:rPr>
              <a:t>censuré</a:t>
            </a:r>
            <a:endParaRPr lang="en-GB" sz="1200" dirty="0">
              <a:solidFill>
                <a:srgbClr val="4D4D4D"/>
              </a:solidFill>
            </a:endParaRPr>
          </a:p>
        </p:txBody>
      </p:sp>
      <p:sp>
        <p:nvSpPr>
          <p:cNvPr id="55" name="TextBox 276"/>
          <p:cNvSpPr txBox="1"/>
          <p:nvPr/>
        </p:nvSpPr>
        <p:spPr>
          <a:xfrm>
            <a:off x="476056" y="5887802"/>
            <a:ext cx="12410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baseline="30000" dirty="0" smtClean="0">
                <a:solidFill>
                  <a:srgbClr val="4D4D4D"/>
                </a:solidFill>
              </a:rPr>
              <a:t>177</a:t>
            </a:r>
            <a:r>
              <a:rPr lang="en-GB" sz="1200" dirty="0" smtClean="0">
                <a:solidFill>
                  <a:srgbClr val="4D4D4D"/>
                </a:solidFill>
              </a:rPr>
              <a:t>Lu-Dotatate</a:t>
            </a:r>
            <a:endParaRPr lang="en-GB" sz="1200" dirty="0">
              <a:solidFill>
                <a:srgbClr val="4D4D4D"/>
              </a:solidFill>
            </a:endParaRPr>
          </a:p>
          <a:p>
            <a:pPr algn="r"/>
            <a:r>
              <a:rPr lang="en-GB" sz="1200" dirty="0" smtClean="0">
                <a:solidFill>
                  <a:srgbClr val="4D4D4D"/>
                </a:solidFill>
              </a:rPr>
              <a:t>Octreotide LAR</a:t>
            </a:r>
            <a:endParaRPr lang="en-GB" sz="1200" dirty="0">
              <a:solidFill>
                <a:srgbClr val="4D4D4D"/>
              </a:solidFill>
            </a:endParaRPr>
          </a:p>
        </p:txBody>
      </p:sp>
      <p:sp>
        <p:nvSpPr>
          <p:cNvPr id="262" name="TextBox 49"/>
          <p:cNvSpPr txBox="1"/>
          <p:nvPr/>
        </p:nvSpPr>
        <p:spPr>
          <a:xfrm>
            <a:off x="8018088"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0</a:t>
            </a:r>
          </a:p>
          <a:p>
            <a:pPr algn="ctr"/>
            <a:r>
              <a:rPr lang="en-GB" sz="1200" dirty="0">
                <a:solidFill>
                  <a:srgbClr val="4D4D4D"/>
                </a:solidFill>
              </a:rPr>
              <a:t>0</a:t>
            </a:r>
          </a:p>
        </p:txBody>
      </p:sp>
      <p:cxnSp>
        <p:nvCxnSpPr>
          <p:cNvPr id="5" name="Straight Connector 4"/>
          <p:cNvCxnSpPr/>
          <p:nvPr/>
        </p:nvCxnSpPr>
        <p:spPr>
          <a:xfrm>
            <a:off x="6221878" y="1501255"/>
            <a:ext cx="6841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675998" y="1501255"/>
            <a:ext cx="6841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303034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Sommaire</a:t>
            </a:r>
            <a:endParaRPr lang="fr-FR" dirty="0"/>
          </a:p>
        </p:txBody>
      </p:sp>
      <p:sp>
        <p:nvSpPr>
          <p:cNvPr id="5" name="Content Placeholder 4"/>
          <p:cNvSpPr>
            <a:spLocks noGrp="1"/>
          </p:cNvSpPr>
          <p:nvPr>
            <p:ph idx="1"/>
          </p:nvPr>
        </p:nvSpPr>
        <p:spPr/>
        <p:txBody>
          <a:bodyPr/>
          <a:lstStyle/>
          <a:p>
            <a:pPr marL="250825" lvl="1" indent="-250825">
              <a:spcAft>
                <a:spcPts val="1800"/>
              </a:spcAft>
              <a:buSzPct val="110000"/>
              <a:buFontTx/>
              <a:buChar char="•"/>
              <a:tabLst>
                <a:tab pos="8256588" algn="r"/>
              </a:tabLst>
            </a:pPr>
            <a:r>
              <a:rPr lang="fr-FR" sz="2000" dirty="0" smtClean="0">
                <a:solidFill>
                  <a:schemeClr val="accent1"/>
                </a:solidFill>
                <a:uFill>
                  <a:solidFill>
                    <a:schemeClr val="accent1"/>
                  </a:solidFill>
                </a:uFill>
              </a:rPr>
              <a:t>Cancers de l’oesophage et de l’estomac</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2" action="ppaction://hlinksldjump"/>
              </a:rPr>
              <a:t>6</a:t>
            </a:r>
            <a:endParaRPr lang="fr-FR" sz="2000" u="dotted" dirty="0" smtClean="0">
              <a:solidFill>
                <a:schemeClr val="accent1"/>
              </a:solidFill>
              <a:uFill>
                <a:solidFill>
                  <a:schemeClr val="accent1"/>
                </a:solidFill>
              </a:uFill>
            </a:endParaRPr>
          </a:p>
          <a:p>
            <a:pPr>
              <a:spcAft>
                <a:spcPts val="1200"/>
              </a:spcAft>
              <a:tabLst>
                <a:tab pos="8256588" algn="r"/>
              </a:tabLst>
            </a:pPr>
            <a:r>
              <a:rPr lang="fr-FR" sz="2000" dirty="0" smtClean="0">
                <a:solidFill>
                  <a:schemeClr val="accent1"/>
                </a:solidFill>
              </a:rPr>
              <a:t>Cancers du pancréas, de l’intestin grêle et du tractus hépatobiliaire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3" action="ppaction://hlinksldjump"/>
              </a:rPr>
              <a:t>28</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uFill>
                  <a:solidFill>
                    <a:schemeClr val="accent1"/>
                  </a:solidFill>
                </a:uFill>
              </a:rPr>
              <a:t>Cancer du pancréas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4" action="ppaction://hlinksldjump"/>
              </a:rPr>
              <a:t>29</a:t>
            </a:r>
            <a:endParaRPr lang="fr-FR" sz="2000" dirty="0" smtClean="0">
              <a:solidFill>
                <a:schemeClr val="accent1"/>
              </a:solidFill>
            </a:endParaRPr>
          </a:p>
          <a:p>
            <a:pPr lvl="1">
              <a:spcAft>
                <a:spcPts val="1200"/>
              </a:spcAft>
              <a:tabLst>
                <a:tab pos="8256588" algn="r"/>
              </a:tabLst>
            </a:pPr>
            <a:r>
              <a:rPr lang="fr-FR" sz="2000" dirty="0" smtClean="0">
                <a:solidFill>
                  <a:schemeClr val="accent1"/>
                </a:solidFill>
              </a:rPr>
              <a:t>Carcinome hépatocellulaire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5" action="ppaction://hlinksldjump"/>
              </a:rPr>
              <a:t>42</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uFill>
                  <a:solidFill>
                    <a:schemeClr val="accent1"/>
                  </a:solidFill>
                </a:uFill>
              </a:rPr>
              <a:t>Tumeurs neuroendocrines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6" action="ppaction://hlinksldjump"/>
              </a:rPr>
              <a:t>47</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uFill>
                  <a:solidFill>
                    <a:schemeClr val="accent1"/>
                  </a:solidFill>
                </a:uFill>
              </a:rPr>
              <a:t>Présentations générales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7" action="ppaction://hlinksldjump"/>
              </a:rPr>
              <a:t>55</a:t>
            </a:r>
            <a:endParaRPr lang="fr-FR"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fr-FR" sz="2000" kern="0" dirty="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smtClean="0">
                <a:solidFill>
                  <a:srgbClr val="363636"/>
                </a:solidFill>
              </a:rPr>
              <a:t>Note: pour aller à une section, faire un clic droit sur le chiffre correspondant puis cliquer sur « lien hypertexte »</a:t>
            </a:r>
            <a:endParaRPr lang="fr-FR" sz="1100" dirty="0">
              <a:solidFill>
                <a:srgbClr val="363636"/>
              </a:solidFill>
            </a:endParaRPr>
          </a:p>
        </p:txBody>
      </p:sp>
    </p:spTree>
    <p:extLst>
      <p:ext uri="{BB962C8B-B14F-4D97-AF65-F5344CB8AC3E}">
        <p14:creationId xmlns="" xmlns:p14="http://schemas.microsoft.com/office/powerpoint/2010/main"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 </a:t>
            </a:r>
            <a:r>
              <a:rPr lang="fr-FR" dirty="0"/>
              <a:t>Étude de phase III NETTER-1: résultats d’efficacité et tolérance chez les patients avec tumeur neuroendocrine (TNE) de l’intestin grêle traités par </a:t>
            </a:r>
            <a:r>
              <a:rPr lang="fr-FR" baseline="30000" dirty="0"/>
              <a:t>177</a:t>
            </a:r>
            <a:r>
              <a:rPr lang="fr-FR" dirty="0"/>
              <a:t>Lu-dotatate </a:t>
            </a:r>
            <a:r>
              <a:rPr lang="fr-FR" dirty="0" smtClean="0">
                <a:latin typeface="Arial"/>
                <a:cs typeface="Arial"/>
              </a:rPr>
              <a:t>–</a:t>
            </a:r>
            <a:r>
              <a:rPr lang="fr-FR" dirty="0" smtClean="0"/>
              <a:t> </a:t>
            </a:r>
            <a:r>
              <a:rPr lang="fr-FR" dirty="0"/>
              <a:t>Ruszniewski P, et al </a:t>
            </a:r>
            <a:endParaRPr lang="en-GB" dirty="0"/>
          </a:p>
        </p:txBody>
      </p:sp>
      <p:sp>
        <p:nvSpPr>
          <p:cNvPr id="15" name="Text Placeholder 14"/>
          <p:cNvSpPr>
            <a:spLocks noGrp="1"/>
          </p:cNvSpPr>
          <p:nvPr>
            <p:ph type="body" sz="quarter" idx="11"/>
          </p:nvPr>
        </p:nvSpPr>
        <p:spPr/>
        <p:txBody>
          <a:bodyPr/>
          <a:lstStyle/>
          <a:p>
            <a:r>
              <a:rPr lang="en-GB" dirty="0" smtClean="0"/>
              <a:t>Ruszniewski et al. Ann Oncol </a:t>
            </a:r>
            <a:r>
              <a:rPr lang="fr-FR" dirty="0" smtClean="0"/>
              <a:t>2016; 27 (suppl 2): 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Résultats</a:t>
            </a:r>
            <a:endParaRPr lang="en-GB" dirty="0"/>
          </a:p>
        </p:txBody>
      </p:sp>
      <p:graphicFrame>
        <p:nvGraphicFramePr>
          <p:cNvPr id="7" name="Group 88"/>
          <p:cNvGraphicFramePr>
            <a:graphicFrameLocks noGrp="1"/>
          </p:cNvGraphicFramePr>
          <p:nvPr>
            <p:extLst>
              <p:ext uri="{D42A27DB-BD31-4B8C-83A1-F6EECF244321}">
                <p14:modId xmlns="" xmlns:p14="http://schemas.microsoft.com/office/powerpoint/2010/main" val="2080294522"/>
              </p:ext>
            </p:extLst>
          </p:nvPr>
        </p:nvGraphicFramePr>
        <p:xfrm>
          <a:off x="426402" y="1643812"/>
          <a:ext cx="8138160" cy="2376404"/>
        </p:xfrm>
        <a:graphic>
          <a:graphicData uri="http://schemas.openxmlformats.org/drawingml/2006/table">
            <a:tbl>
              <a:tblPr firstRow="1" bandRow="1">
                <a:tableStyleId>{69012ECD-51FC-41F1-AA8D-1B2483CD663E}</a:tableStyleId>
              </a:tblPr>
              <a:tblGrid>
                <a:gridCol w="2880360"/>
                <a:gridCol w="1988820"/>
                <a:gridCol w="1988820"/>
                <a:gridCol w="1280160"/>
              </a:tblGrid>
              <a:tr h="581228">
                <a:tc>
                  <a:txBody>
                    <a:bodyPr/>
                    <a:lstStyle/>
                    <a:p>
                      <a:pPr algn="ctr"/>
                      <a:endParaRPr lang="fr-FR" noProof="0"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aseline="30000" noProof="0" dirty="0" smtClean="0">
                          <a:solidFill>
                            <a:schemeClr val="tx2"/>
                          </a:solidFill>
                          <a:latin typeface="+mn-lt"/>
                        </a:rPr>
                        <a:t>177</a:t>
                      </a:r>
                      <a:r>
                        <a:rPr lang="fr-FR" sz="1400" noProof="0" dirty="0" smtClean="0">
                          <a:solidFill>
                            <a:schemeClr val="tx2"/>
                          </a:solidFill>
                          <a:latin typeface="+mn-lt"/>
                        </a:rPr>
                        <a:t>Lu-Dotatate</a:t>
                      </a:r>
                      <a:br>
                        <a:rPr lang="fr-FR" sz="1400" noProof="0" dirty="0" smtClean="0">
                          <a:solidFill>
                            <a:schemeClr val="tx2"/>
                          </a:solidFill>
                          <a:latin typeface="+mn-lt"/>
                        </a:rPr>
                      </a:br>
                      <a:r>
                        <a:rPr lang="fr-FR" sz="1400" noProof="0" dirty="0" smtClean="0">
                          <a:solidFill>
                            <a:schemeClr val="tx2"/>
                          </a:solidFill>
                          <a:latin typeface="+mn-lt"/>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Octreotide LAR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algn="l"/>
                      <a:r>
                        <a:rPr lang="fr-FR" sz="1400" noProof="0" dirty="0" smtClean="0">
                          <a:latin typeface="+mn-lt"/>
                        </a:rPr>
                        <a:t>RC, n</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1</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0</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algn="l"/>
                      <a:r>
                        <a:rPr lang="fr-FR" sz="1400" noProof="0" dirty="0" smtClean="0">
                          <a:latin typeface="+mn-lt"/>
                        </a:rPr>
                        <a:t>RP, n</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latin typeface="+mn-lt"/>
                        </a:rPr>
                        <a:t>17</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latin typeface="+mn-lt"/>
                        </a:rPr>
                        <a:t>3</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18 (10 </a:t>
                      </a:r>
                      <a:r>
                        <a:rPr lang="fr-FR" sz="1400" noProof="0" dirty="0" smtClean="0">
                          <a:latin typeface="Arial"/>
                          <a:cs typeface="Arial"/>
                        </a:rPr>
                        <a:t>–</a:t>
                      </a:r>
                      <a:r>
                        <a:rPr lang="fr-FR" sz="1400" noProof="0" dirty="0" smtClean="0">
                          <a:latin typeface="+mn-lt"/>
                        </a:rPr>
                        <a:t> 25)</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3</a:t>
                      </a:r>
                      <a:r>
                        <a:rPr lang="fr-FR" sz="1400" baseline="0" noProof="0" dirty="0" smtClean="0">
                          <a:latin typeface="+mn-lt"/>
                        </a:rPr>
                        <a:t> (0 </a:t>
                      </a:r>
                      <a:r>
                        <a:rPr lang="fr-FR" sz="1400" baseline="0" noProof="0" dirty="0" smtClean="0">
                          <a:latin typeface="Arial"/>
                          <a:cs typeface="Arial"/>
                        </a:rPr>
                        <a:t>–</a:t>
                      </a:r>
                      <a:r>
                        <a:rPr lang="fr-FR" sz="1400" baseline="0" noProof="0" dirty="0" smtClean="0">
                          <a:latin typeface="+mn-lt"/>
                        </a:rPr>
                        <a:t> 6)</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0,0008</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SG (intermédiaire), 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gridSpan="2">
                  <a:txBody>
                    <a:bodyPr/>
                    <a:lstStyle/>
                    <a:p>
                      <a:pPr algn="ctr"/>
                      <a:r>
                        <a:rPr lang="fr-FR" sz="1400" noProof="0" dirty="0" smtClean="0">
                          <a:latin typeface="+mn-lt"/>
                        </a:rPr>
                        <a:t>0,398 (0,21 – 0,77)</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hMerge="1">
                  <a:txBody>
                    <a:bodyPr/>
                    <a:lstStyle/>
                    <a:p>
                      <a:pPr algn="ct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fr-FR" sz="1400" noProof="0" dirty="0" smtClean="0">
                          <a:latin typeface="+mn-lt"/>
                        </a:rPr>
                        <a:t>0,0043</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bl>
          </a:graphicData>
        </a:graphic>
      </p:graphicFrame>
      <p:graphicFrame>
        <p:nvGraphicFramePr>
          <p:cNvPr id="8" name="Group 88"/>
          <p:cNvGraphicFramePr>
            <a:graphicFrameLocks noGrp="1"/>
          </p:cNvGraphicFramePr>
          <p:nvPr>
            <p:extLst>
              <p:ext uri="{D42A27DB-BD31-4B8C-83A1-F6EECF244321}">
                <p14:modId xmlns="" xmlns:p14="http://schemas.microsoft.com/office/powerpoint/2010/main" val="1180287067"/>
              </p:ext>
            </p:extLst>
          </p:nvPr>
        </p:nvGraphicFramePr>
        <p:xfrm>
          <a:off x="426402" y="4269395"/>
          <a:ext cx="8107680" cy="1923307"/>
        </p:xfrm>
        <a:graphic>
          <a:graphicData uri="http://schemas.openxmlformats.org/drawingml/2006/table">
            <a:tbl>
              <a:tblPr firstRow="1" bandRow="1">
                <a:tableStyleId>{69012ECD-51FC-41F1-AA8D-1B2483CD663E}</a:tableStyleId>
              </a:tblPr>
              <a:tblGrid>
                <a:gridCol w="3405226"/>
                <a:gridCol w="2351227"/>
                <a:gridCol w="2351227"/>
              </a:tblGrid>
              <a:tr h="576925">
                <a:tc>
                  <a:txBody>
                    <a:bodyPr/>
                    <a:lstStyle/>
                    <a:p>
                      <a:pPr algn="l"/>
                      <a:r>
                        <a:rPr lang="fr-FR" sz="1400" noProof="0" dirty="0" smtClean="0">
                          <a:solidFill>
                            <a:schemeClr val="tx2"/>
                          </a:solidFill>
                          <a:latin typeface="+mn-lt"/>
                        </a:rPr>
                        <a:t>EIs liés au traitement,</a:t>
                      </a:r>
                      <a:r>
                        <a:rPr lang="fr-FR" sz="1400" baseline="0" noProof="0" dirty="0" smtClean="0">
                          <a:solidFill>
                            <a:schemeClr val="tx2"/>
                          </a:solidFill>
                          <a:latin typeface="+mn-lt"/>
                        </a:rPr>
                        <a:t> n (%)</a:t>
                      </a:r>
                      <a:endParaRPr lang="fr-FR" sz="1400" noProof="0"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aseline="30000" noProof="0" dirty="0" smtClean="0">
                          <a:solidFill>
                            <a:schemeClr val="tx2"/>
                          </a:solidFill>
                          <a:latin typeface="+mn-lt"/>
                        </a:rPr>
                        <a:t>177</a:t>
                      </a:r>
                      <a:r>
                        <a:rPr lang="fr-FR" sz="1400" noProof="0" dirty="0" smtClean="0">
                          <a:solidFill>
                            <a:schemeClr val="tx2"/>
                          </a:solidFill>
                          <a:latin typeface="+mn-lt"/>
                        </a:rPr>
                        <a:t>Lu-Dotatate</a:t>
                      </a:r>
                      <a:br>
                        <a:rPr lang="fr-FR" sz="1400" noProof="0" dirty="0" smtClean="0">
                          <a:solidFill>
                            <a:schemeClr val="tx2"/>
                          </a:solidFill>
                          <a:latin typeface="+mn-lt"/>
                        </a:rPr>
                      </a:br>
                      <a:r>
                        <a:rPr lang="fr-FR" sz="1400" noProof="0" dirty="0" smtClean="0">
                          <a:solidFill>
                            <a:schemeClr val="tx2"/>
                          </a:solidFill>
                          <a:latin typeface="+mn-lt"/>
                        </a:rPr>
                        <a:t>(n=111)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Octreotide LAR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algn="l"/>
                      <a:r>
                        <a:rPr lang="fr-FR" sz="1400" noProof="0" dirty="0" smtClean="0">
                          <a:latin typeface="+mn-lt"/>
                        </a:rPr>
                        <a:t>Tous EIs</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95 (86)</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34</a:t>
                      </a:r>
                      <a:r>
                        <a:rPr lang="fr-FR" sz="1400" baseline="0" noProof="0" dirty="0" smtClean="0"/>
                        <a:t> (31)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algn="l"/>
                      <a:r>
                        <a:rPr lang="fr-FR" sz="1400" noProof="0" dirty="0" smtClean="0">
                          <a:latin typeface="+mn-lt"/>
                        </a:rPr>
                        <a:t>EIGs</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10 (9)</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1 (1)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Arrêt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5 (5)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0 (0)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 xmlns:p14="http://schemas.microsoft.com/office/powerpoint/2010/main" val="185039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O-009: Étude de phase III NETTER-1: résultats d’efficacité et tolérance chez les patients avec tumeur neuroendocrine (TNE) de l’intestin grêle traités par </a:t>
            </a:r>
            <a:r>
              <a:rPr lang="fr-FR" baseline="30000" dirty="0" smtClean="0"/>
              <a:t>177</a:t>
            </a:r>
            <a:r>
              <a:rPr lang="fr-FR" dirty="0" smtClean="0"/>
              <a:t>Lu-dotatate - Ruszniewski P, et al </a:t>
            </a:r>
            <a:endParaRPr lang="fr-FR" dirty="0"/>
          </a:p>
        </p:txBody>
      </p:sp>
      <p:sp>
        <p:nvSpPr>
          <p:cNvPr id="15" name="Text Placeholder 14"/>
          <p:cNvSpPr>
            <a:spLocks noGrp="1"/>
          </p:cNvSpPr>
          <p:nvPr>
            <p:ph type="body" sz="quarter" idx="11"/>
          </p:nvPr>
        </p:nvSpPr>
        <p:spPr/>
        <p:txBody>
          <a:bodyPr/>
          <a:lstStyle/>
          <a:p>
            <a:r>
              <a:rPr lang="fr-FR" dirty="0" smtClean="0"/>
              <a:t>Ruszniewski et al. Ann Oncol 2016; 27 (suppl 2): abstr O-009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Résultats</a:t>
            </a: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252412" lvl="1" indent="0">
              <a:buClr>
                <a:srgbClr val="043882"/>
              </a:buClr>
              <a:buFontTx/>
              <a:buNone/>
            </a:pPr>
            <a:endParaRPr lang="fr-FR" dirty="0" smtClean="0"/>
          </a:p>
          <a:p>
            <a:pPr marL="0" indent="0">
              <a:spcBef>
                <a:spcPts val="3000"/>
              </a:spcBef>
              <a:buClr>
                <a:srgbClr val="043882"/>
              </a:buClr>
              <a:buFontTx/>
              <a:buNone/>
            </a:pPr>
            <a:r>
              <a:rPr lang="fr-FR" b="1" dirty="0" smtClean="0"/>
              <a:t>Conclusions</a:t>
            </a:r>
            <a:endParaRPr lang="fr-FR" dirty="0" smtClean="0"/>
          </a:p>
          <a:p>
            <a:pPr>
              <a:buClr>
                <a:srgbClr val="043882"/>
              </a:buClr>
            </a:pPr>
            <a:r>
              <a:rPr lang="fr-FR" b="1" dirty="0" smtClean="0"/>
              <a:t>Le </a:t>
            </a:r>
            <a:r>
              <a:rPr lang="fr-FR" b="1" baseline="30000" dirty="0" smtClean="0"/>
              <a:t>177</a:t>
            </a:r>
            <a:r>
              <a:rPr lang="fr-FR" b="1" dirty="0" smtClean="0"/>
              <a:t>Lu-Dotatate s’est montré supérieur à l’octréotide pour la SSP et la SG chez ces patients avec TNE du grêle progressive métastatique</a:t>
            </a:r>
          </a:p>
          <a:p>
            <a:pPr>
              <a:buClr>
                <a:srgbClr val="043882"/>
              </a:buClr>
            </a:pPr>
            <a:r>
              <a:rPr lang="fr-FR" b="1" dirty="0" smtClean="0"/>
              <a:t>Le </a:t>
            </a:r>
            <a:r>
              <a:rPr lang="fr-FR" b="1" baseline="30000" dirty="0" smtClean="0"/>
              <a:t>177</a:t>
            </a:r>
            <a:r>
              <a:rPr lang="fr-FR" b="1" dirty="0" smtClean="0"/>
              <a:t>Lu-Dotatate a montré un profil de tolérance favorable sans événement clinique significatif </a:t>
            </a:r>
          </a:p>
          <a:p>
            <a:pPr>
              <a:buClr>
                <a:srgbClr val="043882"/>
              </a:buClr>
            </a:pPr>
            <a:r>
              <a:rPr lang="fr-FR" b="1" dirty="0" smtClean="0"/>
              <a:t>Le </a:t>
            </a:r>
            <a:r>
              <a:rPr lang="fr-FR" b="1" baseline="30000" dirty="0" smtClean="0"/>
              <a:t>177</a:t>
            </a:r>
            <a:r>
              <a:rPr lang="fr-FR" b="1" dirty="0" smtClean="0"/>
              <a:t>Lu-Dotatate pourrait apporter un bénéfice thérapeutique majeur à ces patients chez qui les options thérapeutiques sont limitées après progression sous analogues de la somatostatine</a:t>
            </a:r>
            <a:endParaRPr lang="fr-FR" b="1" dirty="0"/>
          </a:p>
        </p:txBody>
      </p:sp>
      <p:graphicFrame>
        <p:nvGraphicFramePr>
          <p:cNvPr id="7" name="Group 88"/>
          <p:cNvGraphicFramePr>
            <a:graphicFrameLocks noGrp="1"/>
          </p:cNvGraphicFramePr>
          <p:nvPr>
            <p:extLst>
              <p:ext uri="{D42A27DB-BD31-4B8C-83A1-F6EECF244321}">
                <p14:modId xmlns="" xmlns:p14="http://schemas.microsoft.com/office/powerpoint/2010/main" val="1633906743"/>
              </p:ext>
            </p:extLst>
          </p:nvPr>
        </p:nvGraphicFramePr>
        <p:xfrm>
          <a:off x="518159" y="1615440"/>
          <a:ext cx="8358263" cy="2577678"/>
        </p:xfrm>
        <a:graphic>
          <a:graphicData uri="http://schemas.openxmlformats.org/drawingml/2006/table">
            <a:tbl>
              <a:tblPr firstRow="1" bandRow="1">
                <a:tableStyleId>{69012ECD-51FC-41F1-AA8D-1B2483CD663E}</a:tableStyleId>
              </a:tblPr>
              <a:tblGrid>
                <a:gridCol w="3834428"/>
                <a:gridCol w="2197699"/>
                <a:gridCol w="2326136"/>
              </a:tblGrid>
              <a:tr h="307866">
                <a:tc>
                  <a:txBody>
                    <a:bodyPr/>
                    <a:lstStyle/>
                    <a:p>
                      <a:pPr algn="l"/>
                      <a:r>
                        <a:rPr lang="fr-FR" sz="1400" noProof="0" dirty="0" smtClean="0">
                          <a:solidFill>
                            <a:schemeClr val="tx2"/>
                          </a:solidFill>
                          <a:latin typeface="+mn-lt"/>
                        </a:rPr>
                        <a:t>EIs grade</a:t>
                      </a:r>
                      <a:r>
                        <a:rPr lang="fr-FR" sz="1400" baseline="0" noProof="0" dirty="0" smtClean="0">
                          <a:solidFill>
                            <a:schemeClr val="tx2"/>
                          </a:solidFill>
                          <a:latin typeface="+mn-lt"/>
                        </a:rPr>
                        <a:t> 3/4 </a:t>
                      </a:r>
                      <a:r>
                        <a:rPr lang="fr-FR" sz="1400" noProof="0" dirty="0" smtClean="0">
                          <a:solidFill>
                            <a:schemeClr val="tx2"/>
                          </a:solidFill>
                          <a:latin typeface="+mn-lt"/>
                        </a:rPr>
                        <a:t>chez ≥1% des patients,</a:t>
                      </a:r>
                      <a:r>
                        <a:rPr lang="fr-FR" sz="1400" baseline="0" noProof="0" dirty="0" smtClean="0">
                          <a:solidFill>
                            <a:schemeClr val="tx2"/>
                          </a:solidFill>
                          <a:latin typeface="+mn-lt"/>
                        </a:rPr>
                        <a:t> %</a:t>
                      </a:r>
                      <a:endParaRPr lang="fr-FR" sz="1400" noProof="0" dirty="0">
                        <a:solidFill>
                          <a:schemeClr val="tx2"/>
                        </a:solidFill>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30000" dirty="0" smtClean="0">
                          <a:solidFill>
                            <a:schemeClr val="tx2"/>
                          </a:solidFill>
                          <a:latin typeface="+mn-lt"/>
                        </a:rPr>
                        <a:t>177</a:t>
                      </a:r>
                      <a:r>
                        <a:rPr lang="en-GB" sz="1400" dirty="0" smtClean="0">
                          <a:solidFill>
                            <a:schemeClr val="tx2"/>
                          </a:solidFill>
                          <a:latin typeface="+mn-lt"/>
                        </a:rPr>
                        <a:t>Lu-Dotatate (n=111)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Octreotide LAR (n=110)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gn="l"/>
                      <a:r>
                        <a:rPr lang="fr-FR" sz="1400" noProof="0" dirty="0" smtClean="0">
                          <a:latin typeface="+mn-lt"/>
                        </a:rPr>
                        <a:t>Nausées</a:t>
                      </a:r>
                      <a:endParaRPr lang="fr-FR" sz="1400" noProof="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4</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946">
                <a:tc>
                  <a:txBody>
                    <a:bodyPr/>
                    <a:lstStyle/>
                    <a:p>
                      <a:pPr algn="l"/>
                      <a:r>
                        <a:rPr lang="fr-FR" sz="1400" noProof="0" dirty="0" smtClean="0">
                          <a:latin typeface="+mn-lt"/>
                        </a:rPr>
                        <a:t>Vomissements</a:t>
                      </a:r>
                      <a:endParaRPr lang="fr-FR" sz="1400" noProof="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7</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21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Diarrhée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621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Douleur abdominale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3</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5</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1554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Fatigue/asthénie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Thrombocytopénie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Lymphopénie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Leucopénie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1</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16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Neutropénie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 xmlns:p14="http://schemas.microsoft.com/office/powerpoint/2010/main" val="1064450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O-008: Impact de la chromogranine A, du grade, et de l’index mitotique dans les petites TNE du pancréas non fonctionnelles: une étude de population aux Etats Unis – Mirkin K, et al </a:t>
            </a:r>
            <a:endParaRPr lang="fr-FR" dirty="0"/>
          </a:p>
        </p:txBody>
      </p:sp>
      <p:sp>
        <p:nvSpPr>
          <p:cNvPr id="15" name="Text Placeholder 14"/>
          <p:cNvSpPr>
            <a:spLocks noGrp="1"/>
          </p:cNvSpPr>
          <p:nvPr>
            <p:ph type="body" sz="quarter" idx="11"/>
          </p:nvPr>
        </p:nvSpPr>
        <p:spPr/>
        <p:txBody>
          <a:bodyPr/>
          <a:lstStyle/>
          <a:p>
            <a:r>
              <a:rPr lang="fr-FR" b="1" dirty="0" smtClean="0"/>
              <a:t>Note: basé sur des données d’abstract uniquement</a:t>
            </a:r>
          </a:p>
          <a:p>
            <a:r>
              <a:rPr lang="fr-FR" dirty="0" smtClean="0"/>
              <a:t>Mirkin et al. Ann Oncol 2016; 27 (suppl 2): abstr O-008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Objectif</a:t>
            </a:r>
            <a:r>
              <a:rPr lang="fr-FR" dirty="0" smtClean="0"/>
              <a:t> </a:t>
            </a:r>
          </a:p>
          <a:p>
            <a:r>
              <a:rPr lang="fr-FR" dirty="0" smtClean="0"/>
              <a:t>Evaluer dans la population des Etats Unis, l’impact sur la survie des taux de chromogranine A (CgA), de l’index mitotique et du grade histologique chez les patients avec TNE du pancréas (TNEP) non fonctionnelle</a:t>
            </a:r>
          </a:p>
          <a:p>
            <a:endParaRPr lang="fr-FR" b="1" dirty="0" smtClean="0"/>
          </a:p>
          <a:p>
            <a:pPr marL="0" indent="0">
              <a:buNone/>
            </a:pPr>
            <a:r>
              <a:rPr lang="fr-FR" b="1" dirty="0" smtClean="0"/>
              <a:t>Méthodologie</a:t>
            </a:r>
            <a:endParaRPr lang="fr-FR" dirty="0" smtClean="0"/>
          </a:p>
          <a:p>
            <a:r>
              <a:rPr lang="fr-FR" dirty="0" smtClean="0"/>
              <a:t>La base de données nationale de cancer des Etats Unis a été revue pour identifier les patients avec TNEP non fonctionnelle de stade 1–3 ≤2 </a:t>
            </a:r>
            <a:r>
              <a:rPr lang="fr-FR" dirty="0"/>
              <a:t>cm entre 1998 et 2012</a:t>
            </a:r>
            <a:endParaRPr lang="fr-FR" dirty="0" smtClean="0"/>
          </a:p>
          <a:p>
            <a:r>
              <a:rPr lang="fr-FR" dirty="0" smtClean="0"/>
              <a:t>Les caractéristiques clinico-pathologiques ont été collectées pour ces patients </a:t>
            </a:r>
          </a:p>
          <a:p>
            <a:r>
              <a:rPr lang="fr-FR" dirty="0" smtClean="0"/>
              <a:t>Les analyses statistiques ont été réalisées par analyses de survie univariées et multivariées</a:t>
            </a:r>
          </a:p>
          <a:p>
            <a:pPr marL="0" indent="0">
              <a:buFontTx/>
              <a:buNone/>
            </a:pPr>
            <a:endParaRPr lang="fr-FR" dirty="0"/>
          </a:p>
        </p:txBody>
      </p:sp>
    </p:spTree>
    <p:custDataLst>
      <p:tags r:id="rId1"/>
    </p:custDataLst>
    <p:extLst>
      <p:ext uri="{BB962C8B-B14F-4D97-AF65-F5344CB8AC3E}">
        <p14:creationId xmlns="" xmlns:p14="http://schemas.microsoft.com/office/powerpoint/2010/main" val="1742436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O-008: Impact de la chromogranine A, du grade, et de l’index mitotique dans les petites TNE du pancréas non fonctionnelles: une étude de population aux Etats Unis – Mirkin K, et al </a:t>
            </a:r>
            <a:endParaRPr lang="fr-FR" dirty="0"/>
          </a:p>
        </p:txBody>
      </p:sp>
      <p:sp>
        <p:nvSpPr>
          <p:cNvPr id="15" name="Text Placeholder 14"/>
          <p:cNvSpPr>
            <a:spLocks noGrp="1"/>
          </p:cNvSpPr>
          <p:nvPr>
            <p:ph type="body" sz="quarter" idx="11"/>
          </p:nvPr>
        </p:nvSpPr>
        <p:spPr/>
        <p:txBody>
          <a:bodyPr/>
          <a:lstStyle/>
          <a:p>
            <a:endParaRPr lang="fr-FR" dirty="0" smtClean="0"/>
          </a:p>
          <a:p>
            <a:r>
              <a:rPr lang="fr-FR" dirty="0" err="1" smtClean="0"/>
              <a:t>Mirkin</a:t>
            </a:r>
            <a:r>
              <a:rPr lang="fr-FR" dirty="0" smtClean="0"/>
              <a:t> et al. Ann Oncol 2016; 27 (suppl 2): abstr O-008 </a:t>
            </a:r>
            <a:endParaRPr lang="fr-FR"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Résultats</a:t>
            </a:r>
          </a:p>
          <a:p>
            <a:pPr>
              <a:spcBef>
                <a:spcPts val="22200"/>
              </a:spcBef>
            </a:pPr>
            <a:r>
              <a:rPr lang="fr-FR" sz="1400" dirty="0" smtClean="0"/>
              <a:t>Les patients avec index mitotique élevé avaient plus de maladies indifférenciées (p&lt;0,001) et avaient une probabilité plus faible d’être opérés (p&lt;0,0001) que ceux avec index mitotique intermédiaire ou bas</a:t>
            </a:r>
          </a:p>
          <a:p>
            <a:r>
              <a:rPr lang="fr-FR" sz="1400" dirty="0" smtClean="0"/>
              <a:t>Après ajustement sur les caractéristiques de la maladie, seul l’index mitotique &gt;20 mitoses/10 HPF avait un impact significatif sur la survie (HR 10,6; p=0,002)</a:t>
            </a:r>
          </a:p>
          <a:p>
            <a:r>
              <a:rPr lang="fr-FR" sz="1400" dirty="0" smtClean="0"/>
              <a:t>Les patients avec des valeurs basses de </a:t>
            </a:r>
            <a:r>
              <a:rPr lang="fr-FR" sz="1400" dirty="0"/>
              <a:t>C</a:t>
            </a:r>
            <a:r>
              <a:rPr lang="fr-FR" sz="1400" dirty="0" smtClean="0"/>
              <a:t>gA (≤100 ng/mL) avaient moins de comorbidités, avaient des maladies différenciées, des index mitotiques bas et bénéficiaient plus souvent d’une chirurgie (le tout p&lt;0,0001) que ceux avec des taux élevés (&gt;100 ng/mL)</a:t>
            </a:r>
          </a:p>
          <a:p>
            <a:endParaRPr lang="fr-FR" sz="1400" dirty="0" smtClean="0"/>
          </a:p>
        </p:txBody>
      </p:sp>
      <p:graphicFrame>
        <p:nvGraphicFramePr>
          <p:cNvPr id="7" name="Group 88"/>
          <p:cNvGraphicFramePr>
            <a:graphicFrameLocks noGrp="1"/>
          </p:cNvGraphicFramePr>
          <p:nvPr>
            <p:extLst>
              <p:ext uri="{D42A27DB-BD31-4B8C-83A1-F6EECF244321}">
                <p14:modId xmlns="" xmlns:p14="http://schemas.microsoft.com/office/powerpoint/2010/main" val="3211455310"/>
              </p:ext>
            </p:extLst>
          </p:nvPr>
        </p:nvGraphicFramePr>
        <p:xfrm>
          <a:off x="369888" y="1616061"/>
          <a:ext cx="8408989" cy="2682240"/>
        </p:xfrm>
        <a:graphic>
          <a:graphicData uri="http://schemas.openxmlformats.org/drawingml/2006/table">
            <a:tbl>
              <a:tblPr firstRow="1" bandRow="1">
                <a:tableStyleId>{69012ECD-51FC-41F1-AA8D-1B2483CD663E}</a:tableStyleId>
              </a:tblPr>
              <a:tblGrid>
                <a:gridCol w="2540952"/>
                <a:gridCol w="1640840"/>
                <a:gridCol w="1640840"/>
                <a:gridCol w="1640840"/>
                <a:gridCol w="945517"/>
              </a:tblGrid>
              <a:tr h="24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Bien différenciée (n=824)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Modérément différenciée</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Non différenciée</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(n=54)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Stade clinique précoce (Stade 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93,2</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86,2</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85,2</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u="none" strike="noStrike" baseline="0" noProof="0" dirty="0" smtClean="0">
                          <a:solidFill>
                            <a:srgbClr val="4D4D4D"/>
                          </a:solidFill>
                          <a:latin typeface="Arial" panose="020B0604020202020204" pitchFamily="34" charset="0"/>
                          <a:cs typeface="Arial" panose="020B0604020202020204" pitchFamily="34" charset="0"/>
                        </a:rPr>
                        <a:t>0,015</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8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Faible index mitotique,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31,7</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12,8</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1,9</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0" u="none" strike="noStrike" baseline="0" noProof="0" dirty="0" smtClean="0">
                          <a:solidFill>
                            <a:srgbClr val="4D4D4D"/>
                          </a:solidFill>
                          <a:latin typeface="Arial" panose="020B0604020202020204" pitchFamily="34" charset="0"/>
                          <a:cs typeface="Arial" panose="020B0604020202020204" pitchFamily="34" charset="0"/>
                        </a:rPr>
                        <a:t>&lt;0,0001</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Chirurgie,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88,0</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68,1</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31,5</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u="none" strike="noStrike" baseline="0" noProof="0" dirty="0" smtClean="0">
                          <a:solidFill>
                            <a:srgbClr val="4D4D4D"/>
                          </a:solidFill>
                          <a:latin typeface="Arial" panose="020B0604020202020204" pitchFamily="34" charset="0"/>
                          <a:cs typeface="Arial" panose="020B0604020202020204" pitchFamily="34" charset="0"/>
                        </a:rPr>
                        <a:t>&lt;0,0001</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Ganglions positifs,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0,35</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0,56</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0,94</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0" u="none" strike="noStrike" baseline="0" noProof="0" dirty="0" smtClean="0">
                          <a:solidFill>
                            <a:srgbClr val="4D4D4D"/>
                          </a:solidFill>
                          <a:latin typeface="Arial" panose="020B0604020202020204" pitchFamily="34" charset="0"/>
                          <a:cs typeface="Arial" panose="020B0604020202020204" pitchFamily="34" charset="0"/>
                        </a:rPr>
                        <a:t>&lt;0,0001</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Stade pathologique précoce (Stade 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61,0</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38,3</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9,3</a:t>
                      </a:r>
                      <a:endParaRPr lang="fr-FR" sz="1400" noProof="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0" u="none" strike="noStrike" baseline="0" noProof="0" dirty="0" smtClean="0">
                          <a:solidFill>
                            <a:srgbClr val="4D4D4D"/>
                          </a:solidFill>
                          <a:latin typeface="Arial" panose="020B0604020202020204" pitchFamily="34" charset="0"/>
                          <a:cs typeface="Arial" panose="020B0604020202020204" pitchFamily="34" charset="0"/>
                        </a:rPr>
                        <a:t>&lt;0,0001</a:t>
                      </a:r>
                      <a:endParaRPr lang="fr-FR" sz="1400" b="0" u="none" strike="noStrike" baseline="0" noProof="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3"/>
          <p:cNvSpPr>
            <a:spLocks noGrp="1"/>
          </p:cNvSpPr>
          <p:nvPr>
            <p:ph type="body" sz="quarter" idx="10"/>
          </p:nvPr>
        </p:nvSpPr>
        <p:spPr>
          <a:xfrm>
            <a:off x="365125" y="6096000"/>
            <a:ext cx="4130675" cy="487363"/>
          </a:xfrm>
        </p:spPr>
        <p:txBody>
          <a:bodyPr/>
          <a:lstStyle/>
          <a:p>
            <a:r>
              <a:rPr lang="fr-FR" dirty="0" smtClean="0"/>
              <a:t>*Bien vs modérément et peu différenciée</a:t>
            </a:r>
            <a:endParaRPr lang="fr-FR" dirty="0"/>
          </a:p>
        </p:txBody>
      </p:sp>
    </p:spTree>
    <p:custDataLst>
      <p:tags r:id="rId1"/>
    </p:custDataLst>
    <p:extLst>
      <p:ext uri="{BB962C8B-B14F-4D97-AF65-F5344CB8AC3E}">
        <p14:creationId xmlns="" xmlns:p14="http://schemas.microsoft.com/office/powerpoint/2010/main" val="3186704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O-008:Impact de la chromogranine A, du grade, et de l’index mitotique dans les petites TNE du pancréas non fonctionnelles: une étude de population aux Etats Unis – Mirkin K, et al </a:t>
            </a:r>
            <a:endParaRPr lang="fr-FR" dirty="0"/>
          </a:p>
        </p:txBody>
      </p:sp>
      <p:sp>
        <p:nvSpPr>
          <p:cNvPr id="15" name="Text Placeholder 14"/>
          <p:cNvSpPr>
            <a:spLocks noGrp="1"/>
          </p:cNvSpPr>
          <p:nvPr>
            <p:ph type="body" sz="quarter" idx="11"/>
          </p:nvPr>
        </p:nvSpPr>
        <p:spPr/>
        <p:txBody>
          <a:bodyPr/>
          <a:lstStyle/>
          <a:p>
            <a:endParaRPr lang="fr-FR" dirty="0" smtClean="0"/>
          </a:p>
          <a:p>
            <a:r>
              <a:rPr lang="fr-FR" dirty="0" err="1" smtClean="0"/>
              <a:t>Mirkin</a:t>
            </a:r>
            <a:r>
              <a:rPr lang="fr-FR" dirty="0" smtClean="0"/>
              <a:t> et al. Ann Oncol 2016; 27 (suppl 2): abstr O-008 </a:t>
            </a:r>
            <a:endParaRPr lang="fr-FR" dirty="0"/>
          </a:p>
        </p:txBody>
      </p:sp>
      <p:sp>
        <p:nvSpPr>
          <p:cNvPr id="6"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dirty="0" smtClean="0"/>
              <a:t>Conclusions</a:t>
            </a:r>
            <a:endParaRPr lang="fr-FR" dirty="0" smtClean="0"/>
          </a:p>
          <a:p>
            <a:r>
              <a:rPr lang="fr-FR" b="1" dirty="0" smtClean="0"/>
              <a:t>Le grade et les taux très élevés de CgA étaient significativement associés à la survie chez ces patients avec de petites TNEP non fonctionnelles</a:t>
            </a:r>
          </a:p>
          <a:p>
            <a:r>
              <a:rPr lang="fr-FR" b="1" dirty="0" smtClean="0"/>
              <a:t>La survie était négativement impactée par un index mitotique &gt;20 mitoses/10 HPF uniquement, bien que ce cas soit rare</a:t>
            </a:r>
          </a:p>
          <a:p>
            <a:r>
              <a:rPr lang="fr-FR" b="1" dirty="0" smtClean="0"/>
              <a:t>Dans cette population, le grade et les taux élevés de CgA devraient être considérés tous deux comme des indicateurs de mauvais pronostic, mais la résection chirurgicale semble améliorer la survie chez ces patients</a:t>
            </a:r>
          </a:p>
          <a:p>
            <a:pPr lvl="1">
              <a:buClr>
                <a:srgbClr val="043882"/>
              </a:buClr>
            </a:pPr>
            <a:endParaRPr lang="fr-FR" dirty="0" smtClean="0"/>
          </a:p>
        </p:txBody>
      </p:sp>
    </p:spTree>
    <p:custDataLst>
      <p:tags r:id="rId1"/>
    </p:custDataLst>
    <p:extLst>
      <p:ext uri="{BB962C8B-B14F-4D97-AF65-F5344CB8AC3E}">
        <p14:creationId xmlns="" xmlns:p14="http://schemas.microsoft.com/office/powerpoint/2010/main" val="3616457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smtClean="0"/>
              <a:t>PRÉSENTATIONS gÉNÉRALES</a:t>
            </a:r>
            <a:endParaRPr lang="en-GB" dirty="0"/>
          </a:p>
        </p:txBody>
      </p:sp>
      <p:sp>
        <p:nvSpPr>
          <p:cNvPr id="4" name="Text Placeholder 3"/>
          <p:cNvSpPr>
            <a:spLocks noGrp="1"/>
          </p:cNvSpPr>
          <p:nvPr>
            <p:ph type="body" idx="1"/>
          </p:nvPr>
        </p:nvSpPr>
        <p:spPr/>
        <p:txBody>
          <a:bodyPr/>
          <a:lstStyle/>
          <a:p>
            <a:r>
              <a:rPr lang="fr-FR" dirty="0"/>
              <a:t>Cancers du pancréas, de l’intestin grêle et du tractus </a:t>
            </a:r>
            <a:r>
              <a:rPr lang="fr-FR" dirty="0" smtClean="0"/>
              <a:t>hépatobiliaire</a:t>
            </a:r>
            <a:endParaRPr lang="fr-FR" dirty="0"/>
          </a:p>
        </p:txBody>
      </p:sp>
    </p:spTree>
    <p:extLst>
      <p:ext uri="{BB962C8B-B14F-4D97-AF65-F5344CB8AC3E}">
        <p14:creationId xmlns="" xmlns:p14="http://schemas.microsoft.com/office/powerpoint/2010/main" val="1174411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O-001: Influence d’une équipe multidisciplinaire sur le diagnostic et le traitement – Basta Y,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Objectif</a:t>
            </a:r>
            <a:r>
              <a:rPr lang="fr-FR" dirty="0" smtClean="0"/>
              <a:t> </a:t>
            </a:r>
          </a:p>
          <a:p>
            <a:r>
              <a:rPr lang="fr-FR" dirty="0" smtClean="0"/>
              <a:t>Evaluer l’influence de la multidisciplinarité sur le diagnostic et la prise en charge des patients avec cancer gastro-intestinal (GI) potentiel</a:t>
            </a:r>
          </a:p>
          <a:p>
            <a:pPr lvl="1">
              <a:buClr>
                <a:srgbClr val="043882"/>
              </a:buClr>
            </a:pPr>
            <a:endParaRPr lang="fr-FR" dirty="0" smtClean="0"/>
          </a:p>
          <a:p>
            <a:pPr marL="0" indent="0">
              <a:buNone/>
            </a:pPr>
            <a:r>
              <a:rPr lang="fr-FR" b="1" dirty="0" smtClean="0"/>
              <a:t>Méthodologie</a:t>
            </a:r>
            <a:endParaRPr lang="fr-FR" dirty="0" smtClean="0"/>
          </a:p>
          <a:p>
            <a:r>
              <a:rPr lang="fr-FR" dirty="0" smtClean="0"/>
              <a:t>Les dossiers de 551 patients ont été discutés de façon prospective 691 fois lors de </a:t>
            </a:r>
            <a:br>
              <a:rPr lang="fr-FR" dirty="0" smtClean="0"/>
            </a:br>
            <a:r>
              <a:rPr lang="fr-FR" dirty="0" smtClean="0"/>
              <a:t>74 réunions d’équipes multidisciplinaires (EMD) d’oncologie digestive sur une période de </a:t>
            </a:r>
            <a:br>
              <a:rPr lang="fr-FR" dirty="0" smtClean="0"/>
            </a:br>
            <a:r>
              <a:rPr lang="fr-FR" dirty="0" smtClean="0"/>
              <a:t>6 mois</a:t>
            </a:r>
          </a:p>
          <a:p>
            <a:r>
              <a:rPr lang="fr-FR" dirty="0" smtClean="0"/>
              <a:t>Les diagnostics des EMD ont été validés par les résultats pathologiques ou les données de suivi</a:t>
            </a:r>
          </a:p>
          <a:p>
            <a:r>
              <a:rPr lang="fr-FR" dirty="0" smtClean="0"/>
              <a:t>Les facteurs associés à un diagnostic exact ont été identifiés par un modèle de régression de Poisson </a:t>
            </a:r>
          </a:p>
          <a:p>
            <a:r>
              <a:rPr lang="fr-FR" dirty="0" smtClean="0"/>
              <a:t>La mise en œuvre des décisions des EMD a été évaluée par l’examen des dossiers électroniques des patients et les raisons de déviation par rapport à ces décisions ont été recherchées manuellement dans ces dossiers</a:t>
            </a:r>
            <a:endParaRPr lang="fr-FR" dirty="0"/>
          </a:p>
        </p:txBody>
      </p:sp>
      <p:sp>
        <p:nvSpPr>
          <p:cNvPr id="15" name="Text Placeholder 14"/>
          <p:cNvSpPr>
            <a:spLocks noGrp="1"/>
          </p:cNvSpPr>
          <p:nvPr>
            <p:ph type="body" sz="quarter" idx="11"/>
          </p:nvPr>
        </p:nvSpPr>
        <p:spPr/>
        <p:txBody>
          <a:bodyPr/>
          <a:lstStyle/>
          <a:p>
            <a:r>
              <a:rPr lang="fr-FR" dirty="0" smtClean="0"/>
              <a:t>Basta et al. Ann Oncol 2016; 27 (suppl 2): abstr O-001</a:t>
            </a:r>
            <a:endParaRPr lang="fr-FR" dirty="0"/>
          </a:p>
        </p:txBody>
      </p:sp>
    </p:spTree>
    <p:custDataLst>
      <p:tags r:id="rId1"/>
    </p:custDataLst>
    <p:extLst>
      <p:ext uri="{BB962C8B-B14F-4D97-AF65-F5344CB8AC3E}">
        <p14:creationId xmlns="" xmlns:p14="http://schemas.microsoft.com/office/powerpoint/2010/main" val="3438202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O-001: Influence d’une équipe multidisciplinaire sur le diagnostic et le traitement – Basta Y,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endParaRPr lang="fr-FR" dirty="0" smtClean="0"/>
          </a:p>
          <a:p>
            <a:pPr lvl="1">
              <a:buClr>
                <a:srgbClr val="043882"/>
              </a:buClr>
            </a:pPr>
            <a:endParaRPr lang="fr-FR" dirty="0"/>
          </a:p>
        </p:txBody>
      </p:sp>
      <p:sp>
        <p:nvSpPr>
          <p:cNvPr id="15" name="Text Placeholder 14"/>
          <p:cNvSpPr>
            <a:spLocks noGrp="1"/>
          </p:cNvSpPr>
          <p:nvPr>
            <p:ph type="body" sz="quarter" idx="11"/>
          </p:nvPr>
        </p:nvSpPr>
        <p:spPr/>
        <p:txBody>
          <a:bodyPr/>
          <a:lstStyle/>
          <a:p>
            <a:r>
              <a:rPr lang="fr-FR" dirty="0" smtClean="0"/>
              <a:t>Basta et al. Ann Oncol 2016; 27 (suppl 2): abstr O-001</a:t>
            </a:r>
            <a:endParaRPr lang="fr-FR" dirty="0"/>
          </a:p>
        </p:txBody>
      </p:sp>
      <p:sp>
        <p:nvSpPr>
          <p:cNvPr id="2" name="Rectangle 1"/>
          <p:cNvSpPr/>
          <p:nvPr/>
        </p:nvSpPr>
        <p:spPr>
          <a:xfrm>
            <a:off x="1522070" y="1923226"/>
            <a:ext cx="123190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Imagerie/</a:t>
            </a:r>
          </a:p>
          <a:p>
            <a:pPr algn="ctr"/>
            <a:r>
              <a:rPr lang="fr-FR" sz="1400" dirty="0" smtClean="0">
                <a:solidFill>
                  <a:srgbClr val="4D4D4D"/>
                </a:solidFill>
              </a:rPr>
              <a:t>laboratoire (n=64)</a:t>
            </a:r>
            <a:endParaRPr lang="fr-FR" sz="1400" dirty="0">
              <a:solidFill>
                <a:srgbClr val="4D4D4D"/>
              </a:solidFill>
            </a:endParaRPr>
          </a:p>
        </p:txBody>
      </p:sp>
      <p:sp>
        <p:nvSpPr>
          <p:cNvPr id="8" name="Rectangle 7"/>
          <p:cNvSpPr/>
          <p:nvPr/>
        </p:nvSpPr>
        <p:spPr>
          <a:xfrm>
            <a:off x="1522070" y="3256714"/>
            <a:ext cx="123190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Pathologie (n=451)</a:t>
            </a:r>
            <a:endParaRPr lang="fr-FR" sz="1400" dirty="0">
              <a:solidFill>
                <a:srgbClr val="4D4D4D"/>
              </a:solidFill>
            </a:endParaRPr>
          </a:p>
        </p:txBody>
      </p:sp>
      <p:sp>
        <p:nvSpPr>
          <p:cNvPr id="10" name="Rectangle 9"/>
          <p:cNvSpPr/>
          <p:nvPr/>
        </p:nvSpPr>
        <p:spPr>
          <a:xfrm>
            <a:off x="3238500" y="2568579"/>
            <a:ext cx="130175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Exact</a:t>
            </a:r>
          </a:p>
          <a:p>
            <a:pPr algn="ctr"/>
            <a:r>
              <a:rPr lang="fr-FR" sz="1400" dirty="0" smtClean="0">
                <a:solidFill>
                  <a:srgbClr val="4D4D4D"/>
                </a:solidFill>
              </a:rPr>
              <a:t>(n=515)</a:t>
            </a:r>
            <a:endParaRPr lang="fr-FR" sz="1400" dirty="0">
              <a:solidFill>
                <a:srgbClr val="4D4D4D"/>
              </a:solidFill>
            </a:endParaRPr>
          </a:p>
        </p:txBody>
      </p:sp>
      <p:sp>
        <p:nvSpPr>
          <p:cNvPr id="11" name="Rectangle 10"/>
          <p:cNvSpPr/>
          <p:nvPr/>
        </p:nvSpPr>
        <p:spPr>
          <a:xfrm>
            <a:off x="5063845" y="1915494"/>
            <a:ext cx="1739900" cy="842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Nombre de patients</a:t>
            </a:r>
          </a:p>
          <a:p>
            <a:pPr algn="ctr"/>
            <a:r>
              <a:rPr lang="fr-FR" sz="1400" dirty="0" smtClean="0">
                <a:solidFill>
                  <a:srgbClr val="4D4D4D"/>
                </a:solidFill>
              </a:rPr>
              <a:t>(n=551)</a:t>
            </a:r>
            <a:endParaRPr lang="fr-FR" sz="1400" dirty="0">
              <a:solidFill>
                <a:srgbClr val="4D4D4D"/>
              </a:solidFill>
            </a:endParaRPr>
          </a:p>
        </p:txBody>
      </p:sp>
      <p:sp>
        <p:nvSpPr>
          <p:cNvPr id="12" name="Rectangle 11"/>
          <p:cNvSpPr/>
          <p:nvPr/>
        </p:nvSpPr>
        <p:spPr>
          <a:xfrm>
            <a:off x="4038600" y="3591477"/>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Inexact (n=30)</a:t>
            </a:r>
            <a:endParaRPr lang="fr-FR" sz="1400" dirty="0">
              <a:solidFill>
                <a:srgbClr val="4D4D4D"/>
              </a:solidFill>
            </a:endParaRPr>
          </a:p>
        </p:txBody>
      </p:sp>
      <p:sp>
        <p:nvSpPr>
          <p:cNvPr id="13" name="Rectangle 12"/>
          <p:cNvSpPr/>
          <p:nvPr/>
        </p:nvSpPr>
        <p:spPr>
          <a:xfrm>
            <a:off x="6337300" y="3591477"/>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Pas de diagnostic (n=6)</a:t>
            </a:r>
            <a:endParaRPr lang="fr-FR" sz="1400" dirty="0">
              <a:solidFill>
                <a:srgbClr val="4D4D4D"/>
              </a:solidFill>
            </a:endParaRPr>
          </a:p>
        </p:txBody>
      </p:sp>
      <p:sp>
        <p:nvSpPr>
          <p:cNvPr id="16" name="Rectangle 15"/>
          <p:cNvSpPr/>
          <p:nvPr/>
        </p:nvSpPr>
        <p:spPr>
          <a:xfrm>
            <a:off x="2793595" y="4802254"/>
            <a:ext cx="1231900"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Benin</a:t>
            </a:r>
          </a:p>
          <a:p>
            <a:pPr algn="ctr"/>
            <a:r>
              <a:rPr lang="fr-FR" sz="1400" dirty="0" smtClean="0">
                <a:solidFill>
                  <a:srgbClr val="4D4D4D"/>
                </a:solidFill>
              </a:rPr>
              <a:t>(n=14)</a:t>
            </a:r>
            <a:endParaRPr lang="fr-FR" sz="1400" dirty="0">
              <a:solidFill>
                <a:srgbClr val="4D4D4D"/>
              </a:solidFill>
            </a:endParaRPr>
          </a:p>
        </p:txBody>
      </p:sp>
      <p:sp>
        <p:nvSpPr>
          <p:cNvPr id="17" name="Rectangle 16"/>
          <p:cNvSpPr/>
          <p:nvPr/>
        </p:nvSpPr>
        <p:spPr>
          <a:xfrm>
            <a:off x="5252415" y="4802254"/>
            <a:ext cx="1231900"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Malin</a:t>
            </a:r>
          </a:p>
          <a:p>
            <a:pPr algn="ctr"/>
            <a:r>
              <a:rPr lang="fr-FR" sz="1400" dirty="0" smtClean="0">
                <a:solidFill>
                  <a:srgbClr val="4D4D4D"/>
                </a:solidFill>
              </a:rPr>
              <a:t>(n=16)</a:t>
            </a:r>
            <a:endParaRPr lang="fr-FR" sz="1400" dirty="0">
              <a:solidFill>
                <a:srgbClr val="4D4D4D"/>
              </a:solidFill>
            </a:endParaRPr>
          </a:p>
        </p:txBody>
      </p:sp>
      <p:grpSp>
        <p:nvGrpSpPr>
          <p:cNvPr id="3" name="Group 2"/>
          <p:cNvGrpSpPr/>
          <p:nvPr/>
        </p:nvGrpSpPr>
        <p:grpSpPr>
          <a:xfrm rot="10800000">
            <a:off x="2755900" y="2254769"/>
            <a:ext cx="315988" cy="1331910"/>
            <a:chOff x="232835" y="2610046"/>
            <a:chExt cx="631976" cy="1331910"/>
          </a:xfrm>
        </p:grpSpPr>
        <p:cxnSp>
          <p:nvCxnSpPr>
            <p:cNvPr id="18"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19"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0" name="AutoShape 19"/>
          <p:cNvCxnSpPr>
            <a:cxnSpLocks noChangeShapeType="1"/>
          </p:cNvCxnSpPr>
          <p:nvPr/>
        </p:nvCxnSpPr>
        <p:spPr bwMode="auto">
          <a:xfrm>
            <a:off x="3049814" y="2906670"/>
            <a:ext cx="180000" cy="0"/>
          </a:xfrm>
          <a:prstGeom prst="straightConnector1">
            <a:avLst/>
          </a:prstGeom>
          <a:noFill/>
          <a:ln w="57150">
            <a:solidFill>
              <a:schemeClr val="bg2">
                <a:lumMod val="60000"/>
                <a:lumOff val="40000"/>
              </a:schemeClr>
            </a:solidFill>
            <a:round/>
            <a:headEnd type="none" w="med" len="med"/>
            <a:tailEnd type="none" w="med" len="med"/>
          </a:ln>
        </p:spPr>
      </p:cxnSp>
      <p:grpSp>
        <p:nvGrpSpPr>
          <p:cNvPr id="21" name="Group 20"/>
          <p:cNvGrpSpPr/>
          <p:nvPr/>
        </p:nvGrpSpPr>
        <p:grpSpPr>
          <a:xfrm rot="5400000">
            <a:off x="5652256" y="2285686"/>
            <a:ext cx="315988" cy="2286000"/>
            <a:chOff x="232835" y="2610046"/>
            <a:chExt cx="631976" cy="1331910"/>
          </a:xfrm>
        </p:grpSpPr>
        <p:cxnSp>
          <p:nvCxnSpPr>
            <p:cNvPr id="22"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3"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grpSp>
        <p:nvGrpSpPr>
          <p:cNvPr id="24" name="Group 23"/>
          <p:cNvGrpSpPr/>
          <p:nvPr/>
        </p:nvGrpSpPr>
        <p:grpSpPr>
          <a:xfrm rot="5400000">
            <a:off x="4477506" y="3404080"/>
            <a:ext cx="315988" cy="2451100"/>
            <a:chOff x="232835" y="2610046"/>
            <a:chExt cx="631976" cy="1331910"/>
          </a:xfrm>
        </p:grpSpPr>
        <p:cxnSp>
          <p:nvCxnSpPr>
            <p:cNvPr id="25"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7" name="AutoShape 19"/>
          <p:cNvCxnSpPr>
            <a:cxnSpLocks noChangeShapeType="1"/>
          </p:cNvCxnSpPr>
          <p:nvPr/>
        </p:nvCxnSpPr>
        <p:spPr bwMode="auto">
          <a:xfrm>
            <a:off x="4540250" y="2897130"/>
            <a:ext cx="1404000" cy="0"/>
          </a:xfrm>
          <a:prstGeom prst="straightConnector1">
            <a:avLst/>
          </a:prstGeom>
          <a:noFill/>
          <a:ln w="57150">
            <a:solidFill>
              <a:schemeClr val="bg2">
                <a:lumMod val="60000"/>
                <a:lumOff val="40000"/>
              </a:schemeClr>
            </a:solidFill>
            <a:round/>
            <a:headEnd type="triangle" w="med" len="med"/>
            <a:tailEnd type="none" w="med" len="med"/>
          </a:ln>
        </p:spPr>
      </p:cxnSp>
      <p:cxnSp>
        <p:nvCxnSpPr>
          <p:cNvPr id="28" name="AutoShape 19"/>
          <p:cNvCxnSpPr>
            <a:cxnSpLocks noChangeShapeType="1"/>
          </p:cNvCxnSpPr>
          <p:nvPr/>
        </p:nvCxnSpPr>
        <p:spPr bwMode="auto">
          <a:xfrm rot="5400000">
            <a:off x="5698000" y="3007344"/>
            <a:ext cx="46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19"/>
          <p:cNvCxnSpPr>
            <a:cxnSpLocks noChangeShapeType="1"/>
          </p:cNvCxnSpPr>
          <p:nvPr/>
        </p:nvCxnSpPr>
        <p:spPr bwMode="auto">
          <a:xfrm rot="5400000">
            <a:off x="4549272" y="4358419"/>
            <a:ext cx="180000" cy="0"/>
          </a:xfrm>
          <a:prstGeom prst="straightConnector1">
            <a:avLst/>
          </a:prstGeom>
          <a:noFill/>
          <a:ln w="57150">
            <a:solidFill>
              <a:schemeClr val="bg2">
                <a:lumMod val="60000"/>
                <a:lumOff val="40000"/>
              </a:schemeClr>
            </a:solidFill>
            <a:round/>
            <a:headEnd type="none" w="med" len="med"/>
            <a:tailEnd type="none" w="med" len="med"/>
          </a:ln>
        </p:spPr>
      </p:cxnSp>
      <p:sp>
        <p:nvSpPr>
          <p:cNvPr id="5" name="TextBox 4"/>
          <p:cNvSpPr txBox="1"/>
          <p:nvPr/>
        </p:nvSpPr>
        <p:spPr>
          <a:xfrm>
            <a:off x="1568014" y="1409682"/>
            <a:ext cx="6001185" cy="369332"/>
          </a:xfrm>
          <a:prstGeom prst="rect">
            <a:avLst/>
          </a:prstGeom>
          <a:noFill/>
        </p:spPr>
        <p:txBody>
          <a:bodyPr wrap="square" rtlCol="0">
            <a:spAutoFit/>
          </a:bodyPr>
          <a:lstStyle/>
          <a:p>
            <a:pPr algn="ctr"/>
            <a:r>
              <a:rPr lang="fr-FR" b="1" dirty="0" smtClean="0">
                <a:solidFill>
                  <a:srgbClr val="4D4D4D"/>
                </a:solidFill>
              </a:rPr>
              <a:t>Diagnostic formulé par l’EMD</a:t>
            </a:r>
            <a:endParaRPr lang="fr-FR" b="1" dirty="0">
              <a:solidFill>
                <a:srgbClr val="4D4D4D"/>
              </a:solidFill>
            </a:endParaRPr>
          </a:p>
        </p:txBody>
      </p:sp>
    </p:spTree>
    <p:custDataLst>
      <p:tags r:id="rId1"/>
    </p:custDataLst>
    <p:extLst>
      <p:ext uri="{BB962C8B-B14F-4D97-AF65-F5344CB8AC3E}">
        <p14:creationId xmlns="" xmlns:p14="http://schemas.microsoft.com/office/powerpoint/2010/main" val="3565018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O-001: Influence d’une équipe multidisciplinaire sur le diagnostic et le traitement – Basta Y,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r>
              <a:rPr lang="fr-FR" dirty="0" smtClean="0"/>
              <a:t> </a:t>
            </a:r>
          </a:p>
          <a:p>
            <a:pPr lvl="1">
              <a:buClr>
                <a:srgbClr val="043882"/>
              </a:buClr>
            </a:pPr>
            <a:endParaRPr lang="fr-FR" dirty="0"/>
          </a:p>
        </p:txBody>
      </p:sp>
      <p:sp>
        <p:nvSpPr>
          <p:cNvPr id="14" name="Text Placeholder 13"/>
          <p:cNvSpPr>
            <a:spLocks noGrp="1"/>
          </p:cNvSpPr>
          <p:nvPr>
            <p:ph type="body" sz="quarter" idx="10"/>
          </p:nvPr>
        </p:nvSpPr>
        <p:spPr/>
        <p:txBody>
          <a:bodyPr/>
          <a:lstStyle/>
          <a:p>
            <a:r>
              <a:rPr lang="fr-FR" dirty="0" smtClean="0"/>
              <a:t>M±, modification du stade</a:t>
            </a:r>
            <a:endParaRPr lang="fr-FR" dirty="0"/>
          </a:p>
        </p:txBody>
      </p:sp>
      <p:sp>
        <p:nvSpPr>
          <p:cNvPr id="15" name="Text Placeholder 14"/>
          <p:cNvSpPr>
            <a:spLocks noGrp="1"/>
          </p:cNvSpPr>
          <p:nvPr>
            <p:ph type="body" sz="quarter" idx="11"/>
          </p:nvPr>
        </p:nvSpPr>
        <p:spPr/>
        <p:txBody>
          <a:bodyPr/>
          <a:lstStyle/>
          <a:p>
            <a:r>
              <a:rPr lang="fr-FR" dirty="0" smtClean="0"/>
              <a:t>Basta et al. Ann Oncol 2016; 27 (suppl 2): abstr O-001</a:t>
            </a:r>
            <a:endParaRPr lang="fr-FR" dirty="0"/>
          </a:p>
        </p:txBody>
      </p:sp>
      <p:sp>
        <p:nvSpPr>
          <p:cNvPr id="9" name="Rectangle 8"/>
          <p:cNvSpPr/>
          <p:nvPr/>
        </p:nvSpPr>
        <p:spPr>
          <a:xfrm>
            <a:off x="2958975" y="2227379"/>
            <a:ext cx="130175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Exact</a:t>
            </a:r>
          </a:p>
          <a:p>
            <a:pPr algn="ctr"/>
            <a:r>
              <a:rPr lang="fr-FR" sz="1400" dirty="0" smtClean="0">
                <a:solidFill>
                  <a:srgbClr val="4D4D4D"/>
                </a:solidFill>
              </a:rPr>
              <a:t>(n=431)</a:t>
            </a:r>
            <a:endParaRPr lang="fr-FR" sz="1400" dirty="0">
              <a:solidFill>
                <a:srgbClr val="4D4D4D"/>
              </a:solidFill>
            </a:endParaRPr>
          </a:p>
        </p:txBody>
      </p:sp>
      <p:sp>
        <p:nvSpPr>
          <p:cNvPr id="10" name="Rectangle 9"/>
          <p:cNvSpPr/>
          <p:nvPr/>
        </p:nvSpPr>
        <p:spPr>
          <a:xfrm>
            <a:off x="4995605" y="2227378"/>
            <a:ext cx="1739900" cy="6604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Nombre de dossiers (n=551)</a:t>
            </a:r>
            <a:endParaRPr lang="fr-FR" sz="1400" dirty="0">
              <a:solidFill>
                <a:srgbClr val="4D4D4D"/>
              </a:solidFill>
            </a:endParaRPr>
          </a:p>
        </p:txBody>
      </p:sp>
      <p:sp>
        <p:nvSpPr>
          <p:cNvPr id="11" name="Rectangle 10"/>
          <p:cNvSpPr/>
          <p:nvPr/>
        </p:nvSpPr>
        <p:spPr>
          <a:xfrm>
            <a:off x="4106840" y="3304869"/>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Inexact (n=109)</a:t>
            </a:r>
            <a:endParaRPr lang="fr-FR" sz="1400" dirty="0">
              <a:solidFill>
                <a:srgbClr val="4D4D4D"/>
              </a:solidFill>
            </a:endParaRPr>
          </a:p>
        </p:txBody>
      </p:sp>
      <p:sp>
        <p:nvSpPr>
          <p:cNvPr id="12" name="Rectangle 11"/>
          <p:cNvSpPr/>
          <p:nvPr/>
        </p:nvSpPr>
        <p:spPr>
          <a:xfrm>
            <a:off x="6405540" y="3304869"/>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Pas de diagnostic (n=11)</a:t>
            </a:r>
            <a:endParaRPr lang="fr-FR" sz="1400" dirty="0">
              <a:solidFill>
                <a:srgbClr val="4D4D4D"/>
              </a:solidFill>
            </a:endParaRPr>
          </a:p>
        </p:txBody>
      </p:sp>
      <p:sp>
        <p:nvSpPr>
          <p:cNvPr id="13" name="Rectangle 12"/>
          <p:cNvSpPr/>
          <p:nvPr/>
        </p:nvSpPr>
        <p:spPr>
          <a:xfrm>
            <a:off x="1971322"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Diagnostic + M±</a:t>
            </a:r>
          </a:p>
          <a:p>
            <a:pPr algn="ctr"/>
            <a:r>
              <a:rPr lang="fr-FR" sz="1400" dirty="0" smtClean="0">
                <a:solidFill>
                  <a:srgbClr val="4D4D4D"/>
                </a:solidFill>
              </a:rPr>
              <a:t>(n=17)</a:t>
            </a:r>
            <a:endParaRPr lang="fr-FR" sz="1400" dirty="0">
              <a:solidFill>
                <a:srgbClr val="4D4D4D"/>
              </a:solidFill>
            </a:endParaRPr>
          </a:p>
        </p:txBody>
      </p:sp>
      <p:sp>
        <p:nvSpPr>
          <p:cNvPr id="16" name="Rectangle 15"/>
          <p:cNvSpPr/>
          <p:nvPr/>
        </p:nvSpPr>
        <p:spPr>
          <a:xfrm>
            <a:off x="3966110"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M±</a:t>
            </a:r>
          </a:p>
          <a:p>
            <a:pPr algn="ctr"/>
            <a:r>
              <a:rPr lang="fr-FR" sz="1400" dirty="0" smtClean="0">
                <a:solidFill>
                  <a:srgbClr val="4D4D4D"/>
                </a:solidFill>
              </a:rPr>
              <a:t>(n=27)</a:t>
            </a:r>
            <a:endParaRPr lang="fr-FR" sz="1400" dirty="0">
              <a:solidFill>
                <a:srgbClr val="4D4D4D"/>
              </a:solidFill>
            </a:endParaRPr>
          </a:p>
        </p:txBody>
      </p:sp>
      <p:grpSp>
        <p:nvGrpSpPr>
          <p:cNvPr id="21" name="Group 20"/>
          <p:cNvGrpSpPr/>
          <p:nvPr/>
        </p:nvGrpSpPr>
        <p:grpSpPr>
          <a:xfrm rot="5400000">
            <a:off x="5752490" y="2008028"/>
            <a:ext cx="252000" cy="2286000"/>
            <a:chOff x="232835" y="2610046"/>
            <a:chExt cx="631976" cy="1331910"/>
          </a:xfrm>
        </p:grpSpPr>
        <p:cxnSp>
          <p:nvCxnSpPr>
            <p:cNvPr id="22"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3"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grpSp>
        <p:nvGrpSpPr>
          <p:cNvPr id="24" name="Group 23"/>
          <p:cNvGrpSpPr/>
          <p:nvPr/>
        </p:nvGrpSpPr>
        <p:grpSpPr>
          <a:xfrm rot="5400000">
            <a:off x="4589287" y="2231373"/>
            <a:ext cx="252000" cy="4000786"/>
            <a:chOff x="232835" y="2610046"/>
            <a:chExt cx="631976" cy="1331910"/>
          </a:xfrm>
        </p:grpSpPr>
        <p:cxnSp>
          <p:nvCxnSpPr>
            <p:cNvPr id="25"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7" name="AutoShape 19"/>
          <p:cNvCxnSpPr>
            <a:cxnSpLocks noChangeShapeType="1"/>
          </p:cNvCxnSpPr>
          <p:nvPr/>
        </p:nvCxnSpPr>
        <p:spPr bwMode="auto">
          <a:xfrm>
            <a:off x="4260725" y="2555930"/>
            <a:ext cx="720000" cy="0"/>
          </a:xfrm>
          <a:prstGeom prst="straightConnector1">
            <a:avLst/>
          </a:prstGeom>
          <a:noFill/>
          <a:ln w="57150">
            <a:solidFill>
              <a:schemeClr val="bg2">
                <a:lumMod val="60000"/>
                <a:lumOff val="40000"/>
              </a:schemeClr>
            </a:solidFill>
            <a:round/>
            <a:headEnd type="triangle" w="med" len="med"/>
            <a:tailEnd type="none" w="med" len="med"/>
          </a:ln>
        </p:spPr>
      </p:cxnSp>
      <p:cxnSp>
        <p:nvCxnSpPr>
          <p:cNvPr id="28" name="AutoShape 19"/>
          <p:cNvCxnSpPr>
            <a:cxnSpLocks noChangeShapeType="1"/>
          </p:cNvCxnSpPr>
          <p:nvPr/>
        </p:nvCxnSpPr>
        <p:spPr bwMode="auto">
          <a:xfrm rot="5400000">
            <a:off x="5809760" y="2956611"/>
            <a:ext cx="10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19"/>
          <p:cNvCxnSpPr>
            <a:cxnSpLocks noChangeShapeType="1"/>
          </p:cNvCxnSpPr>
          <p:nvPr/>
        </p:nvCxnSpPr>
        <p:spPr bwMode="auto">
          <a:xfrm rot="5400000">
            <a:off x="4653512" y="4030114"/>
            <a:ext cx="10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19"/>
          <p:cNvCxnSpPr>
            <a:cxnSpLocks noChangeShapeType="1"/>
          </p:cNvCxnSpPr>
          <p:nvPr/>
        </p:nvCxnSpPr>
        <p:spPr bwMode="auto">
          <a:xfrm rot="5400000">
            <a:off x="4571953" y="4233451"/>
            <a:ext cx="270000" cy="0"/>
          </a:xfrm>
          <a:prstGeom prst="straightConnector1">
            <a:avLst/>
          </a:prstGeom>
          <a:noFill/>
          <a:ln w="57150">
            <a:solidFill>
              <a:schemeClr val="bg2">
                <a:lumMod val="60000"/>
                <a:lumOff val="40000"/>
              </a:schemeClr>
            </a:solidFill>
            <a:round/>
            <a:headEnd type="none" w="med" len="med"/>
            <a:tailEnd type="triangle" w="med" len="med"/>
          </a:ln>
        </p:spPr>
      </p:cxnSp>
      <p:sp>
        <p:nvSpPr>
          <p:cNvPr id="31" name="Rectangle 30"/>
          <p:cNvSpPr/>
          <p:nvPr/>
        </p:nvSpPr>
        <p:spPr>
          <a:xfrm>
            <a:off x="5974638"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4D4D4D"/>
                </a:solidFill>
              </a:rPr>
              <a:t>Diagnostic</a:t>
            </a:r>
          </a:p>
          <a:p>
            <a:pPr algn="ctr"/>
            <a:r>
              <a:rPr lang="fr-FR" sz="1400" dirty="0" smtClean="0">
                <a:solidFill>
                  <a:srgbClr val="4D4D4D"/>
                </a:solidFill>
              </a:rPr>
              <a:t>(n=67)</a:t>
            </a:r>
            <a:endParaRPr lang="fr-FR" sz="1400" dirty="0">
              <a:solidFill>
                <a:srgbClr val="4D4D4D"/>
              </a:solidFill>
            </a:endParaRPr>
          </a:p>
        </p:txBody>
      </p:sp>
      <p:sp>
        <p:nvSpPr>
          <p:cNvPr id="33" name="TextBox 32"/>
          <p:cNvSpPr txBox="1"/>
          <p:nvPr/>
        </p:nvSpPr>
        <p:spPr>
          <a:xfrm>
            <a:off x="1971323" y="1668994"/>
            <a:ext cx="5371174" cy="369332"/>
          </a:xfrm>
          <a:prstGeom prst="rect">
            <a:avLst/>
          </a:prstGeom>
          <a:noFill/>
        </p:spPr>
        <p:txBody>
          <a:bodyPr wrap="square" rtlCol="0">
            <a:spAutoFit/>
          </a:bodyPr>
          <a:lstStyle/>
          <a:p>
            <a:pPr algn="ctr"/>
            <a:r>
              <a:rPr lang="fr-FR" b="1" dirty="0" smtClean="0">
                <a:solidFill>
                  <a:srgbClr val="4D4D4D"/>
                </a:solidFill>
              </a:rPr>
              <a:t>Diagnostic rectifié par l’EMD</a:t>
            </a:r>
            <a:endParaRPr lang="fr-FR" b="1" dirty="0">
              <a:solidFill>
                <a:srgbClr val="4D4D4D"/>
              </a:solidFill>
            </a:endParaRPr>
          </a:p>
        </p:txBody>
      </p:sp>
    </p:spTree>
    <p:custDataLst>
      <p:tags r:id="rId1"/>
    </p:custDataLst>
    <p:extLst>
      <p:ext uri="{BB962C8B-B14F-4D97-AF65-F5344CB8AC3E}">
        <p14:creationId xmlns="" xmlns:p14="http://schemas.microsoft.com/office/powerpoint/2010/main" val="3594964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O-001: Influence d’une équipe multidisciplinaire sur le diagnostic et le traitement – Basta Y, et al </a:t>
            </a:r>
            <a:endParaRPr lang="fr-FR" dirty="0"/>
          </a:p>
        </p:txBody>
      </p:sp>
      <p:sp>
        <p:nvSpPr>
          <p:cNvPr id="5123" name="Rectangle 3"/>
          <p:cNvSpPr>
            <a:spLocks noGrp="1" noChangeArrowheads="1"/>
          </p:cNvSpPr>
          <p:nvPr>
            <p:ph type="body" idx="1"/>
          </p:nvPr>
        </p:nvSpPr>
        <p:spPr>
          <a:xfrm>
            <a:off x="365124" y="1239765"/>
            <a:ext cx="8668277" cy="5065379"/>
          </a:xfrm>
        </p:spPr>
        <p:txBody>
          <a:bodyPr/>
          <a:lstStyle/>
          <a:p>
            <a:pPr marL="0" indent="0">
              <a:buNone/>
            </a:pPr>
            <a:r>
              <a:rPr lang="fr-FR" b="1" dirty="0" smtClean="0"/>
              <a:t>Résultats</a:t>
            </a:r>
          </a:p>
          <a:p>
            <a:pPr marL="0" indent="0">
              <a:buNone/>
            </a:pPr>
            <a:r>
              <a:rPr lang="fr-FR" dirty="0" smtClean="0"/>
              <a:t> </a:t>
            </a:r>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252412" lvl="1" indent="0">
              <a:buClr>
                <a:srgbClr val="043882"/>
              </a:buClr>
              <a:buNone/>
            </a:pPr>
            <a:endParaRPr lang="fr-FR" dirty="0" smtClean="0"/>
          </a:p>
          <a:p>
            <a:pPr marL="0" indent="0">
              <a:spcAft>
                <a:spcPts val="0"/>
              </a:spcAft>
              <a:buNone/>
            </a:pPr>
            <a:r>
              <a:rPr lang="fr-FR" b="1" dirty="0" smtClean="0"/>
              <a:t>Conclusions</a:t>
            </a:r>
            <a:endParaRPr lang="fr-FR" dirty="0" smtClean="0"/>
          </a:p>
          <a:p>
            <a:pPr>
              <a:spcAft>
                <a:spcPts val="0"/>
              </a:spcAft>
            </a:pPr>
            <a:r>
              <a:rPr lang="fr-FR" b="1" dirty="0" smtClean="0"/>
              <a:t>Chez les patients avec cancer GI potentiel, les EMD ont rectifié 21,8% des diagnostics </a:t>
            </a:r>
          </a:p>
          <a:p>
            <a:pPr>
              <a:spcAft>
                <a:spcPts val="0"/>
              </a:spcAft>
            </a:pPr>
            <a:r>
              <a:rPr lang="fr-FR" b="1" dirty="0" smtClean="0"/>
              <a:t>La présence du médecin en charge du patient était le facteur le plus fortement associé à un diagnostic exact</a:t>
            </a:r>
          </a:p>
          <a:p>
            <a:pPr>
              <a:spcAft>
                <a:spcPts val="0"/>
              </a:spcAft>
            </a:pPr>
            <a:r>
              <a:rPr lang="fr-FR" b="1" dirty="0" smtClean="0"/>
              <a:t>Le nombre de diagnostics corrects n’était pas influencé par le nombre de cas discutés ni par la durée de la réunion</a:t>
            </a:r>
          </a:p>
          <a:p>
            <a:pPr marL="0" indent="0">
              <a:spcAft>
                <a:spcPts val="0"/>
              </a:spcAft>
              <a:buNone/>
            </a:pPr>
            <a:endParaRPr lang="fr-FR" dirty="0"/>
          </a:p>
        </p:txBody>
      </p:sp>
      <p:sp>
        <p:nvSpPr>
          <p:cNvPr id="15" name="Text Placeholder 14"/>
          <p:cNvSpPr>
            <a:spLocks noGrp="1"/>
          </p:cNvSpPr>
          <p:nvPr>
            <p:ph type="body" sz="quarter" idx="11"/>
          </p:nvPr>
        </p:nvSpPr>
        <p:spPr/>
        <p:txBody>
          <a:bodyPr/>
          <a:lstStyle/>
          <a:p>
            <a:r>
              <a:rPr lang="fr-FR" dirty="0" smtClean="0"/>
              <a:t>Basta et al. Ann Oncol 2016; 27 (suppl 2): abstr O-001</a:t>
            </a:r>
            <a:endParaRPr lang="fr-FR" dirty="0"/>
          </a:p>
        </p:txBody>
      </p:sp>
      <p:graphicFrame>
        <p:nvGraphicFramePr>
          <p:cNvPr id="6" name="Group 88"/>
          <p:cNvGraphicFramePr>
            <a:graphicFrameLocks noGrp="1"/>
          </p:cNvGraphicFramePr>
          <p:nvPr>
            <p:extLst>
              <p:ext uri="{D42A27DB-BD31-4B8C-83A1-F6EECF244321}">
                <p14:modId xmlns="" xmlns:p14="http://schemas.microsoft.com/office/powerpoint/2010/main" val="1896454703"/>
              </p:ext>
            </p:extLst>
          </p:nvPr>
        </p:nvGraphicFramePr>
        <p:xfrm>
          <a:off x="369888" y="1616075"/>
          <a:ext cx="8329612" cy="1524000"/>
        </p:xfrm>
        <a:graphic>
          <a:graphicData uri="http://schemas.openxmlformats.org/drawingml/2006/table">
            <a:tbl>
              <a:tblPr firstRow="1" bandRow="1">
                <a:tableStyleId>{69012ECD-51FC-41F1-AA8D-1B2483CD663E}</a:tableStyleId>
              </a:tblPr>
              <a:tblGrid>
                <a:gridCol w="3859212"/>
                <a:gridCol w="2514600"/>
                <a:gridCol w="19558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Facteurs associés à une décision correcte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RR (IC95)</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Médecin traitant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1,2 (1,02 –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Examens supplémentaires nécessaires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0,8 (0,75 –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Nombre de dossiers discutés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 (0,98 –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Durée des réunions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1,0 (0,99 –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 xmlns:p14="http://schemas.microsoft.com/office/powerpoint/2010/main" val="131142161"/>
              </p:ext>
            </p:extLst>
          </p:nvPr>
        </p:nvGraphicFramePr>
        <p:xfrm>
          <a:off x="369888" y="3224733"/>
          <a:ext cx="8329612" cy="1524000"/>
        </p:xfrm>
        <a:graphic>
          <a:graphicData uri="http://schemas.openxmlformats.org/drawingml/2006/table">
            <a:tbl>
              <a:tblPr firstRow="1" bandRow="1">
                <a:tableStyleId>{69012ECD-51FC-41F1-AA8D-1B2483CD663E}</a:tableStyleId>
              </a:tblPr>
              <a:tblGrid>
                <a:gridCol w="6223211"/>
                <a:gridCol w="2106401"/>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Raisons de déviations par rapport au traitement recommandé,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Souhait du patient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Condition physique du patient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Deuxième avis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Arial" charset="0"/>
                          <a:cs typeface="Arial" charset="0"/>
                        </a:rPr>
                        <a:t>Diagnostic incorrect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 xmlns:p14="http://schemas.microsoft.com/office/powerpoint/2010/main" val="2248363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uFill>
                  <a:solidFill>
                    <a:schemeClr val="accent1"/>
                  </a:solidFill>
                </a:uFill>
              </a:rPr>
              <a:t>Cancers </a:t>
            </a:r>
            <a:r>
              <a:rPr lang="en-GB" dirty="0" smtClean="0">
                <a:solidFill>
                  <a:schemeClr val="accent1"/>
                </a:solidFill>
                <a:uFill>
                  <a:solidFill>
                    <a:schemeClr val="accent1"/>
                  </a:solidFill>
                </a:uFill>
              </a:rPr>
              <a:t>DE L’OESOPHAGE ET DE L’ESTOMAC</a:t>
            </a:r>
            <a:endParaRPr lang="en-GB" dirty="0"/>
          </a:p>
        </p:txBody>
      </p:sp>
    </p:spTree>
    <p:extLst>
      <p:ext uri="{BB962C8B-B14F-4D97-AF65-F5344CB8AC3E}">
        <p14:creationId xmlns="" xmlns:p14="http://schemas.microsoft.com/office/powerpoint/2010/main" val="153655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LBA-002: </a:t>
            </a:r>
            <a:r>
              <a:rPr lang="fr-FR" dirty="0"/>
              <a:t>E</a:t>
            </a:r>
            <a:r>
              <a:rPr lang="fr-FR" dirty="0" smtClean="0"/>
              <a:t>tude multicentrique randomisée de phase III de chimiothérapie néoadjuvante, suivie de chirurgie et chimiothérapie ou de chirurgie et radiochimiothérapie dans le cancer de l’estomac résécable: premiers résultats de l’étude CRITICS – Verheij M, et al </a:t>
            </a:r>
            <a:endParaRPr lang="fr-FR"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l’effet d’un traitement optimisé, local et par chimiothérapie systémique sur la survie des patients avec cancer de l’estomac (CE) résécable</a:t>
            </a:r>
            <a:endParaRPr lang="fr-FR" dirty="0"/>
          </a:p>
        </p:txBody>
      </p:sp>
      <p:sp>
        <p:nvSpPr>
          <p:cNvPr id="8" name="Oval 14"/>
          <p:cNvSpPr>
            <a:spLocks noChangeArrowheads="1"/>
          </p:cNvSpPr>
          <p:nvPr/>
        </p:nvSpPr>
        <p:spPr bwMode="auto">
          <a:xfrm>
            <a:off x="3420327" y="33289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latin typeface="Arial"/>
                <a:ea typeface="SimSun" pitchFamily="2" charset="-122"/>
                <a:cs typeface="Arial"/>
              </a:rPr>
              <a:t>R</a:t>
            </a:r>
          </a:p>
          <a:p>
            <a:pPr algn="ctr"/>
            <a:r>
              <a:rPr lang="fr-FR" altLang="zh-CN" sz="1600" b="1" dirty="0" smtClean="0">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9" name="AutoShape 15"/>
          <p:cNvCxnSpPr>
            <a:cxnSpLocks noChangeShapeType="1"/>
            <a:stCxn id="8" idx="0"/>
            <a:endCxn id="13" idx="1"/>
          </p:cNvCxnSpPr>
          <p:nvPr/>
        </p:nvCxnSpPr>
        <p:spPr bwMode="auto">
          <a:xfrm rot="5400000" flipH="1" flipV="1">
            <a:off x="3499731" y="2865335"/>
            <a:ext cx="675970" cy="251182"/>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6" idx="3"/>
            <a:endCxn id="8" idx="2"/>
          </p:cNvCxnSpPr>
          <p:nvPr/>
        </p:nvCxnSpPr>
        <p:spPr bwMode="auto">
          <a:xfrm>
            <a:off x="3180659" y="3621011"/>
            <a:ext cx="239668"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32" idx="2"/>
          </p:cNvCxnSpPr>
          <p:nvPr/>
        </p:nvCxnSpPr>
        <p:spPr bwMode="auto">
          <a:xfrm>
            <a:off x="5868599" y="2652941"/>
            <a:ext cx="325221"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963307" y="2242572"/>
            <a:ext cx="19052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3x CT* /3S</a:t>
            </a:r>
          </a:p>
          <a:p>
            <a:pPr algn="ctr" defTabSz="892175" eaLnBrk="0" hangingPunct="0"/>
            <a:r>
              <a:rPr lang="fr-FR" altLang="zh-CN" dirty="0" smtClean="0">
                <a:solidFill>
                  <a:srgbClr val="FFFFFF"/>
                </a:solidFill>
                <a:latin typeface="Arial"/>
                <a:ea typeface="SimSun" pitchFamily="2" charset="-122"/>
                <a:cs typeface="Arial"/>
              </a:rPr>
              <a:t>(n=393)</a:t>
            </a:r>
            <a:endParaRPr lang="fr-FR"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120659" y="2260382"/>
            <a:ext cx="306000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CE </a:t>
            </a:r>
            <a:r>
              <a:rPr lang="fr-FR" altLang="zh-CN" dirty="0">
                <a:solidFill>
                  <a:srgbClr val="FFFFFF"/>
                </a:solidFill>
                <a:latin typeface="Arial"/>
                <a:ea typeface="SimSun" pitchFamily="2" charset="-122"/>
                <a:cs typeface="Arial"/>
              </a:rPr>
              <a:t>ou </a:t>
            </a:r>
            <a:r>
              <a:rPr lang="fr-FR" altLang="zh-CN" dirty="0" smtClean="0">
                <a:solidFill>
                  <a:srgbClr val="FFFFFF"/>
                </a:solidFill>
                <a:latin typeface="Arial"/>
                <a:ea typeface="SimSun" pitchFamily="2" charset="-122"/>
                <a:cs typeface="Arial"/>
              </a:rPr>
              <a:t>CJGO</a:t>
            </a:r>
            <a:r>
              <a:rPr lang="fr-FR" altLang="zh-CN" baseline="30000" dirty="0" smtClean="0">
                <a:solidFill>
                  <a:srgbClr val="FFFFFF"/>
                </a:solidFill>
                <a:latin typeface="Arial"/>
                <a:ea typeface="SimSun" pitchFamily="2" charset="-122"/>
                <a:cs typeface="Arial"/>
              </a:rPr>
              <a:t> </a:t>
            </a:r>
            <a:r>
              <a:rPr lang="fr-FR" altLang="zh-CN" dirty="0">
                <a:solidFill>
                  <a:srgbClr val="FFFFFF"/>
                </a:solidFill>
                <a:latin typeface="Arial"/>
                <a:ea typeface="SimSun" pitchFamily="2" charset="-122"/>
                <a:cs typeface="Arial"/>
              </a:rPr>
              <a:t>résécable de stade Ib–</a:t>
            </a:r>
            <a:r>
              <a:rPr lang="fr-FR" altLang="zh-CN" dirty="0" smtClean="0">
                <a:solidFill>
                  <a:srgbClr val="FFFFFF"/>
                </a:solidFill>
                <a:latin typeface="Arial"/>
                <a:ea typeface="SimSun" pitchFamily="2" charset="-122"/>
                <a:cs typeface="Arial"/>
              </a:rPr>
              <a:t>IVa</a:t>
            </a:r>
            <a:endParaRPr lang="fr-FR"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métastases à distance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OMS PS ≤1</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Age ≥18 ans</a:t>
            </a:r>
          </a:p>
          <a:p>
            <a:pPr defTabSz="892175" eaLnBrk="0" hangingPunct="0">
              <a:spcAft>
                <a:spcPct val="30000"/>
              </a:spcAft>
            </a:pPr>
            <a:r>
              <a:rPr lang="fr-FR" altLang="zh-CN" dirty="0" smtClean="0">
                <a:solidFill>
                  <a:srgbClr val="FFFFFF"/>
                </a:solidFill>
                <a:latin typeface="Arial"/>
                <a:ea typeface="SimSun" pitchFamily="2" charset="-122"/>
                <a:cs typeface="Arial"/>
              </a:rPr>
              <a:t>(n=788)</a:t>
            </a:r>
          </a:p>
        </p:txBody>
      </p:sp>
      <p:cxnSp>
        <p:nvCxnSpPr>
          <p:cNvPr id="19" name="AutoShape 16"/>
          <p:cNvCxnSpPr>
            <a:cxnSpLocks noChangeShapeType="1"/>
            <a:stCxn id="8" idx="4"/>
            <a:endCxn id="22" idx="1"/>
          </p:cNvCxnSpPr>
          <p:nvPr/>
        </p:nvCxnSpPr>
        <p:spPr bwMode="auto">
          <a:xfrm rot="16200000" flipH="1">
            <a:off x="3517458" y="4107778"/>
            <a:ext cx="640516" cy="251182"/>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3963307" y="4143259"/>
            <a:ext cx="19044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3x CT* /3S</a:t>
            </a:r>
          </a:p>
          <a:p>
            <a:pPr algn="ctr" defTabSz="892175" eaLnBrk="0" hangingPunct="0"/>
            <a:r>
              <a:rPr lang="fr-FR" altLang="zh-CN" dirty="0" smtClean="0">
                <a:solidFill>
                  <a:srgbClr val="4D4D4D"/>
                </a:solidFill>
                <a:latin typeface="Arial"/>
                <a:ea typeface="SimSun" pitchFamily="2" charset="-122"/>
                <a:cs typeface="Arial"/>
              </a:rPr>
              <a:t>(n=395)</a:t>
            </a:r>
            <a:endParaRPr lang="fr-FR" altLang="zh-CN" dirty="0">
              <a:solidFill>
                <a:srgbClr val="4D4D4D"/>
              </a:solidFill>
              <a:latin typeface="Arial"/>
              <a:ea typeface="SimSun" pitchFamily="2" charset="-122"/>
              <a:cs typeface="Arial"/>
            </a:endParaRPr>
          </a:p>
        </p:txBody>
      </p:sp>
      <p:sp>
        <p:nvSpPr>
          <p:cNvPr id="32" name="AutoShape 8"/>
          <p:cNvSpPr>
            <a:spLocks noChangeArrowheads="1"/>
          </p:cNvSpPr>
          <p:nvPr/>
        </p:nvSpPr>
        <p:spPr bwMode="auto">
          <a:xfrm rot="5400000">
            <a:off x="5808298" y="2364908"/>
            <a:ext cx="1347107" cy="576064"/>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Chirurgie</a:t>
            </a:r>
            <a:r>
              <a:rPr lang="fr-FR" altLang="zh-CN" baseline="30000" dirty="0" smtClean="0">
                <a:solidFill>
                  <a:srgbClr val="FFFFFF"/>
                </a:solidFill>
                <a:latin typeface="Arial"/>
                <a:ea typeface="SimSun" pitchFamily="2" charset="-122"/>
                <a:cs typeface="Arial"/>
              </a:rPr>
              <a:t>†</a:t>
            </a:r>
            <a:endParaRPr lang="fr-FR" altLang="zh-CN" baseline="30000" dirty="0">
              <a:solidFill>
                <a:srgbClr val="FFFFFF"/>
              </a:solidFill>
              <a:latin typeface="Arial"/>
              <a:ea typeface="SimSun" pitchFamily="2" charset="-122"/>
              <a:cs typeface="Arial"/>
            </a:endParaRPr>
          </a:p>
        </p:txBody>
      </p:sp>
      <p:sp>
        <p:nvSpPr>
          <p:cNvPr id="37" name="AutoShape 8"/>
          <p:cNvSpPr>
            <a:spLocks noChangeArrowheads="1"/>
          </p:cNvSpPr>
          <p:nvPr/>
        </p:nvSpPr>
        <p:spPr bwMode="auto">
          <a:xfrm>
            <a:off x="7016189" y="2242572"/>
            <a:ext cx="201622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3x CT* /3S</a:t>
            </a:r>
          </a:p>
          <a:p>
            <a:pPr algn="ctr" defTabSz="892175" eaLnBrk="0" hangingPunct="0"/>
            <a:r>
              <a:rPr lang="fr-FR" altLang="zh-CN" dirty="0" smtClean="0">
                <a:solidFill>
                  <a:srgbClr val="FFFFFF"/>
                </a:solidFill>
                <a:latin typeface="Arial"/>
                <a:ea typeface="SimSun" pitchFamily="2" charset="-122"/>
                <a:cs typeface="Arial"/>
              </a:rPr>
              <a:t>(n=238)</a:t>
            </a:r>
          </a:p>
        </p:txBody>
      </p:sp>
      <p:sp>
        <p:nvSpPr>
          <p:cNvPr id="38" name="AutoShape 12"/>
          <p:cNvSpPr>
            <a:spLocks noChangeArrowheads="1"/>
          </p:cNvSpPr>
          <p:nvPr/>
        </p:nvSpPr>
        <p:spPr bwMode="auto">
          <a:xfrm>
            <a:off x="7016188" y="4128318"/>
            <a:ext cx="201622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a:ea typeface="SimSun" pitchFamily="2" charset="-122"/>
                <a:cs typeface="Arial"/>
              </a:rPr>
              <a:t>RCT (45 Gy en 25 fractions + CT</a:t>
            </a:r>
            <a:r>
              <a:rPr lang="fr-FR" altLang="zh-CN" sz="1600" baseline="30000" dirty="0" smtClean="0">
                <a:solidFill>
                  <a:srgbClr val="4D4D4D"/>
                </a:solidFill>
                <a:latin typeface="Arial"/>
                <a:ea typeface="SimSun" pitchFamily="2" charset="-122"/>
                <a:cs typeface="Arial"/>
              </a:rPr>
              <a:t>‡</a:t>
            </a:r>
            <a:r>
              <a:rPr lang="fr-FR" altLang="zh-CN" sz="1600" dirty="0" smtClean="0">
                <a:solidFill>
                  <a:srgbClr val="4D4D4D"/>
                </a:solidFill>
                <a:latin typeface="Arial"/>
                <a:ea typeface="SimSun" pitchFamily="2" charset="-122"/>
                <a:cs typeface="Arial"/>
              </a:rPr>
              <a:t>)</a:t>
            </a:r>
          </a:p>
          <a:p>
            <a:pPr algn="ctr" defTabSz="892175" eaLnBrk="0" hangingPunct="0"/>
            <a:r>
              <a:rPr lang="fr-FR" altLang="zh-CN" sz="1600" dirty="0" smtClean="0">
                <a:solidFill>
                  <a:srgbClr val="4D4D4D"/>
                </a:solidFill>
                <a:latin typeface="Arial"/>
                <a:ea typeface="SimSun" pitchFamily="2" charset="-122"/>
                <a:cs typeface="Arial"/>
              </a:rPr>
              <a:t>(n=248)</a:t>
            </a:r>
            <a:endParaRPr lang="fr-FR" altLang="zh-CN" sz="1600" dirty="0">
              <a:solidFill>
                <a:srgbClr val="4D4D4D"/>
              </a:solidFill>
              <a:latin typeface="Arial"/>
              <a:ea typeface="SimSun" pitchFamily="2" charset="-122"/>
              <a:cs typeface="Arial"/>
            </a:endParaRPr>
          </a:p>
        </p:txBody>
      </p:sp>
      <p:cxnSp>
        <p:nvCxnSpPr>
          <p:cNvPr id="40" name="AutoShape 21"/>
          <p:cNvCxnSpPr>
            <a:cxnSpLocks noChangeShapeType="1"/>
            <a:stCxn id="32" idx="0"/>
            <a:endCxn id="37" idx="1"/>
          </p:cNvCxnSpPr>
          <p:nvPr/>
        </p:nvCxnSpPr>
        <p:spPr bwMode="auto">
          <a:xfrm>
            <a:off x="6769884" y="2652941"/>
            <a:ext cx="246305" cy="0"/>
          </a:xfrm>
          <a:prstGeom prst="straightConnector1">
            <a:avLst/>
          </a:prstGeom>
          <a:noFill/>
          <a:ln w="57150">
            <a:solidFill>
              <a:schemeClr val="bg2">
                <a:lumMod val="60000"/>
                <a:lumOff val="40000"/>
              </a:schemeClr>
            </a:solidFill>
            <a:round/>
            <a:headEnd/>
            <a:tailEnd type="triangle" w="med" len="med"/>
          </a:ln>
        </p:spPr>
      </p:cxnSp>
      <p:cxnSp>
        <p:nvCxnSpPr>
          <p:cNvPr id="42" name="AutoShape 21"/>
          <p:cNvCxnSpPr>
            <a:cxnSpLocks noChangeShapeType="1"/>
            <a:stCxn id="25" idx="0"/>
            <a:endCxn id="38" idx="1"/>
          </p:cNvCxnSpPr>
          <p:nvPr/>
        </p:nvCxnSpPr>
        <p:spPr bwMode="auto">
          <a:xfrm flipV="1">
            <a:off x="6759252" y="4538686"/>
            <a:ext cx="256936" cy="17522"/>
          </a:xfrm>
          <a:prstGeom prst="straightConnector1">
            <a:avLst/>
          </a:prstGeom>
          <a:noFill/>
          <a:ln w="57150">
            <a:solidFill>
              <a:schemeClr val="bg2">
                <a:lumMod val="60000"/>
                <a:lumOff val="40000"/>
              </a:schemeClr>
            </a:solidFill>
            <a:round/>
            <a:headEnd/>
            <a:tailEnd type="triangle" w="med" len="med"/>
          </a:ln>
        </p:spPr>
      </p:cxnSp>
      <p:cxnSp>
        <p:nvCxnSpPr>
          <p:cNvPr id="44" name="AutoShape 21"/>
          <p:cNvCxnSpPr>
            <a:cxnSpLocks noChangeShapeType="1"/>
            <a:stCxn id="22" idx="3"/>
            <a:endCxn id="25" idx="2"/>
          </p:cNvCxnSpPr>
          <p:nvPr/>
        </p:nvCxnSpPr>
        <p:spPr bwMode="auto">
          <a:xfrm>
            <a:off x="5867707" y="4553627"/>
            <a:ext cx="315481" cy="2581"/>
          </a:xfrm>
          <a:prstGeom prst="straightConnector1">
            <a:avLst/>
          </a:prstGeom>
          <a:noFill/>
          <a:ln w="57150">
            <a:solidFill>
              <a:schemeClr val="bg2">
                <a:lumMod val="60000"/>
                <a:lumOff val="40000"/>
              </a:schemeClr>
            </a:solidFill>
            <a:round/>
            <a:headEnd/>
            <a:tailEnd type="triangle" w="med" len="med"/>
          </a:ln>
        </p:spPr>
      </p:cxnSp>
      <p:sp>
        <p:nvSpPr>
          <p:cNvPr id="21" name="Content Placeholder 26"/>
          <p:cNvSpPr txBox="1">
            <a:spLocks/>
          </p:cNvSpPr>
          <p:nvPr/>
        </p:nvSpPr>
        <p:spPr bwMode="auto">
          <a:xfrm>
            <a:off x="4010272" y="3046242"/>
            <a:ext cx="3120673" cy="1092464"/>
          </a:xfrm>
          <a:prstGeom prst="rect">
            <a:avLst/>
          </a:prstGeom>
          <a:noFill/>
          <a:ln w="9525">
            <a:noFill/>
            <a:miter lim="800000"/>
            <a:headEnd/>
            <a:tailEnd/>
          </a:ln>
        </p:spPr>
        <p:txBody>
          <a:bodyPr/>
          <a:lstStyle/>
          <a:p>
            <a:pPr marL="190500" indent="-190500" fontAlgn="auto">
              <a:lnSpc>
                <a:spcPts val="1600"/>
              </a:lnSpc>
              <a:spcBef>
                <a:spcPts val="0"/>
              </a:spcBef>
              <a:spcAft>
                <a:spcPts val="400"/>
              </a:spcAft>
              <a:defRPr/>
            </a:pPr>
            <a:r>
              <a:rPr lang="fr-FR" sz="1400" b="1" dirty="0" smtClean="0">
                <a:solidFill>
                  <a:srgbClr val="043882"/>
                </a:solidFill>
                <a:latin typeface="Arial"/>
                <a:cs typeface="Arial"/>
              </a:rPr>
              <a:t>Stratification</a:t>
            </a:r>
          </a:p>
          <a:p>
            <a:pPr marL="203200" indent="-203200" fontAlgn="auto">
              <a:lnSpc>
                <a:spcPts val="1600"/>
              </a:lnSpc>
              <a:spcBef>
                <a:spcPts val="0"/>
              </a:spcBef>
              <a:spcAft>
                <a:spcPts val="400"/>
              </a:spcAft>
              <a:buFont typeface="Arial" pitchFamily="34" charset="0"/>
              <a:buChar char="•"/>
              <a:defRPr/>
            </a:pPr>
            <a:r>
              <a:rPr lang="fr-FR" sz="1400" dirty="0" smtClean="0">
                <a:solidFill>
                  <a:srgbClr val="4D4D4D"/>
                </a:solidFill>
                <a:latin typeface="Arial"/>
                <a:cs typeface="Arial"/>
              </a:rPr>
              <a:t>Centre</a:t>
            </a:r>
          </a:p>
          <a:p>
            <a:pPr marL="203200" indent="-203200" fontAlgn="auto">
              <a:lnSpc>
                <a:spcPts val="1600"/>
              </a:lnSpc>
              <a:spcBef>
                <a:spcPts val="0"/>
              </a:spcBef>
              <a:spcAft>
                <a:spcPts val="400"/>
              </a:spcAft>
              <a:buFont typeface="Arial" pitchFamily="34" charset="0"/>
              <a:buChar char="•"/>
              <a:defRPr/>
            </a:pPr>
            <a:r>
              <a:rPr lang="fr-FR" sz="1400" dirty="0" smtClean="0">
                <a:solidFill>
                  <a:srgbClr val="4D4D4D"/>
                </a:solidFill>
                <a:latin typeface="Arial"/>
                <a:cs typeface="Arial"/>
              </a:rPr>
              <a:t>Type histologique</a:t>
            </a:r>
          </a:p>
          <a:p>
            <a:pPr marL="203200" indent="-203200" fontAlgn="auto">
              <a:lnSpc>
                <a:spcPts val="1600"/>
              </a:lnSpc>
              <a:spcBef>
                <a:spcPts val="0"/>
              </a:spcBef>
              <a:spcAft>
                <a:spcPts val="400"/>
              </a:spcAft>
              <a:buFont typeface="Arial" pitchFamily="34" charset="0"/>
              <a:buChar char="•"/>
              <a:defRPr/>
            </a:pPr>
            <a:r>
              <a:rPr lang="fr-FR" sz="1400" dirty="0" smtClean="0">
                <a:solidFill>
                  <a:srgbClr val="4D4D4D"/>
                </a:solidFill>
                <a:latin typeface="Arial"/>
                <a:cs typeface="Arial"/>
              </a:rPr>
              <a:t>Localisation tumorale</a:t>
            </a:r>
            <a:endParaRPr lang="fr-FR" sz="1400" dirty="0">
              <a:solidFill>
                <a:srgbClr val="4D4D4D"/>
              </a:solidFill>
              <a:latin typeface="Arial"/>
              <a:cs typeface="Arial"/>
            </a:endParaRPr>
          </a:p>
        </p:txBody>
      </p:sp>
      <p:sp>
        <p:nvSpPr>
          <p:cNvPr id="24" name="Text Placeholder 15"/>
          <p:cNvSpPr>
            <a:spLocks noGrp="1"/>
          </p:cNvSpPr>
          <p:nvPr>
            <p:ph type="body" sz="quarter" idx="10"/>
          </p:nvPr>
        </p:nvSpPr>
        <p:spPr>
          <a:xfrm>
            <a:off x="155949" y="6204430"/>
            <a:ext cx="4591202" cy="487363"/>
          </a:xfrm>
        </p:spPr>
        <p:txBody>
          <a:bodyPr/>
          <a:lstStyle/>
          <a:p>
            <a:r>
              <a:rPr lang="fr-FR" dirty="0" smtClean="0"/>
              <a:t>*ECC (épirubicine 50 mg/m</a:t>
            </a:r>
            <a:r>
              <a:rPr lang="fr-FR" baseline="30000" dirty="0" smtClean="0"/>
              <a:t>2</a:t>
            </a:r>
            <a:r>
              <a:rPr lang="fr-FR" dirty="0" smtClean="0"/>
              <a:t> J1; cisplatine 60 mg/m</a:t>
            </a:r>
            <a:r>
              <a:rPr lang="fr-FR" baseline="30000" dirty="0" smtClean="0"/>
              <a:t>2</a:t>
            </a:r>
            <a:r>
              <a:rPr lang="fr-FR" dirty="0" smtClean="0"/>
              <a:t> J1; capécitabine 1000 mg/m</a:t>
            </a:r>
            <a:r>
              <a:rPr lang="fr-FR" baseline="30000" dirty="0" smtClean="0"/>
              <a:t>2</a:t>
            </a:r>
            <a:r>
              <a:rPr lang="fr-FR" dirty="0" smtClean="0"/>
              <a:t> 2x/j J1–14) ou EOC (épirubicine 50 mg/m</a:t>
            </a:r>
            <a:r>
              <a:rPr lang="fr-FR" baseline="30000" dirty="0" smtClean="0"/>
              <a:t>2</a:t>
            </a:r>
            <a:r>
              <a:rPr lang="fr-FR" dirty="0" smtClean="0"/>
              <a:t> J1, oxaliplatine 130 mg/m</a:t>
            </a:r>
            <a:r>
              <a:rPr lang="fr-FR" baseline="30000" dirty="0" smtClean="0"/>
              <a:t>2</a:t>
            </a:r>
            <a:r>
              <a:rPr lang="fr-FR" dirty="0" smtClean="0"/>
              <a:t> J1, capécitabine 625 mg/m</a:t>
            </a:r>
            <a:r>
              <a:rPr lang="fr-FR" baseline="30000" dirty="0" smtClean="0"/>
              <a:t>2</a:t>
            </a:r>
            <a:r>
              <a:rPr lang="fr-FR" dirty="0" smtClean="0"/>
              <a:t> 2x/j J1–21); </a:t>
            </a:r>
            <a:r>
              <a:rPr lang="fr-FR" altLang="zh-CN" baseline="30000" dirty="0" smtClean="0">
                <a:ea typeface="SimSun" pitchFamily="2" charset="-122"/>
              </a:rPr>
              <a:t>†</a:t>
            </a:r>
            <a:r>
              <a:rPr lang="fr-FR" altLang="zh-CN" dirty="0" smtClean="0">
                <a:ea typeface="SimSun" pitchFamily="2" charset="-122"/>
              </a:rPr>
              <a:t>gastrectomie t</a:t>
            </a:r>
            <a:r>
              <a:rPr lang="fr-FR" dirty="0" smtClean="0"/>
              <a:t>otale/partielle et ganglions </a:t>
            </a:r>
            <a:r>
              <a:rPr lang="fr-FR" i="1" dirty="0" smtClean="0"/>
              <a:t>en bloc </a:t>
            </a:r>
            <a:r>
              <a:rPr lang="fr-FR" dirty="0" smtClean="0"/>
              <a:t>N1 + N2; </a:t>
            </a:r>
            <a:r>
              <a:rPr lang="fr-FR" altLang="zh-CN" baseline="30000" dirty="0" smtClean="0">
                <a:ea typeface="SimSun" pitchFamily="2" charset="-122"/>
              </a:rPr>
              <a:t>‡</a:t>
            </a:r>
            <a:r>
              <a:rPr lang="fr-FR" dirty="0" smtClean="0"/>
              <a:t>cisplatine 20 mg/m</a:t>
            </a:r>
            <a:r>
              <a:rPr lang="fr-FR" baseline="30000" dirty="0" smtClean="0"/>
              <a:t>2</a:t>
            </a:r>
            <a:r>
              <a:rPr lang="fr-FR" dirty="0" smtClean="0"/>
              <a:t> /1S, capécitabine 575 mg/m</a:t>
            </a:r>
            <a:r>
              <a:rPr lang="fr-FR" baseline="30000" dirty="0" smtClean="0"/>
              <a:t>2</a:t>
            </a:r>
            <a:r>
              <a:rPr lang="fr-FR" dirty="0" smtClean="0"/>
              <a:t> 2x/j</a:t>
            </a:r>
            <a:endParaRPr lang="fr-FR" dirty="0"/>
          </a:p>
        </p:txBody>
      </p:sp>
      <p:sp>
        <p:nvSpPr>
          <p:cNvPr id="25" name="AutoShape 8"/>
          <p:cNvSpPr>
            <a:spLocks noChangeArrowheads="1"/>
          </p:cNvSpPr>
          <p:nvPr/>
        </p:nvSpPr>
        <p:spPr bwMode="auto">
          <a:xfrm rot="5400000">
            <a:off x="5794170" y="4268176"/>
            <a:ext cx="1354100" cy="576064"/>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4D4D4D"/>
                </a:solidFill>
                <a:latin typeface="Arial"/>
                <a:ea typeface="SimSun" pitchFamily="2" charset="-122"/>
                <a:cs typeface="Arial"/>
              </a:rPr>
              <a:t>Chirurgie</a:t>
            </a:r>
            <a:r>
              <a:rPr lang="fr-FR" altLang="zh-CN" baseline="30000" dirty="0" smtClean="0">
                <a:solidFill>
                  <a:srgbClr val="4D4D4D"/>
                </a:solidFill>
                <a:latin typeface="Arial"/>
                <a:ea typeface="SimSun" pitchFamily="2" charset="-122"/>
                <a:cs typeface="Arial"/>
              </a:rPr>
              <a:t>†</a:t>
            </a:r>
            <a:endParaRPr lang="fr-FR" altLang="zh-CN" baseline="30000" dirty="0">
              <a:solidFill>
                <a:srgbClr val="4D4D4D"/>
              </a:solidFill>
              <a:latin typeface="Arial"/>
              <a:ea typeface="SimSun" pitchFamily="2" charset="-122"/>
              <a:cs typeface="Arial"/>
            </a:endParaRPr>
          </a:p>
        </p:txBody>
      </p:sp>
      <p:sp>
        <p:nvSpPr>
          <p:cNvPr id="26" name="Rectangle 9"/>
          <p:cNvSpPr txBox="1">
            <a:spLocks noChangeArrowheads="1"/>
          </p:cNvSpPr>
          <p:nvPr/>
        </p:nvSpPr>
        <p:spPr bwMode="auto">
          <a:xfrm>
            <a:off x="724362" y="5184889"/>
            <a:ext cx="2323647" cy="721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marL="0" indent="0">
              <a:buClr>
                <a:srgbClr val="043882"/>
              </a:buClr>
              <a:buFontTx/>
              <a:buNone/>
            </a:pPr>
            <a:endParaRPr lang="fr-FR" kern="0" dirty="0" smtClean="0"/>
          </a:p>
        </p:txBody>
      </p:sp>
      <p:sp>
        <p:nvSpPr>
          <p:cNvPr id="27" name="Content Placeholder 26"/>
          <p:cNvSpPr txBox="1">
            <a:spLocks/>
          </p:cNvSpPr>
          <p:nvPr/>
        </p:nvSpPr>
        <p:spPr>
          <a:xfrm>
            <a:off x="5013325" y="5184889"/>
            <a:ext cx="4130675" cy="72192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SSP</a:t>
            </a:r>
          </a:p>
          <a:p>
            <a:pPr>
              <a:buClr>
                <a:srgbClr val="043882"/>
              </a:buClr>
            </a:pPr>
            <a:r>
              <a:rPr lang="fr-FR" kern="0" dirty="0" smtClean="0"/>
              <a:t>Tolérance, QoL</a:t>
            </a:r>
          </a:p>
        </p:txBody>
      </p:sp>
      <p:sp>
        <p:nvSpPr>
          <p:cNvPr id="2" name="Text Placeholder 1"/>
          <p:cNvSpPr>
            <a:spLocks noGrp="1"/>
          </p:cNvSpPr>
          <p:nvPr>
            <p:ph type="body" sz="quarter" idx="11"/>
          </p:nvPr>
        </p:nvSpPr>
        <p:spPr/>
        <p:txBody>
          <a:bodyPr/>
          <a:lstStyle/>
          <a:p>
            <a:r>
              <a:rPr lang="fr-FR" dirty="0" err="1"/>
              <a:t>Verheij</a:t>
            </a:r>
            <a:r>
              <a:rPr lang="fr-FR" dirty="0"/>
              <a:t> et al. Ann </a:t>
            </a:r>
            <a:r>
              <a:rPr lang="fr-FR" dirty="0" err="1"/>
              <a:t>Oncol</a:t>
            </a:r>
            <a:r>
              <a:rPr lang="fr-FR" dirty="0"/>
              <a:t> 2016; 27 (</a:t>
            </a:r>
            <a:r>
              <a:rPr lang="fr-FR" dirty="0" err="1"/>
              <a:t>suppl</a:t>
            </a:r>
            <a:r>
              <a:rPr lang="fr-FR" dirty="0"/>
              <a:t> 2): </a:t>
            </a:r>
            <a:r>
              <a:rPr lang="fr-FR" dirty="0" err="1"/>
              <a:t>abstr</a:t>
            </a:r>
            <a:r>
              <a:rPr lang="fr-FR" dirty="0"/>
              <a:t> LBA-02 </a:t>
            </a:r>
          </a:p>
        </p:txBody>
      </p:sp>
    </p:spTree>
    <p:custDataLst>
      <p:tags r:id="rId1"/>
    </p:custDataLst>
    <p:extLst>
      <p:ext uri="{BB962C8B-B14F-4D97-AF65-F5344CB8AC3E}">
        <p14:creationId xmlns="" xmlns:p14="http://schemas.microsoft.com/office/powerpoint/2010/main" val="204959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 </a:t>
            </a:r>
            <a:r>
              <a:rPr lang="fr-FR" dirty="0"/>
              <a:t>Etude multicentrique randomisée de phase III de chimiothérapie </a:t>
            </a:r>
            <a:r>
              <a:rPr lang="fr-FR" dirty="0" smtClean="0"/>
              <a:t>néoadjuvante, </a:t>
            </a:r>
            <a:r>
              <a:rPr lang="fr-FR" dirty="0"/>
              <a:t>suivie de chirurgie et chimiothérapie ou de chirurgie et radiochimiothérapie dans le cancer de l’estomac résécable: premiers résultats de l’étude CRITICS – Verheij M, et al </a:t>
            </a:r>
            <a:endParaRPr lang="en-GB" dirty="0"/>
          </a:p>
        </p:txBody>
      </p:sp>
      <p:sp>
        <p:nvSpPr>
          <p:cNvPr id="7" name="Content Placeholder 6"/>
          <p:cNvSpPr>
            <a:spLocks noGrp="1"/>
          </p:cNvSpPr>
          <p:nvPr>
            <p:ph idx="1"/>
          </p:nvPr>
        </p:nvSpPr>
        <p:spPr>
          <a:xfrm>
            <a:off x="365124" y="1313799"/>
            <a:ext cx="8413751" cy="4746172"/>
          </a:xfrm>
        </p:spPr>
        <p:txBody>
          <a:bodyPr/>
          <a:lstStyle/>
          <a:p>
            <a:pPr marL="0" indent="0">
              <a:buNone/>
            </a:pPr>
            <a:r>
              <a:rPr lang="en-GB" b="1" dirty="0" smtClean="0"/>
              <a:t>Résultats</a:t>
            </a:r>
            <a:endParaRPr lang="en-GB" b="1" dirty="0"/>
          </a:p>
        </p:txBody>
      </p:sp>
      <p:sp>
        <p:nvSpPr>
          <p:cNvPr id="15" name="Text Placeholder 14"/>
          <p:cNvSpPr>
            <a:spLocks noGrp="1"/>
          </p:cNvSpPr>
          <p:nvPr>
            <p:ph type="body" sz="quarter" idx="11"/>
          </p:nvPr>
        </p:nvSpPr>
        <p:spPr/>
        <p:txBody>
          <a:bodyPr/>
          <a:lstStyle/>
          <a:p>
            <a:r>
              <a:rPr lang="en-GB" dirty="0"/>
              <a:t>Verheij et </a:t>
            </a:r>
            <a:r>
              <a:rPr lang="en-GB" dirty="0" smtClean="0"/>
              <a:t>al. </a:t>
            </a:r>
            <a:r>
              <a:rPr lang="it-IT" dirty="0"/>
              <a:t>Ann Oncol 2016; 27 (suppl 2): </a:t>
            </a:r>
            <a:r>
              <a:rPr lang="en-GB" dirty="0" smtClean="0"/>
              <a:t>abstr LBA-02 </a:t>
            </a:r>
            <a:endParaRPr lang="en-GB" dirty="0"/>
          </a:p>
        </p:txBody>
      </p:sp>
      <p:graphicFrame>
        <p:nvGraphicFramePr>
          <p:cNvPr id="9" name="Group 88"/>
          <p:cNvGraphicFramePr>
            <a:graphicFrameLocks noGrp="1"/>
          </p:cNvGraphicFramePr>
          <p:nvPr>
            <p:extLst>
              <p:ext uri="{D42A27DB-BD31-4B8C-83A1-F6EECF244321}">
                <p14:modId xmlns="" xmlns:p14="http://schemas.microsoft.com/office/powerpoint/2010/main" val="2824855976"/>
              </p:ext>
            </p:extLst>
          </p:nvPr>
        </p:nvGraphicFramePr>
        <p:xfrm>
          <a:off x="5766695" y="1955204"/>
          <a:ext cx="3179134" cy="914400"/>
        </p:xfrm>
        <a:graphic>
          <a:graphicData uri="http://schemas.openxmlformats.org/drawingml/2006/table">
            <a:tbl>
              <a:tblPr firstRow="1" bandRow="1">
                <a:tableStyleId>{69012ECD-51FC-41F1-AA8D-1B2483CD663E}</a:tableStyleId>
              </a:tblPr>
              <a:tblGrid>
                <a:gridCol w="1744341"/>
                <a:gridCol w="562924"/>
                <a:gridCol w="871869"/>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SG à 5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40,8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pitchFamily="34" charset="0"/>
                          <a:cs typeface="Arial" pitchFamily="34" charset="0"/>
                        </a:rPr>
                        <a:t>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latin typeface="Arial" pitchFamily="34" charset="0"/>
                          <a:cs typeface="Arial" pitchFamily="34" charset="0"/>
                        </a:rPr>
                        <a:t>SGm,</a:t>
                      </a:r>
                      <a:r>
                        <a:rPr lang="fr-FR" sz="1400" baseline="0" noProof="0" dirty="0" smtClean="0">
                          <a:latin typeface="Arial" pitchFamily="34" charset="0"/>
                          <a:cs typeface="Arial" pitchFamily="34" charset="0"/>
                        </a:rPr>
                        <a:t> années</a:t>
                      </a:r>
                      <a:endParaRPr lang="fr-FR" sz="1400" noProof="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latin typeface="Arial" pitchFamily="34" charset="0"/>
                          <a:cs typeface="Arial" pitchFamily="34"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Arial" pitchFamily="34" charset="0"/>
                          <a:cs typeface="Arial" pitchFamily="34"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grpSp>
        <p:nvGrpSpPr>
          <p:cNvPr id="13" name="Group 12"/>
          <p:cNvGrpSpPr>
            <a:grpSpLocks noChangeAspect="1"/>
          </p:cNvGrpSpPr>
          <p:nvPr/>
        </p:nvGrpSpPr>
        <p:grpSpPr>
          <a:xfrm>
            <a:off x="560584" y="1640354"/>
            <a:ext cx="7552475" cy="4156405"/>
            <a:chOff x="1017291" y="1628467"/>
            <a:chExt cx="5843093" cy="3215663"/>
          </a:xfrm>
        </p:grpSpPr>
        <p:sp>
          <p:nvSpPr>
            <p:cNvPr id="12" name="TextBox 11"/>
            <p:cNvSpPr txBox="1"/>
            <p:nvPr/>
          </p:nvSpPr>
          <p:spPr>
            <a:xfrm>
              <a:off x="1554519" y="1628467"/>
              <a:ext cx="4532244" cy="261927"/>
            </a:xfrm>
            <a:prstGeom prst="rect">
              <a:avLst/>
            </a:prstGeom>
            <a:noFill/>
          </p:spPr>
          <p:txBody>
            <a:bodyPr wrap="square" rtlCol="0">
              <a:spAutoFit/>
            </a:bodyPr>
            <a:lstStyle/>
            <a:p>
              <a:pPr algn="ctr" fontAlgn="auto">
                <a:spcBef>
                  <a:spcPts val="0"/>
                </a:spcBef>
                <a:spcAft>
                  <a:spcPts val="0"/>
                </a:spcAft>
              </a:pPr>
              <a:r>
                <a:rPr lang="en-NZ" sz="1600" b="1" dirty="0" smtClean="0">
                  <a:solidFill>
                    <a:srgbClr val="4D4D4D"/>
                  </a:solidFill>
                  <a:latin typeface="Arial"/>
                  <a:cs typeface="Arial"/>
                </a:rPr>
                <a:t>SG</a:t>
              </a:r>
              <a:endParaRPr lang="en-NZ" sz="1600" b="1" dirty="0">
                <a:solidFill>
                  <a:srgbClr val="4D4D4D"/>
                </a:solidFill>
                <a:latin typeface="Arial"/>
                <a:cs typeface="Arial"/>
              </a:endParaRPr>
            </a:p>
          </p:txBody>
        </p:sp>
        <p:sp>
          <p:nvSpPr>
            <p:cNvPr id="14" name="Freeform 13"/>
            <p:cNvSpPr>
              <a:spLocks/>
            </p:cNvSpPr>
            <p:nvPr/>
          </p:nvSpPr>
          <p:spPr bwMode="auto">
            <a:xfrm>
              <a:off x="1554520" y="1849513"/>
              <a:ext cx="4578572" cy="25191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6" name="Line 6"/>
            <p:cNvSpPr>
              <a:spLocks noChangeShapeType="1"/>
            </p:cNvSpPr>
            <p:nvPr/>
          </p:nvSpPr>
          <p:spPr bwMode="auto">
            <a:xfrm>
              <a:off x="1447763" y="1849512"/>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7" name="Line 7"/>
            <p:cNvSpPr>
              <a:spLocks noChangeShapeType="1"/>
            </p:cNvSpPr>
            <p:nvPr/>
          </p:nvSpPr>
          <p:spPr bwMode="auto">
            <a:xfrm>
              <a:off x="1447763" y="2329564"/>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8" name="Line 8"/>
            <p:cNvSpPr>
              <a:spLocks noChangeShapeType="1"/>
            </p:cNvSpPr>
            <p:nvPr/>
          </p:nvSpPr>
          <p:spPr bwMode="auto">
            <a:xfrm>
              <a:off x="1447763" y="2809615"/>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9" name="Line 9"/>
            <p:cNvSpPr>
              <a:spLocks noChangeShapeType="1"/>
            </p:cNvSpPr>
            <p:nvPr/>
          </p:nvSpPr>
          <p:spPr bwMode="auto">
            <a:xfrm>
              <a:off x="1447763" y="3305569"/>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0" name="Line 10"/>
            <p:cNvSpPr>
              <a:spLocks noChangeShapeType="1"/>
            </p:cNvSpPr>
            <p:nvPr/>
          </p:nvSpPr>
          <p:spPr bwMode="auto">
            <a:xfrm>
              <a:off x="1447763" y="3793571"/>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1" name="Line 11"/>
            <p:cNvSpPr>
              <a:spLocks noChangeShapeType="1"/>
            </p:cNvSpPr>
            <p:nvPr/>
          </p:nvSpPr>
          <p:spPr bwMode="auto">
            <a:xfrm>
              <a:off x="1447763" y="4257721"/>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2" name="Line 12"/>
            <p:cNvSpPr>
              <a:spLocks noChangeShapeType="1"/>
            </p:cNvSpPr>
            <p:nvPr/>
          </p:nvSpPr>
          <p:spPr bwMode="auto">
            <a:xfrm>
              <a:off x="4355827"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5" name="Line 15"/>
            <p:cNvSpPr>
              <a:spLocks noChangeShapeType="1"/>
            </p:cNvSpPr>
            <p:nvPr/>
          </p:nvSpPr>
          <p:spPr bwMode="auto">
            <a:xfrm>
              <a:off x="5221918"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6" name="Line 17"/>
            <p:cNvSpPr>
              <a:spLocks noChangeShapeType="1"/>
            </p:cNvSpPr>
            <p:nvPr/>
          </p:nvSpPr>
          <p:spPr bwMode="auto">
            <a:xfrm>
              <a:off x="6139166"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7" name="Line 18"/>
            <p:cNvSpPr>
              <a:spLocks noChangeShapeType="1"/>
            </p:cNvSpPr>
            <p:nvPr/>
          </p:nvSpPr>
          <p:spPr bwMode="auto">
            <a:xfrm>
              <a:off x="3474726"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8" name="Line 19"/>
            <p:cNvSpPr>
              <a:spLocks noChangeShapeType="1"/>
            </p:cNvSpPr>
            <p:nvPr/>
          </p:nvSpPr>
          <p:spPr bwMode="auto">
            <a:xfrm>
              <a:off x="2610541"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9" name="Line 20"/>
            <p:cNvSpPr>
              <a:spLocks noChangeShapeType="1"/>
            </p:cNvSpPr>
            <p:nvPr/>
          </p:nvSpPr>
          <p:spPr bwMode="auto">
            <a:xfrm>
              <a:off x="1732686" y="4369035"/>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31" name="TextBox 30"/>
            <p:cNvSpPr txBox="1"/>
            <p:nvPr/>
          </p:nvSpPr>
          <p:spPr>
            <a:xfrm rot="16200000">
              <a:off x="660490" y="2941458"/>
              <a:ext cx="927908" cy="214305"/>
            </a:xfrm>
            <a:prstGeom prst="rect">
              <a:avLst/>
            </a:prstGeom>
            <a:noFill/>
          </p:spPr>
          <p:txBody>
            <a:bodyPr wrap="none" rtlCol="0">
              <a:spAutoFit/>
            </a:bodyPr>
            <a:lstStyle/>
            <a:p>
              <a:pPr algn="ctr"/>
              <a:r>
                <a:rPr lang="en-GB" sz="1200" dirty="0">
                  <a:solidFill>
                    <a:srgbClr val="363636"/>
                  </a:solidFill>
                  <a:latin typeface="Arial"/>
                  <a:cs typeface="Arial"/>
                </a:rPr>
                <a:t>SG, </a:t>
              </a:r>
              <a:r>
                <a:rPr lang="en-GB" sz="1200" dirty="0" err="1">
                  <a:solidFill>
                    <a:srgbClr val="363636"/>
                  </a:solidFill>
                  <a:latin typeface="Arial"/>
                  <a:cs typeface="Arial"/>
                </a:rPr>
                <a:t>probabilité</a:t>
              </a:r>
              <a:endParaRPr lang="en-GB" sz="1200" dirty="0">
                <a:solidFill>
                  <a:srgbClr val="363636"/>
                </a:solidFill>
                <a:latin typeface="Arial"/>
                <a:cs typeface="Arial"/>
              </a:endParaRPr>
            </a:p>
          </p:txBody>
        </p:sp>
        <p:sp>
          <p:nvSpPr>
            <p:cNvPr id="32" name="TextBox 31"/>
            <p:cNvSpPr txBox="1"/>
            <p:nvPr/>
          </p:nvSpPr>
          <p:spPr>
            <a:xfrm>
              <a:off x="3632919" y="4629826"/>
              <a:ext cx="559573" cy="214304"/>
            </a:xfrm>
            <a:prstGeom prst="rect">
              <a:avLst/>
            </a:prstGeom>
            <a:noFill/>
          </p:spPr>
          <p:txBody>
            <a:bodyPr wrap="none" rtlCol="0">
              <a:spAutoFit/>
            </a:bodyPr>
            <a:lstStyle/>
            <a:p>
              <a:pPr algn="ctr"/>
              <a:r>
                <a:rPr lang="en-GB" sz="1200" dirty="0" smtClean="0">
                  <a:solidFill>
                    <a:srgbClr val="363636"/>
                  </a:solidFill>
                  <a:latin typeface="Arial"/>
                  <a:cs typeface="Arial"/>
                </a:rPr>
                <a:t>Années</a:t>
              </a:r>
              <a:endParaRPr lang="en-GB" sz="1200" dirty="0">
                <a:solidFill>
                  <a:srgbClr val="363636"/>
                </a:solidFill>
                <a:latin typeface="Arial"/>
                <a:cs typeface="Arial"/>
              </a:endParaRPr>
            </a:p>
          </p:txBody>
        </p:sp>
        <p:sp>
          <p:nvSpPr>
            <p:cNvPr id="33" name="TextBox 32"/>
            <p:cNvSpPr txBox="1"/>
            <p:nvPr/>
          </p:nvSpPr>
          <p:spPr>
            <a:xfrm>
              <a:off x="1183014" y="1750632"/>
              <a:ext cx="307815" cy="214304"/>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4" name="TextBox 33"/>
            <p:cNvSpPr txBox="1"/>
            <p:nvPr/>
          </p:nvSpPr>
          <p:spPr>
            <a:xfrm>
              <a:off x="1183014" y="2221597"/>
              <a:ext cx="307815" cy="214304"/>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35" name="TextBox 34"/>
            <p:cNvSpPr txBox="1"/>
            <p:nvPr/>
          </p:nvSpPr>
          <p:spPr>
            <a:xfrm>
              <a:off x="1183014" y="2701424"/>
              <a:ext cx="307815" cy="214304"/>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36" name="TextBox 35"/>
            <p:cNvSpPr txBox="1"/>
            <p:nvPr/>
          </p:nvSpPr>
          <p:spPr>
            <a:xfrm>
              <a:off x="1183014" y="3197154"/>
              <a:ext cx="307815" cy="214304"/>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37" name="TextBox 36"/>
            <p:cNvSpPr txBox="1"/>
            <p:nvPr/>
          </p:nvSpPr>
          <p:spPr>
            <a:xfrm>
              <a:off x="1183014" y="3684931"/>
              <a:ext cx="307815" cy="214304"/>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8" name="TextBox 37"/>
            <p:cNvSpPr txBox="1"/>
            <p:nvPr/>
          </p:nvSpPr>
          <p:spPr>
            <a:xfrm>
              <a:off x="1167048" y="4088214"/>
              <a:ext cx="323779"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40" name="TextBox 39"/>
            <p:cNvSpPr txBox="1"/>
            <p:nvPr/>
          </p:nvSpPr>
          <p:spPr>
            <a:xfrm>
              <a:off x="1575184" y="4439851"/>
              <a:ext cx="323779" cy="335592"/>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41" name="TextBox 40"/>
            <p:cNvSpPr txBox="1"/>
            <p:nvPr/>
          </p:nvSpPr>
          <p:spPr>
            <a:xfrm>
              <a:off x="2473172"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a:t>
              </a:r>
              <a:endParaRPr lang="en-GB" sz="1200" dirty="0">
                <a:solidFill>
                  <a:srgbClr val="4D4D4D"/>
                </a:solidFill>
                <a:latin typeface="Arial"/>
                <a:cs typeface="Arial"/>
              </a:endParaRPr>
            </a:p>
          </p:txBody>
        </p:sp>
        <p:sp>
          <p:nvSpPr>
            <p:cNvPr id="42" name="TextBox 41"/>
            <p:cNvSpPr txBox="1"/>
            <p:nvPr/>
          </p:nvSpPr>
          <p:spPr>
            <a:xfrm>
              <a:off x="3340895"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a:t>
              </a:r>
              <a:endParaRPr lang="en-GB" sz="1200" dirty="0">
                <a:solidFill>
                  <a:srgbClr val="4D4D4D"/>
                </a:solidFill>
                <a:latin typeface="Arial"/>
                <a:cs typeface="Arial"/>
              </a:endParaRPr>
            </a:p>
          </p:txBody>
        </p:sp>
        <p:sp>
          <p:nvSpPr>
            <p:cNvPr id="44" name="TextBox 43"/>
            <p:cNvSpPr txBox="1"/>
            <p:nvPr/>
          </p:nvSpPr>
          <p:spPr>
            <a:xfrm>
              <a:off x="4223138"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a:t>
              </a:r>
              <a:endParaRPr lang="en-GB" sz="1200" dirty="0">
                <a:solidFill>
                  <a:srgbClr val="4D4D4D"/>
                </a:solidFill>
                <a:latin typeface="Arial"/>
                <a:cs typeface="Arial"/>
              </a:endParaRPr>
            </a:p>
          </p:txBody>
        </p:sp>
        <p:sp>
          <p:nvSpPr>
            <p:cNvPr id="45" name="TextBox 44"/>
            <p:cNvSpPr txBox="1"/>
            <p:nvPr/>
          </p:nvSpPr>
          <p:spPr>
            <a:xfrm>
              <a:off x="5082077"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4</a:t>
              </a:r>
              <a:endParaRPr lang="en-GB" sz="1200" dirty="0">
                <a:solidFill>
                  <a:srgbClr val="4D4D4D"/>
                </a:solidFill>
                <a:latin typeface="Arial"/>
                <a:cs typeface="Arial"/>
              </a:endParaRPr>
            </a:p>
          </p:txBody>
        </p:sp>
        <p:sp>
          <p:nvSpPr>
            <p:cNvPr id="47" name="TextBox 46"/>
            <p:cNvSpPr txBox="1"/>
            <p:nvPr/>
          </p:nvSpPr>
          <p:spPr>
            <a:xfrm>
              <a:off x="6003241"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5</a:t>
              </a:r>
              <a:endParaRPr lang="en-GB" sz="1200" dirty="0">
                <a:solidFill>
                  <a:srgbClr val="4D4D4D"/>
                </a:solidFill>
                <a:latin typeface="Arial"/>
                <a:cs typeface="Arial"/>
              </a:endParaRPr>
            </a:p>
          </p:txBody>
        </p:sp>
        <p:sp>
          <p:nvSpPr>
            <p:cNvPr id="48" name="TextBox 47"/>
            <p:cNvSpPr txBox="1"/>
            <p:nvPr/>
          </p:nvSpPr>
          <p:spPr>
            <a:xfrm>
              <a:off x="1614261"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395</a:t>
              </a:r>
            </a:p>
            <a:p>
              <a:pPr algn="ctr" fontAlgn="auto">
                <a:spcBef>
                  <a:spcPts val="0"/>
                </a:spcBef>
                <a:spcAft>
                  <a:spcPts val="0"/>
                </a:spcAft>
              </a:pPr>
              <a:r>
                <a:rPr lang="en-GB" sz="1200" dirty="0" smtClean="0">
                  <a:solidFill>
                    <a:srgbClr val="4D4D4D"/>
                  </a:solidFill>
                  <a:latin typeface="Arial"/>
                  <a:cs typeface="Arial"/>
                </a:rPr>
                <a:t>393</a:t>
              </a:r>
              <a:endParaRPr lang="en-GB" sz="1200" dirty="0">
                <a:solidFill>
                  <a:srgbClr val="4D4D4D"/>
                </a:solidFill>
                <a:latin typeface="Arial"/>
                <a:cs typeface="Arial"/>
              </a:endParaRPr>
            </a:p>
          </p:txBody>
        </p:sp>
        <p:sp>
          <p:nvSpPr>
            <p:cNvPr id="49" name="TextBox 48"/>
            <p:cNvSpPr txBox="1"/>
            <p:nvPr/>
          </p:nvSpPr>
          <p:spPr>
            <a:xfrm>
              <a:off x="2314755"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294</a:t>
              </a:r>
            </a:p>
            <a:p>
              <a:pPr algn="ctr" fontAlgn="auto">
                <a:spcBef>
                  <a:spcPts val="0"/>
                </a:spcBef>
                <a:spcAft>
                  <a:spcPts val="0"/>
                </a:spcAft>
              </a:pPr>
              <a:r>
                <a:rPr lang="en-GB" sz="1200" dirty="0" smtClean="0">
                  <a:solidFill>
                    <a:srgbClr val="4D4D4D"/>
                  </a:solidFill>
                  <a:latin typeface="Arial"/>
                  <a:cs typeface="Arial"/>
                </a:rPr>
                <a:t>290</a:t>
              </a:r>
              <a:endParaRPr lang="en-GB" sz="1200" dirty="0">
                <a:solidFill>
                  <a:srgbClr val="4D4D4D"/>
                </a:solidFill>
                <a:latin typeface="Arial"/>
                <a:cs typeface="Arial"/>
              </a:endParaRPr>
            </a:p>
          </p:txBody>
        </p:sp>
        <p:sp>
          <p:nvSpPr>
            <p:cNvPr id="50" name="TextBox 49"/>
            <p:cNvSpPr txBox="1"/>
            <p:nvPr/>
          </p:nvSpPr>
          <p:spPr>
            <a:xfrm>
              <a:off x="3159865" y="3938777"/>
              <a:ext cx="43954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211</a:t>
              </a:r>
            </a:p>
            <a:p>
              <a:pPr algn="ctr" fontAlgn="auto">
                <a:spcBef>
                  <a:spcPts val="0"/>
                </a:spcBef>
                <a:spcAft>
                  <a:spcPts val="0"/>
                </a:spcAft>
              </a:pPr>
              <a:r>
                <a:rPr lang="en-GB" sz="1200" dirty="0" smtClean="0">
                  <a:solidFill>
                    <a:srgbClr val="4D4D4D"/>
                  </a:solidFill>
                  <a:latin typeface="Arial"/>
                  <a:cs typeface="Arial"/>
                </a:rPr>
                <a:t>197</a:t>
              </a:r>
              <a:endParaRPr lang="en-GB" sz="1200" dirty="0">
                <a:solidFill>
                  <a:srgbClr val="4D4D4D"/>
                </a:solidFill>
                <a:latin typeface="Arial"/>
                <a:cs typeface="Arial"/>
              </a:endParaRPr>
            </a:p>
          </p:txBody>
        </p:sp>
        <p:sp>
          <p:nvSpPr>
            <p:cNvPr id="51" name="TextBox 50"/>
            <p:cNvSpPr txBox="1"/>
            <p:nvPr/>
          </p:nvSpPr>
          <p:spPr>
            <a:xfrm>
              <a:off x="4027606"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137</a:t>
              </a:r>
            </a:p>
            <a:p>
              <a:pPr algn="ctr" fontAlgn="auto">
                <a:spcBef>
                  <a:spcPts val="0"/>
                </a:spcBef>
                <a:spcAft>
                  <a:spcPts val="0"/>
                </a:spcAft>
              </a:pPr>
              <a:r>
                <a:rPr lang="en-GB" sz="1200" dirty="0" smtClean="0">
                  <a:solidFill>
                    <a:srgbClr val="4D4D4D"/>
                  </a:solidFill>
                  <a:latin typeface="Arial"/>
                  <a:cs typeface="Arial"/>
                </a:rPr>
                <a:t>134</a:t>
              </a:r>
              <a:endParaRPr lang="en-GB" sz="1200" dirty="0">
                <a:solidFill>
                  <a:srgbClr val="4D4D4D"/>
                </a:solidFill>
                <a:latin typeface="Arial"/>
                <a:cs typeface="Arial"/>
              </a:endParaRPr>
            </a:p>
          </p:txBody>
        </p:sp>
        <p:sp>
          <p:nvSpPr>
            <p:cNvPr id="52" name="TextBox 51"/>
            <p:cNvSpPr txBox="1"/>
            <p:nvPr/>
          </p:nvSpPr>
          <p:spPr>
            <a:xfrm>
              <a:off x="4855739" y="3938777"/>
              <a:ext cx="439544" cy="461665"/>
            </a:xfrm>
            <a:prstGeom prst="rect">
              <a:avLst/>
            </a:prstGeom>
            <a:noFill/>
          </p:spPr>
          <p:txBody>
            <a:bodyPr wrap="none" rtlCol="0" anchor="t" anchorCtr="0">
              <a:spAutoFit/>
            </a:bodyPr>
            <a:lstStyle/>
            <a:p>
              <a:pPr algn="r" fontAlgn="auto">
                <a:spcBef>
                  <a:spcPts val="0"/>
                </a:spcBef>
                <a:spcAft>
                  <a:spcPts val="0"/>
                </a:spcAft>
              </a:pPr>
              <a:r>
                <a:rPr lang="en-GB" sz="1200" dirty="0" smtClean="0">
                  <a:solidFill>
                    <a:srgbClr val="4D4D4D"/>
                  </a:solidFill>
                  <a:latin typeface="Arial"/>
                  <a:cs typeface="Arial"/>
                </a:rPr>
                <a:t>96</a:t>
              </a:r>
            </a:p>
            <a:p>
              <a:pPr algn="r" fontAlgn="auto">
                <a:spcBef>
                  <a:spcPts val="0"/>
                </a:spcBef>
                <a:spcAft>
                  <a:spcPts val="0"/>
                </a:spcAft>
              </a:pPr>
              <a:r>
                <a:rPr lang="en-GB" sz="1200" dirty="0" smtClean="0">
                  <a:solidFill>
                    <a:srgbClr val="4D4D4D"/>
                  </a:solidFill>
                  <a:latin typeface="Arial"/>
                  <a:cs typeface="Arial"/>
                </a:rPr>
                <a:t>102</a:t>
              </a:r>
              <a:endParaRPr lang="en-GB" sz="1200" dirty="0">
                <a:solidFill>
                  <a:srgbClr val="4D4D4D"/>
                </a:solidFill>
                <a:latin typeface="Arial"/>
                <a:cs typeface="Arial"/>
              </a:endParaRPr>
            </a:p>
          </p:txBody>
        </p:sp>
        <p:sp>
          <p:nvSpPr>
            <p:cNvPr id="53" name="TextBox 52"/>
            <p:cNvSpPr txBox="1"/>
            <p:nvPr/>
          </p:nvSpPr>
          <p:spPr>
            <a:xfrm>
              <a:off x="5897327" y="3938777"/>
              <a:ext cx="35458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62</a:t>
              </a:r>
            </a:p>
            <a:p>
              <a:pPr algn="ctr" fontAlgn="auto">
                <a:spcBef>
                  <a:spcPts val="0"/>
                </a:spcBef>
                <a:spcAft>
                  <a:spcPts val="0"/>
                </a:spcAft>
              </a:pPr>
              <a:r>
                <a:rPr lang="en-GB" sz="1200" dirty="0" smtClean="0">
                  <a:solidFill>
                    <a:srgbClr val="4D4D4D"/>
                  </a:solidFill>
                  <a:latin typeface="Arial"/>
                  <a:cs typeface="Arial"/>
                </a:rPr>
                <a:t>61</a:t>
              </a:r>
              <a:endParaRPr lang="en-GB" sz="1200" dirty="0">
                <a:solidFill>
                  <a:srgbClr val="4D4D4D"/>
                </a:solidFill>
                <a:latin typeface="Arial"/>
                <a:cs typeface="Arial"/>
              </a:endParaRPr>
            </a:p>
          </p:txBody>
        </p:sp>
        <p:sp>
          <p:nvSpPr>
            <p:cNvPr id="54" name="TextBox 53"/>
            <p:cNvSpPr txBox="1"/>
            <p:nvPr/>
          </p:nvSpPr>
          <p:spPr>
            <a:xfrm>
              <a:off x="6251912" y="3938777"/>
              <a:ext cx="385404" cy="357174"/>
            </a:xfrm>
            <a:prstGeom prst="rect">
              <a:avLst/>
            </a:prstGeom>
            <a:noFill/>
          </p:spPr>
          <p:txBody>
            <a:bodyPr wrap="none" rtlCol="0" anchor="t" anchorCtr="0">
              <a:spAutoFit/>
            </a:bodyPr>
            <a:lstStyle/>
            <a:p>
              <a:pPr fontAlgn="auto">
                <a:spcBef>
                  <a:spcPts val="0"/>
                </a:spcBef>
                <a:spcAft>
                  <a:spcPts val="0"/>
                </a:spcAft>
              </a:pPr>
              <a:r>
                <a:rPr lang="en-GB" sz="1200" dirty="0" smtClean="0">
                  <a:solidFill>
                    <a:srgbClr val="4D4D4D"/>
                  </a:solidFill>
                  <a:latin typeface="Arial"/>
                  <a:cs typeface="Arial"/>
                </a:rPr>
                <a:t>RCT</a:t>
              </a:r>
            </a:p>
            <a:p>
              <a:pPr fontAlgn="auto">
                <a:spcBef>
                  <a:spcPts val="0"/>
                </a:spcBef>
                <a:spcAft>
                  <a:spcPts val="0"/>
                </a:spcAft>
              </a:pPr>
              <a:r>
                <a:rPr lang="en-GB" sz="1200" dirty="0" smtClean="0">
                  <a:solidFill>
                    <a:srgbClr val="4D4D4D"/>
                  </a:solidFill>
                  <a:latin typeface="Arial"/>
                  <a:cs typeface="Arial"/>
                </a:rPr>
                <a:t>CT</a:t>
              </a:r>
              <a:endParaRPr lang="en-GB" sz="1200" dirty="0">
                <a:solidFill>
                  <a:srgbClr val="4D4D4D"/>
                </a:solidFill>
                <a:latin typeface="Arial"/>
                <a:cs typeface="Arial"/>
              </a:endParaRPr>
            </a:p>
          </p:txBody>
        </p:sp>
        <p:sp>
          <p:nvSpPr>
            <p:cNvPr id="55" name="TextBox 54"/>
            <p:cNvSpPr txBox="1"/>
            <p:nvPr/>
          </p:nvSpPr>
          <p:spPr>
            <a:xfrm>
              <a:off x="6165785" y="3139993"/>
              <a:ext cx="694599" cy="261927"/>
            </a:xfrm>
            <a:prstGeom prst="rect">
              <a:avLst/>
            </a:prstGeom>
            <a:noFill/>
          </p:spPr>
          <p:txBody>
            <a:bodyPr wrap="none" rtlCol="0" anchor="t" anchorCtr="0">
              <a:spAutoFit/>
            </a:bodyPr>
            <a:lstStyle/>
            <a:p>
              <a:pPr algn="r" fontAlgn="auto">
                <a:spcBef>
                  <a:spcPts val="0"/>
                </a:spcBef>
                <a:spcAft>
                  <a:spcPts val="0"/>
                </a:spcAft>
              </a:pPr>
              <a:r>
                <a:rPr lang="en-GB" sz="1600" dirty="0" smtClean="0">
                  <a:solidFill>
                    <a:srgbClr val="4D4D4D"/>
                  </a:solidFill>
                  <a:latin typeface="Arial"/>
                  <a:cs typeface="Arial"/>
                </a:rPr>
                <a:t>*p=0,99</a:t>
              </a:r>
              <a:endParaRPr lang="en-GB" sz="1600" dirty="0">
                <a:solidFill>
                  <a:srgbClr val="4D4D4D"/>
                </a:solidFill>
                <a:latin typeface="Arial"/>
                <a:cs typeface="Arial"/>
              </a:endParaRPr>
            </a:p>
          </p:txBody>
        </p:sp>
        <p:sp>
          <p:nvSpPr>
            <p:cNvPr id="4" name="Freeform 2"/>
            <p:cNvSpPr>
              <a:spLocks/>
            </p:cNvSpPr>
            <p:nvPr/>
          </p:nvSpPr>
          <p:spPr bwMode="auto">
            <a:xfrm>
              <a:off x="1720150" y="1829634"/>
              <a:ext cx="4366613" cy="1476000"/>
            </a:xfrm>
            <a:custGeom>
              <a:avLst/>
              <a:gdLst>
                <a:gd name="T0" fmla="*/ 314 w 344"/>
                <a:gd name="T1" fmla="*/ 111 h 113"/>
                <a:gd name="T2" fmla="*/ 299 w 344"/>
                <a:gd name="T3" fmla="*/ 109 h 113"/>
                <a:gd name="T4" fmla="*/ 280 w 344"/>
                <a:gd name="T5" fmla="*/ 107 h 113"/>
                <a:gd name="T6" fmla="*/ 278 w 344"/>
                <a:gd name="T7" fmla="*/ 105 h 113"/>
                <a:gd name="T8" fmla="*/ 272 w 344"/>
                <a:gd name="T9" fmla="*/ 103 h 113"/>
                <a:gd name="T10" fmla="*/ 268 w 344"/>
                <a:gd name="T11" fmla="*/ 100 h 113"/>
                <a:gd name="T12" fmla="*/ 257 w 344"/>
                <a:gd name="T13" fmla="*/ 99 h 113"/>
                <a:gd name="T14" fmla="*/ 239 w 344"/>
                <a:gd name="T15" fmla="*/ 98 h 113"/>
                <a:gd name="T16" fmla="*/ 234 w 344"/>
                <a:gd name="T17" fmla="*/ 96 h 113"/>
                <a:gd name="T18" fmla="*/ 217 w 344"/>
                <a:gd name="T19" fmla="*/ 95 h 113"/>
                <a:gd name="T20" fmla="*/ 209 w 344"/>
                <a:gd name="T21" fmla="*/ 92 h 113"/>
                <a:gd name="T22" fmla="*/ 191 w 344"/>
                <a:gd name="T23" fmla="*/ 91 h 113"/>
                <a:gd name="T24" fmla="*/ 187 w 344"/>
                <a:gd name="T25" fmla="*/ 88 h 113"/>
                <a:gd name="T26" fmla="*/ 183 w 344"/>
                <a:gd name="T27" fmla="*/ 87 h 113"/>
                <a:gd name="T28" fmla="*/ 178 w 344"/>
                <a:gd name="T29" fmla="*/ 85 h 113"/>
                <a:gd name="T30" fmla="*/ 172 w 344"/>
                <a:gd name="T31" fmla="*/ 84 h 113"/>
                <a:gd name="T32" fmla="*/ 164 w 344"/>
                <a:gd name="T33" fmla="*/ 82 h 113"/>
                <a:gd name="T34" fmla="*/ 159 w 344"/>
                <a:gd name="T35" fmla="*/ 80 h 113"/>
                <a:gd name="T36" fmla="*/ 153 w 344"/>
                <a:gd name="T37" fmla="*/ 78 h 113"/>
                <a:gd name="T38" fmla="*/ 148 w 344"/>
                <a:gd name="T39" fmla="*/ 77 h 113"/>
                <a:gd name="T40" fmla="*/ 141 w 344"/>
                <a:gd name="T41" fmla="*/ 73 h 113"/>
                <a:gd name="T42" fmla="*/ 133 w 344"/>
                <a:gd name="T43" fmla="*/ 71 h 113"/>
                <a:gd name="T44" fmla="*/ 124 w 344"/>
                <a:gd name="T45" fmla="*/ 69 h 113"/>
                <a:gd name="T46" fmla="*/ 113 w 344"/>
                <a:gd name="T47" fmla="*/ 66 h 113"/>
                <a:gd name="T48" fmla="*/ 110 w 344"/>
                <a:gd name="T49" fmla="*/ 64 h 113"/>
                <a:gd name="T50" fmla="*/ 103 w 344"/>
                <a:gd name="T51" fmla="*/ 62 h 113"/>
                <a:gd name="T52" fmla="*/ 99 w 344"/>
                <a:gd name="T53" fmla="*/ 59 h 113"/>
                <a:gd name="T54" fmla="*/ 92 w 344"/>
                <a:gd name="T55" fmla="*/ 57 h 113"/>
                <a:gd name="T56" fmla="*/ 85 w 344"/>
                <a:gd name="T57" fmla="*/ 52 h 113"/>
                <a:gd name="T58" fmla="*/ 79 w 344"/>
                <a:gd name="T59" fmla="*/ 50 h 113"/>
                <a:gd name="T60" fmla="*/ 73 w 344"/>
                <a:gd name="T61" fmla="*/ 47 h 113"/>
                <a:gd name="T62" fmla="*/ 67 w 344"/>
                <a:gd name="T63" fmla="*/ 46 h 113"/>
                <a:gd name="T64" fmla="*/ 65 w 344"/>
                <a:gd name="T65" fmla="*/ 42 h 113"/>
                <a:gd name="T66" fmla="*/ 60 w 344"/>
                <a:gd name="T67" fmla="*/ 40 h 113"/>
                <a:gd name="T68" fmla="*/ 57 w 344"/>
                <a:gd name="T69" fmla="*/ 35 h 113"/>
                <a:gd name="T70" fmla="*/ 52 w 344"/>
                <a:gd name="T71" fmla="*/ 32 h 113"/>
                <a:gd name="T72" fmla="*/ 51 w 344"/>
                <a:gd name="T73" fmla="*/ 27 h 113"/>
                <a:gd name="T74" fmla="*/ 46 w 344"/>
                <a:gd name="T75" fmla="*/ 25 h 113"/>
                <a:gd name="T76" fmla="*/ 43 w 344"/>
                <a:gd name="T77" fmla="*/ 20 h 113"/>
                <a:gd name="T78" fmla="*/ 38 w 344"/>
                <a:gd name="T79" fmla="*/ 17 h 113"/>
                <a:gd name="T80" fmla="*/ 35 w 344"/>
                <a:gd name="T81" fmla="*/ 13 h 113"/>
                <a:gd name="T82" fmla="*/ 28 w 344"/>
                <a:gd name="T83" fmla="*/ 11 h 113"/>
                <a:gd name="T84" fmla="*/ 26 w 344"/>
                <a:gd name="T85" fmla="*/ 8 h 113"/>
                <a:gd name="T86" fmla="*/ 19 w 344"/>
                <a:gd name="T87" fmla="*/ 6 h 113"/>
                <a:gd name="T88" fmla="*/ 14 w 344"/>
                <a:gd name="T89" fmla="*/ 3 h 113"/>
                <a:gd name="T90" fmla="*/ 6 w 344"/>
                <a:gd name="T91"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113">
                  <a:moveTo>
                    <a:pt x="344" y="113"/>
                  </a:moveTo>
                  <a:lnTo>
                    <a:pt x="344" y="111"/>
                  </a:lnTo>
                  <a:lnTo>
                    <a:pt x="314" y="111"/>
                  </a:lnTo>
                  <a:lnTo>
                    <a:pt x="314" y="110"/>
                  </a:lnTo>
                  <a:lnTo>
                    <a:pt x="299" y="110"/>
                  </a:lnTo>
                  <a:lnTo>
                    <a:pt x="299" y="109"/>
                  </a:lnTo>
                  <a:lnTo>
                    <a:pt x="290" y="109"/>
                  </a:lnTo>
                  <a:lnTo>
                    <a:pt x="290" y="107"/>
                  </a:lnTo>
                  <a:lnTo>
                    <a:pt x="280" y="107"/>
                  </a:lnTo>
                  <a:lnTo>
                    <a:pt x="280" y="106"/>
                  </a:lnTo>
                  <a:lnTo>
                    <a:pt x="278" y="106"/>
                  </a:lnTo>
                  <a:lnTo>
                    <a:pt x="278" y="105"/>
                  </a:lnTo>
                  <a:lnTo>
                    <a:pt x="277" y="105"/>
                  </a:lnTo>
                  <a:lnTo>
                    <a:pt x="277" y="103"/>
                  </a:lnTo>
                  <a:lnTo>
                    <a:pt x="272" y="103"/>
                  </a:lnTo>
                  <a:lnTo>
                    <a:pt x="272" y="102"/>
                  </a:lnTo>
                  <a:lnTo>
                    <a:pt x="268" y="102"/>
                  </a:lnTo>
                  <a:lnTo>
                    <a:pt x="268" y="100"/>
                  </a:lnTo>
                  <a:lnTo>
                    <a:pt x="265" y="100"/>
                  </a:lnTo>
                  <a:lnTo>
                    <a:pt x="265" y="99"/>
                  </a:lnTo>
                  <a:lnTo>
                    <a:pt x="257" y="99"/>
                  </a:lnTo>
                  <a:lnTo>
                    <a:pt x="246" y="99"/>
                  </a:lnTo>
                  <a:lnTo>
                    <a:pt x="246" y="98"/>
                  </a:lnTo>
                  <a:lnTo>
                    <a:pt x="239" y="98"/>
                  </a:lnTo>
                  <a:lnTo>
                    <a:pt x="239" y="97"/>
                  </a:lnTo>
                  <a:lnTo>
                    <a:pt x="234" y="97"/>
                  </a:lnTo>
                  <a:lnTo>
                    <a:pt x="234" y="96"/>
                  </a:lnTo>
                  <a:lnTo>
                    <a:pt x="229" y="96"/>
                  </a:lnTo>
                  <a:lnTo>
                    <a:pt x="229" y="95"/>
                  </a:lnTo>
                  <a:lnTo>
                    <a:pt x="217" y="95"/>
                  </a:lnTo>
                  <a:lnTo>
                    <a:pt x="217" y="93"/>
                  </a:lnTo>
                  <a:lnTo>
                    <a:pt x="209" y="93"/>
                  </a:lnTo>
                  <a:lnTo>
                    <a:pt x="209" y="92"/>
                  </a:lnTo>
                  <a:lnTo>
                    <a:pt x="204" y="92"/>
                  </a:lnTo>
                  <a:lnTo>
                    <a:pt x="204" y="91"/>
                  </a:lnTo>
                  <a:lnTo>
                    <a:pt x="191" y="91"/>
                  </a:lnTo>
                  <a:lnTo>
                    <a:pt x="191" y="90"/>
                  </a:lnTo>
                  <a:lnTo>
                    <a:pt x="187" y="90"/>
                  </a:lnTo>
                  <a:lnTo>
                    <a:pt x="187" y="88"/>
                  </a:lnTo>
                  <a:lnTo>
                    <a:pt x="186" y="88"/>
                  </a:lnTo>
                  <a:lnTo>
                    <a:pt x="186" y="87"/>
                  </a:lnTo>
                  <a:lnTo>
                    <a:pt x="183" y="87"/>
                  </a:lnTo>
                  <a:lnTo>
                    <a:pt x="183" y="86"/>
                  </a:lnTo>
                  <a:lnTo>
                    <a:pt x="178" y="86"/>
                  </a:lnTo>
                  <a:lnTo>
                    <a:pt x="178" y="85"/>
                  </a:lnTo>
                  <a:lnTo>
                    <a:pt x="175" y="85"/>
                  </a:lnTo>
                  <a:lnTo>
                    <a:pt x="175" y="84"/>
                  </a:lnTo>
                  <a:lnTo>
                    <a:pt x="172" y="84"/>
                  </a:lnTo>
                  <a:lnTo>
                    <a:pt x="172" y="82"/>
                  </a:lnTo>
                  <a:lnTo>
                    <a:pt x="168" y="82"/>
                  </a:lnTo>
                  <a:lnTo>
                    <a:pt x="164" y="82"/>
                  </a:lnTo>
                  <a:lnTo>
                    <a:pt x="164" y="81"/>
                  </a:lnTo>
                  <a:lnTo>
                    <a:pt x="159" y="81"/>
                  </a:lnTo>
                  <a:lnTo>
                    <a:pt x="159" y="80"/>
                  </a:lnTo>
                  <a:lnTo>
                    <a:pt x="155" y="80"/>
                  </a:lnTo>
                  <a:lnTo>
                    <a:pt x="155" y="78"/>
                  </a:lnTo>
                  <a:lnTo>
                    <a:pt x="153" y="78"/>
                  </a:lnTo>
                  <a:lnTo>
                    <a:pt x="153" y="77"/>
                  </a:lnTo>
                  <a:lnTo>
                    <a:pt x="150" y="77"/>
                  </a:lnTo>
                  <a:cubicBezTo>
                    <a:pt x="150" y="77"/>
                    <a:pt x="148" y="76"/>
                    <a:pt x="148" y="77"/>
                  </a:cubicBezTo>
                  <a:cubicBezTo>
                    <a:pt x="148" y="77"/>
                    <a:pt x="148" y="75"/>
                    <a:pt x="148" y="75"/>
                  </a:cubicBezTo>
                  <a:lnTo>
                    <a:pt x="141" y="75"/>
                  </a:lnTo>
                  <a:lnTo>
                    <a:pt x="141" y="73"/>
                  </a:lnTo>
                  <a:lnTo>
                    <a:pt x="138" y="73"/>
                  </a:lnTo>
                  <a:lnTo>
                    <a:pt x="138" y="71"/>
                  </a:lnTo>
                  <a:lnTo>
                    <a:pt x="133" y="71"/>
                  </a:lnTo>
                  <a:lnTo>
                    <a:pt x="133" y="70"/>
                  </a:lnTo>
                  <a:lnTo>
                    <a:pt x="124" y="70"/>
                  </a:lnTo>
                  <a:lnTo>
                    <a:pt x="124" y="69"/>
                  </a:lnTo>
                  <a:lnTo>
                    <a:pt x="118" y="69"/>
                  </a:lnTo>
                  <a:lnTo>
                    <a:pt x="118" y="66"/>
                  </a:lnTo>
                  <a:lnTo>
                    <a:pt x="113" y="66"/>
                  </a:lnTo>
                  <a:lnTo>
                    <a:pt x="113" y="65"/>
                  </a:lnTo>
                  <a:lnTo>
                    <a:pt x="110" y="65"/>
                  </a:lnTo>
                  <a:lnTo>
                    <a:pt x="110" y="64"/>
                  </a:lnTo>
                  <a:lnTo>
                    <a:pt x="107" y="64"/>
                  </a:lnTo>
                  <a:lnTo>
                    <a:pt x="107" y="62"/>
                  </a:lnTo>
                  <a:lnTo>
                    <a:pt x="103" y="62"/>
                  </a:lnTo>
                  <a:lnTo>
                    <a:pt x="103" y="61"/>
                  </a:lnTo>
                  <a:lnTo>
                    <a:pt x="99" y="61"/>
                  </a:lnTo>
                  <a:lnTo>
                    <a:pt x="99" y="59"/>
                  </a:lnTo>
                  <a:lnTo>
                    <a:pt x="94" y="59"/>
                  </a:lnTo>
                  <a:lnTo>
                    <a:pt x="94" y="57"/>
                  </a:lnTo>
                  <a:lnTo>
                    <a:pt x="92" y="57"/>
                  </a:lnTo>
                  <a:lnTo>
                    <a:pt x="92" y="55"/>
                  </a:lnTo>
                  <a:lnTo>
                    <a:pt x="85" y="55"/>
                  </a:lnTo>
                  <a:lnTo>
                    <a:pt x="85" y="52"/>
                  </a:lnTo>
                  <a:lnTo>
                    <a:pt x="81" y="52"/>
                  </a:lnTo>
                  <a:lnTo>
                    <a:pt x="81" y="50"/>
                  </a:lnTo>
                  <a:lnTo>
                    <a:pt x="79" y="50"/>
                  </a:lnTo>
                  <a:lnTo>
                    <a:pt x="79" y="49"/>
                  </a:lnTo>
                  <a:lnTo>
                    <a:pt x="73" y="49"/>
                  </a:lnTo>
                  <a:lnTo>
                    <a:pt x="73" y="47"/>
                  </a:lnTo>
                  <a:lnTo>
                    <a:pt x="70" y="47"/>
                  </a:lnTo>
                  <a:lnTo>
                    <a:pt x="70" y="46"/>
                  </a:lnTo>
                  <a:lnTo>
                    <a:pt x="67" y="46"/>
                  </a:lnTo>
                  <a:lnTo>
                    <a:pt x="67" y="44"/>
                  </a:lnTo>
                  <a:lnTo>
                    <a:pt x="65" y="44"/>
                  </a:lnTo>
                  <a:lnTo>
                    <a:pt x="65" y="42"/>
                  </a:lnTo>
                  <a:lnTo>
                    <a:pt x="62" y="42"/>
                  </a:lnTo>
                  <a:lnTo>
                    <a:pt x="62" y="40"/>
                  </a:lnTo>
                  <a:lnTo>
                    <a:pt x="60" y="40"/>
                  </a:lnTo>
                  <a:lnTo>
                    <a:pt x="60" y="38"/>
                  </a:lnTo>
                  <a:lnTo>
                    <a:pt x="57" y="38"/>
                  </a:lnTo>
                  <a:lnTo>
                    <a:pt x="57" y="35"/>
                  </a:lnTo>
                  <a:lnTo>
                    <a:pt x="55" y="35"/>
                  </a:lnTo>
                  <a:lnTo>
                    <a:pt x="55" y="32"/>
                  </a:lnTo>
                  <a:lnTo>
                    <a:pt x="52" y="32"/>
                  </a:lnTo>
                  <a:lnTo>
                    <a:pt x="52" y="30"/>
                  </a:lnTo>
                  <a:lnTo>
                    <a:pt x="51" y="30"/>
                  </a:lnTo>
                  <a:lnTo>
                    <a:pt x="51" y="27"/>
                  </a:lnTo>
                  <a:lnTo>
                    <a:pt x="48" y="27"/>
                  </a:lnTo>
                  <a:lnTo>
                    <a:pt x="48" y="25"/>
                  </a:lnTo>
                  <a:lnTo>
                    <a:pt x="46" y="25"/>
                  </a:lnTo>
                  <a:lnTo>
                    <a:pt x="46" y="22"/>
                  </a:lnTo>
                  <a:lnTo>
                    <a:pt x="43" y="22"/>
                  </a:lnTo>
                  <a:lnTo>
                    <a:pt x="43" y="20"/>
                  </a:lnTo>
                  <a:lnTo>
                    <a:pt x="41" y="20"/>
                  </a:lnTo>
                  <a:lnTo>
                    <a:pt x="41" y="17"/>
                  </a:lnTo>
                  <a:lnTo>
                    <a:pt x="38" y="17"/>
                  </a:lnTo>
                  <a:lnTo>
                    <a:pt x="38" y="15"/>
                  </a:lnTo>
                  <a:lnTo>
                    <a:pt x="35" y="15"/>
                  </a:lnTo>
                  <a:lnTo>
                    <a:pt x="35" y="13"/>
                  </a:lnTo>
                  <a:lnTo>
                    <a:pt x="31" y="13"/>
                  </a:lnTo>
                  <a:lnTo>
                    <a:pt x="31" y="11"/>
                  </a:lnTo>
                  <a:lnTo>
                    <a:pt x="28" y="11"/>
                  </a:lnTo>
                  <a:lnTo>
                    <a:pt x="28" y="10"/>
                  </a:lnTo>
                  <a:lnTo>
                    <a:pt x="26" y="10"/>
                  </a:lnTo>
                  <a:lnTo>
                    <a:pt x="26" y="8"/>
                  </a:lnTo>
                  <a:lnTo>
                    <a:pt x="23" y="8"/>
                  </a:lnTo>
                  <a:lnTo>
                    <a:pt x="23" y="6"/>
                  </a:lnTo>
                  <a:lnTo>
                    <a:pt x="19" y="6"/>
                  </a:lnTo>
                  <a:lnTo>
                    <a:pt x="19" y="5"/>
                  </a:lnTo>
                  <a:lnTo>
                    <a:pt x="14" y="5"/>
                  </a:lnTo>
                  <a:lnTo>
                    <a:pt x="14" y="3"/>
                  </a:lnTo>
                  <a:lnTo>
                    <a:pt x="9" y="3"/>
                  </a:lnTo>
                  <a:lnTo>
                    <a:pt x="9" y="1"/>
                  </a:lnTo>
                  <a:lnTo>
                    <a:pt x="6" y="1"/>
                  </a:lnTo>
                  <a:lnTo>
                    <a:pt x="6" y="0"/>
                  </a:lnTo>
                  <a:lnTo>
                    <a:pt x="0" y="0"/>
                  </a:lnTo>
                </a:path>
              </a:pathLst>
            </a:custGeom>
            <a:noFill/>
            <a:ln w="28575">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sp>
          <p:nvSpPr>
            <p:cNvPr id="5" name="Freeform 3"/>
            <p:cNvSpPr>
              <a:spLocks/>
            </p:cNvSpPr>
            <p:nvPr/>
          </p:nvSpPr>
          <p:spPr bwMode="auto">
            <a:xfrm>
              <a:off x="1720150" y="1841562"/>
              <a:ext cx="4392000" cy="1476000"/>
            </a:xfrm>
            <a:custGeom>
              <a:avLst/>
              <a:gdLst>
                <a:gd name="T0" fmla="*/ 342 w 346"/>
                <a:gd name="T1" fmla="*/ 111 h 113"/>
                <a:gd name="T2" fmla="*/ 338 w 346"/>
                <a:gd name="T3" fmla="*/ 108 h 113"/>
                <a:gd name="T4" fmla="*/ 324 w 346"/>
                <a:gd name="T5" fmla="*/ 106 h 113"/>
                <a:gd name="T6" fmla="*/ 316 w 346"/>
                <a:gd name="T7" fmla="*/ 104 h 113"/>
                <a:gd name="T8" fmla="*/ 297 w 346"/>
                <a:gd name="T9" fmla="*/ 102 h 113"/>
                <a:gd name="T10" fmla="*/ 289 w 346"/>
                <a:gd name="T11" fmla="*/ 100 h 113"/>
                <a:gd name="T12" fmla="*/ 276 w 346"/>
                <a:gd name="T13" fmla="*/ 98 h 113"/>
                <a:gd name="T14" fmla="*/ 273 w 346"/>
                <a:gd name="T15" fmla="*/ 96 h 113"/>
                <a:gd name="T16" fmla="*/ 244 w 346"/>
                <a:gd name="T17" fmla="*/ 95 h 113"/>
                <a:gd name="T18" fmla="*/ 223 w 346"/>
                <a:gd name="T19" fmla="*/ 93 h 113"/>
                <a:gd name="T20" fmla="*/ 208 w 346"/>
                <a:gd name="T21" fmla="*/ 92 h 113"/>
                <a:gd name="T22" fmla="*/ 190 w 346"/>
                <a:gd name="T23" fmla="*/ 90 h 113"/>
                <a:gd name="T24" fmla="*/ 186 w 346"/>
                <a:gd name="T25" fmla="*/ 88 h 113"/>
                <a:gd name="T26" fmla="*/ 176 w 346"/>
                <a:gd name="T27" fmla="*/ 86 h 113"/>
                <a:gd name="T28" fmla="*/ 167 w 346"/>
                <a:gd name="T29" fmla="*/ 83 h 113"/>
                <a:gd name="T30" fmla="*/ 156 w 346"/>
                <a:gd name="T31" fmla="*/ 82 h 113"/>
                <a:gd name="T32" fmla="*/ 150 w 346"/>
                <a:gd name="T33" fmla="*/ 80 h 113"/>
                <a:gd name="T34" fmla="*/ 139 w 346"/>
                <a:gd name="T35" fmla="*/ 78 h 113"/>
                <a:gd name="T36" fmla="*/ 135 w 346"/>
                <a:gd name="T37" fmla="*/ 77 h 113"/>
                <a:gd name="T38" fmla="*/ 129 w 346"/>
                <a:gd name="T39" fmla="*/ 74 h 113"/>
                <a:gd name="T40" fmla="*/ 123 w 346"/>
                <a:gd name="T41" fmla="*/ 73 h 113"/>
                <a:gd name="T42" fmla="*/ 121 w 346"/>
                <a:gd name="T43" fmla="*/ 71 h 113"/>
                <a:gd name="T44" fmla="*/ 109 w 346"/>
                <a:gd name="T45" fmla="*/ 69 h 113"/>
                <a:gd name="T46" fmla="*/ 104 w 346"/>
                <a:gd name="T47" fmla="*/ 67 h 113"/>
                <a:gd name="T48" fmla="*/ 101 w 346"/>
                <a:gd name="T49" fmla="*/ 64 h 113"/>
                <a:gd name="T50" fmla="*/ 97 w 346"/>
                <a:gd name="T51" fmla="*/ 63 h 113"/>
                <a:gd name="T52" fmla="*/ 90 w 346"/>
                <a:gd name="T53" fmla="*/ 61 h 113"/>
                <a:gd name="T54" fmla="*/ 88 w 346"/>
                <a:gd name="T55" fmla="*/ 58 h 113"/>
                <a:gd name="T56" fmla="*/ 83 w 346"/>
                <a:gd name="T57" fmla="*/ 56 h 113"/>
                <a:gd name="T58" fmla="*/ 80 w 346"/>
                <a:gd name="T59" fmla="*/ 52 h 113"/>
                <a:gd name="T60" fmla="*/ 74 w 346"/>
                <a:gd name="T61" fmla="*/ 51 h 113"/>
                <a:gd name="T62" fmla="*/ 71 w 346"/>
                <a:gd name="T63" fmla="*/ 47 h 113"/>
                <a:gd name="T64" fmla="*/ 66 w 346"/>
                <a:gd name="T65" fmla="*/ 45 h 113"/>
                <a:gd name="T66" fmla="*/ 64 w 346"/>
                <a:gd name="T67" fmla="*/ 42 h 113"/>
                <a:gd name="T68" fmla="*/ 60 w 346"/>
                <a:gd name="T69" fmla="*/ 40 h 113"/>
                <a:gd name="T70" fmla="*/ 55 w 346"/>
                <a:gd name="T71" fmla="*/ 35 h 113"/>
                <a:gd name="T72" fmla="*/ 50 w 346"/>
                <a:gd name="T73" fmla="*/ 33 h 113"/>
                <a:gd name="T74" fmla="*/ 48 w 346"/>
                <a:gd name="T75" fmla="*/ 29 h 113"/>
                <a:gd name="T76" fmla="*/ 44 w 346"/>
                <a:gd name="T77" fmla="*/ 27 h 113"/>
                <a:gd name="T78" fmla="*/ 41 w 346"/>
                <a:gd name="T79" fmla="*/ 23 h 113"/>
                <a:gd name="T80" fmla="*/ 36 w 346"/>
                <a:gd name="T81" fmla="*/ 21 h 113"/>
                <a:gd name="T82" fmla="*/ 33 w 346"/>
                <a:gd name="T83" fmla="*/ 17 h 113"/>
                <a:gd name="T84" fmla="*/ 28 w 346"/>
                <a:gd name="T85" fmla="*/ 15 h 113"/>
                <a:gd name="T86" fmla="*/ 26 w 346"/>
                <a:gd name="T87" fmla="*/ 11 h 113"/>
                <a:gd name="T88" fmla="*/ 17 w 346"/>
                <a:gd name="T89" fmla="*/ 8 h 113"/>
                <a:gd name="T90" fmla="*/ 14 w 346"/>
                <a:gd name="T91" fmla="*/ 5 h 113"/>
                <a:gd name="T92" fmla="*/ 7 w 346"/>
                <a:gd name="T93" fmla="*/ 3 h 113"/>
                <a:gd name="T94" fmla="*/ 5 w 346"/>
                <a:gd name="T9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6" h="113">
                  <a:moveTo>
                    <a:pt x="346" y="113"/>
                  </a:moveTo>
                  <a:lnTo>
                    <a:pt x="346" y="111"/>
                  </a:lnTo>
                  <a:lnTo>
                    <a:pt x="342" y="111"/>
                  </a:lnTo>
                  <a:lnTo>
                    <a:pt x="342" y="109"/>
                  </a:lnTo>
                  <a:lnTo>
                    <a:pt x="338" y="109"/>
                  </a:lnTo>
                  <a:lnTo>
                    <a:pt x="338" y="108"/>
                  </a:lnTo>
                  <a:lnTo>
                    <a:pt x="330" y="108"/>
                  </a:lnTo>
                  <a:lnTo>
                    <a:pt x="330" y="106"/>
                  </a:lnTo>
                  <a:lnTo>
                    <a:pt x="324" y="106"/>
                  </a:lnTo>
                  <a:lnTo>
                    <a:pt x="324" y="106"/>
                  </a:lnTo>
                  <a:lnTo>
                    <a:pt x="316" y="106"/>
                  </a:lnTo>
                  <a:lnTo>
                    <a:pt x="316" y="104"/>
                  </a:lnTo>
                  <a:lnTo>
                    <a:pt x="304" y="104"/>
                  </a:lnTo>
                  <a:lnTo>
                    <a:pt x="304" y="102"/>
                  </a:lnTo>
                  <a:lnTo>
                    <a:pt x="297" y="102"/>
                  </a:lnTo>
                  <a:lnTo>
                    <a:pt x="297" y="101"/>
                  </a:lnTo>
                  <a:lnTo>
                    <a:pt x="289" y="101"/>
                  </a:lnTo>
                  <a:lnTo>
                    <a:pt x="289" y="100"/>
                  </a:lnTo>
                  <a:lnTo>
                    <a:pt x="278" y="100"/>
                  </a:lnTo>
                  <a:lnTo>
                    <a:pt x="278" y="98"/>
                  </a:lnTo>
                  <a:lnTo>
                    <a:pt x="276" y="98"/>
                  </a:lnTo>
                  <a:lnTo>
                    <a:pt x="276" y="97"/>
                  </a:lnTo>
                  <a:lnTo>
                    <a:pt x="273" y="97"/>
                  </a:lnTo>
                  <a:lnTo>
                    <a:pt x="273" y="96"/>
                  </a:lnTo>
                  <a:lnTo>
                    <a:pt x="255" y="96"/>
                  </a:lnTo>
                  <a:lnTo>
                    <a:pt x="255" y="95"/>
                  </a:lnTo>
                  <a:lnTo>
                    <a:pt x="244" y="95"/>
                  </a:lnTo>
                  <a:lnTo>
                    <a:pt x="237" y="95"/>
                  </a:lnTo>
                  <a:lnTo>
                    <a:pt x="237" y="93"/>
                  </a:lnTo>
                  <a:lnTo>
                    <a:pt x="223" y="93"/>
                  </a:lnTo>
                  <a:lnTo>
                    <a:pt x="223" y="93"/>
                  </a:lnTo>
                  <a:lnTo>
                    <a:pt x="208" y="93"/>
                  </a:lnTo>
                  <a:lnTo>
                    <a:pt x="208" y="92"/>
                  </a:lnTo>
                  <a:lnTo>
                    <a:pt x="194" y="92"/>
                  </a:lnTo>
                  <a:lnTo>
                    <a:pt x="194" y="90"/>
                  </a:lnTo>
                  <a:lnTo>
                    <a:pt x="190" y="90"/>
                  </a:lnTo>
                  <a:lnTo>
                    <a:pt x="189" y="90"/>
                  </a:lnTo>
                  <a:lnTo>
                    <a:pt x="189" y="88"/>
                  </a:lnTo>
                  <a:lnTo>
                    <a:pt x="186" y="88"/>
                  </a:lnTo>
                  <a:lnTo>
                    <a:pt x="180" y="88"/>
                  </a:lnTo>
                  <a:lnTo>
                    <a:pt x="180" y="86"/>
                  </a:lnTo>
                  <a:lnTo>
                    <a:pt x="176" y="86"/>
                  </a:lnTo>
                  <a:lnTo>
                    <a:pt x="176" y="85"/>
                  </a:lnTo>
                  <a:lnTo>
                    <a:pt x="167" y="85"/>
                  </a:lnTo>
                  <a:lnTo>
                    <a:pt x="167" y="83"/>
                  </a:lnTo>
                  <a:lnTo>
                    <a:pt x="160" y="83"/>
                  </a:lnTo>
                  <a:lnTo>
                    <a:pt x="156" y="83"/>
                  </a:lnTo>
                  <a:lnTo>
                    <a:pt x="156" y="82"/>
                  </a:lnTo>
                  <a:lnTo>
                    <a:pt x="153" y="82"/>
                  </a:lnTo>
                  <a:lnTo>
                    <a:pt x="150" y="82"/>
                  </a:lnTo>
                  <a:lnTo>
                    <a:pt x="150" y="80"/>
                  </a:lnTo>
                  <a:lnTo>
                    <a:pt x="143" y="80"/>
                  </a:lnTo>
                  <a:lnTo>
                    <a:pt x="143" y="78"/>
                  </a:lnTo>
                  <a:lnTo>
                    <a:pt x="139" y="78"/>
                  </a:lnTo>
                  <a:lnTo>
                    <a:pt x="137" y="78"/>
                  </a:lnTo>
                  <a:lnTo>
                    <a:pt x="137" y="77"/>
                  </a:lnTo>
                  <a:lnTo>
                    <a:pt x="135" y="77"/>
                  </a:lnTo>
                  <a:lnTo>
                    <a:pt x="135" y="76"/>
                  </a:lnTo>
                  <a:lnTo>
                    <a:pt x="129" y="76"/>
                  </a:lnTo>
                  <a:lnTo>
                    <a:pt x="129" y="74"/>
                  </a:lnTo>
                  <a:lnTo>
                    <a:pt x="126" y="74"/>
                  </a:lnTo>
                  <a:lnTo>
                    <a:pt x="126" y="73"/>
                  </a:lnTo>
                  <a:lnTo>
                    <a:pt x="123" y="73"/>
                  </a:lnTo>
                  <a:lnTo>
                    <a:pt x="123" y="72"/>
                  </a:lnTo>
                  <a:lnTo>
                    <a:pt x="121" y="72"/>
                  </a:lnTo>
                  <a:lnTo>
                    <a:pt x="121" y="71"/>
                  </a:lnTo>
                  <a:lnTo>
                    <a:pt x="113" y="71"/>
                  </a:lnTo>
                  <a:lnTo>
                    <a:pt x="109" y="71"/>
                  </a:lnTo>
                  <a:lnTo>
                    <a:pt x="109" y="69"/>
                  </a:lnTo>
                  <a:lnTo>
                    <a:pt x="107" y="69"/>
                  </a:lnTo>
                  <a:lnTo>
                    <a:pt x="107" y="67"/>
                  </a:lnTo>
                  <a:lnTo>
                    <a:pt x="104" y="67"/>
                  </a:lnTo>
                  <a:lnTo>
                    <a:pt x="104" y="66"/>
                  </a:lnTo>
                  <a:lnTo>
                    <a:pt x="101" y="66"/>
                  </a:lnTo>
                  <a:lnTo>
                    <a:pt x="101" y="64"/>
                  </a:lnTo>
                  <a:lnTo>
                    <a:pt x="100" y="64"/>
                  </a:lnTo>
                  <a:lnTo>
                    <a:pt x="100" y="63"/>
                  </a:lnTo>
                  <a:lnTo>
                    <a:pt x="97" y="63"/>
                  </a:lnTo>
                  <a:lnTo>
                    <a:pt x="97" y="61"/>
                  </a:lnTo>
                  <a:lnTo>
                    <a:pt x="92" y="61"/>
                  </a:lnTo>
                  <a:lnTo>
                    <a:pt x="90" y="61"/>
                  </a:lnTo>
                  <a:lnTo>
                    <a:pt x="90" y="59"/>
                  </a:lnTo>
                  <a:lnTo>
                    <a:pt x="88" y="59"/>
                  </a:lnTo>
                  <a:lnTo>
                    <a:pt x="88" y="58"/>
                  </a:lnTo>
                  <a:lnTo>
                    <a:pt x="85" y="58"/>
                  </a:lnTo>
                  <a:lnTo>
                    <a:pt x="85" y="56"/>
                  </a:lnTo>
                  <a:lnTo>
                    <a:pt x="83" y="56"/>
                  </a:lnTo>
                  <a:lnTo>
                    <a:pt x="83" y="54"/>
                  </a:lnTo>
                  <a:lnTo>
                    <a:pt x="80" y="54"/>
                  </a:lnTo>
                  <a:lnTo>
                    <a:pt x="80" y="52"/>
                  </a:lnTo>
                  <a:lnTo>
                    <a:pt x="77" y="52"/>
                  </a:lnTo>
                  <a:lnTo>
                    <a:pt x="77" y="51"/>
                  </a:lnTo>
                  <a:lnTo>
                    <a:pt x="74" y="51"/>
                  </a:lnTo>
                  <a:lnTo>
                    <a:pt x="74" y="49"/>
                  </a:lnTo>
                  <a:lnTo>
                    <a:pt x="71" y="49"/>
                  </a:lnTo>
                  <a:lnTo>
                    <a:pt x="71" y="47"/>
                  </a:lnTo>
                  <a:lnTo>
                    <a:pt x="69" y="47"/>
                  </a:lnTo>
                  <a:lnTo>
                    <a:pt x="69" y="45"/>
                  </a:lnTo>
                  <a:lnTo>
                    <a:pt x="66" y="45"/>
                  </a:lnTo>
                  <a:lnTo>
                    <a:pt x="66" y="44"/>
                  </a:lnTo>
                  <a:lnTo>
                    <a:pt x="64" y="44"/>
                  </a:lnTo>
                  <a:lnTo>
                    <a:pt x="64" y="42"/>
                  </a:lnTo>
                  <a:lnTo>
                    <a:pt x="61" y="42"/>
                  </a:lnTo>
                  <a:lnTo>
                    <a:pt x="61" y="40"/>
                  </a:lnTo>
                  <a:lnTo>
                    <a:pt x="60" y="40"/>
                  </a:lnTo>
                  <a:lnTo>
                    <a:pt x="60" y="38"/>
                  </a:lnTo>
                  <a:lnTo>
                    <a:pt x="55" y="38"/>
                  </a:lnTo>
                  <a:lnTo>
                    <a:pt x="55" y="35"/>
                  </a:lnTo>
                  <a:lnTo>
                    <a:pt x="52" y="35"/>
                  </a:lnTo>
                  <a:lnTo>
                    <a:pt x="52" y="33"/>
                  </a:lnTo>
                  <a:lnTo>
                    <a:pt x="50" y="33"/>
                  </a:lnTo>
                  <a:lnTo>
                    <a:pt x="50" y="32"/>
                  </a:lnTo>
                  <a:lnTo>
                    <a:pt x="48" y="32"/>
                  </a:lnTo>
                  <a:lnTo>
                    <a:pt x="48" y="29"/>
                  </a:lnTo>
                  <a:lnTo>
                    <a:pt x="47" y="29"/>
                  </a:lnTo>
                  <a:lnTo>
                    <a:pt x="47" y="27"/>
                  </a:lnTo>
                  <a:lnTo>
                    <a:pt x="44" y="27"/>
                  </a:lnTo>
                  <a:lnTo>
                    <a:pt x="44" y="25"/>
                  </a:lnTo>
                  <a:lnTo>
                    <a:pt x="41" y="25"/>
                  </a:lnTo>
                  <a:lnTo>
                    <a:pt x="41" y="23"/>
                  </a:lnTo>
                  <a:lnTo>
                    <a:pt x="39" y="23"/>
                  </a:lnTo>
                  <a:lnTo>
                    <a:pt x="39" y="21"/>
                  </a:lnTo>
                  <a:lnTo>
                    <a:pt x="36" y="21"/>
                  </a:lnTo>
                  <a:lnTo>
                    <a:pt x="36" y="19"/>
                  </a:lnTo>
                  <a:lnTo>
                    <a:pt x="33" y="19"/>
                  </a:lnTo>
                  <a:lnTo>
                    <a:pt x="33" y="17"/>
                  </a:lnTo>
                  <a:lnTo>
                    <a:pt x="31" y="17"/>
                  </a:lnTo>
                  <a:lnTo>
                    <a:pt x="31" y="15"/>
                  </a:lnTo>
                  <a:lnTo>
                    <a:pt x="28" y="15"/>
                  </a:lnTo>
                  <a:lnTo>
                    <a:pt x="28" y="13"/>
                  </a:lnTo>
                  <a:lnTo>
                    <a:pt x="26" y="13"/>
                  </a:lnTo>
                  <a:lnTo>
                    <a:pt x="26" y="11"/>
                  </a:lnTo>
                  <a:lnTo>
                    <a:pt x="21" y="11"/>
                  </a:lnTo>
                  <a:lnTo>
                    <a:pt x="21" y="8"/>
                  </a:lnTo>
                  <a:lnTo>
                    <a:pt x="17" y="8"/>
                  </a:lnTo>
                  <a:lnTo>
                    <a:pt x="17" y="6"/>
                  </a:lnTo>
                  <a:lnTo>
                    <a:pt x="14" y="6"/>
                  </a:lnTo>
                  <a:lnTo>
                    <a:pt x="14" y="5"/>
                  </a:lnTo>
                  <a:lnTo>
                    <a:pt x="10" y="5"/>
                  </a:lnTo>
                  <a:lnTo>
                    <a:pt x="10" y="3"/>
                  </a:lnTo>
                  <a:lnTo>
                    <a:pt x="7" y="3"/>
                  </a:lnTo>
                  <a:lnTo>
                    <a:pt x="7" y="1"/>
                  </a:lnTo>
                  <a:lnTo>
                    <a:pt x="5" y="1"/>
                  </a:lnTo>
                  <a:lnTo>
                    <a:pt x="5" y="0"/>
                  </a:lnTo>
                  <a:lnTo>
                    <a:pt x="0" y="0"/>
                  </a:lnTo>
                </a:path>
              </a:pathLst>
            </a:custGeom>
            <a:noFill/>
            <a:ln w="25400">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sp>
          <p:nvSpPr>
            <p:cNvPr id="8" name="TextBox 7"/>
            <p:cNvSpPr txBox="1"/>
            <p:nvPr/>
          </p:nvSpPr>
          <p:spPr>
            <a:xfrm>
              <a:off x="4242161" y="2706573"/>
              <a:ext cx="327658" cy="238116"/>
            </a:xfrm>
            <a:prstGeom prst="rect">
              <a:avLst/>
            </a:prstGeom>
            <a:noFill/>
          </p:spPr>
          <p:txBody>
            <a:bodyPr wrap="none" rtlCol="0">
              <a:spAutoFit/>
            </a:bodyPr>
            <a:lstStyle/>
            <a:p>
              <a:pPr algn="ctr" fontAlgn="auto">
                <a:spcBef>
                  <a:spcPts val="0"/>
                </a:spcBef>
                <a:spcAft>
                  <a:spcPts val="0"/>
                </a:spcAft>
              </a:pPr>
              <a:r>
                <a:rPr lang="en-GB" sz="1400" b="1" dirty="0" smtClean="0">
                  <a:solidFill>
                    <a:srgbClr val="B60D27"/>
                  </a:solidFill>
                  <a:latin typeface="Arial"/>
                  <a:cs typeface="Arial"/>
                </a:rPr>
                <a:t>CT</a:t>
              </a:r>
              <a:endParaRPr lang="en-GB" sz="1400" b="1" dirty="0">
                <a:solidFill>
                  <a:srgbClr val="B60D27"/>
                </a:solidFill>
                <a:latin typeface="Arial"/>
                <a:cs typeface="Arial"/>
              </a:endParaRPr>
            </a:p>
          </p:txBody>
        </p:sp>
        <p:sp>
          <p:nvSpPr>
            <p:cNvPr id="59" name="TextBox 58"/>
            <p:cNvSpPr txBox="1"/>
            <p:nvPr/>
          </p:nvSpPr>
          <p:spPr>
            <a:xfrm>
              <a:off x="4191822" y="3137114"/>
              <a:ext cx="428336" cy="238116"/>
            </a:xfrm>
            <a:prstGeom prst="rect">
              <a:avLst/>
            </a:prstGeom>
            <a:noFill/>
          </p:spPr>
          <p:txBody>
            <a:bodyPr wrap="none" rtlCol="0">
              <a:spAutoFit/>
            </a:bodyPr>
            <a:lstStyle/>
            <a:p>
              <a:pPr algn="ctr" fontAlgn="auto">
                <a:spcBef>
                  <a:spcPts val="0"/>
                </a:spcBef>
                <a:spcAft>
                  <a:spcPts val="0"/>
                </a:spcAft>
              </a:pPr>
              <a:r>
                <a:rPr lang="en-GB" sz="1400" b="1" dirty="0" smtClean="0">
                  <a:solidFill>
                    <a:srgbClr val="B2C0D8"/>
                  </a:solidFill>
                  <a:latin typeface="Arial"/>
                  <a:cs typeface="Arial"/>
                </a:rPr>
                <a:t>RCT</a:t>
              </a:r>
              <a:endParaRPr lang="en-GB" sz="1400" b="1" dirty="0">
                <a:solidFill>
                  <a:srgbClr val="B2C0D8"/>
                </a:solidFill>
                <a:latin typeface="Arial"/>
                <a:cs typeface="Arial"/>
              </a:endParaRPr>
            </a:p>
          </p:txBody>
        </p:sp>
      </p:grpSp>
      <p:sp>
        <p:nvSpPr>
          <p:cNvPr id="23" name="Text Placeholder 22"/>
          <p:cNvSpPr>
            <a:spLocks noGrp="1"/>
          </p:cNvSpPr>
          <p:nvPr>
            <p:ph type="body" sz="quarter" idx="10"/>
          </p:nvPr>
        </p:nvSpPr>
        <p:spPr/>
        <p:txBody>
          <a:bodyPr/>
          <a:lstStyle/>
          <a:p>
            <a:r>
              <a:rPr lang="en-GB" dirty="0" smtClean="0"/>
              <a:t>*Test du Log-rank</a:t>
            </a:r>
            <a:endParaRPr lang="en-GB" dirty="0"/>
          </a:p>
        </p:txBody>
      </p:sp>
    </p:spTree>
    <p:custDataLst>
      <p:tags r:id="rId1"/>
    </p:custDataLst>
    <p:extLst>
      <p:ext uri="{BB962C8B-B14F-4D97-AF65-F5344CB8AC3E}">
        <p14:creationId xmlns="" xmlns:p14="http://schemas.microsoft.com/office/powerpoint/2010/main" val="189531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 </a:t>
            </a:r>
            <a:r>
              <a:rPr lang="fr-FR" dirty="0"/>
              <a:t>Etude multicentrique randomisée de phase III de chimiothérapie </a:t>
            </a:r>
            <a:r>
              <a:rPr lang="fr-FR" dirty="0" smtClean="0"/>
              <a:t>néoadjuvante, </a:t>
            </a:r>
            <a:r>
              <a:rPr lang="fr-FR" dirty="0"/>
              <a:t>suivie de chirurgie et chimiothérapie ou de chirurgie et radiochimiothérapie dans le cancer de l’estomac résécable: premiers résultats de l’étude CRITICS – Verheij M, et 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Résultats</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smtClean="0"/>
          </a:p>
          <a:p>
            <a:endParaRPr lang="en-GB" sz="1000" b="1" dirty="0"/>
          </a:p>
          <a:p>
            <a:pPr marL="0" indent="0">
              <a:buNone/>
            </a:pPr>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252412" lvl="1" indent="0">
              <a:buNone/>
            </a:pPr>
            <a:endParaRPr lang="en-GB" dirty="0"/>
          </a:p>
          <a:p>
            <a:endParaRPr lang="en-GB" dirty="0"/>
          </a:p>
        </p:txBody>
      </p:sp>
      <p:graphicFrame>
        <p:nvGraphicFramePr>
          <p:cNvPr id="7" name="Group 88"/>
          <p:cNvGraphicFramePr>
            <a:graphicFrameLocks noGrp="1"/>
          </p:cNvGraphicFramePr>
          <p:nvPr>
            <p:extLst>
              <p:ext uri="{D42A27DB-BD31-4B8C-83A1-F6EECF244321}">
                <p14:modId xmlns="" xmlns:p14="http://schemas.microsoft.com/office/powerpoint/2010/main" val="2850096171"/>
              </p:ext>
            </p:extLst>
          </p:nvPr>
        </p:nvGraphicFramePr>
        <p:xfrm>
          <a:off x="5730957" y="1726485"/>
          <a:ext cx="3031206" cy="914400"/>
        </p:xfrm>
        <a:graphic>
          <a:graphicData uri="http://schemas.openxmlformats.org/drawingml/2006/table">
            <a:tbl>
              <a:tblPr firstRow="1" bandRow="1">
                <a:tableStyleId>{69012ECD-51FC-41F1-AA8D-1B2483CD663E}</a:tableStyleId>
              </a:tblPr>
              <a:tblGrid>
                <a:gridCol w="1871933"/>
                <a:gridCol w="562924"/>
                <a:gridCol w="596349"/>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SSP à 5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38,5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SSPm, années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smtClean="0">
                          <a:latin typeface="Arial" pitchFamily="34" charset="0"/>
                          <a:cs typeface="Arial" pitchFamily="34" charset="0"/>
                        </a:rPr>
                        <a:t>2,5</a:t>
                      </a:r>
                      <a:endParaRPr lang="en-GB"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graphicFrame>
        <p:nvGraphicFramePr>
          <p:cNvPr id="11" name="Group 88"/>
          <p:cNvGraphicFramePr>
            <a:graphicFrameLocks noGrp="1"/>
          </p:cNvGraphicFramePr>
          <p:nvPr>
            <p:extLst>
              <p:ext uri="{D42A27DB-BD31-4B8C-83A1-F6EECF244321}">
                <p14:modId xmlns="" xmlns:p14="http://schemas.microsoft.com/office/powerpoint/2010/main" val="122144269"/>
              </p:ext>
            </p:extLst>
          </p:nvPr>
        </p:nvGraphicFramePr>
        <p:xfrm>
          <a:off x="244837" y="4065901"/>
          <a:ext cx="5992485" cy="2255520"/>
        </p:xfrm>
        <a:graphic>
          <a:graphicData uri="http://schemas.openxmlformats.org/drawingml/2006/table">
            <a:tbl>
              <a:tblPr firstRow="1" bandRow="1">
                <a:tableStyleId>{69012ECD-51FC-41F1-AA8D-1B2483CD663E}</a:tableStyleId>
              </a:tblPr>
              <a:tblGrid>
                <a:gridCol w="3291816"/>
                <a:gridCol w="871869"/>
                <a:gridCol w="861238"/>
                <a:gridCol w="967562"/>
              </a:tblGrid>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EIs préopératoires chez ≥8% des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247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63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99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84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73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Vomissements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61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fr-FR" sz="1200" noProof="0" dirty="0" smtClean="0">
                          <a:latin typeface="Arial" pitchFamily="34" charset="0"/>
                          <a:cs typeface="Arial" pitchFamily="34" charset="0"/>
                        </a:rPr>
                        <a:t>65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graphicFrame>
        <p:nvGraphicFramePr>
          <p:cNvPr id="12" name="Group 88"/>
          <p:cNvGraphicFramePr>
            <a:graphicFrameLocks noGrp="1"/>
          </p:cNvGraphicFramePr>
          <p:nvPr>
            <p:extLst>
              <p:ext uri="{D42A27DB-BD31-4B8C-83A1-F6EECF244321}">
                <p14:modId xmlns="" xmlns:p14="http://schemas.microsoft.com/office/powerpoint/2010/main" val="1968333683"/>
              </p:ext>
            </p:extLst>
          </p:nvPr>
        </p:nvGraphicFramePr>
        <p:xfrm>
          <a:off x="6443330" y="4065901"/>
          <a:ext cx="2586370" cy="1447800"/>
        </p:xfrm>
        <a:graphic>
          <a:graphicData uri="http://schemas.openxmlformats.org/drawingml/2006/table">
            <a:tbl>
              <a:tblPr firstRow="1" bandRow="1">
                <a:tableStyleId>{69012ECD-51FC-41F1-AA8D-1B2483CD663E}</a:tableStyleId>
              </a:tblPr>
              <a:tblGrid>
                <a:gridCol w="1743183"/>
                <a:gridCol w="843187"/>
              </a:tblGrid>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Arial" charset="0"/>
                          <a:cs typeface="Arial" charset="0"/>
                        </a:rPr>
                        <a:t>EIs grade 5, tout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Total,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en-GB" sz="1200" dirty="0" smtClean="0">
                          <a:latin typeface="Arial" pitchFamily="34" charset="0"/>
                          <a:cs typeface="Arial" pitchFamily="34" charset="0"/>
                        </a:rPr>
                        <a:t>Cardiovasculaires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pt-BR" sz="1200" dirty="0" smtClean="0">
                          <a:latin typeface="Arial" pitchFamily="34" charset="0"/>
                          <a:cs typeface="Arial" pitchFamily="34" charset="0"/>
                        </a:rPr>
                        <a:t>Gastro-instestinaux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Infectieux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200" dirty="0" smtClean="0">
                          <a:latin typeface="Arial" pitchFamily="34" charset="0"/>
                          <a:cs typeface="Arial" pitchFamily="34" charset="0"/>
                        </a:rPr>
                        <a:t>12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8" name="TextBox 17"/>
          <p:cNvSpPr txBox="1"/>
          <p:nvPr/>
        </p:nvSpPr>
        <p:spPr>
          <a:xfrm>
            <a:off x="2627758" y="1549499"/>
            <a:ext cx="591528" cy="338554"/>
          </a:xfrm>
          <a:prstGeom prst="rect">
            <a:avLst/>
          </a:prstGeom>
          <a:noFill/>
        </p:spPr>
        <p:txBody>
          <a:bodyPr wrap="none" rtlCol="0">
            <a:spAutoFit/>
          </a:bodyPr>
          <a:lstStyle/>
          <a:p>
            <a:pPr fontAlgn="auto">
              <a:spcBef>
                <a:spcPts val="0"/>
              </a:spcBef>
              <a:spcAft>
                <a:spcPts val="0"/>
              </a:spcAft>
            </a:pPr>
            <a:r>
              <a:rPr lang="en-NZ" sz="1600" b="1" dirty="0" smtClean="0">
                <a:solidFill>
                  <a:srgbClr val="4D4D4D"/>
                </a:solidFill>
                <a:latin typeface="Arial"/>
                <a:cs typeface="Arial"/>
              </a:rPr>
              <a:t>SSP</a:t>
            </a:r>
            <a:endParaRPr lang="en-NZ" sz="1600" b="1" dirty="0">
              <a:solidFill>
                <a:srgbClr val="4D4D4D"/>
              </a:solidFill>
              <a:latin typeface="Arial"/>
              <a:cs typeface="Arial"/>
            </a:endParaRPr>
          </a:p>
        </p:txBody>
      </p:sp>
      <p:grpSp>
        <p:nvGrpSpPr>
          <p:cNvPr id="2" name="Group 1"/>
          <p:cNvGrpSpPr/>
          <p:nvPr/>
        </p:nvGrpSpPr>
        <p:grpSpPr>
          <a:xfrm>
            <a:off x="135480" y="1499472"/>
            <a:ext cx="5478064" cy="2556033"/>
            <a:chOff x="776391" y="3230843"/>
            <a:chExt cx="5957748" cy="3310121"/>
          </a:xfrm>
        </p:grpSpPr>
        <p:sp>
          <p:nvSpPr>
            <p:cNvPr id="14" name="Freeform 13"/>
            <p:cNvSpPr>
              <a:spLocks/>
            </p:cNvSpPr>
            <p:nvPr/>
          </p:nvSpPr>
          <p:spPr bwMode="auto">
            <a:xfrm>
              <a:off x="1554520" y="3401931"/>
              <a:ext cx="4578572" cy="25191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6" name="Line 6"/>
            <p:cNvSpPr>
              <a:spLocks noChangeShapeType="1"/>
            </p:cNvSpPr>
            <p:nvPr/>
          </p:nvSpPr>
          <p:spPr bwMode="auto">
            <a:xfrm>
              <a:off x="1447763" y="3401930"/>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19" name="Line 7"/>
            <p:cNvSpPr>
              <a:spLocks noChangeShapeType="1"/>
            </p:cNvSpPr>
            <p:nvPr/>
          </p:nvSpPr>
          <p:spPr bwMode="auto">
            <a:xfrm>
              <a:off x="1447763" y="3881982"/>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0" name="Line 8"/>
            <p:cNvSpPr>
              <a:spLocks noChangeShapeType="1"/>
            </p:cNvSpPr>
            <p:nvPr/>
          </p:nvSpPr>
          <p:spPr bwMode="auto">
            <a:xfrm>
              <a:off x="1447763" y="4362033"/>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1" name="Line 9"/>
            <p:cNvSpPr>
              <a:spLocks noChangeShapeType="1"/>
            </p:cNvSpPr>
            <p:nvPr/>
          </p:nvSpPr>
          <p:spPr bwMode="auto">
            <a:xfrm>
              <a:off x="1447763" y="4857987"/>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2" name="Line 10"/>
            <p:cNvSpPr>
              <a:spLocks noChangeShapeType="1"/>
            </p:cNvSpPr>
            <p:nvPr/>
          </p:nvSpPr>
          <p:spPr bwMode="auto">
            <a:xfrm>
              <a:off x="1447763" y="5345989"/>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3" name="Line 11"/>
            <p:cNvSpPr>
              <a:spLocks noChangeShapeType="1"/>
            </p:cNvSpPr>
            <p:nvPr/>
          </p:nvSpPr>
          <p:spPr bwMode="auto">
            <a:xfrm>
              <a:off x="1447763" y="5810139"/>
              <a:ext cx="106755"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4" name="Line 12"/>
            <p:cNvSpPr>
              <a:spLocks noChangeShapeType="1"/>
            </p:cNvSpPr>
            <p:nvPr/>
          </p:nvSpPr>
          <p:spPr bwMode="auto">
            <a:xfrm>
              <a:off x="4355827"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5" name="Line 15"/>
            <p:cNvSpPr>
              <a:spLocks noChangeShapeType="1"/>
            </p:cNvSpPr>
            <p:nvPr/>
          </p:nvSpPr>
          <p:spPr bwMode="auto">
            <a:xfrm>
              <a:off x="5221918"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6" name="Line 17"/>
            <p:cNvSpPr>
              <a:spLocks noChangeShapeType="1"/>
            </p:cNvSpPr>
            <p:nvPr/>
          </p:nvSpPr>
          <p:spPr bwMode="auto">
            <a:xfrm>
              <a:off x="6139166"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7" name="Line 18"/>
            <p:cNvSpPr>
              <a:spLocks noChangeShapeType="1"/>
            </p:cNvSpPr>
            <p:nvPr/>
          </p:nvSpPr>
          <p:spPr bwMode="auto">
            <a:xfrm>
              <a:off x="3474726"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8" name="Line 19"/>
            <p:cNvSpPr>
              <a:spLocks noChangeShapeType="1"/>
            </p:cNvSpPr>
            <p:nvPr/>
          </p:nvSpPr>
          <p:spPr bwMode="auto">
            <a:xfrm>
              <a:off x="2610541"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29" name="Line 20"/>
            <p:cNvSpPr>
              <a:spLocks noChangeShapeType="1"/>
            </p:cNvSpPr>
            <p:nvPr/>
          </p:nvSpPr>
          <p:spPr bwMode="auto">
            <a:xfrm>
              <a:off x="1732686" y="5921453"/>
              <a:ext cx="0" cy="111551"/>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30" name="TextBox 29"/>
            <p:cNvSpPr txBox="1"/>
            <p:nvPr/>
          </p:nvSpPr>
          <p:spPr>
            <a:xfrm rot="16200000">
              <a:off x="108231" y="4470948"/>
              <a:ext cx="1637573" cy="301254"/>
            </a:xfrm>
            <a:prstGeom prst="rect">
              <a:avLst/>
            </a:prstGeom>
            <a:noFill/>
          </p:spPr>
          <p:txBody>
            <a:bodyPr wrap="none" rtlCol="0">
              <a:spAutoFit/>
            </a:bodyPr>
            <a:lstStyle/>
            <a:p>
              <a:pPr algn="ctr"/>
              <a:r>
                <a:rPr lang="en-GB" sz="1200" dirty="0">
                  <a:solidFill>
                    <a:srgbClr val="363636"/>
                  </a:solidFill>
                  <a:latin typeface="Arial"/>
                  <a:cs typeface="Arial"/>
                </a:rPr>
                <a:t>SSP, </a:t>
              </a:r>
              <a:r>
                <a:rPr lang="en-GB" sz="1200" dirty="0" err="1">
                  <a:solidFill>
                    <a:srgbClr val="363636"/>
                  </a:solidFill>
                  <a:latin typeface="Arial"/>
                  <a:cs typeface="Arial"/>
                </a:rPr>
                <a:t>probabilité</a:t>
              </a:r>
              <a:endParaRPr lang="en-GB" sz="1200" dirty="0">
                <a:solidFill>
                  <a:srgbClr val="363636"/>
                </a:solidFill>
                <a:latin typeface="Arial"/>
                <a:cs typeface="Arial"/>
              </a:endParaRPr>
            </a:p>
          </p:txBody>
        </p:sp>
        <p:sp>
          <p:nvSpPr>
            <p:cNvPr id="31" name="TextBox 30"/>
            <p:cNvSpPr txBox="1"/>
            <p:nvPr/>
          </p:nvSpPr>
          <p:spPr>
            <a:xfrm>
              <a:off x="3609947" y="6182244"/>
              <a:ext cx="786608" cy="358720"/>
            </a:xfrm>
            <a:prstGeom prst="rect">
              <a:avLst/>
            </a:prstGeom>
            <a:noFill/>
          </p:spPr>
          <p:txBody>
            <a:bodyPr wrap="none" rtlCol="0">
              <a:spAutoFit/>
            </a:bodyPr>
            <a:lstStyle/>
            <a:p>
              <a:pPr algn="ctr"/>
              <a:r>
                <a:rPr lang="en-GB" sz="1200" dirty="0" smtClean="0">
                  <a:solidFill>
                    <a:srgbClr val="363636"/>
                  </a:solidFill>
                  <a:latin typeface="Arial"/>
                  <a:cs typeface="Arial"/>
                </a:rPr>
                <a:t>Années</a:t>
              </a:r>
              <a:endParaRPr lang="en-GB" sz="1200" dirty="0">
                <a:solidFill>
                  <a:srgbClr val="363636"/>
                </a:solidFill>
                <a:latin typeface="Arial"/>
                <a:cs typeface="Arial"/>
              </a:endParaRPr>
            </a:p>
          </p:txBody>
        </p:sp>
        <p:sp>
          <p:nvSpPr>
            <p:cNvPr id="32" name="TextBox 31"/>
            <p:cNvSpPr txBox="1"/>
            <p:nvPr/>
          </p:nvSpPr>
          <p:spPr>
            <a:xfrm>
              <a:off x="1097737" y="3230843"/>
              <a:ext cx="432705" cy="358720"/>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3" name="TextBox 32"/>
            <p:cNvSpPr txBox="1"/>
            <p:nvPr/>
          </p:nvSpPr>
          <p:spPr>
            <a:xfrm>
              <a:off x="1097737" y="3701808"/>
              <a:ext cx="432705" cy="358720"/>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34" name="TextBox 33"/>
            <p:cNvSpPr txBox="1"/>
            <p:nvPr/>
          </p:nvSpPr>
          <p:spPr>
            <a:xfrm>
              <a:off x="1097737" y="4181634"/>
              <a:ext cx="432705" cy="358720"/>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35" name="TextBox 34"/>
            <p:cNvSpPr txBox="1"/>
            <p:nvPr/>
          </p:nvSpPr>
          <p:spPr>
            <a:xfrm>
              <a:off x="1097737" y="4677365"/>
              <a:ext cx="432705" cy="358720"/>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36" name="TextBox 35"/>
            <p:cNvSpPr txBox="1"/>
            <p:nvPr/>
          </p:nvSpPr>
          <p:spPr>
            <a:xfrm>
              <a:off x="1097737" y="5165142"/>
              <a:ext cx="432705" cy="358720"/>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7" name="TextBox 36"/>
            <p:cNvSpPr txBox="1"/>
            <p:nvPr/>
          </p:nvSpPr>
          <p:spPr>
            <a:xfrm>
              <a:off x="1206663" y="5640632"/>
              <a:ext cx="323779"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8" name="TextBox 37"/>
            <p:cNvSpPr txBox="1"/>
            <p:nvPr/>
          </p:nvSpPr>
          <p:spPr>
            <a:xfrm>
              <a:off x="1575184" y="5992269"/>
              <a:ext cx="323779" cy="335592"/>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9" name="TextBox 38"/>
            <p:cNvSpPr txBox="1"/>
            <p:nvPr/>
          </p:nvSpPr>
          <p:spPr>
            <a:xfrm>
              <a:off x="2473172"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a:t>
              </a:r>
              <a:endParaRPr lang="en-GB" sz="1200" dirty="0">
                <a:solidFill>
                  <a:srgbClr val="4D4D4D"/>
                </a:solidFill>
                <a:latin typeface="Arial"/>
                <a:cs typeface="Arial"/>
              </a:endParaRPr>
            </a:p>
          </p:txBody>
        </p:sp>
        <p:sp>
          <p:nvSpPr>
            <p:cNvPr id="40" name="TextBox 39"/>
            <p:cNvSpPr txBox="1"/>
            <p:nvPr/>
          </p:nvSpPr>
          <p:spPr>
            <a:xfrm>
              <a:off x="3340895"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a:t>
              </a:r>
              <a:endParaRPr lang="en-GB" sz="1200" dirty="0">
                <a:solidFill>
                  <a:srgbClr val="4D4D4D"/>
                </a:solidFill>
                <a:latin typeface="Arial"/>
                <a:cs typeface="Arial"/>
              </a:endParaRPr>
            </a:p>
          </p:txBody>
        </p:sp>
        <p:sp>
          <p:nvSpPr>
            <p:cNvPr id="41" name="TextBox 40"/>
            <p:cNvSpPr txBox="1"/>
            <p:nvPr/>
          </p:nvSpPr>
          <p:spPr>
            <a:xfrm>
              <a:off x="4223138"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a:t>
              </a:r>
              <a:endParaRPr lang="en-GB" sz="1200" dirty="0">
                <a:solidFill>
                  <a:srgbClr val="4D4D4D"/>
                </a:solidFill>
                <a:latin typeface="Arial"/>
                <a:cs typeface="Arial"/>
              </a:endParaRPr>
            </a:p>
          </p:txBody>
        </p:sp>
        <p:sp>
          <p:nvSpPr>
            <p:cNvPr id="42" name="TextBox 41"/>
            <p:cNvSpPr txBox="1"/>
            <p:nvPr/>
          </p:nvSpPr>
          <p:spPr>
            <a:xfrm>
              <a:off x="5082077"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4</a:t>
              </a:r>
              <a:endParaRPr lang="en-GB" sz="1200" dirty="0">
                <a:solidFill>
                  <a:srgbClr val="4D4D4D"/>
                </a:solidFill>
                <a:latin typeface="Arial"/>
                <a:cs typeface="Arial"/>
              </a:endParaRPr>
            </a:p>
          </p:txBody>
        </p:sp>
        <p:sp>
          <p:nvSpPr>
            <p:cNvPr id="43" name="TextBox 42"/>
            <p:cNvSpPr txBox="1"/>
            <p:nvPr/>
          </p:nvSpPr>
          <p:spPr>
            <a:xfrm>
              <a:off x="6003241"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5</a:t>
              </a:r>
              <a:endParaRPr lang="en-GB" sz="1200" dirty="0">
                <a:solidFill>
                  <a:srgbClr val="4D4D4D"/>
                </a:solidFill>
                <a:latin typeface="Arial"/>
                <a:cs typeface="Arial"/>
              </a:endParaRPr>
            </a:p>
          </p:txBody>
        </p:sp>
        <p:sp>
          <p:nvSpPr>
            <p:cNvPr id="44" name="TextBox 43"/>
            <p:cNvSpPr txBox="1"/>
            <p:nvPr/>
          </p:nvSpPr>
          <p:spPr>
            <a:xfrm>
              <a:off x="1636898"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395</a:t>
              </a:r>
            </a:p>
            <a:p>
              <a:pPr algn="ctr" fontAlgn="auto">
                <a:spcBef>
                  <a:spcPts val="0"/>
                </a:spcBef>
                <a:spcAft>
                  <a:spcPts val="0"/>
                </a:spcAft>
              </a:pPr>
              <a:r>
                <a:rPr lang="en-GB" sz="1200" dirty="0" smtClean="0">
                  <a:solidFill>
                    <a:srgbClr val="4D4D4D"/>
                  </a:solidFill>
                  <a:latin typeface="Arial"/>
                  <a:cs typeface="Arial"/>
                </a:rPr>
                <a:t>393</a:t>
              </a:r>
              <a:endParaRPr lang="en-GB" sz="1200" dirty="0">
                <a:solidFill>
                  <a:srgbClr val="4D4D4D"/>
                </a:solidFill>
                <a:latin typeface="Arial"/>
                <a:cs typeface="Arial"/>
              </a:endParaRPr>
            </a:p>
          </p:txBody>
        </p:sp>
        <p:sp>
          <p:nvSpPr>
            <p:cNvPr id="45" name="TextBox 44"/>
            <p:cNvSpPr txBox="1"/>
            <p:nvPr/>
          </p:nvSpPr>
          <p:spPr>
            <a:xfrm>
              <a:off x="2258161"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270</a:t>
              </a:r>
            </a:p>
            <a:p>
              <a:pPr algn="ctr" fontAlgn="auto">
                <a:spcBef>
                  <a:spcPts val="0"/>
                </a:spcBef>
                <a:spcAft>
                  <a:spcPts val="0"/>
                </a:spcAft>
              </a:pPr>
              <a:r>
                <a:rPr lang="en-GB" sz="1200" dirty="0" smtClean="0">
                  <a:solidFill>
                    <a:srgbClr val="4D4D4D"/>
                  </a:solidFill>
                  <a:latin typeface="Arial"/>
                  <a:cs typeface="Arial"/>
                </a:rPr>
                <a:t>258</a:t>
              </a:r>
              <a:endParaRPr lang="en-GB" sz="1200" dirty="0">
                <a:solidFill>
                  <a:srgbClr val="4D4D4D"/>
                </a:solidFill>
                <a:latin typeface="Arial"/>
                <a:cs typeface="Arial"/>
              </a:endParaRPr>
            </a:p>
          </p:txBody>
        </p:sp>
        <p:sp>
          <p:nvSpPr>
            <p:cNvPr id="46" name="TextBox 45"/>
            <p:cNvSpPr txBox="1"/>
            <p:nvPr/>
          </p:nvSpPr>
          <p:spPr>
            <a:xfrm>
              <a:off x="3125907"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186</a:t>
              </a:r>
            </a:p>
            <a:p>
              <a:pPr algn="ctr" fontAlgn="auto">
                <a:spcBef>
                  <a:spcPts val="0"/>
                </a:spcBef>
                <a:spcAft>
                  <a:spcPts val="0"/>
                </a:spcAft>
              </a:pPr>
              <a:r>
                <a:rPr lang="en-GB" sz="1200" dirty="0" smtClean="0">
                  <a:solidFill>
                    <a:srgbClr val="4D4D4D"/>
                  </a:solidFill>
                  <a:latin typeface="Arial"/>
                  <a:cs typeface="Arial"/>
                </a:rPr>
                <a:t>173</a:t>
              </a:r>
              <a:endParaRPr lang="en-GB" sz="1200" dirty="0">
                <a:solidFill>
                  <a:srgbClr val="4D4D4D"/>
                </a:solidFill>
                <a:latin typeface="Arial"/>
                <a:cs typeface="Arial"/>
              </a:endParaRPr>
            </a:p>
          </p:txBody>
        </p:sp>
        <p:sp>
          <p:nvSpPr>
            <p:cNvPr id="47" name="TextBox 46"/>
            <p:cNvSpPr txBox="1"/>
            <p:nvPr/>
          </p:nvSpPr>
          <p:spPr>
            <a:xfrm>
              <a:off x="3993651"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123</a:t>
              </a:r>
            </a:p>
            <a:p>
              <a:pPr algn="ctr" fontAlgn="auto">
                <a:spcBef>
                  <a:spcPts val="0"/>
                </a:spcBef>
                <a:spcAft>
                  <a:spcPts val="0"/>
                </a:spcAft>
              </a:pPr>
              <a:r>
                <a:rPr lang="en-GB" sz="1200" dirty="0" smtClean="0">
                  <a:solidFill>
                    <a:srgbClr val="4D4D4D"/>
                  </a:solidFill>
                  <a:latin typeface="Arial"/>
                  <a:cs typeface="Arial"/>
                </a:rPr>
                <a:t>118</a:t>
              </a:r>
              <a:endParaRPr lang="en-GB" sz="1200" dirty="0">
                <a:solidFill>
                  <a:srgbClr val="4D4D4D"/>
                </a:solidFill>
                <a:latin typeface="Arial"/>
                <a:cs typeface="Arial"/>
              </a:endParaRPr>
            </a:p>
          </p:txBody>
        </p:sp>
        <p:sp>
          <p:nvSpPr>
            <p:cNvPr id="48" name="TextBox 47"/>
            <p:cNvSpPr txBox="1"/>
            <p:nvPr/>
          </p:nvSpPr>
          <p:spPr>
            <a:xfrm>
              <a:off x="4946291" y="5366263"/>
              <a:ext cx="354649" cy="461665"/>
            </a:xfrm>
            <a:prstGeom prst="rect">
              <a:avLst/>
            </a:prstGeom>
            <a:noFill/>
          </p:spPr>
          <p:txBody>
            <a:bodyPr wrap="none" rtlCol="0" anchor="t" anchorCtr="0">
              <a:spAutoFit/>
            </a:bodyPr>
            <a:lstStyle/>
            <a:p>
              <a:pPr algn="r" fontAlgn="auto">
                <a:spcBef>
                  <a:spcPts val="0"/>
                </a:spcBef>
                <a:spcAft>
                  <a:spcPts val="0"/>
                </a:spcAft>
              </a:pPr>
              <a:r>
                <a:rPr lang="en-GB" sz="1200" dirty="0" smtClean="0">
                  <a:solidFill>
                    <a:srgbClr val="4D4D4D"/>
                  </a:solidFill>
                  <a:latin typeface="Arial"/>
                  <a:cs typeface="Arial"/>
                </a:rPr>
                <a:t>90</a:t>
              </a:r>
            </a:p>
            <a:p>
              <a:pPr algn="r" fontAlgn="auto">
                <a:spcBef>
                  <a:spcPts val="0"/>
                </a:spcBef>
                <a:spcAft>
                  <a:spcPts val="0"/>
                </a:spcAft>
              </a:pPr>
              <a:r>
                <a:rPr lang="en-GB" sz="1200" dirty="0" smtClean="0">
                  <a:solidFill>
                    <a:srgbClr val="4D4D4D"/>
                  </a:solidFill>
                  <a:latin typeface="Arial"/>
                  <a:cs typeface="Arial"/>
                </a:rPr>
                <a:t>90</a:t>
              </a:r>
              <a:endParaRPr lang="en-GB" sz="1200" dirty="0">
                <a:solidFill>
                  <a:srgbClr val="4D4D4D"/>
                </a:solidFill>
                <a:latin typeface="Arial"/>
                <a:cs typeface="Arial"/>
              </a:endParaRPr>
            </a:p>
          </p:txBody>
        </p:sp>
        <p:sp>
          <p:nvSpPr>
            <p:cNvPr id="49" name="TextBox 48"/>
            <p:cNvSpPr txBox="1"/>
            <p:nvPr/>
          </p:nvSpPr>
          <p:spPr>
            <a:xfrm>
              <a:off x="5837775" y="5366263"/>
              <a:ext cx="35458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60</a:t>
              </a:r>
            </a:p>
            <a:p>
              <a:pPr algn="ctr" fontAlgn="auto">
                <a:spcBef>
                  <a:spcPts val="0"/>
                </a:spcBef>
                <a:spcAft>
                  <a:spcPts val="0"/>
                </a:spcAft>
              </a:pPr>
              <a:r>
                <a:rPr lang="en-GB" sz="1200" dirty="0" smtClean="0">
                  <a:solidFill>
                    <a:srgbClr val="4D4D4D"/>
                  </a:solidFill>
                  <a:latin typeface="Arial"/>
                  <a:cs typeface="Arial"/>
                </a:rPr>
                <a:t>55</a:t>
              </a:r>
              <a:endParaRPr lang="en-GB" sz="1200" dirty="0">
                <a:solidFill>
                  <a:srgbClr val="4D4D4D"/>
                </a:solidFill>
                <a:latin typeface="Arial"/>
                <a:cs typeface="Arial"/>
              </a:endParaRPr>
            </a:p>
          </p:txBody>
        </p:sp>
        <p:sp>
          <p:nvSpPr>
            <p:cNvPr id="50" name="TextBox 49"/>
            <p:cNvSpPr txBox="1"/>
            <p:nvPr/>
          </p:nvSpPr>
          <p:spPr>
            <a:xfrm>
              <a:off x="6192365" y="5366263"/>
              <a:ext cx="541774" cy="597867"/>
            </a:xfrm>
            <a:prstGeom prst="rect">
              <a:avLst/>
            </a:prstGeom>
            <a:noFill/>
          </p:spPr>
          <p:txBody>
            <a:bodyPr wrap="none" rtlCol="0" anchor="t" anchorCtr="0">
              <a:spAutoFit/>
            </a:bodyPr>
            <a:lstStyle/>
            <a:p>
              <a:pPr fontAlgn="auto">
                <a:spcBef>
                  <a:spcPts val="0"/>
                </a:spcBef>
                <a:spcAft>
                  <a:spcPts val="0"/>
                </a:spcAft>
              </a:pPr>
              <a:r>
                <a:rPr lang="en-GB" sz="1200" dirty="0" smtClean="0">
                  <a:solidFill>
                    <a:srgbClr val="4D4D4D"/>
                  </a:solidFill>
                  <a:latin typeface="Arial"/>
                  <a:cs typeface="Arial"/>
                </a:rPr>
                <a:t>RCT</a:t>
              </a:r>
            </a:p>
            <a:p>
              <a:pPr fontAlgn="auto">
                <a:spcBef>
                  <a:spcPts val="0"/>
                </a:spcBef>
                <a:spcAft>
                  <a:spcPts val="0"/>
                </a:spcAft>
              </a:pPr>
              <a:r>
                <a:rPr lang="en-GB" sz="1200" dirty="0" smtClean="0">
                  <a:solidFill>
                    <a:srgbClr val="4D4D4D"/>
                  </a:solidFill>
                  <a:latin typeface="Arial"/>
                  <a:cs typeface="Arial"/>
                </a:rPr>
                <a:t>CT</a:t>
              </a:r>
              <a:endParaRPr lang="en-GB" sz="1200" dirty="0">
                <a:solidFill>
                  <a:srgbClr val="4D4D4D"/>
                </a:solidFill>
                <a:latin typeface="Arial"/>
                <a:cs typeface="Arial"/>
              </a:endParaRPr>
            </a:p>
          </p:txBody>
        </p:sp>
        <p:sp>
          <p:nvSpPr>
            <p:cNvPr id="53" name="TextBox 52"/>
            <p:cNvSpPr txBox="1"/>
            <p:nvPr/>
          </p:nvSpPr>
          <p:spPr>
            <a:xfrm>
              <a:off x="4459129" y="4258991"/>
              <a:ext cx="460599" cy="398578"/>
            </a:xfrm>
            <a:prstGeom prst="rect">
              <a:avLst/>
            </a:prstGeom>
            <a:noFill/>
          </p:spPr>
          <p:txBody>
            <a:bodyPr wrap="none" rtlCol="0">
              <a:spAutoFit/>
            </a:bodyPr>
            <a:lstStyle/>
            <a:p>
              <a:pPr algn="ctr" fontAlgn="auto">
                <a:spcBef>
                  <a:spcPts val="0"/>
                </a:spcBef>
                <a:spcAft>
                  <a:spcPts val="0"/>
                </a:spcAft>
              </a:pPr>
              <a:r>
                <a:rPr lang="en-GB" sz="1400" b="1" dirty="0" smtClean="0">
                  <a:solidFill>
                    <a:srgbClr val="B60D27"/>
                  </a:solidFill>
                  <a:latin typeface="Arial"/>
                  <a:cs typeface="Arial"/>
                </a:rPr>
                <a:t>CT</a:t>
              </a:r>
              <a:endParaRPr lang="en-GB" sz="1400" b="1" dirty="0">
                <a:solidFill>
                  <a:srgbClr val="B60D27"/>
                </a:solidFill>
                <a:latin typeface="Arial"/>
                <a:cs typeface="Arial"/>
              </a:endParaRPr>
            </a:p>
          </p:txBody>
        </p:sp>
        <p:sp>
          <p:nvSpPr>
            <p:cNvPr id="54" name="TextBox 53"/>
            <p:cNvSpPr txBox="1"/>
            <p:nvPr/>
          </p:nvSpPr>
          <p:spPr>
            <a:xfrm>
              <a:off x="4388366" y="4772152"/>
              <a:ext cx="602125" cy="398578"/>
            </a:xfrm>
            <a:prstGeom prst="rect">
              <a:avLst/>
            </a:prstGeom>
            <a:noFill/>
          </p:spPr>
          <p:txBody>
            <a:bodyPr wrap="none" rtlCol="0">
              <a:spAutoFit/>
            </a:bodyPr>
            <a:lstStyle/>
            <a:p>
              <a:pPr algn="ctr" fontAlgn="auto">
                <a:spcBef>
                  <a:spcPts val="0"/>
                </a:spcBef>
                <a:spcAft>
                  <a:spcPts val="0"/>
                </a:spcAft>
              </a:pPr>
              <a:r>
                <a:rPr lang="en-GB" sz="1400" b="1" dirty="0" smtClean="0">
                  <a:solidFill>
                    <a:srgbClr val="B2C0D8"/>
                  </a:solidFill>
                  <a:latin typeface="Arial"/>
                  <a:cs typeface="Arial"/>
                </a:rPr>
                <a:t>RCT</a:t>
              </a:r>
              <a:endParaRPr lang="en-GB" sz="1400" b="1" dirty="0">
                <a:solidFill>
                  <a:srgbClr val="B2C0D8"/>
                </a:solidFill>
                <a:latin typeface="Arial"/>
                <a:cs typeface="Arial"/>
              </a:endParaRPr>
            </a:p>
          </p:txBody>
        </p:sp>
      </p:grpSp>
      <p:sp>
        <p:nvSpPr>
          <p:cNvPr id="55" name="TextBox 54"/>
          <p:cNvSpPr txBox="1"/>
          <p:nvPr/>
        </p:nvSpPr>
        <p:spPr>
          <a:xfrm>
            <a:off x="5662835" y="2612348"/>
            <a:ext cx="898003" cy="338554"/>
          </a:xfrm>
          <a:prstGeom prst="rect">
            <a:avLst/>
          </a:prstGeom>
          <a:noFill/>
        </p:spPr>
        <p:txBody>
          <a:bodyPr wrap="none" rtlCol="0" anchor="t" anchorCtr="0">
            <a:spAutoFit/>
          </a:bodyPr>
          <a:lstStyle/>
          <a:p>
            <a:pPr algn="r" fontAlgn="auto">
              <a:spcBef>
                <a:spcPts val="0"/>
              </a:spcBef>
              <a:spcAft>
                <a:spcPts val="0"/>
              </a:spcAft>
            </a:pPr>
            <a:r>
              <a:rPr lang="en-GB" sz="1600" dirty="0" smtClean="0">
                <a:solidFill>
                  <a:srgbClr val="4D4D4D"/>
                </a:solidFill>
                <a:latin typeface="Arial"/>
                <a:cs typeface="Arial"/>
              </a:rPr>
              <a:t>*p=0,99</a:t>
            </a:r>
            <a:endParaRPr lang="en-GB" sz="1600" dirty="0">
              <a:solidFill>
                <a:srgbClr val="4D4D4D"/>
              </a:solidFill>
              <a:latin typeface="Arial"/>
              <a:cs typeface="Arial"/>
            </a:endParaRPr>
          </a:p>
        </p:txBody>
      </p:sp>
      <p:sp>
        <p:nvSpPr>
          <p:cNvPr id="3" name="Freeform 2"/>
          <p:cNvSpPr>
            <a:spLocks/>
          </p:cNvSpPr>
          <p:nvPr/>
        </p:nvSpPr>
        <p:spPr bwMode="auto">
          <a:xfrm>
            <a:off x="1018814" y="1637636"/>
            <a:ext cx="4042076" cy="1152000"/>
          </a:xfrm>
          <a:custGeom>
            <a:avLst/>
            <a:gdLst>
              <a:gd name="T0" fmla="*/ 316 w 318"/>
              <a:gd name="T1" fmla="*/ 88 h 89"/>
              <a:gd name="T2" fmla="*/ 258 w 318"/>
              <a:gd name="T3" fmla="*/ 85 h 89"/>
              <a:gd name="T4" fmla="*/ 250 w 318"/>
              <a:gd name="T5" fmla="*/ 84 h 89"/>
              <a:gd name="T6" fmla="*/ 247 w 318"/>
              <a:gd name="T7" fmla="*/ 82 h 89"/>
              <a:gd name="T8" fmla="*/ 230 w 318"/>
              <a:gd name="T9" fmla="*/ 81 h 89"/>
              <a:gd name="T10" fmla="*/ 221 w 318"/>
              <a:gd name="T11" fmla="*/ 81 h 89"/>
              <a:gd name="T12" fmla="*/ 200 w 318"/>
              <a:gd name="T13" fmla="*/ 79 h 89"/>
              <a:gd name="T14" fmla="*/ 175 w 318"/>
              <a:gd name="T15" fmla="*/ 78 h 89"/>
              <a:gd name="T16" fmla="*/ 173 w 318"/>
              <a:gd name="T17" fmla="*/ 76 h 89"/>
              <a:gd name="T18" fmla="*/ 164 w 318"/>
              <a:gd name="T19" fmla="*/ 74 h 89"/>
              <a:gd name="T20" fmla="*/ 154 w 318"/>
              <a:gd name="T21" fmla="*/ 72 h 89"/>
              <a:gd name="T22" fmla="*/ 141 w 318"/>
              <a:gd name="T23" fmla="*/ 71 h 89"/>
              <a:gd name="T24" fmla="*/ 136 w 318"/>
              <a:gd name="T25" fmla="*/ 69 h 89"/>
              <a:gd name="T26" fmla="*/ 129 w 318"/>
              <a:gd name="T27" fmla="*/ 68 h 89"/>
              <a:gd name="T28" fmla="*/ 122 w 318"/>
              <a:gd name="T29" fmla="*/ 66 h 89"/>
              <a:gd name="T30" fmla="*/ 114 w 318"/>
              <a:gd name="T31" fmla="*/ 65 h 89"/>
              <a:gd name="T32" fmla="*/ 108 w 318"/>
              <a:gd name="T33" fmla="*/ 64 h 89"/>
              <a:gd name="T34" fmla="*/ 105 w 318"/>
              <a:gd name="T35" fmla="*/ 62 h 89"/>
              <a:gd name="T36" fmla="*/ 98 w 318"/>
              <a:gd name="T37" fmla="*/ 61 h 89"/>
              <a:gd name="T38" fmla="*/ 95 w 318"/>
              <a:gd name="T39" fmla="*/ 58 h 89"/>
              <a:gd name="T40" fmla="*/ 91 w 318"/>
              <a:gd name="T41" fmla="*/ 56 h 89"/>
              <a:gd name="T42" fmla="*/ 87 w 318"/>
              <a:gd name="T43" fmla="*/ 55 h 89"/>
              <a:gd name="T44" fmla="*/ 84 w 318"/>
              <a:gd name="T45" fmla="*/ 53 h 89"/>
              <a:gd name="T46" fmla="*/ 78 w 318"/>
              <a:gd name="T47" fmla="*/ 52 h 89"/>
              <a:gd name="T48" fmla="*/ 76 w 318"/>
              <a:gd name="T49" fmla="*/ 49 h 89"/>
              <a:gd name="T50" fmla="*/ 72 w 318"/>
              <a:gd name="T51" fmla="*/ 47 h 89"/>
              <a:gd name="T52" fmla="*/ 67 w 318"/>
              <a:gd name="T53" fmla="*/ 45 h 89"/>
              <a:gd name="T54" fmla="*/ 62 w 318"/>
              <a:gd name="T55" fmla="*/ 44 h 89"/>
              <a:gd name="T56" fmla="*/ 59 w 318"/>
              <a:gd name="T57" fmla="*/ 42 h 89"/>
              <a:gd name="T58" fmla="*/ 57 w 318"/>
              <a:gd name="T59" fmla="*/ 39 h 89"/>
              <a:gd name="T60" fmla="*/ 53 w 318"/>
              <a:gd name="T61" fmla="*/ 37 h 89"/>
              <a:gd name="T62" fmla="*/ 52 w 318"/>
              <a:gd name="T63" fmla="*/ 34 h 89"/>
              <a:gd name="T64" fmla="*/ 48 w 318"/>
              <a:gd name="T65" fmla="*/ 32 h 89"/>
              <a:gd name="T66" fmla="*/ 46 w 318"/>
              <a:gd name="T67" fmla="*/ 28 h 89"/>
              <a:gd name="T68" fmla="*/ 43 w 318"/>
              <a:gd name="T69" fmla="*/ 26 h 89"/>
              <a:gd name="T70" fmla="*/ 41 w 318"/>
              <a:gd name="T71" fmla="*/ 22 h 89"/>
              <a:gd name="T72" fmla="*/ 37 w 318"/>
              <a:gd name="T73" fmla="*/ 20 h 89"/>
              <a:gd name="T74" fmla="*/ 34 w 318"/>
              <a:gd name="T75" fmla="*/ 14 h 89"/>
              <a:gd name="T76" fmla="*/ 28 w 318"/>
              <a:gd name="T77" fmla="*/ 12 h 89"/>
              <a:gd name="T78" fmla="*/ 26 w 318"/>
              <a:gd name="T79" fmla="*/ 10 h 89"/>
              <a:gd name="T80" fmla="*/ 21 w 318"/>
              <a:gd name="T81" fmla="*/ 8 h 89"/>
              <a:gd name="T82" fmla="*/ 17 w 318"/>
              <a:gd name="T83" fmla="*/ 6 h 89"/>
              <a:gd name="T84" fmla="*/ 12 w 318"/>
              <a:gd name="T85" fmla="*/ 4 h 89"/>
              <a:gd name="T86" fmla="*/ 10 w 318"/>
              <a:gd name="T87" fmla="*/ 2 h 89"/>
              <a:gd name="T88" fmla="*/ 6 w 318"/>
              <a:gd name="T8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8" h="89">
                <a:moveTo>
                  <a:pt x="318" y="89"/>
                </a:moveTo>
                <a:lnTo>
                  <a:pt x="318" y="88"/>
                </a:lnTo>
                <a:lnTo>
                  <a:pt x="316" y="88"/>
                </a:lnTo>
                <a:lnTo>
                  <a:pt x="316" y="86"/>
                </a:lnTo>
                <a:lnTo>
                  <a:pt x="258" y="86"/>
                </a:lnTo>
                <a:lnTo>
                  <a:pt x="258" y="85"/>
                </a:lnTo>
                <a:lnTo>
                  <a:pt x="256" y="85"/>
                </a:lnTo>
                <a:lnTo>
                  <a:pt x="256" y="84"/>
                </a:lnTo>
                <a:lnTo>
                  <a:pt x="250" y="84"/>
                </a:lnTo>
                <a:lnTo>
                  <a:pt x="250" y="83"/>
                </a:lnTo>
                <a:lnTo>
                  <a:pt x="247" y="83"/>
                </a:lnTo>
                <a:lnTo>
                  <a:pt x="247" y="82"/>
                </a:lnTo>
                <a:lnTo>
                  <a:pt x="237" y="82"/>
                </a:lnTo>
                <a:lnTo>
                  <a:pt x="237" y="81"/>
                </a:lnTo>
                <a:lnTo>
                  <a:pt x="230" y="81"/>
                </a:lnTo>
                <a:lnTo>
                  <a:pt x="227" y="81"/>
                </a:lnTo>
                <a:lnTo>
                  <a:pt x="227" y="81"/>
                </a:lnTo>
                <a:lnTo>
                  <a:pt x="221" y="81"/>
                </a:lnTo>
                <a:lnTo>
                  <a:pt x="221" y="80"/>
                </a:lnTo>
                <a:lnTo>
                  <a:pt x="200" y="80"/>
                </a:lnTo>
                <a:lnTo>
                  <a:pt x="200" y="79"/>
                </a:lnTo>
                <a:lnTo>
                  <a:pt x="195" y="79"/>
                </a:lnTo>
                <a:lnTo>
                  <a:pt x="195" y="78"/>
                </a:lnTo>
                <a:lnTo>
                  <a:pt x="175" y="78"/>
                </a:lnTo>
                <a:lnTo>
                  <a:pt x="175" y="77"/>
                </a:lnTo>
                <a:lnTo>
                  <a:pt x="173" y="77"/>
                </a:lnTo>
                <a:lnTo>
                  <a:pt x="173" y="76"/>
                </a:lnTo>
                <a:lnTo>
                  <a:pt x="169" y="76"/>
                </a:lnTo>
                <a:lnTo>
                  <a:pt x="169" y="74"/>
                </a:lnTo>
                <a:lnTo>
                  <a:pt x="164" y="74"/>
                </a:lnTo>
                <a:lnTo>
                  <a:pt x="164" y="72"/>
                </a:lnTo>
                <a:lnTo>
                  <a:pt x="159" y="72"/>
                </a:lnTo>
                <a:lnTo>
                  <a:pt x="154" y="72"/>
                </a:lnTo>
                <a:lnTo>
                  <a:pt x="154" y="71"/>
                </a:lnTo>
                <a:lnTo>
                  <a:pt x="145" y="71"/>
                </a:lnTo>
                <a:lnTo>
                  <a:pt x="141" y="71"/>
                </a:lnTo>
                <a:lnTo>
                  <a:pt x="141" y="70"/>
                </a:lnTo>
                <a:lnTo>
                  <a:pt x="136" y="70"/>
                </a:lnTo>
                <a:lnTo>
                  <a:pt x="136" y="69"/>
                </a:lnTo>
                <a:lnTo>
                  <a:pt x="133" y="69"/>
                </a:lnTo>
                <a:lnTo>
                  <a:pt x="133" y="68"/>
                </a:lnTo>
                <a:lnTo>
                  <a:pt x="129" y="68"/>
                </a:lnTo>
                <a:lnTo>
                  <a:pt x="129" y="68"/>
                </a:lnTo>
                <a:lnTo>
                  <a:pt x="122" y="68"/>
                </a:lnTo>
                <a:lnTo>
                  <a:pt x="122" y="66"/>
                </a:lnTo>
                <a:lnTo>
                  <a:pt x="120" y="66"/>
                </a:lnTo>
                <a:lnTo>
                  <a:pt x="120" y="65"/>
                </a:lnTo>
                <a:lnTo>
                  <a:pt x="114" y="65"/>
                </a:lnTo>
                <a:lnTo>
                  <a:pt x="114" y="64"/>
                </a:lnTo>
                <a:lnTo>
                  <a:pt x="110" y="64"/>
                </a:lnTo>
                <a:lnTo>
                  <a:pt x="108" y="64"/>
                </a:lnTo>
                <a:lnTo>
                  <a:pt x="108" y="63"/>
                </a:lnTo>
                <a:lnTo>
                  <a:pt x="105" y="63"/>
                </a:lnTo>
                <a:lnTo>
                  <a:pt x="105" y="62"/>
                </a:lnTo>
                <a:lnTo>
                  <a:pt x="102" y="62"/>
                </a:lnTo>
                <a:lnTo>
                  <a:pt x="102" y="61"/>
                </a:lnTo>
                <a:lnTo>
                  <a:pt x="98" y="61"/>
                </a:lnTo>
                <a:lnTo>
                  <a:pt x="98" y="60"/>
                </a:lnTo>
                <a:lnTo>
                  <a:pt x="95" y="60"/>
                </a:lnTo>
                <a:lnTo>
                  <a:pt x="95" y="58"/>
                </a:lnTo>
                <a:lnTo>
                  <a:pt x="93" y="58"/>
                </a:lnTo>
                <a:lnTo>
                  <a:pt x="91" y="58"/>
                </a:lnTo>
                <a:lnTo>
                  <a:pt x="91" y="56"/>
                </a:lnTo>
                <a:lnTo>
                  <a:pt x="89" y="56"/>
                </a:lnTo>
                <a:lnTo>
                  <a:pt x="89" y="55"/>
                </a:lnTo>
                <a:lnTo>
                  <a:pt x="87" y="55"/>
                </a:lnTo>
                <a:lnTo>
                  <a:pt x="87" y="54"/>
                </a:lnTo>
                <a:lnTo>
                  <a:pt x="84" y="54"/>
                </a:lnTo>
                <a:lnTo>
                  <a:pt x="84" y="53"/>
                </a:lnTo>
                <a:lnTo>
                  <a:pt x="81" y="53"/>
                </a:lnTo>
                <a:lnTo>
                  <a:pt x="81" y="52"/>
                </a:lnTo>
                <a:lnTo>
                  <a:pt x="78" y="52"/>
                </a:lnTo>
                <a:lnTo>
                  <a:pt x="78" y="50"/>
                </a:lnTo>
                <a:lnTo>
                  <a:pt x="76" y="50"/>
                </a:lnTo>
                <a:lnTo>
                  <a:pt x="76" y="49"/>
                </a:lnTo>
                <a:lnTo>
                  <a:pt x="74" y="49"/>
                </a:lnTo>
                <a:lnTo>
                  <a:pt x="74" y="47"/>
                </a:lnTo>
                <a:lnTo>
                  <a:pt x="72" y="47"/>
                </a:lnTo>
                <a:lnTo>
                  <a:pt x="72" y="46"/>
                </a:lnTo>
                <a:lnTo>
                  <a:pt x="67" y="46"/>
                </a:lnTo>
                <a:lnTo>
                  <a:pt x="67" y="45"/>
                </a:lnTo>
                <a:lnTo>
                  <a:pt x="65" y="45"/>
                </a:lnTo>
                <a:lnTo>
                  <a:pt x="65" y="44"/>
                </a:lnTo>
                <a:lnTo>
                  <a:pt x="62" y="44"/>
                </a:lnTo>
                <a:lnTo>
                  <a:pt x="61" y="44"/>
                </a:lnTo>
                <a:lnTo>
                  <a:pt x="61" y="42"/>
                </a:lnTo>
                <a:lnTo>
                  <a:pt x="59" y="42"/>
                </a:lnTo>
                <a:lnTo>
                  <a:pt x="59" y="40"/>
                </a:lnTo>
                <a:lnTo>
                  <a:pt x="57" y="40"/>
                </a:lnTo>
                <a:lnTo>
                  <a:pt x="57" y="39"/>
                </a:lnTo>
                <a:lnTo>
                  <a:pt x="55" y="39"/>
                </a:lnTo>
                <a:lnTo>
                  <a:pt x="55" y="37"/>
                </a:lnTo>
                <a:lnTo>
                  <a:pt x="53" y="37"/>
                </a:lnTo>
                <a:lnTo>
                  <a:pt x="53" y="36"/>
                </a:lnTo>
                <a:lnTo>
                  <a:pt x="52" y="36"/>
                </a:lnTo>
                <a:lnTo>
                  <a:pt x="52" y="34"/>
                </a:lnTo>
                <a:lnTo>
                  <a:pt x="50" y="34"/>
                </a:lnTo>
                <a:lnTo>
                  <a:pt x="50" y="32"/>
                </a:lnTo>
                <a:lnTo>
                  <a:pt x="48" y="32"/>
                </a:lnTo>
                <a:lnTo>
                  <a:pt x="48" y="30"/>
                </a:lnTo>
                <a:lnTo>
                  <a:pt x="46" y="30"/>
                </a:lnTo>
                <a:lnTo>
                  <a:pt x="46" y="28"/>
                </a:lnTo>
                <a:lnTo>
                  <a:pt x="45" y="28"/>
                </a:lnTo>
                <a:lnTo>
                  <a:pt x="45" y="26"/>
                </a:lnTo>
                <a:lnTo>
                  <a:pt x="43" y="26"/>
                </a:lnTo>
                <a:lnTo>
                  <a:pt x="43" y="24"/>
                </a:lnTo>
                <a:lnTo>
                  <a:pt x="41" y="24"/>
                </a:lnTo>
                <a:lnTo>
                  <a:pt x="41" y="22"/>
                </a:lnTo>
                <a:lnTo>
                  <a:pt x="40" y="22"/>
                </a:lnTo>
                <a:lnTo>
                  <a:pt x="40" y="20"/>
                </a:lnTo>
                <a:lnTo>
                  <a:pt x="37" y="20"/>
                </a:lnTo>
                <a:lnTo>
                  <a:pt x="37" y="18"/>
                </a:lnTo>
                <a:lnTo>
                  <a:pt x="34" y="18"/>
                </a:lnTo>
                <a:lnTo>
                  <a:pt x="34" y="14"/>
                </a:lnTo>
                <a:lnTo>
                  <a:pt x="32" y="14"/>
                </a:lnTo>
                <a:lnTo>
                  <a:pt x="32" y="12"/>
                </a:lnTo>
                <a:lnTo>
                  <a:pt x="28" y="12"/>
                </a:lnTo>
                <a:lnTo>
                  <a:pt x="28" y="11"/>
                </a:lnTo>
                <a:lnTo>
                  <a:pt x="26" y="11"/>
                </a:lnTo>
                <a:lnTo>
                  <a:pt x="26" y="10"/>
                </a:lnTo>
                <a:lnTo>
                  <a:pt x="25" y="10"/>
                </a:lnTo>
                <a:lnTo>
                  <a:pt x="25" y="8"/>
                </a:lnTo>
                <a:lnTo>
                  <a:pt x="21" y="8"/>
                </a:lnTo>
                <a:lnTo>
                  <a:pt x="19" y="8"/>
                </a:lnTo>
                <a:lnTo>
                  <a:pt x="19" y="6"/>
                </a:lnTo>
                <a:lnTo>
                  <a:pt x="17" y="6"/>
                </a:lnTo>
                <a:lnTo>
                  <a:pt x="17" y="5"/>
                </a:lnTo>
                <a:lnTo>
                  <a:pt x="12" y="5"/>
                </a:lnTo>
                <a:lnTo>
                  <a:pt x="12" y="4"/>
                </a:lnTo>
                <a:lnTo>
                  <a:pt x="11" y="4"/>
                </a:lnTo>
                <a:lnTo>
                  <a:pt x="10" y="4"/>
                </a:lnTo>
                <a:lnTo>
                  <a:pt x="10" y="2"/>
                </a:lnTo>
                <a:lnTo>
                  <a:pt x="7" y="2"/>
                </a:lnTo>
                <a:lnTo>
                  <a:pt x="7" y="0"/>
                </a:lnTo>
                <a:lnTo>
                  <a:pt x="6" y="0"/>
                </a:lnTo>
                <a:lnTo>
                  <a:pt x="0" y="0"/>
                </a:lnTo>
              </a:path>
            </a:pathLst>
          </a:custGeom>
          <a:noFill/>
          <a:ln w="28575">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sp>
        <p:nvSpPr>
          <p:cNvPr id="4" name="Freeform 3"/>
          <p:cNvSpPr>
            <a:spLocks/>
          </p:cNvSpPr>
          <p:nvPr/>
        </p:nvSpPr>
        <p:spPr bwMode="auto">
          <a:xfrm>
            <a:off x="1031525" y="1637636"/>
            <a:ext cx="4016654" cy="1152000"/>
          </a:xfrm>
          <a:custGeom>
            <a:avLst/>
            <a:gdLst>
              <a:gd name="T0" fmla="*/ 314 w 316"/>
              <a:gd name="T1" fmla="*/ 88 h 89"/>
              <a:gd name="T2" fmla="*/ 311 w 316"/>
              <a:gd name="T3" fmla="*/ 85 h 89"/>
              <a:gd name="T4" fmla="*/ 287 w 316"/>
              <a:gd name="T5" fmla="*/ 84 h 89"/>
              <a:gd name="T6" fmla="*/ 277 w 316"/>
              <a:gd name="T7" fmla="*/ 82 h 89"/>
              <a:gd name="T8" fmla="*/ 263 w 316"/>
              <a:gd name="T9" fmla="*/ 81 h 89"/>
              <a:gd name="T10" fmla="*/ 232 w 316"/>
              <a:gd name="T11" fmla="*/ 80 h 89"/>
              <a:gd name="T12" fmla="*/ 224 w 316"/>
              <a:gd name="T13" fmla="*/ 79 h 89"/>
              <a:gd name="T14" fmla="*/ 222 w 316"/>
              <a:gd name="T15" fmla="*/ 77 h 89"/>
              <a:gd name="T16" fmla="*/ 178 w 316"/>
              <a:gd name="T17" fmla="*/ 75 h 89"/>
              <a:gd name="T18" fmla="*/ 164 w 316"/>
              <a:gd name="T19" fmla="*/ 73 h 89"/>
              <a:gd name="T20" fmla="*/ 142 w 316"/>
              <a:gd name="T21" fmla="*/ 72 h 89"/>
              <a:gd name="T22" fmla="*/ 131 w 316"/>
              <a:gd name="T23" fmla="*/ 71 h 89"/>
              <a:gd name="T24" fmla="*/ 126 w 316"/>
              <a:gd name="T25" fmla="*/ 70 h 89"/>
              <a:gd name="T26" fmla="*/ 122 w 316"/>
              <a:gd name="T27" fmla="*/ 68 h 89"/>
              <a:gd name="T28" fmla="*/ 113 w 316"/>
              <a:gd name="T29" fmla="*/ 67 h 89"/>
              <a:gd name="T30" fmla="*/ 109 w 316"/>
              <a:gd name="T31" fmla="*/ 65 h 89"/>
              <a:gd name="T32" fmla="*/ 104 w 316"/>
              <a:gd name="T33" fmla="*/ 64 h 89"/>
              <a:gd name="T34" fmla="*/ 100 w 316"/>
              <a:gd name="T35" fmla="*/ 61 h 89"/>
              <a:gd name="T36" fmla="*/ 93 w 316"/>
              <a:gd name="T37" fmla="*/ 58 h 89"/>
              <a:gd name="T38" fmla="*/ 84 w 316"/>
              <a:gd name="T39" fmla="*/ 57 h 89"/>
              <a:gd name="T40" fmla="*/ 80 w 316"/>
              <a:gd name="T41" fmla="*/ 54 h 89"/>
              <a:gd name="T42" fmla="*/ 72 w 316"/>
              <a:gd name="T43" fmla="*/ 53 h 89"/>
              <a:gd name="T44" fmla="*/ 70 w 316"/>
              <a:gd name="T45" fmla="*/ 50 h 89"/>
              <a:gd name="T46" fmla="*/ 64 w 316"/>
              <a:gd name="T47" fmla="*/ 49 h 89"/>
              <a:gd name="T48" fmla="*/ 60 w 316"/>
              <a:gd name="T49" fmla="*/ 45 h 89"/>
              <a:gd name="T50" fmla="*/ 55 w 316"/>
              <a:gd name="T51" fmla="*/ 42 h 89"/>
              <a:gd name="T52" fmla="*/ 53 w 316"/>
              <a:gd name="T53" fmla="*/ 38 h 89"/>
              <a:gd name="T54" fmla="*/ 48 w 316"/>
              <a:gd name="T55" fmla="*/ 37 h 89"/>
              <a:gd name="T56" fmla="*/ 46 w 316"/>
              <a:gd name="T57" fmla="*/ 33 h 89"/>
              <a:gd name="T58" fmla="*/ 43 w 316"/>
              <a:gd name="T59" fmla="*/ 32 h 89"/>
              <a:gd name="T60" fmla="*/ 42 w 316"/>
              <a:gd name="T61" fmla="*/ 29 h 89"/>
              <a:gd name="T62" fmla="*/ 38 w 316"/>
              <a:gd name="T63" fmla="*/ 27 h 89"/>
              <a:gd name="T64" fmla="*/ 36 w 316"/>
              <a:gd name="T65" fmla="*/ 23 h 89"/>
              <a:gd name="T66" fmla="*/ 31 w 316"/>
              <a:gd name="T67" fmla="*/ 22 h 89"/>
              <a:gd name="T68" fmla="*/ 29 w 316"/>
              <a:gd name="T69" fmla="*/ 18 h 89"/>
              <a:gd name="T70" fmla="*/ 26 w 316"/>
              <a:gd name="T71" fmla="*/ 16 h 89"/>
              <a:gd name="T72" fmla="*/ 25 w 316"/>
              <a:gd name="T73" fmla="*/ 13 h 89"/>
              <a:gd name="T74" fmla="*/ 21 w 316"/>
              <a:gd name="T75" fmla="*/ 11 h 89"/>
              <a:gd name="T76" fmla="*/ 19 w 316"/>
              <a:gd name="T77" fmla="*/ 9 h 89"/>
              <a:gd name="T78" fmla="*/ 15 w 316"/>
              <a:gd name="T79" fmla="*/ 7 h 89"/>
              <a:gd name="T80" fmla="*/ 13 w 316"/>
              <a:gd name="T81" fmla="*/ 4 h 89"/>
              <a:gd name="T82" fmla="*/ 7 w 316"/>
              <a:gd name="T83" fmla="*/ 3 h 89"/>
              <a:gd name="T84" fmla="*/ 6 w 316"/>
              <a:gd name="T85" fmla="*/ 1 h 89"/>
              <a:gd name="T86" fmla="*/ 0 w 316"/>
              <a:gd name="T8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89">
                <a:moveTo>
                  <a:pt x="316" y="89"/>
                </a:moveTo>
                <a:lnTo>
                  <a:pt x="316" y="88"/>
                </a:lnTo>
                <a:lnTo>
                  <a:pt x="314" y="88"/>
                </a:lnTo>
                <a:lnTo>
                  <a:pt x="314" y="87"/>
                </a:lnTo>
                <a:lnTo>
                  <a:pt x="311" y="87"/>
                </a:lnTo>
                <a:lnTo>
                  <a:pt x="311" y="85"/>
                </a:lnTo>
                <a:lnTo>
                  <a:pt x="293" y="85"/>
                </a:lnTo>
                <a:lnTo>
                  <a:pt x="293" y="84"/>
                </a:lnTo>
                <a:lnTo>
                  <a:pt x="287" y="84"/>
                </a:lnTo>
                <a:lnTo>
                  <a:pt x="287" y="83"/>
                </a:lnTo>
                <a:lnTo>
                  <a:pt x="277" y="83"/>
                </a:lnTo>
                <a:lnTo>
                  <a:pt x="277" y="82"/>
                </a:lnTo>
                <a:lnTo>
                  <a:pt x="272" y="82"/>
                </a:lnTo>
                <a:lnTo>
                  <a:pt x="272" y="81"/>
                </a:lnTo>
                <a:lnTo>
                  <a:pt x="263" y="81"/>
                </a:lnTo>
                <a:lnTo>
                  <a:pt x="263" y="81"/>
                </a:lnTo>
                <a:lnTo>
                  <a:pt x="232" y="81"/>
                </a:lnTo>
                <a:lnTo>
                  <a:pt x="232" y="80"/>
                </a:lnTo>
                <a:lnTo>
                  <a:pt x="231" y="80"/>
                </a:lnTo>
                <a:lnTo>
                  <a:pt x="231" y="79"/>
                </a:lnTo>
                <a:lnTo>
                  <a:pt x="224" y="79"/>
                </a:lnTo>
                <a:lnTo>
                  <a:pt x="224" y="78"/>
                </a:lnTo>
                <a:lnTo>
                  <a:pt x="222" y="78"/>
                </a:lnTo>
                <a:lnTo>
                  <a:pt x="222" y="77"/>
                </a:lnTo>
                <a:lnTo>
                  <a:pt x="183" y="77"/>
                </a:lnTo>
                <a:lnTo>
                  <a:pt x="178" y="77"/>
                </a:lnTo>
                <a:lnTo>
                  <a:pt x="178" y="75"/>
                </a:lnTo>
                <a:lnTo>
                  <a:pt x="176" y="75"/>
                </a:lnTo>
                <a:lnTo>
                  <a:pt x="164" y="75"/>
                </a:lnTo>
                <a:lnTo>
                  <a:pt x="164" y="73"/>
                </a:lnTo>
                <a:lnTo>
                  <a:pt x="154" y="73"/>
                </a:lnTo>
                <a:lnTo>
                  <a:pt x="154" y="72"/>
                </a:lnTo>
                <a:lnTo>
                  <a:pt x="142" y="72"/>
                </a:lnTo>
                <a:lnTo>
                  <a:pt x="142" y="72"/>
                </a:lnTo>
                <a:lnTo>
                  <a:pt x="131" y="72"/>
                </a:lnTo>
                <a:lnTo>
                  <a:pt x="131" y="71"/>
                </a:lnTo>
                <a:lnTo>
                  <a:pt x="129" y="71"/>
                </a:lnTo>
                <a:lnTo>
                  <a:pt x="129" y="70"/>
                </a:lnTo>
                <a:lnTo>
                  <a:pt x="126" y="70"/>
                </a:lnTo>
                <a:lnTo>
                  <a:pt x="126" y="69"/>
                </a:lnTo>
                <a:lnTo>
                  <a:pt x="122" y="69"/>
                </a:lnTo>
                <a:lnTo>
                  <a:pt x="122" y="68"/>
                </a:lnTo>
                <a:lnTo>
                  <a:pt x="118" y="68"/>
                </a:lnTo>
                <a:lnTo>
                  <a:pt x="118" y="67"/>
                </a:lnTo>
                <a:lnTo>
                  <a:pt x="113" y="67"/>
                </a:lnTo>
                <a:lnTo>
                  <a:pt x="113" y="66"/>
                </a:lnTo>
                <a:lnTo>
                  <a:pt x="109" y="66"/>
                </a:lnTo>
                <a:lnTo>
                  <a:pt x="109" y="65"/>
                </a:lnTo>
                <a:lnTo>
                  <a:pt x="106" y="65"/>
                </a:lnTo>
                <a:lnTo>
                  <a:pt x="106" y="64"/>
                </a:lnTo>
                <a:lnTo>
                  <a:pt x="104" y="64"/>
                </a:lnTo>
                <a:lnTo>
                  <a:pt x="104" y="62"/>
                </a:lnTo>
                <a:lnTo>
                  <a:pt x="100" y="62"/>
                </a:lnTo>
                <a:lnTo>
                  <a:pt x="100" y="61"/>
                </a:lnTo>
                <a:lnTo>
                  <a:pt x="97" y="61"/>
                </a:lnTo>
                <a:lnTo>
                  <a:pt x="97" y="58"/>
                </a:lnTo>
                <a:lnTo>
                  <a:pt x="93" y="58"/>
                </a:lnTo>
                <a:lnTo>
                  <a:pt x="93" y="57"/>
                </a:lnTo>
                <a:lnTo>
                  <a:pt x="89" y="57"/>
                </a:lnTo>
                <a:lnTo>
                  <a:pt x="84" y="57"/>
                </a:lnTo>
                <a:lnTo>
                  <a:pt x="84" y="55"/>
                </a:lnTo>
                <a:lnTo>
                  <a:pt x="80" y="55"/>
                </a:lnTo>
                <a:lnTo>
                  <a:pt x="80" y="54"/>
                </a:lnTo>
                <a:lnTo>
                  <a:pt x="78" y="54"/>
                </a:lnTo>
                <a:lnTo>
                  <a:pt x="78" y="53"/>
                </a:lnTo>
                <a:lnTo>
                  <a:pt x="72" y="53"/>
                </a:lnTo>
                <a:lnTo>
                  <a:pt x="72" y="51"/>
                </a:lnTo>
                <a:lnTo>
                  <a:pt x="70" y="51"/>
                </a:lnTo>
                <a:lnTo>
                  <a:pt x="70" y="50"/>
                </a:lnTo>
                <a:lnTo>
                  <a:pt x="67" y="50"/>
                </a:lnTo>
                <a:lnTo>
                  <a:pt x="67" y="49"/>
                </a:lnTo>
                <a:lnTo>
                  <a:pt x="64" y="49"/>
                </a:lnTo>
                <a:lnTo>
                  <a:pt x="64" y="47"/>
                </a:lnTo>
                <a:lnTo>
                  <a:pt x="60" y="47"/>
                </a:lnTo>
                <a:cubicBezTo>
                  <a:pt x="60" y="47"/>
                  <a:pt x="61" y="45"/>
                  <a:pt x="60" y="45"/>
                </a:cubicBezTo>
                <a:cubicBezTo>
                  <a:pt x="60" y="45"/>
                  <a:pt x="58" y="46"/>
                  <a:pt x="58" y="45"/>
                </a:cubicBezTo>
                <a:cubicBezTo>
                  <a:pt x="58" y="44"/>
                  <a:pt x="58" y="42"/>
                  <a:pt x="58" y="42"/>
                </a:cubicBezTo>
                <a:lnTo>
                  <a:pt x="55" y="42"/>
                </a:lnTo>
                <a:lnTo>
                  <a:pt x="55" y="40"/>
                </a:lnTo>
                <a:lnTo>
                  <a:pt x="53" y="40"/>
                </a:lnTo>
                <a:lnTo>
                  <a:pt x="53" y="38"/>
                </a:lnTo>
                <a:lnTo>
                  <a:pt x="51" y="38"/>
                </a:lnTo>
                <a:lnTo>
                  <a:pt x="51" y="37"/>
                </a:lnTo>
                <a:lnTo>
                  <a:pt x="48" y="37"/>
                </a:lnTo>
                <a:lnTo>
                  <a:pt x="48" y="35"/>
                </a:lnTo>
                <a:lnTo>
                  <a:pt x="46" y="35"/>
                </a:lnTo>
                <a:lnTo>
                  <a:pt x="46" y="33"/>
                </a:lnTo>
                <a:lnTo>
                  <a:pt x="44" y="33"/>
                </a:lnTo>
                <a:lnTo>
                  <a:pt x="44" y="32"/>
                </a:lnTo>
                <a:lnTo>
                  <a:pt x="43" y="32"/>
                </a:lnTo>
                <a:lnTo>
                  <a:pt x="43" y="30"/>
                </a:lnTo>
                <a:lnTo>
                  <a:pt x="42" y="30"/>
                </a:lnTo>
                <a:lnTo>
                  <a:pt x="42" y="29"/>
                </a:lnTo>
                <a:lnTo>
                  <a:pt x="39" y="29"/>
                </a:lnTo>
                <a:lnTo>
                  <a:pt x="39" y="27"/>
                </a:lnTo>
                <a:lnTo>
                  <a:pt x="38" y="27"/>
                </a:lnTo>
                <a:lnTo>
                  <a:pt x="38" y="25"/>
                </a:lnTo>
                <a:lnTo>
                  <a:pt x="36" y="25"/>
                </a:lnTo>
                <a:lnTo>
                  <a:pt x="36" y="23"/>
                </a:lnTo>
                <a:lnTo>
                  <a:pt x="33" y="23"/>
                </a:lnTo>
                <a:lnTo>
                  <a:pt x="33" y="22"/>
                </a:lnTo>
                <a:lnTo>
                  <a:pt x="31" y="22"/>
                </a:lnTo>
                <a:lnTo>
                  <a:pt x="31" y="19"/>
                </a:lnTo>
                <a:lnTo>
                  <a:pt x="29" y="19"/>
                </a:lnTo>
                <a:lnTo>
                  <a:pt x="29" y="18"/>
                </a:lnTo>
                <a:lnTo>
                  <a:pt x="28" y="18"/>
                </a:lnTo>
                <a:lnTo>
                  <a:pt x="28" y="16"/>
                </a:lnTo>
                <a:lnTo>
                  <a:pt x="26" y="16"/>
                </a:lnTo>
                <a:lnTo>
                  <a:pt x="26" y="14"/>
                </a:lnTo>
                <a:lnTo>
                  <a:pt x="25" y="14"/>
                </a:lnTo>
                <a:lnTo>
                  <a:pt x="25" y="13"/>
                </a:lnTo>
                <a:lnTo>
                  <a:pt x="23" y="13"/>
                </a:lnTo>
                <a:lnTo>
                  <a:pt x="23" y="11"/>
                </a:lnTo>
                <a:lnTo>
                  <a:pt x="21" y="11"/>
                </a:lnTo>
                <a:lnTo>
                  <a:pt x="21" y="10"/>
                </a:lnTo>
                <a:lnTo>
                  <a:pt x="19" y="10"/>
                </a:lnTo>
                <a:lnTo>
                  <a:pt x="19" y="9"/>
                </a:lnTo>
                <a:lnTo>
                  <a:pt x="17" y="9"/>
                </a:lnTo>
                <a:lnTo>
                  <a:pt x="17" y="7"/>
                </a:lnTo>
                <a:lnTo>
                  <a:pt x="15" y="7"/>
                </a:lnTo>
                <a:lnTo>
                  <a:pt x="15" y="6"/>
                </a:lnTo>
                <a:lnTo>
                  <a:pt x="13" y="6"/>
                </a:lnTo>
                <a:lnTo>
                  <a:pt x="13" y="4"/>
                </a:lnTo>
                <a:lnTo>
                  <a:pt x="9" y="4"/>
                </a:lnTo>
                <a:lnTo>
                  <a:pt x="9" y="3"/>
                </a:lnTo>
                <a:lnTo>
                  <a:pt x="7" y="3"/>
                </a:lnTo>
                <a:lnTo>
                  <a:pt x="7" y="2"/>
                </a:lnTo>
                <a:lnTo>
                  <a:pt x="6" y="2"/>
                </a:lnTo>
                <a:lnTo>
                  <a:pt x="6" y="1"/>
                </a:lnTo>
                <a:lnTo>
                  <a:pt x="4" y="1"/>
                </a:lnTo>
                <a:lnTo>
                  <a:pt x="4" y="0"/>
                </a:lnTo>
                <a:lnTo>
                  <a:pt x="0" y="0"/>
                </a:lnTo>
              </a:path>
            </a:pathLst>
          </a:custGeom>
          <a:noFill/>
          <a:ln w="25400">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sp>
        <p:nvSpPr>
          <p:cNvPr id="51" name="Text Placeholder 22"/>
          <p:cNvSpPr>
            <a:spLocks noGrp="1"/>
          </p:cNvSpPr>
          <p:nvPr>
            <p:ph type="body" sz="quarter" idx="10"/>
          </p:nvPr>
        </p:nvSpPr>
        <p:spPr>
          <a:xfrm>
            <a:off x="383962" y="6096000"/>
            <a:ext cx="4130675" cy="487363"/>
          </a:xfrm>
        </p:spPr>
        <p:txBody>
          <a:bodyPr/>
          <a:lstStyle/>
          <a:p>
            <a:r>
              <a:rPr lang="en-GB" dirty="0" smtClean="0"/>
              <a:t>*Test du Log-rank</a:t>
            </a:r>
            <a:endParaRPr lang="en-GB" dirty="0"/>
          </a:p>
        </p:txBody>
      </p:sp>
      <p:sp>
        <p:nvSpPr>
          <p:cNvPr id="5" name="Text Placeholder 4"/>
          <p:cNvSpPr>
            <a:spLocks noGrp="1"/>
          </p:cNvSpPr>
          <p:nvPr>
            <p:ph type="body" sz="quarter" idx="11"/>
          </p:nvPr>
        </p:nvSpPr>
        <p:spPr>
          <a:xfrm>
            <a:off x="4648200" y="6096000"/>
            <a:ext cx="4130675" cy="487363"/>
          </a:xfrm>
        </p:spPr>
        <p:txBody>
          <a:bodyPr/>
          <a:lstStyle/>
          <a:p>
            <a:r>
              <a:rPr lang="en-GB" dirty="0" err="1"/>
              <a:t>Verheij</a:t>
            </a:r>
            <a:r>
              <a:rPr lang="en-GB" dirty="0"/>
              <a:t> et al. </a:t>
            </a:r>
            <a:r>
              <a:rPr lang="it-IT" dirty="0"/>
              <a:t>Ann Oncol 2016; 27 (suppl 2):</a:t>
            </a:r>
            <a:r>
              <a:rPr lang="en-GB" dirty="0"/>
              <a:t> </a:t>
            </a:r>
            <a:r>
              <a:rPr lang="en-GB" dirty="0" err="1"/>
              <a:t>abstr</a:t>
            </a:r>
            <a:r>
              <a:rPr lang="en-GB" dirty="0"/>
              <a:t> LBA-02 </a:t>
            </a:r>
          </a:p>
        </p:txBody>
      </p:sp>
    </p:spTree>
    <p:custDataLst>
      <p:tags r:id="rId1"/>
    </p:custDataLst>
    <p:extLst>
      <p:ext uri="{BB962C8B-B14F-4D97-AF65-F5344CB8AC3E}">
        <p14:creationId xmlns="" xmlns:p14="http://schemas.microsoft.com/office/powerpoint/2010/main" val="1205518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7592</Words>
  <Application>Microsoft Office PowerPoint</Application>
  <PresentationFormat>Bildschirmpräsentation (4:3)</PresentationFormat>
  <Paragraphs>1553</Paragraphs>
  <Slides>59</Slides>
  <Notes>11</Notes>
  <HiddenSlides>0</HiddenSlides>
  <MMClips>0</MMClips>
  <ScaleCrop>false</ScaleCrop>
  <HeadingPairs>
    <vt:vector size="4" baseType="variant">
      <vt:variant>
        <vt:lpstr>Design</vt:lpstr>
      </vt:variant>
      <vt:variant>
        <vt:i4>3</vt:i4>
      </vt:variant>
      <vt:variant>
        <vt:lpstr>Folientitel</vt:lpstr>
      </vt:variant>
      <vt:variant>
        <vt:i4>59</vt:i4>
      </vt:variant>
    </vt:vector>
  </HeadingPairs>
  <TitlesOfParts>
    <vt:vector size="62" baseType="lpstr">
      <vt:lpstr>1_Default Design</vt:lpstr>
      <vt:lpstr>Default Design</vt:lpstr>
      <vt:lpstr>3_Default Design</vt:lpstr>
      <vt:lpstr>Diaporama gastro-intestinal 2016 Sélection d’abstracts sur le cancer non colorectal du:</vt:lpstr>
      <vt:lpstr>Lettre de l’ESDO</vt:lpstr>
      <vt:lpstr>Diaporama oncologie médicale ESDO   Contributeurs 2016</vt:lpstr>
      <vt:lpstr>Abréviations</vt:lpstr>
      <vt:lpstr>Sommaire</vt:lpstr>
      <vt:lpstr>Cancers DE L’OESOPHAGE ET DE L’ESTOMAC</vt:lpstr>
      <vt:lpstr>LBA-002: Etude multicentrique randomisée de phase III de chimiothérapie néoadjuvante, suivie de chirurgie et chimiothérapie ou de chirurgie et radiochimiothérapie dans le cancer de l’estomac résécable: premiers résultats de l’étude CRITICS – Verheij M, et al </vt:lpstr>
      <vt:lpstr>LBA-002: Etude multicentrique randomisée de phase III de chimiothérapie néoadjuvante, suivie de chirurgie et chimiothérapie ou de chirurgie et radiochimiothérapie dans le cancer de l’estomac résécable: premiers résultats de l’étude CRITICS – Verheij M, et al </vt:lpstr>
      <vt:lpstr>LBA-002: Etude multicentrique randomisée de phase III de chimiothérapie néoadjuvante, suivie de chirurgie et chimiothérapie ou de chirurgie et radiochimiothérapie dans le cancer de l’estomac résécable: premiers résultats de l’étude CRITICS – Verheij M, et al </vt:lpstr>
      <vt:lpstr>LBA-002: Etude multicentrique randomisée de phase III de chimiothérapie néoadjuvante, suivie de chirurgie et chimiothérapie ou de chirurgie et radiochimiothérapie dans le cancer de l’estomac résécable: premiers résultats de l’étude CRITICS – Verheij M, et al </vt:lpstr>
      <vt:lpstr>LBA-04: Etude E-DIS, un essai randomisé d’interruption de la chimiothérapie de 1e ligne chez des patients avec carcinome épidermoïde métastatique de l’oesophage: résultats d’efficacité et qualité de vie – Adenis A, et al </vt:lpstr>
      <vt:lpstr>LBA-04: Etude E-DIS, un essai randomisé d’interruption de la chimiothérapie de 1e ligne chez des patients avec carcinome épidermoïde métastatique de l’oesophage: résultats d’efficacité et qualité de vie – Adenis A, et al </vt:lpstr>
      <vt:lpstr>LBA-06: IMAB362: une nouvelle immunothérapie par anticorps ciblant la protéine de jonction CLAUDIN18.2 dans le cancer de l’estomac – Al-Batran SE, et al </vt:lpstr>
      <vt:lpstr>LBA-06: IMAB362: une nouvelle immunothérapie par anticorps ciblant la protéine de jonction CLAUDIN18.2 dans le cancer de l’estomac – Al-Batran SE, et al </vt:lpstr>
      <vt:lpstr>LBA-06: IMAB362: une nouvelle immunothérapie par anticorps ciblant la protéine de jonction CLAUDIN18.2 dans le cancer de l’estomac – Al-Batran SE, et al </vt:lpstr>
      <vt:lpstr>LBA-06: IMAB362: une nouvelle immunothérapie par anticorps ciblant la protéine de jonction CLAUDIN18.2 dans le cancer de l’estomac – Al-Batran SE, et al </vt:lpstr>
      <vt:lpstr>O-005: Analyse moléculaire comparative des adénocarcinomes de l’oesophage, carcinomes épidermoïdes de l’oesophage et des adénocarcinomes de l’estomac et impact du profil moléculaire sur le résultat clinique – Salem M, et al </vt:lpstr>
      <vt:lpstr>O-005: Analyse moléculaire comparative des adénocarcinomes de l’oesophage, carcinomes épidermoïdes de l’oesophage et des adénocarcinomes de l’estomac et impact du profil moléculaire sur le résultat clinique – Salem M, et al</vt:lpstr>
      <vt:lpstr>O-005: Analyse moléculaire comparative des adénocarcinomes de l’oesophage, carcinomes épidermoïdes de l’oesophage et des adénocarcinomes de l’estomac et impact du profil moléculaire sur le résultat clinique – Salem M, et al</vt:lpstr>
      <vt:lpstr>O-005: Analyse moléculaire comparative des adénocarcinomes de l’oesophage, carcinomes épidermoïdes de l’oesophage et des adénocarcinomes de l’estomac et impact du profil moléculaire sur le résultat clinique – Salem M, et al</vt:lpstr>
      <vt:lpstr>O-006: Impact de l’histologie sur la survie pour le cancer de l’estomac résécable: une étude multicentrique observationnelle aux Etats Unis – Greenleaf E, et al </vt:lpstr>
      <vt:lpstr>O-006: Impact de l’histologie sur la survie pour le cancer de l’estomac résécable: une étude multicentrique observationnelle aux Etats Unis – Greenleaf E, et al </vt:lpstr>
      <vt:lpstr>O-006: Impact de l’histologie sur la survie pour le cancer de l’estomac résécable: une étude multicentrique observationnelle aux Etats Unis – Greenleaf E, et al </vt:lpstr>
      <vt:lpstr>O-007: Analyses de biomarqueurs du ramucirumab en 2e ligne chez les patients avec cancer de l’estomac avancé de l’étude RAINBOW, un essai randomisé en double aveugle de phase 3  – Van Cutsem E, et al </vt:lpstr>
      <vt:lpstr>O-007: Analyses de biomarqueurs du ramucirumab en 2e ligne chez les patients avec cancer de l’estomac avancé de l’étude RAINBOW, un essai randomisé en double aveugle de phase 3  – Van Cutsem E, et al </vt:lpstr>
      <vt:lpstr>O-007: Analyses de biomarqueurs du ramucirumab en 2e ligne chez les patients avec cancer de l’estomac avancé de l’étude RAINBOW, un essai randomisé en double aveugle de phase 3  – Van Cutsem E, et al </vt:lpstr>
      <vt:lpstr>O-007: Analyses de biomarqueurs du ramucirumab en 2e ligne chez les patients avec cancer de l’estomac avancé de l’étude RAINBOW, un essai randomisé en double aveugle de phase 3  – Van Cutsem E, et al </vt:lpstr>
      <vt:lpstr>Cancers DU PANCRÉAS, DE L’INTESTIN GRÊLE ET DU TRaCTUS HÉPATOBILIAIRE</vt:lpstr>
      <vt:lpstr>CANCER DU PANCRÉAS</vt:lpstr>
      <vt:lpstr>O-002: Tendances dans l’utilisation des traitements palliatifs pour les adénocarcinomes du pancréas de stade IV: une étude de population aux Etats Unis – Kulaylat A, et al </vt:lpstr>
      <vt:lpstr>O-002: Tendances dans l’utilisation des traitements palliatifs pour les adénocarcinomes du pancréas de stade IV: une étude de population aux Etats Unis – Kulaylat A, et al </vt:lpstr>
      <vt:lpstr>O-002: Tendances dans l’utilisation des traitements palliatifs pour les adénocarcinomes du pancréas de stade IV: une étude de population aux Etats Unis – Kulaylat A, et al </vt:lpstr>
      <vt:lpstr>O-002: Tendances dans l’utilisation des traitements palliatifs pour les adénocarcinomes du pancréas de stade IV: une étude de population aux Etats Unis – Kulaylat A, et al </vt:lpstr>
      <vt:lpstr>O-003: Résultats à long terme de l’essai SCALOP: une étude multicentrique randomisée de phase II comparant radiochimiothérapie (RCT) à base de Gemcitabine ou Capécitabine dans le cancer du pancréas localement avancé – Mukherjee S, et al </vt:lpstr>
      <vt:lpstr>O-003: Résultats à long terme de l’essai SCALOP: une étude multicentrique randomisée de phase II comparant radiochimiothérapie (RCT) à base de Gemcitabine ou Capécitabine dans le cancer du pancréas localement avancé – Mukherjee S, et al </vt:lpstr>
      <vt:lpstr>O-003: Résultats à long terme de l’essai SCALOP: une étude multicentrique randomisée de phase II comparant radiochimiothérapie (RCT) à base de Gemcitabine ou Capécitabine dans le cancer du pancréas localement avancé – Mukherjee S, et al </vt:lpstr>
      <vt:lpstr>O-003: Résultats à long terme de l’essai SCALOP: une étude multicentrique randomisée de phase II comparant radiochimiothérapie (RCT) à base de Gemcitabine ou Capécitabine dans le cancer du pancréas localement avancé – Mukherjee S, et al </vt:lpstr>
      <vt:lpstr>O-004: Effets de nal-IRI (MM-398) ± 5-fluorouracile sur la qualité de vie dans l’étude NAPOLI-1, un essai de phase 3 chez les patients avec adénocarcinome canalaire du pancréas métastatique préalablement traité par gemcitabine – Hubner R, et al </vt:lpstr>
      <vt:lpstr>O-004: Effets de nal-IRI (MM-398) ± 5-fluorouracile sur la qualité de vie dans l’étude NAPOLI-1, un essai de phase 3 chez les patients avec adénocarcinome canalaire du pancréas métastatique préalablement traité par gemcitabine – Hubner R, et al </vt:lpstr>
      <vt:lpstr>O-004: Effets de nal-IRI (MM-398) ± 5-fluorouracile sur la qualité de vie dans l’étude NAPOLI-1, un essai de phase 3 chez les patients avec adénocarcinome canalaire du pancréas métastatique préalablement traité par gemcitabine – Hubner R, et al </vt:lpstr>
      <vt:lpstr>O-004: Effets de nal-IRI (MM-398) ± 5-fluorouracile sur la qualité de vie dans l’étude NAPOLI-1, un essai de phase 3 chez les patients avec adénocarcinome canalaire du pancréas métastatique préalablement traité par gemcitabine – Hubner R, et al </vt:lpstr>
      <vt:lpstr>CARCINOME HÉPATOCELLULAIRE</vt:lpstr>
      <vt:lpstr>LBA-03: Efficacité et tolérance du regorafenib versus placebo chez les patients avec carcinome hépatocellulaire (CHC) progressant sous sorafenib: résultats de l’étude internationale randomisée de phase 3 RESORCE – Bruix J, et al </vt:lpstr>
      <vt:lpstr>LBA-03: Efficacité et tolérance du regorafenib versus placebo chez les patients avec carcinome hépatocellulaire (CHC) progressant sous sorafenib: résultats de l’étude internationale randomisée de phase 3 RESORCE – Bruix J, et al </vt:lpstr>
      <vt:lpstr>LBA-03: Efficacité et tolérance du regorafenib versus placebo chez les patients avec carcinome hépatocellulaire (CHC) progressant sous sorafenib: résultats de l’étude internationale randomisée de phase 3 RESORCE – Bruix J, et al </vt:lpstr>
      <vt:lpstr>LBA-03: Efficacité et tolérance du regorafenib versus placebo chez les patients avec carcinome hépatocellulaire (CHC) progressant sous sorafenib: résultats de l’étude internationale randomisée de phase 3 RESORCE – Bruix J, et al </vt:lpstr>
      <vt:lpstr>TUMEURS NeuroendocrineS</vt:lpstr>
      <vt:lpstr>O-009: Étude de phase III NETTER-1: résultats d’efficacité et tolérance chez les patients avec tumeur neuroendocrine (TNE) de l’intestin grêle traités par 177Lu-dotatate – Ruszniewski P, et al </vt:lpstr>
      <vt:lpstr>O-009: Étude de phase III NETTER-1: résultats d’efficacité et tolérance chez les patients avec tumeur neuroendocrine (TNE) de l’intestin grêle traités par 177Lu-dotatate – Ruszniewski P, et al </vt:lpstr>
      <vt:lpstr>O-009: Étude de phase III NETTER-1: résultats d’efficacité et tolérance chez les patients avec tumeur neuroendocrine (TNE) de l’intestin grêle traités par 177Lu-dotatate – Ruszniewski P, et al </vt:lpstr>
      <vt:lpstr>O-009: Étude de phase III NETTER-1: résultats d’efficacité et tolérance chez les patients avec tumeur neuroendocrine (TNE) de l’intestin grêle traités par 177Lu-dotatate - Ruszniewski P, et al </vt:lpstr>
      <vt:lpstr>O-008: Impact de la chromogranine A, du grade, et de l’index mitotique dans les petites TNE du pancréas non fonctionnelles: une étude de population aux Etats Unis – Mirkin K, et al </vt:lpstr>
      <vt:lpstr>O-008: Impact de la chromogranine A, du grade, et de l’index mitotique dans les petites TNE du pancréas non fonctionnelles: une étude de population aux Etats Unis – Mirkin K, et al </vt:lpstr>
      <vt:lpstr>O-008:Impact de la chromogranine A, du grade, et de l’index mitotique dans les petites TNE du pancréas non fonctionnelles: une étude de population aux Etats Unis – Mirkin K, et al </vt:lpstr>
      <vt:lpstr>PRÉSENTATIONS gÉNÉRALES</vt:lpstr>
      <vt:lpstr>O-001: Influence d’une équipe multidisciplinaire sur le diagnostic et le traitement – Basta Y, et al </vt:lpstr>
      <vt:lpstr>O-001: Influence d’une équipe multidisciplinaire sur le diagnostic et le traitement – Basta Y, et al </vt:lpstr>
      <vt:lpstr>O-001: Influence d’une équipe multidisciplinaire sur le diagnostic et le traitement – Basta Y, et al </vt:lpstr>
      <vt:lpstr>O-001: Influence d’une équipe multidisciplinaire sur le diagnostic et le traitement – Basta Y, et al </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857</cp:revision>
  <cp:lastPrinted>2016-08-26T08:23:23Z</cp:lastPrinted>
  <dcterms:created xsi:type="dcterms:W3CDTF">2011-02-23T10:20:57Z</dcterms:created>
  <dcterms:modified xsi:type="dcterms:W3CDTF">2016-09-01T12:15:03Z</dcterms:modified>
</cp:coreProperties>
</file>