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4" r:id="rId3"/>
  </p:sldMasterIdLst>
  <p:notesMasterIdLst>
    <p:notesMasterId r:id="rId88"/>
  </p:notesMasterIdLst>
  <p:handoutMasterIdLst>
    <p:handoutMasterId r:id="rId89"/>
  </p:handoutMasterIdLst>
  <p:sldIdLst>
    <p:sldId id="386" r:id="rId4"/>
    <p:sldId id="269" r:id="rId5"/>
    <p:sldId id="299" r:id="rId6"/>
    <p:sldId id="400" r:id="rId7"/>
    <p:sldId id="401" r:id="rId8"/>
    <p:sldId id="402" r:id="rId9"/>
    <p:sldId id="310" r:id="rId10"/>
    <p:sldId id="311" r:id="rId11"/>
    <p:sldId id="313" r:id="rId12"/>
    <p:sldId id="314" r:id="rId13"/>
    <p:sldId id="312" r:id="rId14"/>
    <p:sldId id="315" r:id="rId15"/>
    <p:sldId id="316" r:id="rId16"/>
    <p:sldId id="317" r:id="rId17"/>
    <p:sldId id="318" r:id="rId18"/>
    <p:sldId id="319" r:id="rId19"/>
    <p:sldId id="320" r:id="rId20"/>
    <p:sldId id="321" r:id="rId21"/>
    <p:sldId id="322" r:id="rId22"/>
    <p:sldId id="323" r:id="rId23"/>
    <p:sldId id="387" r:id="rId24"/>
    <p:sldId id="388" r:id="rId25"/>
    <p:sldId id="326" r:id="rId26"/>
    <p:sldId id="327" r:id="rId27"/>
    <p:sldId id="328" r:id="rId28"/>
    <p:sldId id="403" r:id="rId29"/>
    <p:sldId id="412" r:id="rId30"/>
    <p:sldId id="344" r:id="rId31"/>
    <p:sldId id="345" r:id="rId32"/>
    <p:sldId id="346" r:id="rId33"/>
    <p:sldId id="347" r:id="rId34"/>
    <p:sldId id="390" r:id="rId35"/>
    <p:sldId id="349" r:id="rId36"/>
    <p:sldId id="404" r:id="rId37"/>
    <p:sldId id="329" r:id="rId38"/>
    <p:sldId id="330" r:id="rId39"/>
    <p:sldId id="331" r:id="rId40"/>
    <p:sldId id="332" r:id="rId41"/>
    <p:sldId id="333" r:id="rId42"/>
    <p:sldId id="405" r:id="rId43"/>
    <p:sldId id="406" r:id="rId44"/>
    <p:sldId id="407" r:id="rId45"/>
    <p:sldId id="408" r:id="rId46"/>
    <p:sldId id="409" r:id="rId47"/>
    <p:sldId id="410" r:id="rId48"/>
    <p:sldId id="411" r:id="rId49"/>
    <p:sldId id="335" r:id="rId50"/>
    <p:sldId id="389" r:id="rId51"/>
    <p:sldId id="417" r:id="rId52"/>
    <p:sldId id="337" r:id="rId53"/>
    <p:sldId id="416" r:id="rId54"/>
    <p:sldId id="350" r:id="rId55"/>
    <p:sldId id="391" r:id="rId56"/>
    <p:sldId id="352" r:id="rId57"/>
    <p:sldId id="353" r:id="rId58"/>
    <p:sldId id="354" r:id="rId59"/>
    <p:sldId id="413" r:id="rId60"/>
    <p:sldId id="414" r:id="rId61"/>
    <p:sldId id="356" r:id="rId62"/>
    <p:sldId id="357" r:id="rId63"/>
    <p:sldId id="392" r:id="rId64"/>
    <p:sldId id="393" r:id="rId65"/>
    <p:sldId id="358" r:id="rId66"/>
    <p:sldId id="394" r:id="rId67"/>
    <p:sldId id="362" r:id="rId68"/>
    <p:sldId id="395" r:id="rId69"/>
    <p:sldId id="364" r:id="rId70"/>
    <p:sldId id="396" r:id="rId71"/>
    <p:sldId id="368" r:id="rId72"/>
    <p:sldId id="369" r:id="rId73"/>
    <p:sldId id="370" r:id="rId74"/>
    <p:sldId id="373" r:id="rId75"/>
    <p:sldId id="371" r:id="rId76"/>
    <p:sldId id="372" r:id="rId77"/>
    <p:sldId id="374" r:id="rId78"/>
    <p:sldId id="397" r:id="rId79"/>
    <p:sldId id="398" r:id="rId80"/>
    <p:sldId id="377" r:id="rId81"/>
    <p:sldId id="399" r:id="rId82"/>
    <p:sldId id="379" r:id="rId83"/>
    <p:sldId id="415" r:id="rId84"/>
    <p:sldId id="380" r:id="rId85"/>
    <p:sldId id="382" r:id="rId86"/>
    <p:sldId id="381" r:id="rId87"/>
  </p:sldIdLst>
  <p:sldSz cx="9144000" cy="6858000" type="screen4x3"/>
  <p:notesSz cx="6858000" cy="9144000"/>
  <p:custDataLst>
    <p:tags r:id="rId90"/>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Peter" initials="P" lastIdx="3" clrIdx="1"/>
  <p:cmAuthor id="2" name="inSci" initials="inSci"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DDDDDD"/>
    <a:srgbClr val="C0C0C0"/>
    <a:srgbClr val="000000"/>
    <a:srgbClr val="B60D27"/>
    <a:srgbClr val="043882"/>
    <a:srgbClr val="2894FF"/>
    <a:srgbClr val="DAE1EC"/>
    <a:srgbClr val="E23A06"/>
    <a:srgbClr val="3F50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4" autoAdjust="0"/>
    <p:restoredTop sz="94660"/>
  </p:normalViewPr>
  <p:slideViewPr>
    <p:cSldViewPr snapToGrid="0" showGuides="1">
      <p:cViewPr varScale="1">
        <p:scale>
          <a:sx n="130" d="100"/>
          <a:sy n="130" d="100"/>
        </p:scale>
        <p:origin x="-1320" y="-84"/>
      </p:cViewPr>
      <p:guideLst>
        <p:guide orient="horz" pos="4148"/>
        <p:guide orient="horz" pos="105"/>
        <p:guide orient="horz" pos="2160"/>
        <p:guide orient="horz" pos="731"/>
        <p:guide pos="2880"/>
        <p:guide pos="233"/>
        <p:guide pos="5527"/>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tags" Target="tags/tag1.xml"/><Relationship Id="rId95"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notesMaster" Target="notesMasters/notesMaster1.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276143052386336E-2"/>
          <c:y val="2.267002518891699E-2"/>
          <c:w val="0.74800501112054629"/>
          <c:h val="0.9523644027255217"/>
        </c:manualLayout>
      </c:layout>
      <c:barChart>
        <c:barDir val="col"/>
        <c:grouping val="clustered"/>
        <c:varyColors val="0"/>
        <c:ser>
          <c:idx val="0"/>
          <c:order val="0"/>
          <c:tx>
            <c:strRef>
              <c:f>Sheet1!$A$2</c:f>
              <c:strCache>
                <c:ptCount val="1"/>
                <c:pt idx="0">
                  <c:v>GEMOX</c:v>
                </c:pt>
              </c:strCache>
            </c:strRef>
          </c:tx>
          <c:spPr>
            <a:solidFill>
              <a:schemeClr val="accent3"/>
            </a:solidFill>
            <a:ln w="25993">
              <a:noFill/>
              <a:prstDash val="solid"/>
            </a:ln>
          </c:spPr>
          <c:invertIfNegative val="0"/>
          <c:dLbls>
            <c:txPr>
              <a:bodyPr/>
              <a:lstStyle/>
              <a:p>
                <a:pPr>
                  <a:defRPr sz="1200"/>
                </a:pPr>
                <a:endParaRPr lang="en-US"/>
              </a:p>
            </c:txPr>
            <c:showLegendKey val="0"/>
            <c:showVal val="1"/>
            <c:showCatName val="0"/>
            <c:showSerName val="0"/>
            <c:showPercent val="0"/>
            <c:showBubbleSize val="0"/>
            <c:showLeaderLines val="0"/>
          </c:dLbls>
          <c:cat>
            <c:strRef>
              <c:f>Sheet1!$B$1:$D$1</c:f>
              <c:strCache>
                <c:ptCount val="3"/>
                <c:pt idx="0">
                  <c:v>Baseline</c:v>
                </c:pt>
                <c:pt idx="1">
                  <c:v>12 months</c:v>
                </c:pt>
                <c:pt idx="2">
                  <c:v>24 months</c:v>
                </c:pt>
              </c:strCache>
            </c:strRef>
          </c:cat>
          <c:val>
            <c:numRef>
              <c:f>Sheet1!$B$2:$D$2</c:f>
              <c:numCache>
                <c:formatCode>General</c:formatCode>
                <c:ptCount val="3"/>
                <c:pt idx="0">
                  <c:v>67.900000000000006</c:v>
                </c:pt>
                <c:pt idx="1">
                  <c:v>71.400000000000006</c:v>
                </c:pt>
                <c:pt idx="2">
                  <c:v>75.900000000000006</c:v>
                </c:pt>
              </c:numCache>
            </c:numRef>
          </c:val>
        </c:ser>
        <c:ser>
          <c:idx val="1"/>
          <c:order val="1"/>
          <c:tx>
            <c:strRef>
              <c:f>Sheet1!$A$3</c:f>
              <c:strCache>
                <c:ptCount val="1"/>
                <c:pt idx="0">
                  <c:v>Surveillance</c:v>
                </c:pt>
              </c:strCache>
            </c:strRef>
          </c:tx>
          <c:invertIfNegative val="0"/>
          <c:dLbls>
            <c:numFmt formatCode="#,##0.0" sourceLinked="0"/>
            <c:txPr>
              <a:bodyPr/>
              <a:lstStyle/>
              <a:p>
                <a:pPr>
                  <a:defRPr sz="1200"/>
                </a:pPr>
                <a:endParaRPr lang="en-US"/>
              </a:p>
            </c:txPr>
            <c:dLblPos val="outEnd"/>
            <c:showLegendKey val="0"/>
            <c:showVal val="1"/>
            <c:showCatName val="0"/>
            <c:showSerName val="0"/>
            <c:showPercent val="0"/>
            <c:showBubbleSize val="0"/>
            <c:showLeaderLines val="0"/>
          </c:dLbls>
          <c:cat>
            <c:strRef>
              <c:f>Sheet1!$B$1:$D$1</c:f>
              <c:strCache>
                <c:ptCount val="3"/>
                <c:pt idx="0">
                  <c:v>Baseline</c:v>
                </c:pt>
                <c:pt idx="1">
                  <c:v>12 months</c:v>
                </c:pt>
                <c:pt idx="2">
                  <c:v>24 months</c:v>
                </c:pt>
              </c:strCache>
            </c:strRef>
          </c:cat>
          <c:val>
            <c:numRef>
              <c:f>Sheet1!$B$3:$D$3</c:f>
              <c:numCache>
                <c:formatCode>General</c:formatCode>
                <c:ptCount val="3"/>
                <c:pt idx="0">
                  <c:v>65.400000000000006</c:v>
                </c:pt>
                <c:pt idx="1">
                  <c:v>77</c:v>
                </c:pt>
                <c:pt idx="2">
                  <c:v>78.8</c:v>
                </c:pt>
              </c:numCache>
            </c:numRef>
          </c:val>
        </c:ser>
        <c:dLbls>
          <c:showLegendKey val="0"/>
          <c:showVal val="0"/>
          <c:showCatName val="0"/>
          <c:showSerName val="0"/>
          <c:showPercent val="0"/>
          <c:showBubbleSize val="0"/>
        </c:dLbls>
        <c:gapWidth val="150"/>
        <c:axId val="64744064"/>
        <c:axId val="64745856"/>
      </c:barChart>
      <c:catAx>
        <c:axId val="64744064"/>
        <c:scaling>
          <c:orientation val="minMax"/>
        </c:scaling>
        <c:delete val="0"/>
        <c:axPos val="b"/>
        <c:numFmt formatCode="General" sourceLinked="0"/>
        <c:majorTickMark val="out"/>
        <c:minorTickMark val="none"/>
        <c:tickLblPos val="nextTo"/>
        <c:spPr>
          <a:ln w="26035" cap="sq">
            <a:solidFill>
              <a:srgbClr val="4D4D4D"/>
            </a:solidFill>
            <a:prstDash val="solid"/>
            <a:miter lim="800000"/>
          </a:ln>
        </c:spPr>
        <c:txPr>
          <a:bodyPr/>
          <a:lstStyle/>
          <a:p>
            <a:pPr>
              <a:defRPr lang="en-US" sz="1400" b="0"/>
            </a:pPr>
            <a:endParaRPr lang="en-US"/>
          </a:p>
        </c:txPr>
        <c:crossAx val="64745856"/>
        <c:crosses val="autoZero"/>
        <c:auto val="1"/>
        <c:lblAlgn val="ctr"/>
        <c:lblOffset val="100"/>
        <c:tickMarkSkip val="1"/>
        <c:noMultiLvlLbl val="0"/>
      </c:catAx>
      <c:valAx>
        <c:axId val="64745856"/>
        <c:scaling>
          <c:orientation val="minMax"/>
        </c:scaling>
        <c:delete val="0"/>
        <c:axPos val="l"/>
        <c:majorGridlines>
          <c:spPr>
            <a:ln w="9525">
              <a:noFill/>
            </a:ln>
          </c:spPr>
        </c:majorGridlines>
        <c:numFmt formatCode="General" sourceLinked="1"/>
        <c:majorTickMark val="out"/>
        <c:minorTickMark val="none"/>
        <c:tickLblPos val="nextTo"/>
        <c:spPr>
          <a:ln w="25993" cap="sq">
            <a:solidFill>
              <a:srgbClr val="4D4D4D"/>
            </a:solidFill>
            <a:prstDash val="solid"/>
            <a:miter lim="800000"/>
          </a:ln>
        </c:spPr>
        <c:txPr>
          <a:bodyPr/>
          <a:lstStyle/>
          <a:p>
            <a:pPr>
              <a:defRPr lang="en-US" sz="1400" b="0"/>
            </a:pPr>
            <a:endParaRPr lang="en-US"/>
          </a:p>
        </c:txPr>
        <c:crossAx val="64744064"/>
        <c:crosses val="autoZero"/>
        <c:crossBetween val="between"/>
        <c:majorUnit val="20"/>
      </c:valAx>
      <c:spPr>
        <a:noFill/>
        <a:ln w="25993">
          <a:noFill/>
        </a:ln>
      </c:spPr>
    </c:plotArea>
    <c:legend>
      <c:legendPos val="r"/>
      <c:legendEntry>
        <c:idx val="0"/>
        <c:txPr>
          <a:bodyPr/>
          <a:lstStyle/>
          <a:p>
            <a:pPr>
              <a:defRPr lang="en-US" sz="1400" b="0">
                <a:solidFill>
                  <a:srgbClr val="4D4D4D"/>
                </a:solidFill>
              </a:defRPr>
            </a:pPr>
            <a:endParaRPr lang="en-US"/>
          </a:p>
        </c:txPr>
      </c:legendEntry>
      <c:layout>
        <c:manualLayout>
          <c:xMode val="edge"/>
          <c:yMode val="edge"/>
          <c:x val="0.80661970406619343"/>
          <c:y val="0.14675259639553717"/>
          <c:w val="0.18383830976713195"/>
          <c:h val="0.20377713887313204"/>
        </c:manualLayout>
      </c:layout>
      <c:overlay val="0"/>
      <c:spPr>
        <a:noFill/>
        <a:ln w="25993">
          <a:noFill/>
        </a:ln>
      </c:spPr>
      <c:txPr>
        <a:bodyPr/>
        <a:lstStyle/>
        <a:p>
          <a:pPr>
            <a:defRPr lang="en-US" sz="1400" b="0">
              <a:solidFill>
                <a:srgbClr val="4D4D4D"/>
              </a:solidFill>
            </a:defRPr>
          </a:pPr>
          <a:endParaRPr lang="en-US"/>
        </a:p>
      </c:txPr>
    </c:legend>
    <c:plotVisOnly val="1"/>
    <c:dispBlanksAs val="gap"/>
    <c:showDLblsOverMax val="0"/>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3"/>
            </a:solidFill>
          </c:spPr>
          <c:invertIfNegative val="0"/>
          <c:cat>
            <c:strRef>
              <c:f>Sheet1!$A$2:$A$17</c:f>
              <c:strCache>
                <c:ptCount val="16"/>
                <c:pt idx="0">
                  <c:v>TP53</c:v>
                </c:pt>
                <c:pt idx="1">
                  <c:v>APC</c:v>
                </c:pt>
                <c:pt idx="2">
                  <c:v>KRAS</c:v>
                </c:pt>
                <c:pt idx="3">
                  <c:v>PIK3CA</c:v>
                </c:pt>
                <c:pt idx="4">
                  <c:v>BRAF</c:v>
                </c:pt>
                <c:pt idx="5">
                  <c:v>FBXW7</c:v>
                </c:pt>
                <c:pt idx="6">
                  <c:v>SMAD4</c:v>
                </c:pt>
                <c:pt idx="7">
                  <c:v>HNF1A</c:v>
                </c:pt>
                <c:pt idx="8">
                  <c:v>CTNNB1</c:v>
                </c:pt>
                <c:pt idx="9">
                  <c:v>GNAS</c:v>
                </c:pt>
                <c:pt idx="10">
                  <c:v>BRCA1</c:v>
                </c:pt>
                <c:pt idx="11">
                  <c:v>PTEN</c:v>
                </c:pt>
                <c:pt idx="12">
                  <c:v>NRAS</c:v>
                </c:pt>
                <c:pt idx="13">
                  <c:v>BRCA2</c:v>
                </c:pt>
                <c:pt idx="14">
                  <c:v>ATM</c:v>
                </c:pt>
                <c:pt idx="15">
                  <c:v>AKT1</c:v>
                </c:pt>
              </c:strCache>
            </c:strRef>
          </c:cat>
          <c:val>
            <c:numRef>
              <c:f>Sheet1!$B$2:$B$17</c:f>
              <c:numCache>
                <c:formatCode>General</c:formatCode>
                <c:ptCount val="16"/>
                <c:pt idx="0">
                  <c:v>57</c:v>
                </c:pt>
                <c:pt idx="1">
                  <c:v>49</c:v>
                </c:pt>
                <c:pt idx="2">
                  <c:v>42</c:v>
                </c:pt>
                <c:pt idx="3">
                  <c:v>22</c:v>
                </c:pt>
                <c:pt idx="4">
                  <c:v>15</c:v>
                </c:pt>
                <c:pt idx="5">
                  <c:v>7</c:v>
                </c:pt>
                <c:pt idx="6">
                  <c:v>6</c:v>
                </c:pt>
                <c:pt idx="7">
                  <c:v>5</c:v>
                </c:pt>
                <c:pt idx="8">
                  <c:v>4</c:v>
                </c:pt>
                <c:pt idx="9">
                  <c:v>4</c:v>
                </c:pt>
                <c:pt idx="10">
                  <c:v>3</c:v>
                </c:pt>
                <c:pt idx="11">
                  <c:v>2</c:v>
                </c:pt>
                <c:pt idx="12">
                  <c:v>1</c:v>
                </c:pt>
                <c:pt idx="13">
                  <c:v>0</c:v>
                </c:pt>
                <c:pt idx="14">
                  <c:v>0</c:v>
                </c:pt>
                <c:pt idx="15">
                  <c:v>0</c:v>
                </c:pt>
              </c:numCache>
            </c:numRef>
          </c:val>
        </c:ser>
        <c:ser>
          <c:idx val="1"/>
          <c:order val="1"/>
          <c:tx>
            <c:strRef>
              <c:f>Sheet1!$C$1</c:f>
              <c:strCache>
                <c:ptCount val="1"/>
                <c:pt idx="0">
                  <c:v>Series 2</c:v>
                </c:pt>
              </c:strCache>
            </c:strRef>
          </c:tx>
          <c:invertIfNegative val="0"/>
          <c:cat>
            <c:strRef>
              <c:f>Sheet1!$A$2:$A$17</c:f>
              <c:strCache>
                <c:ptCount val="16"/>
                <c:pt idx="0">
                  <c:v>TP53</c:v>
                </c:pt>
                <c:pt idx="1">
                  <c:v>APC</c:v>
                </c:pt>
                <c:pt idx="2">
                  <c:v>KRAS</c:v>
                </c:pt>
                <c:pt idx="3">
                  <c:v>PIK3CA</c:v>
                </c:pt>
                <c:pt idx="4">
                  <c:v>BRAF</c:v>
                </c:pt>
                <c:pt idx="5">
                  <c:v>FBXW7</c:v>
                </c:pt>
                <c:pt idx="6">
                  <c:v>SMAD4</c:v>
                </c:pt>
                <c:pt idx="7">
                  <c:v>HNF1A</c:v>
                </c:pt>
                <c:pt idx="8">
                  <c:v>CTNNB1</c:v>
                </c:pt>
                <c:pt idx="9">
                  <c:v>GNAS</c:v>
                </c:pt>
                <c:pt idx="10">
                  <c:v>BRCA1</c:v>
                </c:pt>
                <c:pt idx="11">
                  <c:v>PTEN</c:v>
                </c:pt>
                <c:pt idx="12">
                  <c:v>NRAS</c:v>
                </c:pt>
                <c:pt idx="13">
                  <c:v>BRCA2</c:v>
                </c:pt>
                <c:pt idx="14">
                  <c:v>ATM</c:v>
                </c:pt>
                <c:pt idx="15">
                  <c:v>AKT1</c:v>
                </c:pt>
              </c:strCache>
            </c:strRef>
          </c:cat>
          <c:val>
            <c:numRef>
              <c:f>Sheet1!$C$2:$C$17</c:f>
              <c:numCache>
                <c:formatCode>General</c:formatCode>
                <c:ptCount val="16"/>
                <c:pt idx="0">
                  <c:v>69</c:v>
                </c:pt>
                <c:pt idx="1">
                  <c:v>63</c:v>
                </c:pt>
                <c:pt idx="2">
                  <c:v>42</c:v>
                </c:pt>
                <c:pt idx="3">
                  <c:v>14</c:v>
                </c:pt>
                <c:pt idx="4">
                  <c:v>5</c:v>
                </c:pt>
                <c:pt idx="5">
                  <c:v>7</c:v>
                </c:pt>
                <c:pt idx="6">
                  <c:v>5</c:v>
                </c:pt>
                <c:pt idx="7">
                  <c:v>1</c:v>
                </c:pt>
                <c:pt idx="8">
                  <c:v>2</c:v>
                </c:pt>
                <c:pt idx="9">
                  <c:v>2</c:v>
                </c:pt>
                <c:pt idx="10">
                  <c:v>1</c:v>
                </c:pt>
                <c:pt idx="11">
                  <c:v>1</c:v>
                </c:pt>
                <c:pt idx="12">
                  <c:v>4</c:v>
                </c:pt>
                <c:pt idx="13">
                  <c:v>4</c:v>
                </c:pt>
                <c:pt idx="14">
                  <c:v>2</c:v>
                </c:pt>
                <c:pt idx="15">
                  <c:v>1</c:v>
                </c:pt>
              </c:numCache>
            </c:numRef>
          </c:val>
        </c:ser>
        <c:ser>
          <c:idx val="2"/>
          <c:order val="2"/>
          <c:tx>
            <c:strRef>
              <c:f>Sheet1!$D$1</c:f>
              <c:strCache>
                <c:ptCount val="1"/>
                <c:pt idx="0">
                  <c:v>Series 3</c:v>
                </c:pt>
              </c:strCache>
            </c:strRef>
          </c:tx>
          <c:spPr>
            <a:solidFill>
              <a:schemeClr val="accent4"/>
            </a:solidFill>
          </c:spPr>
          <c:invertIfNegative val="0"/>
          <c:cat>
            <c:strRef>
              <c:f>Sheet1!$A$2:$A$17</c:f>
              <c:strCache>
                <c:ptCount val="16"/>
                <c:pt idx="0">
                  <c:v>TP53</c:v>
                </c:pt>
                <c:pt idx="1">
                  <c:v>APC</c:v>
                </c:pt>
                <c:pt idx="2">
                  <c:v>KRAS</c:v>
                </c:pt>
                <c:pt idx="3">
                  <c:v>PIK3CA</c:v>
                </c:pt>
                <c:pt idx="4">
                  <c:v>BRAF</c:v>
                </c:pt>
                <c:pt idx="5">
                  <c:v>FBXW7</c:v>
                </c:pt>
                <c:pt idx="6">
                  <c:v>SMAD4</c:v>
                </c:pt>
                <c:pt idx="7">
                  <c:v>HNF1A</c:v>
                </c:pt>
                <c:pt idx="8">
                  <c:v>CTNNB1</c:v>
                </c:pt>
                <c:pt idx="9">
                  <c:v>GNAS</c:v>
                </c:pt>
                <c:pt idx="10">
                  <c:v>BRCA1</c:v>
                </c:pt>
                <c:pt idx="11">
                  <c:v>PTEN</c:v>
                </c:pt>
                <c:pt idx="12">
                  <c:v>NRAS</c:v>
                </c:pt>
                <c:pt idx="13">
                  <c:v>BRCA2</c:v>
                </c:pt>
                <c:pt idx="14">
                  <c:v>ATM</c:v>
                </c:pt>
                <c:pt idx="15">
                  <c:v>AKT1</c:v>
                </c:pt>
              </c:strCache>
            </c:strRef>
          </c:cat>
          <c:val>
            <c:numRef>
              <c:f>Sheet1!$D$2:$D$17</c:f>
              <c:numCache>
                <c:formatCode>General</c:formatCode>
                <c:ptCount val="16"/>
                <c:pt idx="0">
                  <c:v>71</c:v>
                </c:pt>
                <c:pt idx="1">
                  <c:v>66</c:v>
                </c:pt>
                <c:pt idx="2">
                  <c:v>50</c:v>
                </c:pt>
                <c:pt idx="3">
                  <c:v>11</c:v>
                </c:pt>
                <c:pt idx="4">
                  <c:v>3</c:v>
                </c:pt>
                <c:pt idx="5">
                  <c:v>7</c:v>
                </c:pt>
                <c:pt idx="6">
                  <c:v>6</c:v>
                </c:pt>
                <c:pt idx="7">
                  <c:v>1</c:v>
                </c:pt>
                <c:pt idx="8">
                  <c:v>0</c:v>
                </c:pt>
                <c:pt idx="9">
                  <c:v>1</c:v>
                </c:pt>
                <c:pt idx="10">
                  <c:v>1</c:v>
                </c:pt>
                <c:pt idx="11">
                  <c:v>1</c:v>
                </c:pt>
                <c:pt idx="12">
                  <c:v>3</c:v>
                </c:pt>
                <c:pt idx="13">
                  <c:v>5</c:v>
                </c:pt>
                <c:pt idx="14">
                  <c:v>1</c:v>
                </c:pt>
                <c:pt idx="15">
                  <c:v>0</c:v>
                </c:pt>
              </c:numCache>
            </c:numRef>
          </c:val>
        </c:ser>
        <c:dLbls>
          <c:showLegendKey val="0"/>
          <c:showVal val="0"/>
          <c:showCatName val="0"/>
          <c:showSerName val="0"/>
          <c:showPercent val="0"/>
          <c:showBubbleSize val="0"/>
        </c:dLbls>
        <c:gapWidth val="110"/>
        <c:axId val="197557248"/>
        <c:axId val="200819840"/>
      </c:barChart>
      <c:catAx>
        <c:axId val="197557248"/>
        <c:scaling>
          <c:orientation val="minMax"/>
        </c:scaling>
        <c:delete val="0"/>
        <c:axPos val="b"/>
        <c:majorTickMark val="out"/>
        <c:minorTickMark val="none"/>
        <c:tickLblPos val="nextTo"/>
        <c:crossAx val="200819840"/>
        <c:crosses val="autoZero"/>
        <c:auto val="1"/>
        <c:lblAlgn val="ctr"/>
        <c:lblOffset val="100"/>
        <c:noMultiLvlLbl val="0"/>
      </c:catAx>
      <c:valAx>
        <c:axId val="200819840"/>
        <c:scaling>
          <c:orientation val="minMax"/>
        </c:scaling>
        <c:delete val="0"/>
        <c:axPos val="l"/>
        <c:majorGridlines>
          <c:spPr>
            <a:ln>
              <a:noFill/>
            </a:ln>
          </c:spPr>
        </c:majorGridlines>
        <c:numFmt formatCode="General" sourceLinked="1"/>
        <c:majorTickMark val="out"/>
        <c:minorTickMark val="none"/>
        <c:tickLblPos val="nextTo"/>
        <c:crossAx val="197557248"/>
        <c:crosses val="autoZero"/>
        <c:crossBetween val="between"/>
        <c:majorUnit val="20"/>
      </c:valAx>
    </c:plotArea>
    <c:plotVisOnly val="1"/>
    <c:dispBlanksAs val="gap"/>
    <c:showDLblsOverMax val="0"/>
  </c:chart>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Descending colon</c:v>
                </c:pt>
              </c:strCache>
            </c:strRef>
          </c:tx>
          <c:spPr>
            <a:solidFill>
              <a:schemeClr val="accent3"/>
            </a:solidFill>
          </c:spPr>
          <c:invertIfNegative val="0"/>
          <c:dLbls>
            <c:dLbl>
              <c:idx val="0"/>
              <c:layout/>
              <c:tx>
                <c:rich>
                  <a:bodyPr/>
                  <a:lstStyle/>
                  <a:p>
                    <a:r>
                      <a:rPr lang="en-US" smtClean="0"/>
                      <a:t>1.0%</a:t>
                    </a:r>
                    <a:endParaRPr lang="en-US"/>
                  </a:p>
                </c:rich>
              </c:tx>
              <c:dLblPos val="outEnd"/>
              <c:showLegendKey val="0"/>
              <c:showVal val="1"/>
              <c:showCatName val="0"/>
              <c:showSerName val="0"/>
              <c:showPercent val="0"/>
              <c:showBubbleSize val="0"/>
            </c:dLbl>
            <c:dLbl>
              <c:idx val="1"/>
              <c:layout/>
              <c:tx>
                <c:rich>
                  <a:bodyPr/>
                  <a:lstStyle/>
                  <a:p>
                    <a:r>
                      <a:rPr lang="en-US" smtClean="0"/>
                      <a:t>3.4%</a:t>
                    </a:r>
                    <a:endParaRPr lang="en-US"/>
                  </a:p>
                </c:rich>
              </c:tx>
              <c:dLblPos val="outEnd"/>
              <c:showLegendKey val="0"/>
              <c:showVal val="1"/>
              <c:showCatName val="0"/>
              <c:showSerName val="0"/>
              <c:showPercent val="0"/>
              <c:showBubbleSize val="0"/>
            </c:dLbl>
            <c:numFmt formatCode="#,##0.0" sourceLinked="0"/>
            <c:dLblPos val="outEnd"/>
            <c:showLegendKey val="0"/>
            <c:showVal val="1"/>
            <c:showCatName val="0"/>
            <c:showSerName val="0"/>
            <c:showPercent val="0"/>
            <c:showBubbleSize val="0"/>
            <c:showLeaderLines val="0"/>
          </c:dLbls>
          <c:cat>
            <c:strRef>
              <c:f>Sheet1!$A$2:$A$3</c:f>
              <c:strCache>
                <c:ptCount val="2"/>
                <c:pt idx="0">
                  <c:v>IHC</c:v>
                </c:pt>
                <c:pt idx="1">
                  <c:v>CISH</c:v>
                </c:pt>
              </c:strCache>
            </c:strRef>
          </c:cat>
          <c:val>
            <c:numRef>
              <c:f>Sheet1!$B$2:$B$3</c:f>
              <c:numCache>
                <c:formatCode>General</c:formatCode>
                <c:ptCount val="2"/>
                <c:pt idx="0">
                  <c:v>1.01</c:v>
                </c:pt>
                <c:pt idx="1">
                  <c:v>3.39</c:v>
                </c:pt>
              </c:numCache>
            </c:numRef>
          </c:val>
        </c:ser>
        <c:ser>
          <c:idx val="1"/>
          <c:order val="1"/>
          <c:tx>
            <c:strRef>
              <c:f>Sheet1!$C$1</c:f>
              <c:strCache>
                <c:ptCount val="1"/>
                <c:pt idx="0">
                  <c:v>Sigmoid</c:v>
                </c:pt>
              </c:strCache>
            </c:strRef>
          </c:tx>
          <c:invertIfNegative val="0"/>
          <c:dLbls>
            <c:dLbl>
              <c:idx val="0"/>
              <c:layout/>
              <c:tx>
                <c:rich>
                  <a:bodyPr/>
                  <a:lstStyle/>
                  <a:p>
                    <a:r>
                      <a:rPr lang="en-US" smtClean="0"/>
                      <a:t>1.9%</a:t>
                    </a:r>
                    <a:endParaRPr lang="en-US"/>
                  </a:p>
                </c:rich>
              </c:tx>
              <c:dLblPos val="outEnd"/>
              <c:showLegendKey val="0"/>
              <c:showVal val="1"/>
              <c:showCatName val="0"/>
              <c:showSerName val="0"/>
              <c:showPercent val="0"/>
              <c:showBubbleSize val="0"/>
            </c:dLbl>
            <c:dLbl>
              <c:idx val="1"/>
              <c:layout/>
              <c:tx>
                <c:rich>
                  <a:bodyPr/>
                  <a:lstStyle/>
                  <a:p>
                    <a:r>
                      <a:rPr lang="en-US" smtClean="0"/>
                      <a:t>2.6%</a:t>
                    </a:r>
                    <a:endParaRPr lang="en-US"/>
                  </a:p>
                </c:rich>
              </c:tx>
              <c:dLblPos val="outEnd"/>
              <c:showLegendKey val="0"/>
              <c:showVal val="1"/>
              <c:showCatName val="0"/>
              <c:showSerName val="0"/>
              <c:showPercent val="0"/>
              <c:showBubbleSize val="0"/>
            </c:dLbl>
            <c:numFmt formatCode="#,##0.0" sourceLinked="0"/>
            <c:dLblPos val="outEnd"/>
            <c:showLegendKey val="0"/>
            <c:showVal val="1"/>
            <c:showCatName val="0"/>
            <c:showSerName val="0"/>
            <c:showPercent val="0"/>
            <c:showBubbleSize val="0"/>
            <c:showLeaderLines val="0"/>
          </c:dLbls>
          <c:cat>
            <c:strRef>
              <c:f>Sheet1!$A$2:$A$3</c:f>
              <c:strCache>
                <c:ptCount val="2"/>
                <c:pt idx="0">
                  <c:v>IHC</c:v>
                </c:pt>
                <c:pt idx="1">
                  <c:v>CISH</c:v>
                </c:pt>
              </c:strCache>
            </c:strRef>
          </c:cat>
          <c:val>
            <c:numRef>
              <c:f>Sheet1!$C$2:$C$3</c:f>
              <c:numCache>
                <c:formatCode>General</c:formatCode>
                <c:ptCount val="2"/>
                <c:pt idx="0">
                  <c:v>1.86</c:v>
                </c:pt>
                <c:pt idx="1">
                  <c:v>2.6</c:v>
                </c:pt>
              </c:numCache>
            </c:numRef>
          </c:val>
        </c:ser>
        <c:ser>
          <c:idx val="2"/>
          <c:order val="2"/>
          <c:tx>
            <c:strRef>
              <c:f>Sheet1!$D$1</c:f>
              <c:strCache>
                <c:ptCount val="1"/>
                <c:pt idx="0">
                  <c:v>Rectum</c:v>
                </c:pt>
              </c:strCache>
            </c:strRef>
          </c:tx>
          <c:spPr>
            <a:solidFill>
              <a:schemeClr val="accent4"/>
            </a:solidFill>
          </c:spPr>
          <c:invertIfNegative val="0"/>
          <c:dLbls>
            <c:dLbl>
              <c:idx val="0"/>
              <c:layout/>
              <c:tx>
                <c:rich>
                  <a:bodyPr/>
                  <a:lstStyle/>
                  <a:p>
                    <a:r>
                      <a:rPr lang="en-US" smtClean="0"/>
                      <a:t>2.7%</a:t>
                    </a:r>
                    <a:endParaRPr lang="en-US"/>
                  </a:p>
                </c:rich>
              </c:tx>
              <c:dLblPos val="outEnd"/>
              <c:showLegendKey val="0"/>
              <c:showVal val="1"/>
              <c:showCatName val="0"/>
              <c:showSerName val="0"/>
              <c:showPercent val="0"/>
              <c:showBubbleSize val="0"/>
            </c:dLbl>
            <c:dLbl>
              <c:idx val="1"/>
              <c:layout/>
              <c:tx>
                <c:rich>
                  <a:bodyPr/>
                  <a:lstStyle/>
                  <a:p>
                    <a:r>
                      <a:rPr lang="en-US" smtClean="0"/>
                      <a:t>5.4%</a:t>
                    </a:r>
                    <a:endParaRPr lang="en-US" dirty="0"/>
                  </a:p>
                </c:rich>
              </c:tx>
              <c:dLblPos val="outEnd"/>
              <c:showLegendKey val="0"/>
              <c:showVal val="1"/>
              <c:showCatName val="0"/>
              <c:showSerName val="0"/>
              <c:showPercent val="0"/>
              <c:showBubbleSize val="0"/>
            </c:dLbl>
            <c:numFmt formatCode="#,##0.0" sourceLinked="0"/>
            <c:dLblPos val="outEnd"/>
            <c:showLegendKey val="0"/>
            <c:showVal val="1"/>
            <c:showCatName val="0"/>
            <c:showSerName val="0"/>
            <c:showPercent val="0"/>
            <c:showBubbleSize val="0"/>
            <c:showLeaderLines val="0"/>
          </c:dLbls>
          <c:cat>
            <c:strRef>
              <c:f>Sheet1!$A$2:$A$3</c:f>
              <c:strCache>
                <c:ptCount val="2"/>
                <c:pt idx="0">
                  <c:v>IHC</c:v>
                </c:pt>
                <c:pt idx="1">
                  <c:v>CISH</c:v>
                </c:pt>
              </c:strCache>
            </c:strRef>
          </c:cat>
          <c:val>
            <c:numRef>
              <c:f>Sheet1!$D$2:$D$3</c:f>
              <c:numCache>
                <c:formatCode>General</c:formatCode>
                <c:ptCount val="2"/>
                <c:pt idx="0">
                  <c:v>2.71</c:v>
                </c:pt>
                <c:pt idx="1">
                  <c:v>5.38</c:v>
                </c:pt>
              </c:numCache>
            </c:numRef>
          </c:val>
        </c:ser>
        <c:dLbls>
          <c:showLegendKey val="0"/>
          <c:showVal val="0"/>
          <c:showCatName val="0"/>
          <c:showSerName val="0"/>
          <c:showPercent val="0"/>
          <c:showBubbleSize val="0"/>
        </c:dLbls>
        <c:gapWidth val="150"/>
        <c:axId val="185519104"/>
        <c:axId val="185529088"/>
      </c:barChart>
      <c:catAx>
        <c:axId val="185519104"/>
        <c:scaling>
          <c:orientation val="minMax"/>
        </c:scaling>
        <c:delete val="0"/>
        <c:axPos val="b"/>
        <c:majorTickMark val="out"/>
        <c:minorTickMark val="none"/>
        <c:tickLblPos val="nextTo"/>
        <c:spPr>
          <a:ln w="15875">
            <a:solidFill>
              <a:srgbClr val="4D4D4D"/>
            </a:solidFill>
          </a:ln>
        </c:spPr>
        <c:crossAx val="185529088"/>
        <c:crosses val="autoZero"/>
        <c:auto val="1"/>
        <c:lblAlgn val="ctr"/>
        <c:lblOffset val="100"/>
        <c:noMultiLvlLbl val="0"/>
      </c:catAx>
      <c:valAx>
        <c:axId val="185529088"/>
        <c:scaling>
          <c:orientation val="minMax"/>
          <c:max val="6"/>
        </c:scaling>
        <c:delete val="0"/>
        <c:axPos val="l"/>
        <c:numFmt formatCode="General" sourceLinked="1"/>
        <c:majorTickMark val="out"/>
        <c:minorTickMark val="none"/>
        <c:tickLblPos val="nextTo"/>
        <c:spPr>
          <a:ln w="15875">
            <a:solidFill>
              <a:srgbClr val="4D4D4D"/>
            </a:solidFill>
          </a:ln>
        </c:spPr>
        <c:crossAx val="185519104"/>
        <c:crosses val="autoZero"/>
        <c:crossBetween val="between"/>
        <c:majorUnit val="2"/>
      </c:valAx>
    </c:plotArea>
    <c:plotVisOnly val="1"/>
    <c:dispBlanksAs val="gap"/>
    <c:showDLblsOverMax val="0"/>
  </c:chart>
  <c:txPr>
    <a:bodyPr/>
    <a:lstStyle/>
    <a:p>
      <a:pPr>
        <a:defRPr sz="12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3"/>
              </a:solidFill>
            </c:spPr>
          </c:dPt>
          <c:dPt>
            <c:idx val="1"/>
            <c:invertIfNegative val="0"/>
            <c:bubble3D val="0"/>
            <c:spPr>
              <a:solidFill>
                <a:schemeClr val="accent2"/>
              </a:solidFill>
            </c:spPr>
          </c:dPt>
          <c:dPt>
            <c:idx val="2"/>
            <c:invertIfNegative val="0"/>
            <c:bubble3D val="0"/>
            <c:spPr>
              <a:solidFill>
                <a:schemeClr val="accent4"/>
              </a:solidFill>
            </c:spPr>
          </c:dPt>
          <c:dLbls>
            <c:dLbl>
              <c:idx val="0"/>
              <c:layout/>
              <c:tx>
                <c:rich>
                  <a:bodyPr/>
                  <a:lstStyle/>
                  <a:p>
                    <a:r>
                      <a:rPr lang="en-US" sz="1200" smtClean="0"/>
                      <a:t>7%</a:t>
                    </a:r>
                    <a:endParaRPr lang="en-US"/>
                  </a:p>
                </c:rich>
              </c:tx>
              <c:dLblPos val="outEnd"/>
              <c:showLegendKey val="0"/>
              <c:showVal val="1"/>
              <c:showCatName val="0"/>
              <c:showSerName val="0"/>
              <c:showPercent val="0"/>
              <c:showBubbleSize val="0"/>
            </c:dLbl>
            <c:dLbl>
              <c:idx val="1"/>
              <c:layout/>
              <c:tx>
                <c:rich>
                  <a:bodyPr/>
                  <a:lstStyle/>
                  <a:p>
                    <a:r>
                      <a:rPr lang="en-US" sz="1200" smtClean="0"/>
                      <a:t>4%</a:t>
                    </a:r>
                    <a:endParaRPr lang="en-US"/>
                  </a:p>
                </c:rich>
              </c:tx>
              <c:dLblPos val="outEnd"/>
              <c:showLegendKey val="0"/>
              <c:showVal val="1"/>
              <c:showCatName val="0"/>
              <c:showSerName val="0"/>
              <c:showPercent val="0"/>
              <c:showBubbleSize val="0"/>
            </c:dLbl>
            <c:dLbl>
              <c:idx val="2"/>
              <c:layout/>
              <c:tx>
                <c:rich>
                  <a:bodyPr/>
                  <a:lstStyle/>
                  <a:p>
                    <a:r>
                      <a:rPr lang="en-US" sz="1200" smtClean="0"/>
                      <a:t>1%</a:t>
                    </a:r>
                    <a:endParaRPr lang="en-US"/>
                  </a:p>
                </c:rich>
              </c:tx>
              <c:dLblPos val="outEnd"/>
              <c:showLegendKey val="0"/>
              <c:showVal val="1"/>
              <c:showCatName val="0"/>
              <c:showSerName val="0"/>
              <c:showPercent val="0"/>
              <c:showBubbleSize val="0"/>
            </c:dLbl>
            <c:txPr>
              <a:bodyPr/>
              <a:lstStyle/>
              <a:p>
                <a:pPr>
                  <a:defRPr sz="1200"/>
                </a:pPr>
                <a:endParaRPr lang="en-US"/>
              </a:p>
            </c:txPr>
            <c:dLblPos val="outEnd"/>
            <c:showLegendKey val="0"/>
            <c:showVal val="1"/>
            <c:showCatName val="0"/>
            <c:showSerName val="0"/>
            <c:showPercent val="0"/>
            <c:showBubbleSize val="0"/>
            <c:showLeaderLines val="0"/>
          </c:dLbls>
          <c:cat>
            <c:strRef>
              <c:f>Sheet1!$A$2:$A$4</c:f>
              <c:strCache>
                <c:ptCount val="3"/>
                <c:pt idx="0">
                  <c:v>Splenic flexure/descending colon</c:v>
                </c:pt>
                <c:pt idx="1">
                  <c:v>Sigmoid</c:v>
                </c:pt>
                <c:pt idx="2">
                  <c:v>Rectum</c:v>
                </c:pt>
              </c:strCache>
            </c:strRef>
          </c:cat>
          <c:val>
            <c:numRef>
              <c:f>Sheet1!$B$2:$B$4</c:f>
              <c:numCache>
                <c:formatCode>General</c:formatCode>
                <c:ptCount val="3"/>
                <c:pt idx="0">
                  <c:v>7</c:v>
                </c:pt>
                <c:pt idx="1">
                  <c:v>4</c:v>
                </c:pt>
                <c:pt idx="2">
                  <c:v>1</c:v>
                </c:pt>
              </c:numCache>
            </c:numRef>
          </c:val>
        </c:ser>
        <c:dLbls>
          <c:showLegendKey val="0"/>
          <c:showVal val="0"/>
          <c:showCatName val="0"/>
          <c:showSerName val="0"/>
          <c:showPercent val="0"/>
          <c:showBubbleSize val="0"/>
        </c:dLbls>
        <c:gapWidth val="100"/>
        <c:overlap val="21"/>
        <c:axId val="187354112"/>
        <c:axId val="187355904"/>
      </c:barChart>
      <c:catAx>
        <c:axId val="187354112"/>
        <c:scaling>
          <c:orientation val="minMax"/>
        </c:scaling>
        <c:delete val="0"/>
        <c:axPos val="b"/>
        <c:majorTickMark val="out"/>
        <c:minorTickMark val="none"/>
        <c:tickLblPos val="nextTo"/>
        <c:spPr>
          <a:ln w="15875">
            <a:solidFill>
              <a:srgbClr val="4D4D4D"/>
            </a:solidFill>
          </a:ln>
        </c:spPr>
        <c:txPr>
          <a:bodyPr/>
          <a:lstStyle/>
          <a:p>
            <a:pPr>
              <a:defRPr sz="1050"/>
            </a:pPr>
            <a:endParaRPr lang="en-US"/>
          </a:p>
        </c:txPr>
        <c:crossAx val="187355904"/>
        <c:crosses val="autoZero"/>
        <c:auto val="1"/>
        <c:lblAlgn val="ctr"/>
        <c:lblOffset val="100"/>
        <c:noMultiLvlLbl val="0"/>
      </c:catAx>
      <c:valAx>
        <c:axId val="187355904"/>
        <c:scaling>
          <c:orientation val="minMax"/>
          <c:max val="8"/>
          <c:min val="0"/>
        </c:scaling>
        <c:delete val="0"/>
        <c:axPos val="l"/>
        <c:numFmt formatCode="General" sourceLinked="1"/>
        <c:majorTickMark val="out"/>
        <c:minorTickMark val="none"/>
        <c:tickLblPos val="nextTo"/>
        <c:spPr>
          <a:ln w="15875">
            <a:solidFill>
              <a:srgbClr val="4D4D4D"/>
            </a:solidFill>
          </a:ln>
        </c:spPr>
        <c:txPr>
          <a:bodyPr/>
          <a:lstStyle/>
          <a:p>
            <a:pPr>
              <a:defRPr sz="1200"/>
            </a:pPr>
            <a:endParaRPr lang="en-US"/>
          </a:p>
        </c:txPr>
        <c:crossAx val="187354112"/>
        <c:crosses val="autoZero"/>
        <c:crossBetween val="between"/>
        <c:majorUnit val="2"/>
      </c:valAx>
    </c:plotArea>
    <c:plotVisOnly val="1"/>
    <c:dispBlanksAs val="gap"/>
    <c:showDLblsOverMax val="0"/>
  </c:chart>
  <c:txPr>
    <a:bodyPr/>
    <a:lstStyle/>
    <a:p>
      <a:pPr>
        <a:defRPr sz="11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239485308238906E-2"/>
          <c:y val="7.6388888888888895E-2"/>
          <c:w val="0.92840279111452528"/>
          <c:h val="0.88394630358705162"/>
        </c:manualLayout>
      </c:layout>
      <c:barChart>
        <c:barDir val="col"/>
        <c:grouping val="clustered"/>
        <c:varyColors val="0"/>
        <c:ser>
          <c:idx val="0"/>
          <c:order val="0"/>
          <c:tx>
            <c:strRef>
              <c:f>New!$V$11</c:f>
              <c:strCache>
                <c:ptCount val="1"/>
                <c:pt idx="0">
                  <c:v>Splenic Flexure/Descending</c:v>
                </c:pt>
              </c:strCache>
            </c:strRef>
          </c:tx>
          <c:spPr>
            <a:solidFill>
              <a:schemeClr val="accent3"/>
            </a:solidFill>
          </c:spPr>
          <c:invertIfNegative val="0"/>
          <c:dPt>
            <c:idx val="0"/>
            <c:invertIfNegative val="0"/>
            <c:bubble3D val="0"/>
          </c:dPt>
          <c:dLbls>
            <c:dLbl>
              <c:idx val="0"/>
              <c:layout/>
              <c:tx>
                <c:rich>
                  <a:bodyPr/>
                  <a:lstStyle/>
                  <a:p>
                    <a:r>
                      <a:rPr lang="en-US" smtClean="0"/>
                      <a:t>23.0%</a:t>
                    </a:r>
                    <a:endParaRPr lang="en-US"/>
                  </a:p>
                </c:rich>
              </c:tx>
              <c:showLegendKey val="0"/>
              <c:showVal val="1"/>
              <c:showCatName val="0"/>
              <c:showSerName val="0"/>
              <c:showPercent val="0"/>
              <c:showBubbleSize val="0"/>
            </c:dLbl>
            <c:txPr>
              <a:bodyPr/>
              <a:lstStyle/>
              <a:p>
                <a:pPr>
                  <a:defRPr sz="1200" b="0"/>
                </a:pPr>
                <a:endParaRPr lang="en-US"/>
              </a:p>
            </c:txPr>
            <c:showLegendKey val="0"/>
            <c:showVal val="1"/>
            <c:showCatName val="0"/>
            <c:showSerName val="0"/>
            <c:showPercent val="0"/>
            <c:showBubbleSize val="0"/>
            <c:showLeaderLines val="0"/>
          </c:dLbls>
          <c:errBars>
            <c:errBarType val="both"/>
            <c:errValType val="cust"/>
            <c:noEndCap val="0"/>
            <c:plus>
              <c:numRef>
                <c:f>New!$Z$11</c:f>
                <c:numCache>
                  <c:formatCode>General</c:formatCode>
                  <c:ptCount val="1"/>
                  <c:pt idx="0">
                    <c:v>12.157352571927079</c:v>
                  </c:pt>
                </c:numCache>
              </c:numRef>
            </c:plus>
            <c:minus>
              <c:numRef>
                <c:f>New!$Z$11</c:f>
                <c:numCache>
                  <c:formatCode>General</c:formatCode>
                  <c:ptCount val="1"/>
                  <c:pt idx="0">
                    <c:v>12.157352571927079</c:v>
                  </c:pt>
                </c:numCache>
              </c:numRef>
            </c:minus>
            <c:spPr>
              <a:ln>
                <a:solidFill>
                  <a:schemeClr val="tx1"/>
                </a:solidFill>
              </a:ln>
            </c:spPr>
          </c:errBars>
          <c:cat>
            <c:strRef>
              <c:f>New!$W$10</c:f>
              <c:strCache>
                <c:ptCount val="1"/>
                <c:pt idx="0">
                  <c:v>Mean TML per MB</c:v>
                </c:pt>
              </c:strCache>
            </c:strRef>
          </c:cat>
          <c:val>
            <c:numRef>
              <c:f>New!$W$11</c:f>
              <c:numCache>
                <c:formatCode>0.0</c:formatCode>
                <c:ptCount val="1"/>
                <c:pt idx="0">
                  <c:v>23.029411764705884</c:v>
                </c:pt>
              </c:numCache>
            </c:numRef>
          </c:val>
        </c:ser>
        <c:ser>
          <c:idx val="1"/>
          <c:order val="1"/>
          <c:tx>
            <c:strRef>
              <c:f>New!$V$12</c:f>
              <c:strCache>
                <c:ptCount val="1"/>
                <c:pt idx="0">
                  <c:v>Sigmoid</c:v>
                </c:pt>
              </c:strCache>
            </c:strRef>
          </c:tx>
          <c:spPr>
            <a:solidFill>
              <a:schemeClr val="accent2"/>
            </a:solidFill>
          </c:spPr>
          <c:invertIfNegative val="0"/>
          <c:dLbls>
            <c:dLbl>
              <c:idx val="0"/>
              <c:layout/>
              <c:tx>
                <c:rich>
                  <a:bodyPr/>
                  <a:lstStyle/>
                  <a:p>
                    <a:pPr>
                      <a:defRPr sz="1200" b="0"/>
                    </a:pPr>
                    <a:r>
                      <a:rPr lang="en-US" smtClean="0"/>
                      <a:t>6.5%</a:t>
                    </a:r>
                    <a:endParaRPr lang="en-US"/>
                  </a:p>
                </c:rich>
              </c:tx>
              <c:spPr>
                <a:ln>
                  <a:noFill/>
                </a:ln>
              </c:spPr>
              <c:showLegendKey val="0"/>
              <c:showVal val="1"/>
              <c:showCatName val="0"/>
              <c:showSerName val="0"/>
              <c:showPercent val="0"/>
              <c:showBubbleSize val="0"/>
            </c:dLbl>
            <c:spPr>
              <a:ln>
                <a:noFill/>
              </a:ln>
            </c:spPr>
            <c:txPr>
              <a:bodyPr/>
              <a:lstStyle/>
              <a:p>
                <a:pPr>
                  <a:defRPr b="1"/>
                </a:pPr>
                <a:endParaRPr lang="en-US"/>
              </a:p>
            </c:txPr>
            <c:showLegendKey val="0"/>
            <c:showVal val="1"/>
            <c:showCatName val="0"/>
            <c:showSerName val="0"/>
            <c:showPercent val="0"/>
            <c:showBubbleSize val="0"/>
            <c:showLeaderLines val="0"/>
          </c:dLbls>
          <c:errBars>
            <c:errBarType val="both"/>
            <c:errValType val="cust"/>
            <c:noEndCap val="0"/>
            <c:plus>
              <c:numRef>
                <c:f>New!$Z$12</c:f>
                <c:numCache>
                  <c:formatCode>General</c:formatCode>
                  <c:ptCount val="1"/>
                  <c:pt idx="0">
                    <c:v>0.51504740966698903</c:v>
                  </c:pt>
                </c:numCache>
              </c:numRef>
            </c:plus>
            <c:minus>
              <c:numRef>
                <c:f>New!$Z$12</c:f>
                <c:numCache>
                  <c:formatCode>General</c:formatCode>
                  <c:ptCount val="1"/>
                  <c:pt idx="0">
                    <c:v>0.51504740966698903</c:v>
                  </c:pt>
                </c:numCache>
              </c:numRef>
            </c:minus>
            <c:spPr>
              <a:ln>
                <a:solidFill>
                  <a:schemeClr val="tx1"/>
                </a:solidFill>
              </a:ln>
            </c:spPr>
          </c:errBars>
          <c:cat>
            <c:strRef>
              <c:f>New!$W$10</c:f>
              <c:strCache>
                <c:ptCount val="1"/>
                <c:pt idx="0">
                  <c:v>Mean TML per MB</c:v>
                </c:pt>
              </c:strCache>
            </c:strRef>
          </c:cat>
          <c:val>
            <c:numRef>
              <c:f>New!$W$12</c:f>
              <c:numCache>
                <c:formatCode>0.0</c:formatCode>
                <c:ptCount val="1"/>
                <c:pt idx="0">
                  <c:v>6.4806201550387597</c:v>
                </c:pt>
              </c:numCache>
            </c:numRef>
          </c:val>
        </c:ser>
        <c:ser>
          <c:idx val="2"/>
          <c:order val="2"/>
          <c:tx>
            <c:strRef>
              <c:f>New!$V$13</c:f>
              <c:strCache>
                <c:ptCount val="1"/>
                <c:pt idx="0">
                  <c:v>Rectum</c:v>
                </c:pt>
              </c:strCache>
            </c:strRef>
          </c:tx>
          <c:spPr>
            <a:solidFill>
              <a:schemeClr val="accent4"/>
            </a:solidFill>
          </c:spPr>
          <c:invertIfNegative val="0"/>
          <c:dLbls>
            <c:dLbl>
              <c:idx val="0"/>
              <c:layout/>
              <c:tx>
                <c:rich>
                  <a:bodyPr/>
                  <a:lstStyle/>
                  <a:p>
                    <a:pPr>
                      <a:defRPr sz="1200" b="0"/>
                    </a:pPr>
                    <a:r>
                      <a:rPr lang="en-US" smtClean="0"/>
                      <a:t>7.4%</a:t>
                    </a:r>
                    <a:endParaRPr lang="en-US"/>
                  </a:p>
                </c:rich>
              </c:tx>
              <c:spPr/>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errBars>
            <c:errBarType val="both"/>
            <c:errValType val="cust"/>
            <c:noEndCap val="0"/>
            <c:plus>
              <c:numRef>
                <c:f>New!$Z$13</c:f>
                <c:numCache>
                  <c:formatCode>General</c:formatCode>
                  <c:ptCount val="1"/>
                  <c:pt idx="0">
                    <c:v>0.62824307618234554</c:v>
                  </c:pt>
                </c:numCache>
              </c:numRef>
            </c:plus>
            <c:minus>
              <c:numRef>
                <c:f>New!$Z$13</c:f>
                <c:numCache>
                  <c:formatCode>General</c:formatCode>
                  <c:ptCount val="1"/>
                  <c:pt idx="0">
                    <c:v>0.62824307618234554</c:v>
                  </c:pt>
                </c:numCache>
              </c:numRef>
            </c:minus>
            <c:spPr>
              <a:ln>
                <a:solidFill>
                  <a:schemeClr val="tx1"/>
                </a:solidFill>
              </a:ln>
            </c:spPr>
          </c:errBars>
          <c:cat>
            <c:strRef>
              <c:f>New!$W$10</c:f>
              <c:strCache>
                <c:ptCount val="1"/>
                <c:pt idx="0">
                  <c:v>Mean TML per MB</c:v>
                </c:pt>
              </c:strCache>
            </c:strRef>
          </c:cat>
          <c:val>
            <c:numRef>
              <c:f>New!$W$13</c:f>
              <c:numCache>
                <c:formatCode>0.0</c:formatCode>
                <c:ptCount val="1"/>
                <c:pt idx="0">
                  <c:v>7.4404761904761907</c:v>
                </c:pt>
              </c:numCache>
            </c:numRef>
          </c:val>
        </c:ser>
        <c:dLbls>
          <c:showLegendKey val="0"/>
          <c:showVal val="0"/>
          <c:showCatName val="0"/>
          <c:showSerName val="0"/>
          <c:showPercent val="0"/>
          <c:showBubbleSize val="0"/>
        </c:dLbls>
        <c:gapWidth val="100"/>
        <c:overlap val="-80"/>
        <c:axId val="187119872"/>
        <c:axId val="187133952"/>
      </c:barChart>
      <c:catAx>
        <c:axId val="187119872"/>
        <c:scaling>
          <c:orientation val="minMax"/>
        </c:scaling>
        <c:delete val="0"/>
        <c:axPos val="b"/>
        <c:majorTickMark val="out"/>
        <c:minorTickMark val="none"/>
        <c:tickLblPos val="none"/>
        <c:crossAx val="187133952"/>
        <c:crosses val="autoZero"/>
        <c:auto val="1"/>
        <c:lblAlgn val="ctr"/>
        <c:lblOffset val="100"/>
        <c:noMultiLvlLbl val="0"/>
      </c:catAx>
      <c:valAx>
        <c:axId val="187133952"/>
        <c:scaling>
          <c:orientation val="minMax"/>
        </c:scaling>
        <c:delete val="0"/>
        <c:axPos val="l"/>
        <c:numFmt formatCode="0" sourceLinked="0"/>
        <c:majorTickMark val="out"/>
        <c:minorTickMark val="none"/>
        <c:tickLblPos val="nextTo"/>
        <c:crossAx val="187119872"/>
        <c:crosses val="autoZero"/>
        <c:crossBetween val="between"/>
      </c:valAx>
    </c:plotArea>
    <c:plotVisOnly val="1"/>
    <c:dispBlanksAs val="gap"/>
    <c:showDLblsOverMax val="0"/>
  </c:chart>
  <c:txPr>
    <a:bodyPr/>
    <a:lstStyle/>
    <a:p>
      <a:pPr>
        <a:defRPr>
          <a:solidFill>
            <a:schemeClr val="tx1"/>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3"/>
              </a:solidFill>
            </c:spPr>
          </c:dPt>
          <c:dPt>
            <c:idx val="1"/>
            <c:invertIfNegative val="0"/>
            <c:bubble3D val="0"/>
            <c:spPr>
              <a:solidFill>
                <a:schemeClr val="accent2"/>
              </a:solidFill>
            </c:spPr>
          </c:dPt>
          <c:dPt>
            <c:idx val="2"/>
            <c:invertIfNegative val="0"/>
            <c:bubble3D val="0"/>
            <c:spPr>
              <a:solidFill>
                <a:schemeClr val="accent4"/>
              </a:solidFill>
            </c:spPr>
          </c:dPt>
          <c:dLbls>
            <c:dLbl>
              <c:idx val="0"/>
              <c:layout/>
              <c:tx>
                <c:rich>
                  <a:bodyPr/>
                  <a:lstStyle/>
                  <a:p>
                    <a:r>
                      <a:rPr lang="en-US" smtClean="0"/>
                      <a:t>8.8%</a:t>
                    </a:r>
                    <a:endParaRPr lang="en-US"/>
                  </a:p>
                </c:rich>
              </c:tx>
              <c:dLblPos val="outEnd"/>
              <c:showLegendKey val="0"/>
              <c:showVal val="1"/>
              <c:showCatName val="0"/>
              <c:showSerName val="0"/>
              <c:showPercent val="0"/>
              <c:showBubbleSize val="0"/>
            </c:dLbl>
            <c:dLbl>
              <c:idx val="1"/>
              <c:layout/>
              <c:tx>
                <c:rich>
                  <a:bodyPr/>
                  <a:lstStyle/>
                  <a:p>
                    <a:r>
                      <a:rPr lang="en-US" smtClean="0"/>
                      <a:t>1.6%</a:t>
                    </a:r>
                    <a:endParaRPr lang="en-US"/>
                  </a:p>
                </c:rich>
              </c:tx>
              <c:dLblPos val="outEnd"/>
              <c:showLegendKey val="0"/>
              <c:showVal val="1"/>
              <c:showCatName val="0"/>
              <c:showSerName val="0"/>
              <c:showPercent val="0"/>
              <c:showBubbleSize val="0"/>
            </c:dLbl>
            <c:dLbl>
              <c:idx val="2"/>
              <c:layout/>
              <c:tx>
                <c:rich>
                  <a:bodyPr/>
                  <a:lstStyle/>
                  <a:p>
                    <a:r>
                      <a:rPr lang="en-US" smtClean="0"/>
                      <a:t>4.2%</a:t>
                    </a:r>
                    <a:endParaRPr lang="en-US" dirty="0"/>
                  </a:p>
                </c:rich>
              </c:tx>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Sheet1!$A$2:$A$4</c:f>
              <c:strCache>
                <c:ptCount val="3"/>
                <c:pt idx="0">
                  <c:v>Splenic flexure/descending colon</c:v>
                </c:pt>
                <c:pt idx="1">
                  <c:v>Sigmoid</c:v>
                </c:pt>
                <c:pt idx="2">
                  <c:v>Rectum</c:v>
                </c:pt>
              </c:strCache>
            </c:strRef>
          </c:cat>
          <c:val>
            <c:numRef>
              <c:f>Sheet1!$B$2:$B$4</c:f>
              <c:numCache>
                <c:formatCode>General</c:formatCode>
                <c:ptCount val="3"/>
                <c:pt idx="0">
                  <c:v>8.8000000000000007</c:v>
                </c:pt>
                <c:pt idx="1">
                  <c:v>1.6</c:v>
                </c:pt>
                <c:pt idx="2">
                  <c:v>4.2</c:v>
                </c:pt>
              </c:numCache>
            </c:numRef>
          </c:val>
        </c:ser>
        <c:dLbls>
          <c:showLegendKey val="0"/>
          <c:showVal val="0"/>
          <c:showCatName val="0"/>
          <c:showSerName val="0"/>
          <c:showPercent val="0"/>
          <c:showBubbleSize val="0"/>
        </c:dLbls>
        <c:gapWidth val="90"/>
        <c:axId val="187184640"/>
        <c:axId val="187186176"/>
      </c:barChart>
      <c:catAx>
        <c:axId val="187184640"/>
        <c:scaling>
          <c:orientation val="minMax"/>
        </c:scaling>
        <c:delete val="0"/>
        <c:axPos val="b"/>
        <c:majorTickMark val="out"/>
        <c:minorTickMark val="none"/>
        <c:tickLblPos val="nextTo"/>
        <c:crossAx val="187186176"/>
        <c:crosses val="autoZero"/>
        <c:auto val="1"/>
        <c:lblAlgn val="ctr"/>
        <c:lblOffset val="100"/>
        <c:noMultiLvlLbl val="0"/>
      </c:catAx>
      <c:valAx>
        <c:axId val="187186176"/>
        <c:scaling>
          <c:orientation val="minMax"/>
        </c:scaling>
        <c:delete val="0"/>
        <c:axPos val="l"/>
        <c:numFmt formatCode="General" sourceLinked="1"/>
        <c:majorTickMark val="out"/>
        <c:minorTickMark val="none"/>
        <c:tickLblPos val="nextTo"/>
        <c:crossAx val="187184640"/>
        <c:crosses val="autoZero"/>
        <c:crossBetween val="between"/>
        <c:majorUnit val="2"/>
      </c:valAx>
    </c:plotArea>
    <c:plotVisOnly val="1"/>
    <c:dispBlanksAs val="gap"/>
    <c:showDLblsOverMax val="0"/>
  </c:chart>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4D4D4D"/>
            </a:solidFill>
          </c:spPr>
          <c:invertIfNegative val="0"/>
          <c:cat>
            <c:strRef>
              <c:f>Sheet1!$A$2:$A$17</c:f>
              <c:strCache>
                <c:ptCount val="16"/>
                <c:pt idx="0">
                  <c:v>TP53</c:v>
                </c:pt>
                <c:pt idx="1">
                  <c:v>APC</c:v>
                </c:pt>
                <c:pt idx="2">
                  <c:v>KRAS</c:v>
                </c:pt>
                <c:pt idx="3">
                  <c:v>PIK3CA</c:v>
                </c:pt>
                <c:pt idx="4">
                  <c:v>BRAF</c:v>
                </c:pt>
                <c:pt idx="5">
                  <c:v>FBXW7</c:v>
                </c:pt>
                <c:pt idx="6">
                  <c:v>SMAD4</c:v>
                </c:pt>
                <c:pt idx="7">
                  <c:v>HNF1A</c:v>
                </c:pt>
                <c:pt idx="8">
                  <c:v>CTNNB1</c:v>
                </c:pt>
                <c:pt idx="9">
                  <c:v>GNAS</c:v>
                </c:pt>
                <c:pt idx="10">
                  <c:v>BRCA1</c:v>
                </c:pt>
                <c:pt idx="11">
                  <c:v>PTEN</c:v>
                </c:pt>
                <c:pt idx="12">
                  <c:v>NRAS</c:v>
                </c:pt>
                <c:pt idx="13">
                  <c:v>BRCA2</c:v>
                </c:pt>
                <c:pt idx="14">
                  <c:v>ATM</c:v>
                </c:pt>
                <c:pt idx="15">
                  <c:v>AKT1</c:v>
                </c:pt>
              </c:strCache>
            </c:strRef>
          </c:cat>
          <c:val>
            <c:numRef>
              <c:f>Sheet1!$B$2:$B$17</c:f>
              <c:numCache>
                <c:formatCode>General</c:formatCode>
                <c:ptCount val="16"/>
                <c:pt idx="0">
                  <c:v>56</c:v>
                </c:pt>
                <c:pt idx="1">
                  <c:v>53</c:v>
                </c:pt>
                <c:pt idx="2">
                  <c:v>51</c:v>
                </c:pt>
                <c:pt idx="3">
                  <c:v>22</c:v>
                </c:pt>
                <c:pt idx="4">
                  <c:v>25</c:v>
                </c:pt>
                <c:pt idx="5">
                  <c:v>6</c:v>
                </c:pt>
                <c:pt idx="6">
                  <c:v>8</c:v>
                </c:pt>
                <c:pt idx="7">
                  <c:v>3</c:v>
                </c:pt>
                <c:pt idx="8">
                  <c:v>3</c:v>
                </c:pt>
                <c:pt idx="9">
                  <c:v>3</c:v>
                </c:pt>
                <c:pt idx="10">
                  <c:v>4</c:v>
                </c:pt>
                <c:pt idx="11">
                  <c:v>5</c:v>
                </c:pt>
                <c:pt idx="12">
                  <c:v>2</c:v>
                </c:pt>
                <c:pt idx="13">
                  <c:v>3</c:v>
                </c:pt>
                <c:pt idx="14">
                  <c:v>4</c:v>
                </c:pt>
                <c:pt idx="15">
                  <c:v>0</c:v>
                </c:pt>
              </c:numCache>
            </c:numRef>
          </c:val>
        </c:ser>
        <c:ser>
          <c:idx val="1"/>
          <c:order val="1"/>
          <c:tx>
            <c:strRef>
              <c:f>Sheet1!$C$1</c:f>
              <c:strCache>
                <c:ptCount val="1"/>
                <c:pt idx="0">
                  <c:v>Series 2</c:v>
                </c:pt>
              </c:strCache>
            </c:strRef>
          </c:tx>
          <c:spPr>
            <a:solidFill>
              <a:schemeClr val="accent3"/>
            </a:solidFill>
          </c:spPr>
          <c:invertIfNegative val="0"/>
          <c:cat>
            <c:strRef>
              <c:f>Sheet1!$A$2:$A$17</c:f>
              <c:strCache>
                <c:ptCount val="16"/>
                <c:pt idx="0">
                  <c:v>TP53</c:v>
                </c:pt>
                <c:pt idx="1">
                  <c:v>APC</c:v>
                </c:pt>
                <c:pt idx="2">
                  <c:v>KRAS</c:v>
                </c:pt>
                <c:pt idx="3">
                  <c:v>PIK3CA</c:v>
                </c:pt>
                <c:pt idx="4">
                  <c:v>BRAF</c:v>
                </c:pt>
                <c:pt idx="5">
                  <c:v>FBXW7</c:v>
                </c:pt>
                <c:pt idx="6">
                  <c:v>SMAD4</c:v>
                </c:pt>
                <c:pt idx="7">
                  <c:v>HNF1A</c:v>
                </c:pt>
                <c:pt idx="8">
                  <c:v>CTNNB1</c:v>
                </c:pt>
                <c:pt idx="9">
                  <c:v>GNAS</c:v>
                </c:pt>
                <c:pt idx="10">
                  <c:v>BRCA1</c:v>
                </c:pt>
                <c:pt idx="11">
                  <c:v>PTEN</c:v>
                </c:pt>
                <c:pt idx="12">
                  <c:v>NRAS</c:v>
                </c:pt>
                <c:pt idx="13">
                  <c:v>BRCA2</c:v>
                </c:pt>
                <c:pt idx="14">
                  <c:v>ATM</c:v>
                </c:pt>
                <c:pt idx="15">
                  <c:v>AKT1</c:v>
                </c:pt>
              </c:strCache>
            </c:strRef>
          </c:cat>
          <c:val>
            <c:numRef>
              <c:f>Sheet1!$C$2:$C$17</c:f>
              <c:numCache>
                <c:formatCode>General</c:formatCode>
                <c:ptCount val="16"/>
                <c:pt idx="0">
                  <c:v>57</c:v>
                </c:pt>
                <c:pt idx="1">
                  <c:v>49</c:v>
                </c:pt>
                <c:pt idx="2">
                  <c:v>42</c:v>
                </c:pt>
                <c:pt idx="3">
                  <c:v>22</c:v>
                </c:pt>
                <c:pt idx="4">
                  <c:v>15</c:v>
                </c:pt>
                <c:pt idx="5">
                  <c:v>7</c:v>
                </c:pt>
                <c:pt idx="6">
                  <c:v>6</c:v>
                </c:pt>
                <c:pt idx="7">
                  <c:v>5</c:v>
                </c:pt>
                <c:pt idx="8">
                  <c:v>4</c:v>
                </c:pt>
                <c:pt idx="9">
                  <c:v>4</c:v>
                </c:pt>
                <c:pt idx="10">
                  <c:v>0</c:v>
                </c:pt>
                <c:pt idx="11">
                  <c:v>2</c:v>
                </c:pt>
                <c:pt idx="12">
                  <c:v>1</c:v>
                </c:pt>
                <c:pt idx="13">
                  <c:v>0</c:v>
                </c:pt>
                <c:pt idx="14">
                  <c:v>0</c:v>
                </c:pt>
                <c:pt idx="15">
                  <c:v>0</c:v>
                </c:pt>
              </c:numCache>
            </c:numRef>
          </c:val>
        </c:ser>
        <c:ser>
          <c:idx val="2"/>
          <c:order val="2"/>
          <c:tx>
            <c:strRef>
              <c:f>Sheet1!$D$1</c:f>
              <c:strCache>
                <c:ptCount val="1"/>
                <c:pt idx="0">
                  <c:v>Series 3</c:v>
                </c:pt>
              </c:strCache>
            </c:strRef>
          </c:tx>
          <c:spPr>
            <a:solidFill>
              <a:schemeClr val="accent4"/>
            </a:solidFill>
          </c:spPr>
          <c:invertIfNegative val="0"/>
          <c:cat>
            <c:strRef>
              <c:f>Sheet1!$A$2:$A$17</c:f>
              <c:strCache>
                <c:ptCount val="16"/>
                <c:pt idx="0">
                  <c:v>TP53</c:v>
                </c:pt>
                <c:pt idx="1">
                  <c:v>APC</c:v>
                </c:pt>
                <c:pt idx="2">
                  <c:v>KRAS</c:v>
                </c:pt>
                <c:pt idx="3">
                  <c:v>PIK3CA</c:v>
                </c:pt>
                <c:pt idx="4">
                  <c:v>BRAF</c:v>
                </c:pt>
                <c:pt idx="5">
                  <c:v>FBXW7</c:v>
                </c:pt>
                <c:pt idx="6">
                  <c:v>SMAD4</c:v>
                </c:pt>
                <c:pt idx="7">
                  <c:v>HNF1A</c:v>
                </c:pt>
                <c:pt idx="8">
                  <c:v>CTNNB1</c:v>
                </c:pt>
                <c:pt idx="9">
                  <c:v>GNAS</c:v>
                </c:pt>
                <c:pt idx="10">
                  <c:v>BRCA1</c:v>
                </c:pt>
                <c:pt idx="11">
                  <c:v>PTEN</c:v>
                </c:pt>
                <c:pt idx="12">
                  <c:v>NRAS</c:v>
                </c:pt>
                <c:pt idx="13">
                  <c:v>BRCA2</c:v>
                </c:pt>
                <c:pt idx="14">
                  <c:v>ATM</c:v>
                </c:pt>
                <c:pt idx="15">
                  <c:v>AKT1</c:v>
                </c:pt>
              </c:strCache>
            </c:strRef>
          </c:cat>
          <c:val>
            <c:numRef>
              <c:f>Sheet1!$D$2:$D$17</c:f>
              <c:numCache>
                <c:formatCode>General</c:formatCode>
                <c:ptCount val="16"/>
                <c:pt idx="0">
                  <c:v>71</c:v>
                </c:pt>
                <c:pt idx="1">
                  <c:v>66</c:v>
                </c:pt>
                <c:pt idx="2">
                  <c:v>50</c:v>
                </c:pt>
                <c:pt idx="3">
                  <c:v>11</c:v>
                </c:pt>
                <c:pt idx="4">
                  <c:v>3</c:v>
                </c:pt>
                <c:pt idx="5">
                  <c:v>7</c:v>
                </c:pt>
                <c:pt idx="6">
                  <c:v>6</c:v>
                </c:pt>
                <c:pt idx="7">
                  <c:v>1</c:v>
                </c:pt>
                <c:pt idx="8">
                  <c:v>0</c:v>
                </c:pt>
                <c:pt idx="9">
                  <c:v>1</c:v>
                </c:pt>
                <c:pt idx="10">
                  <c:v>0</c:v>
                </c:pt>
                <c:pt idx="11">
                  <c:v>1</c:v>
                </c:pt>
                <c:pt idx="12">
                  <c:v>3</c:v>
                </c:pt>
                <c:pt idx="13">
                  <c:v>4</c:v>
                </c:pt>
                <c:pt idx="14">
                  <c:v>1</c:v>
                </c:pt>
                <c:pt idx="15">
                  <c:v>0</c:v>
                </c:pt>
              </c:numCache>
            </c:numRef>
          </c:val>
        </c:ser>
        <c:dLbls>
          <c:showLegendKey val="0"/>
          <c:showVal val="0"/>
          <c:showCatName val="0"/>
          <c:showSerName val="0"/>
          <c:showPercent val="0"/>
          <c:showBubbleSize val="0"/>
        </c:dLbls>
        <c:gapWidth val="110"/>
        <c:axId val="150243584"/>
        <c:axId val="150595456"/>
      </c:barChart>
      <c:catAx>
        <c:axId val="150243584"/>
        <c:scaling>
          <c:orientation val="minMax"/>
        </c:scaling>
        <c:delete val="0"/>
        <c:axPos val="b"/>
        <c:majorTickMark val="out"/>
        <c:minorTickMark val="none"/>
        <c:tickLblPos val="nextTo"/>
        <c:crossAx val="150595456"/>
        <c:crosses val="autoZero"/>
        <c:auto val="1"/>
        <c:lblAlgn val="ctr"/>
        <c:lblOffset val="100"/>
        <c:noMultiLvlLbl val="0"/>
      </c:catAx>
      <c:valAx>
        <c:axId val="150595456"/>
        <c:scaling>
          <c:orientation val="minMax"/>
        </c:scaling>
        <c:delete val="0"/>
        <c:axPos val="l"/>
        <c:majorGridlines>
          <c:spPr>
            <a:ln>
              <a:noFill/>
            </a:ln>
          </c:spPr>
        </c:majorGridlines>
        <c:numFmt formatCode="General" sourceLinked="1"/>
        <c:majorTickMark val="out"/>
        <c:minorTickMark val="none"/>
        <c:tickLblPos val="nextTo"/>
        <c:crossAx val="150243584"/>
        <c:crosses val="autoZero"/>
        <c:crossBetween val="between"/>
        <c:majorUnit val="20"/>
      </c:valAx>
    </c:plotArea>
    <c:plotVisOnly val="1"/>
    <c:dispBlanksAs val="gap"/>
    <c:showDLblsOverMax val="0"/>
  </c:chart>
  <c:txPr>
    <a:bodyPr/>
    <a:lstStyle/>
    <a:p>
      <a:pPr>
        <a:defRPr sz="14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dPt>
            <c:idx val="0"/>
            <c:invertIfNegative val="0"/>
            <c:bubble3D val="0"/>
            <c:spPr>
              <a:solidFill>
                <a:srgbClr val="4D4D4D"/>
              </a:solidFill>
            </c:spPr>
          </c:dPt>
          <c:dPt>
            <c:idx val="1"/>
            <c:invertIfNegative val="0"/>
            <c:bubble3D val="0"/>
            <c:spPr>
              <a:solidFill>
                <a:schemeClr val="accent3"/>
              </a:solidFill>
            </c:spPr>
          </c:dPt>
          <c:dPt>
            <c:idx val="2"/>
            <c:invertIfNegative val="0"/>
            <c:bubble3D val="0"/>
            <c:spPr>
              <a:solidFill>
                <a:schemeClr val="accent4"/>
              </a:solidFill>
            </c:spPr>
          </c:dPt>
          <c:dLbls>
            <c:dLbl>
              <c:idx val="0"/>
              <c:layout/>
              <c:tx>
                <c:rich>
                  <a:bodyPr/>
                  <a:lstStyle/>
                  <a:p>
                    <a:r>
                      <a:rPr lang="en-US" smtClean="0"/>
                      <a:t>22.0%</a:t>
                    </a:r>
                    <a:endParaRPr lang="en-US"/>
                  </a:p>
                </c:rich>
              </c:tx>
              <c:dLblPos val="outEnd"/>
              <c:showLegendKey val="0"/>
              <c:showVal val="1"/>
              <c:showCatName val="0"/>
              <c:showSerName val="0"/>
              <c:showPercent val="0"/>
              <c:showBubbleSize val="0"/>
            </c:dLbl>
            <c:dLbl>
              <c:idx val="1"/>
              <c:layout/>
              <c:tx>
                <c:rich>
                  <a:bodyPr/>
                  <a:lstStyle/>
                  <a:p>
                    <a:r>
                      <a:rPr lang="en-US" smtClean="0"/>
                      <a:t>7.0%</a:t>
                    </a:r>
                    <a:endParaRPr lang="en-US"/>
                  </a:p>
                </c:rich>
              </c:tx>
              <c:dLblPos val="outEnd"/>
              <c:showLegendKey val="0"/>
              <c:showVal val="1"/>
              <c:showCatName val="0"/>
              <c:showSerName val="0"/>
              <c:showPercent val="0"/>
              <c:showBubbleSize val="0"/>
            </c:dLbl>
            <c:dLbl>
              <c:idx val="2"/>
              <c:layout/>
              <c:tx>
                <c:rich>
                  <a:bodyPr/>
                  <a:lstStyle/>
                  <a:p>
                    <a:r>
                      <a:rPr lang="en-US" smtClean="0"/>
                      <a:t>1.0%</a:t>
                    </a:r>
                    <a:endParaRPr lang="en-US"/>
                  </a:p>
                </c:rich>
              </c:tx>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numRef>
              <c:f>Sheet1!$A$2:$A$4</c:f>
              <c:numCache>
                <c:formatCode>General</c:formatCode>
                <c:ptCount val="3"/>
              </c:numCache>
            </c:numRef>
          </c:cat>
          <c:val>
            <c:numRef>
              <c:f>Sheet1!$B$2:$B$4</c:f>
              <c:numCache>
                <c:formatCode>General</c:formatCode>
                <c:ptCount val="3"/>
                <c:pt idx="0">
                  <c:v>22</c:v>
                </c:pt>
                <c:pt idx="1">
                  <c:v>7</c:v>
                </c:pt>
                <c:pt idx="2">
                  <c:v>1</c:v>
                </c:pt>
              </c:numCache>
            </c:numRef>
          </c:val>
        </c:ser>
        <c:dLbls>
          <c:showLegendKey val="0"/>
          <c:showVal val="0"/>
          <c:showCatName val="0"/>
          <c:showSerName val="0"/>
          <c:showPercent val="0"/>
          <c:showBubbleSize val="0"/>
        </c:dLbls>
        <c:gapWidth val="39"/>
        <c:axId val="191391616"/>
        <c:axId val="191395712"/>
      </c:barChart>
      <c:catAx>
        <c:axId val="191391616"/>
        <c:scaling>
          <c:orientation val="minMax"/>
        </c:scaling>
        <c:delete val="0"/>
        <c:axPos val="b"/>
        <c:numFmt formatCode="General" sourceLinked="1"/>
        <c:majorTickMark val="out"/>
        <c:minorTickMark val="none"/>
        <c:tickLblPos val="nextTo"/>
        <c:crossAx val="191395712"/>
        <c:crosses val="autoZero"/>
        <c:auto val="1"/>
        <c:lblAlgn val="ctr"/>
        <c:lblOffset val="100"/>
        <c:noMultiLvlLbl val="0"/>
      </c:catAx>
      <c:valAx>
        <c:axId val="191395712"/>
        <c:scaling>
          <c:orientation val="minMax"/>
        </c:scaling>
        <c:delete val="0"/>
        <c:axPos val="l"/>
        <c:majorGridlines>
          <c:spPr>
            <a:ln>
              <a:noFill/>
            </a:ln>
          </c:spPr>
        </c:majorGridlines>
        <c:numFmt formatCode="General" sourceLinked="1"/>
        <c:majorTickMark val="out"/>
        <c:minorTickMark val="none"/>
        <c:tickLblPos val="nextTo"/>
        <c:crossAx val="19139161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408194130772408E-2"/>
          <c:y val="3.9588669106807209E-2"/>
          <c:w val="0.90713358020169954"/>
          <c:h val="0.7705675906998195"/>
        </c:manualLayout>
      </c:layout>
      <c:barChart>
        <c:barDir val="col"/>
        <c:grouping val="clustered"/>
        <c:varyColors val="0"/>
        <c:ser>
          <c:idx val="0"/>
          <c:order val="0"/>
          <c:tx>
            <c:strRef>
              <c:f>Sheet1!$B$1</c:f>
              <c:strCache>
                <c:ptCount val="1"/>
                <c:pt idx="0">
                  <c:v>Column1</c:v>
                </c:pt>
              </c:strCache>
            </c:strRef>
          </c:tx>
          <c:spPr>
            <a:solidFill>
              <a:srgbClr val="4D4D4D"/>
            </a:solidFill>
          </c:spPr>
          <c:invertIfNegative val="0"/>
          <c:dLbls>
            <c:dLbl>
              <c:idx val="0"/>
              <c:layout/>
              <c:tx>
                <c:rich>
                  <a:bodyPr/>
                  <a:lstStyle/>
                  <a:p>
                    <a:r>
                      <a:rPr lang="en-US" smtClean="0"/>
                      <a:t>1.4%</a:t>
                    </a:r>
                    <a:endParaRPr lang="en-US"/>
                  </a:p>
                </c:rich>
              </c:tx>
              <c:dLblPos val="outEnd"/>
              <c:showLegendKey val="0"/>
              <c:showVal val="1"/>
              <c:showCatName val="0"/>
              <c:showSerName val="0"/>
              <c:showPercent val="0"/>
              <c:showBubbleSize val="0"/>
            </c:dLbl>
            <c:dLbl>
              <c:idx val="1"/>
              <c:layout/>
              <c:tx>
                <c:rich>
                  <a:bodyPr/>
                  <a:lstStyle/>
                  <a:p>
                    <a:r>
                      <a:rPr lang="en-US" smtClean="0"/>
                      <a:t>1.3%</a:t>
                    </a:r>
                    <a:endParaRPr lang="en-US"/>
                  </a:p>
                </c:rich>
              </c:tx>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Sheet1!$A$2:$A$3</c:f>
              <c:strCache>
                <c:ptCount val="2"/>
                <c:pt idx="0">
                  <c:v>IHC</c:v>
                </c:pt>
                <c:pt idx="1">
                  <c:v>CISH</c:v>
                </c:pt>
              </c:strCache>
            </c:strRef>
          </c:cat>
          <c:val>
            <c:numRef>
              <c:f>Sheet1!$B$2:$B$3</c:f>
              <c:numCache>
                <c:formatCode>General</c:formatCode>
                <c:ptCount val="2"/>
                <c:pt idx="0">
                  <c:v>1.4</c:v>
                </c:pt>
                <c:pt idx="1">
                  <c:v>1.3</c:v>
                </c:pt>
              </c:numCache>
            </c:numRef>
          </c:val>
        </c:ser>
        <c:ser>
          <c:idx val="1"/>
          <c:order val="1"/>
          <c:tx>
            <c:strRef>
              <c:f>Sheet1!$C$1</c:f>
              <c:strCache>
                <c:ptCount val="1"/>
                <c:pt idx="0">
                  <c:v>Column2</c:v>
                </c:pt>
              </c:strCache>
            </c:strRef>
          </c:tx>
          <c:spPr>
            <a:solidFill>
              <a:schemeClr val="accent3"/>
            </a:solidFill>
          </c:spPr>
          <c:invertIfNegative val="0"/>
          <c:dLbls>
            <c:dLbl>
              <c:idx val="0"/>
              <c:layout/>
              <c:tx>
                <c:rich>
                  <a:bodyPr/>
                  <a:lstStyle/>
                  <a:p>
                    <a:r>
                      <a:rPr lang="en-US" smtClean="0"/>
                      <a:t>1.0%</a:t>
                    </a:r>
                    <a:endParaRPr lang="en-US"/>
                  </a:p>
                </c:rich>
              </c:tx>
              <c:dLblPos val="outEnd"/>
              <c:showLegendKey val="0"/>
              <c:showVal val="1"/>
              <c:showCatName val="0"/>
              <c:showSerName val="0"/>
              <c:showPercent val="0"/>
              <c:showBubbleSize val="0"/>
            </c:dLbl>
            <c:dLbl>
              <c:idx val="1"/>
              <c:layout/>
              <c:tx>
                <c:rich>
                  <a:bodyPr/>
                  <a:lstStyle/>
                  <a:p>
                    <a:r>
                      <a:rPr lang="en-US" smtClean="0"/>
                      <a:t>3.4%</a:t>
                    </a:r>
                    <a:endParaRPr lang="en-US"/>
                  </a:p>
                </c:rich>
              </c:tx>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Sheet1!$A$2:$A$3</c:f>
              <c:strCache>
                <c:ptCount val="2"/>
                <c:pt idx="0">
                  <c:v>IHC</c:v>
                </c:pt>
                <c:pt idx="1">
                  <c:v>CISH</c:v>
                </c:pt>
              </c:strCache>
            </c:strRef>
          </c:cat>
          <c:val>
            <c:numRef>
              <c:f>Sheet1!$C$2:$C$3</c:f>
              <c:numCache>
                <c:formatCode>General</c:formatCode>
                <c:ptCount val="2"/>
                <c:pt idx="0">
                  <c:v>1</c:v>
                </c:pt>
                <c:pt idx="1">
                  <c:v>3.4</c:v>
                </c:pt>
              </c:numCache>
            </c:numRef>
          </c:val>
        </c:ser>
        <c:ser>
          <c:idx val="2"/>
          <c:order val="2"/>
          <c:tx>
            <c:strRef>
              <c:f>Sheet1!$D$1</c:f>
              <c:strCache>
                <c:ptCount val="1"/>
                <c:pt idx="0">
                  <c:v>Column3</c:v>
                </c:pt>
              </c:strCache>
            </c:strRef>
          </c:tx>
          <c:spPr>
            <a:solidFill>
              <a:schemeClr val="accent4"/>
            </a:solidFill>
          </c:spPr>
          <c:invertIfNegative val="0"/>
          <c:dLbls>
            <c:dLbl>
              <c:idx val="0"/>
              <c:layout/>
              <c:tx>
                <c:rich>
                  <a:bodyPr/>
                  <a:lstStyle/>
                  <a:p>
                    <a:r>
                      <a:rPr lang="en-US" smtClean="0"/>
                      <a:t>2.7%</a:t>
                    </a:r>
                    <a:endParaRPr lang="en-US" dirty="0"/>
                  </a:p>
                </c:rich>
              </c:tx>
              <c:dLblPos val="outEnd"/>
              <c:showLegendKey val="0"/>
              <c:showVal val="1"/>
              <c:showCatName val="0"/>
              <c:showSerName val="0"/>
              <c:showPercent val="0"/>
              <c:showBubbleSize val="0"/>
            </c:dLbl>
            <c:dLbl>
              <c:idx val="1"/>
              <c:layout/>
              <c:tx>
                <c:rich>
                  <a:bodyPr/>
                  <a:lstStyle/>
                  <a:p>
                    <a:r>
                      <a:rPr lang="en-US" smtClean="0"/>
                      <a:t>5.4%</a:t>
                    </a:r>
                    <a:endParaRPr lang="en-US"/>
                  </a:p>
                </c:rich>
              </c:tx>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Sheet1!$A$2:$A$3</c:f>
              <c:strCache>
                <c:ptCount val="2"/>
                <c:pt idx="0">
                  <c:v>IHC</c:v>
                </c:pt>
                <c:pt idx="1">
                  <c:v>CISH</c:v>
                </c:pt>
              </c:strCache>
            </c:strRef>
          </c:cat>
          <c:val>
            <c:numRef>
              <c:f>Sheet1!$D$2:$D$3</c:f>
              <c:numCache>
                <c:formatCode>General</c:formatCode>
                <c:ptCount val="2"/>
                <c:pt idx="0">
                  <c:v>2.7</c:v>
                </c:pt>
                <c:pt idx="1">
                  <c:v>5.4</c:v>
                </c:pt>
              </c:numCache>
            </c:numRef>
          </c:val>
        </c:ser>
        <c:dLbls>
          <c:showLegendKey val="0"/>
          <c:showVal val="0"/>
          <c:showCatName val="0"/>
          <c:showSerName val="0"/>
          <c:showPercent val="0"/>
          <c:showBubbleSize val="0"/>
        </c:dLbls>
        <c:gapWidth val="60"/>
        <c:axId val="221633536"/>
        <c:axId val="221697152"/>
      </c:barChart>
      <c:catAx>
        <c:axId val="221633536"/>
        <c:scaling>
          <c:orientation val="minMax"/>
        </c:scaling>
        <c:delete val="0"/>
        <c:axPos val="b"/>
        <c:majorTickMark val="out"/>
        <c:minorTickMark val="none"/>
        <c:tickLblPos val="nextTo"/>
        <c:crossAx val="221697152"/>
        <c:crosses val="autoZero"/>
        <c:auto val="1"/>
        <c:lblAlgn val="ctr"/>
        <c:lblOffset val="100"/>
        <c:noMultiLvlLbl val="0"/>
      </c:catAx>
      <c:valAx>
        <c:axId val="221697152"/>
        <c:scaling>
          <c:orientation val="minMax"/>
        </c:scaling>
        <c:delete val="0"/>
        <c:axPos val="l"/>
        <c:majorGridlines>
          <c:spPr>
            <a:ln>
              <a:noFill/>
            </a:ln>
          </c:spPr>
        </c:majorGridlines>
        <c:numFmt formatCode="General" sourceLinked="1"/>
        <c:majorTickMark val="out"/>
        <c:minorTickMark val="none"/>
        <c:tickLblPos val="nextTo"/>
        <c:crossAx val="22163353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14/02/2017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t>2/14/2017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10.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2827" b="12953"/>
          <a:stretch/>
        </p:blipFill>
        <p:spPr>
          <a:xfrm>
            <a:off x="0" y="1481982"/>
            <a:ext cx="9144000" cy="4537817"/>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4" name="Rectangle 3"/>
          <p:cNvSpPr/>
          <p:nvPr userDrawn="1"/>
        </p:nvSpPr>
        <p:spPr>
          <a:xfrm>
            <a:off x="454836" y="1515719"/>
            <a:ext cx="8234328" cy="800219"/>
          </a:xfrm>
          <a:prstGeom prst="rect">
            <a:avLst/>
          </a:prstGeom>
        </p:spPr>
        <p:txBody>
          <a:bodyPr wrap="square">
            <a:spAutoFit/>
          </a:bodyPr>
          <a:lstStyle/>
          <a:p>
            <a:pPr algn="ctr"/>
            <a:r>
              <a:rPr kumimoji="0" lang="en-GB" sz="2800" b="1" i="0" u="none" strike="noStrike" kern="0" cap="none" spc="0" normalizeH="0" baseline="0" noProof="0" dirty="0">
                <a:ln>
                  <a:noFill/>
                </a:ln>
                <a:solidFill>
                  <a:schemeClr val="tx2"/>
                </a:solidFill>
                <a:effectLst>
                  <a:outerShdw blurRad="50800" dist="38100" dir="2700000" algn="tl" rotWithShape="0">
                    <a:prstClr val="black">
                      <a:alpha val="40000"/>
                    </a:prstClr>
                  </a:outerShdw>
                </a:effectLst>
                <a:uLnTx/>
                <a:uFillTx/>
                <a:latin typeface="Arial"/>
                <a:ea typeface="+mn-ea"/>
                <a:cs typeface="Arial"/>
              </a:rPr>
              <a:t>2017 Gastrointestinal Cancers Symposium</a:t>
            </a:r>
          </a:p>
          <a:p>
            <a:pPr marL="0" marR="0" indent="0" algn="ctr" defTabSz="914400" rtl="0" eaLnBrk="1" fontAlgn="base" latinLnBrk="0" hangingPunct="1">
              <a:lnSpc>
                <a:spcPct val="100000"/>
              </a:lnSpc>
              <a:spcBef>
                <a:spcPct val="0"/>
              </a:spcBef>
              <a:spcAft>
                <a:spcPct val="0"/>
              </a:spcAft>
              <a:buClrTx/>
              <a:buSzTx/>
              <a:buFontTx/>
              <a:buNone/>
              <a:tabLst/>
              <a:defRPr/>
            </a:pPr>
            <a:r>
              <a:rPr lang="en-US" sz="1800" b="0" kern="1200" dirty="0">
                <a:solidFill>
                  <a:schemeClr val="tx2"/>
                </a:solidFill>
                <a:effectLst>
                  <a:outerShdw blurRad="50800" dist="38100" dir="2700000" algn="tl" rotWithShape="0">
                    <a:prstClr val="black">
                      <a:alpha val="40000"/>
                    </a:prstClr>
                  </a:outerShdw>
                </a:effectLst>
                <a:latin typeface="Arial"/>
                <a:ea typeface="+mn-ea"/>
                <a:cs typeface="Arial"/>
              </a:rPr>
              <a:t>19–21 January 2017 | </a:t>
            </a:r>
            <a:r>
              <a:rPr lang="en-US" sz="1800" b="0" kern="1200" baseline="0" dirty="0">
                <a:solidFill>
                  <a:schemeClr val="tx2"/>
                </a:solidFill>
                <a:effectLst>
                  <a:outerShdw blurRad="50800" dist="38100" dir="2700000" algn="tl" rotWithShape="0">
                    <a:prstClr val="black">
                      <a:alpha val="40000"/>
                    </a:prstClr>
                  </a:outerShdw>
                </a:effectLst>
                <a:latin typeface="Arial"/>
                <a:ea typeface="+mn-ea"/>
                <a:cs typeface="Arial"/>
              </a:rPr>
              <a:t>San Francisco, USA</a:t>
            </a:r>
            <a:endParaRPr lang="en-US" sz="1800" b="0" kern="1200" dirty="0">
              <a:solidFill>
                <a:schemeClr val="tx2"/>
              </a:solidFill>
              <a:effectLst>
                <a:outerShdw blurRad="50800" dist="38100" dir="2700000" algn="tl" rotWithShape="0">
                  <a:prstClr val="black">
                    <a:alpha val="40000"/>
                  </a:prstClr>
                </a:outerShdw>
              </a:effectLst>
              <a:latin typeface="Arial"/>
              <a:ea typeface="+mn-ea"/>
              <a:cs typeface="Arial"/>
            </a:endParaRPr>
          </a:p>
        </p:txBody>
      </p:sp>
    </p:spTree>
    <p:extLst>
      <p:ext uri="{BB962C8B-B14F-4D97-AF65-F5344CB8AC3E}">
        <p14:creationId xmlns:p14="http://schemas.microsoft.com/office/powerpoint/2010/main" val="4012492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224040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val="2580809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550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474220"/>
            <a:ext cx="9144000" cy="4545579"/>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p:cNvSpPr/>
          <p:nvPr userDrawn="1"/>
        </p:nvSpPr>
        <p:spPr>
          <a:xfrm>
            <a:off x="1219200" y="5281136"/>
            <a:ext cx="6705600" cy="738664"/>
          </a:xfrm>
          <a:prstGeom prst="rect">
            <a:avLst/>
          </a:prstGeom>
        </p:spPr>
        <p:txBody>
          <a:bodyPr wrap="square">
            <a:spAutoFit/>
          </a:bodyPr>
          <a:lstStyle/>
          <a:p>
            <a:pPr algn="ctr">
              <a:spcAft>
                <a:spcPts val="600"/>
              </a:spcAft>
            </a:pPr>
            <a:r>
              <a:rPr lang="en-GB" sz="2400" b="1" kern="0" dirty="0">
                <a:solidFill>
                  <a:srgbClr val="FFFFFF"/>
                </a:solidFill>
                <a:effectLst>
                  <a:outerShdw blurRad="50800" dist="38100" dir="2700000" algn="tl" rotWithShape="0">
                    <a:prstClr val="black">
                      <a:alpha val="40000"/>
                    </a:prstClr>
                  </a:outerShdw>
                </a:effectLst>
                <a:latin typeface="Arial"/>
                <a:cs typeface="Arial"/>
              </a:rPr>
              <a:t>2017 Gastrointestinal Cancers Symposium</a:t>
            </a:r>
            <a:br>
              <a:rPr lang="en-GB" sz="2400" b="1" kern="0" dirty="0">
                <a:solidFill>
                  <a:srgbClr val="FFFFFF"/>
                </a:solidFill>
                <a:effectLst>
                  <a:outerShdw blurRad="50800" dist="38100" dir="2700000" algn="tl" rotWithShape="0">
                    <a:prstClr val="black">
                      <a:alpha val="40000"/>
                    </a:prstClr>
                  </a:outerShdw>
                </a:effectLst>
                <a:latin typeface="Arial"/>
                <a:cs typeface="Arial"/>
              </a:rPr>
            </a:br>
            <a:r>
              <a:rPr lang="en-US" b="1" dirty="0">
                <a:solidFill>
                  <a:srgbClr val="FFFFFF"/>
                </a:solidFill>
                <a:effectLst>
                  <a:outerShdw blurRad="50800" dist="38100" dir="2700000" algn="tl" rotWithShape="0">
                    <a:prstClr val="black">
                      <a:alpha val="40000"/>
                    </a:prstClr>
                  </a:outerShdw>
                </a:effectLst>
                <a:latin typeface="Arial"/>
                <a:cs typeface="Arial"/>
              </a:rPr>
              <a:t>19–21 January 2017 | San Francisco, USA</a:t>
            </a:r>
          </a:p>
        </p:txBody>
      </p:sp>
    </p:spTree>
    <p:extLst>
      <p:ext uri="{BB962C8B-B14F-4D97-AF65-F5344CB8AC3E}">
        <p14:creationId xmlns:p14="http://schemas.microsoft.com/office/powerpoint/2010/main" val="340220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a:t>Click to edit Master subtitle style</a:t>
            </a:r>
          </a:p>
        </p:txBody>
      </p:sp>
    </p:spTree>
    <p:extLst>
      <p:ext uri="{BB962C8B-B14F-4D97-AF65-F5344CB8AC3E}">
        <p14:creationId xmlns:p14="http://schemas.microsoft.com/office/powerpoint/2010/main" val="2510051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1489851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191652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396129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189538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814858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pic>
        <p:nvPicPr>
          <p:cNvPr id="1026" name="Picture 2" descr="http://image.shutterstock.com/z/stock-photo-san-francisco-hyde-street-cable-car-tram-of-the-powell-hyde-in-california-usa-175626272.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7245" b="14968"/>
          <a:stretch/>
        </p:blipFill>
        <p:spPr bwMode="auto">
          <a:xfrm>
            <a:off x="0" y="1474220"/>
            <a:ext cx="9144000" cy="454557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p:cNvSpPr/>
          <p:nvPr userDrawn="1"/>
        </p:nvSpPr>
        <p:spPr>
          <a:xfrm>
            <a:off x="1219200" y="5138913"/>
            <a:ext cx="6705600" cy="738664"/>
          </a:xfrm>
          <a:prstGeom prst="rect">
            <a:avLst/>
          </a:prstGeom>
        </p:spPr>
        <p:txBody>
          <a:bodyPr wrap="square">
            <a:spAutoFit/>
          </a:bodyPr>
          <a:lstStyle/>
          <a:p>
            <a:pPr algn="ctr">
              <a:spcAft>
                <a:spcPts val="600"/>
              </a:spcAft>
            </a:pPr>
            <a:r>
              <a:rPr kumimoji="0" lang="en-GB" sz="2400" b="1" i="0" u="none" strike="noStrike" kern="0" cap="none" spc="0" normalizeH="0" baseline="0" noProof="0" dirty="0">
                <a:ln>
                  <a:noFill/>
                </a:ln>
                <a:solidFill>
                  <a:schemeClr val="tx2"/>
                </a:solidFill>
                <a:effectLst>
                  <a:outerShdw blurRad="50800" dist="38100" dir="2700000" algn="tl" rotWithShape="0">
                    <a:prstClr val="black">
                      <a:alpha val="40000"/>
                    </a:prstClr>
                  </a:outerShdw>
                </a:effectLst>
                <a:uLnTx/>
                <a:uFillTx/>
                <a:latin typeface="Arial"/>
                <a:ea typeface="+mn-ea"/>
                <a:cs typeface="Arial"/>
              </a:rPr>
              <a:t>2017 Gastrointestinal Cancers Symposium</a:t>
            </a:r>
            <a:br>
              <a:rPr kumimoji="0" lang="en-GB" sz="2400" b="1" i="0" u="none" strike="noStrike" kern="0" cap="none" spc="0" normalizeH="0" baseline="0" noProof="0" dirty="0">
                <a:ln>
                  <a:noFill/>
                </a:ln>
                <a:solidFill>
                  <a:schemeClr val="tx2"/>
                </a:solidFill>
                <a:effectLst>
                  <a:outerShdw blurRad="50800" dist="38100" dir="2700000" algn="tl" rotWithShape="0">
                    <a:prstClr val="black">
                      <a:alpha val="40000"/>
                    </a:prstClr>
                  </a:outerShdw>
                </a:effectLst>
                <a:uLnTx/>
                <a:uFillTx/>
                <a:latin typeface="Arial"/>
                <a:ea typeface="+mn-ea"/>
                <a:cs typeface="Arial"/>
              </a:rPr>
            </a:br>
            <a:r>
              <a:rPr lang="en-US" sz="1800" b="1" kern="1200" dirty="0">
                <a:solidFill>
                  <a:schemeClr val="tx2"/>
                </a:solidFill>
                <a:effectLst>
                  <a:outerShdw blurRad="50800" dist="38100" dir="2700000" algn="tl" rotWithShape="0">
                    <a:prstClr val="black">
                      <a:alpha val="40000"/>
                    </a:prstClr>
                  </a:outerShdw>
                </a:effectLst>
                <a:latin typeface="Arial"/>
                <a:ea typeface="+mn-ea"/>
                <a:cs typeface="Arial"/>
              </a:rPr>
              <a:t>19–21 January 2017 | San Francisco, USA</a:t>
            </a:r>
          </a:p>
        </p:txBody>
      </p:sp>
    </p:spTree>
    <p:extLst>
      <p:ext uri="{BB962C8B-B14F-4D97-AF65-F5344CB8AC3E}">
        <p14:creationId xmlns:p14="http://schemas.microsoft.com/office/powerpoint/2010/main" val="2411748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Tree>
    <p:extLst>
      <p:ext uri="{BB962C8B-B14F-4D97-AF65-F5344CB8AC3E}">
        <p14:creationId xmlns:p14="http://schemas.microsoft.com/office/powerpoint/2010/main" val="3148442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212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3785" b="12188"/>
          <a:stretch/>
        </p:blipFill>
        <p:spPr>
          <a:xfrm>
            <a:off x="0" y="1506583"/>
            <a:ext cx="9144000" cy="4513216"/>
          </a:xfrm>
          <a:prstGeom prst="rect">
            <a:avLst/>
          </a:prstGeom>
        </p:spPr>
      </p:pic>
      <p:sp>
        <p:nvSpPr>
          <p:cNvPr id="6" name="Rectangle 5"/>
          <p:cNvSpPr/>
          <p:nvPr userDrawn="1"/>
        </p:nvSpPr>
        <p:spPr>
          <a:xfrm>
            <a:off x="0" y="1"/>
            <a:ext cx="9144000" cy="1588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5885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228600"/>
            <a:ext cx="8413751" cy="1277983"/>
          </a:xfrm>
        </p:spPr>
        <p:txBody>
          <a:bodyPr bIns="45720"/>
          <a:lstStyle>
            <a:lvl1pPr algn="l">
              <a:defRPr sz="44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2943497" y="4453892"/>
            <a:ext cx="5835378" cy="1439499"/>
          </a:xfrm>
        </p:spPr>
        <p:txBody>
          <a:bodyPr anchor="b"/>
          <a:lstStyle>
            <a:lvl1pPr marL="0" indent="0" algn="r">
              <a:buFontTx/>
              <a:buNone/>
              <a:defRPr b="1" u="none">
                <a:solidFill>
                  <a:schemeClr val="tx2"/>
                </a:solidFill>
                <a:effectLst>
                  <a:outerShdw blurRad="38100" dist="38100" dir="2700000" algn="tl">
                    <a:srgbClr val="000000">
                      <a:alpha val="43137"/>
                    </a:srgbClr>
                  </a:outerShdw>
                </a:effectLst>
              </a:defRPr>
            </a:lvl1pPr>
          </a:lstStyle>
          <a:p>
            <a:pPr lvl="0"/>
            <a:r>
              <a:rPr lang="en-GB" noProof="0" dirty="0" smtClean="0"/>
              <a:t>Click to edit Master subtitle style</a:t>
            </a:r>
          </a:p>
        </p:txBody>
      </p:sp>
      <p:pic>
        <p:nvPicPr>
          <p:cNvPr id="14" name="Picture 13"/>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spTree>
    <p:extLst>
      <p:ext uri="{BB962C8B-B14F-4D97-AF65-F5344CB8AC3E}">
        <p14:creationId xmlns:p14="http://schemas.microsoft.com/office/powerpoint/2010/main" val="100222651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332075592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221085149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69270342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251651135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254438837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418392722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59489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2050" name="Picture 2" descr="https://image.shutterstock.com/z/stock-photo-famous-lombard-street-in-san-francisco-at-sunrise-184856327.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3717" b="18496"/>
          <a:stretch/>
        </p:blipFill>
        <p:spPr bwMode="auto">
          <a:xfrm>
            <a:off x="0" y="1474220"/>
            <a:ext cx="9144000" cy="454557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7" name="Rectangle 16"/>
          <p:cNvSpPr/>
          <p:nvPr userDrawn="1"/>
        </p:nvSpPr>
        <p:spPr>
          <a:xfrm>
            <a:off x="1355835" y="4813735"/>
            <a:ext cx="7502814" cy="1107996"/>
          </a:xfrm>
          <a:prstGeom prst="rect">
            <a:avLst/>
          </a:prstGeom>
        </p:spPr>
        <p:txBody>
          <a:bodyPr wrap="square">
            <a:spAutoFit/>
          </a:bodyPr>
          <a:lstStyle/>
          <a:p>
            <a:pPr algn="r"/>
            <a:r>
              <a:rPr kumimoji="0" lang="en-GB" sz="2400" b="1" i="0" u="none" strike="noStrike" kern="0" cap="none" spc="0" normalizeH="0" baseline="0" noProof="0" dirty="0">
                <a:ln>
                  <a:noFill/>
                </a:ln>
                <a:solidFill>
                  <a:schemeClr val="tx2"/>
                </a:solidFill>
                <a:effectLst>
                  <a:outerShdw blurRad="50800" dist="38100" dir="2700000" algn="tl" rotWithShape="0">
                    <a:prstClr val="black">
                      <a:alpha val="40000"/>
                    </a:prstClr>
                  </a:outerShdw>
                </a:effectLst>
                <a:uLnTx/>
                <a:uFillTx/>
                <a:latin typeface="Arial"/>
                <a:ea typeface="+mn-ea"/>
                <a:cs typeface="Arial"/>
              </a:rPr>
              <a:t>2017 Gastrointestinal </a:t>
            </a:r>
            <a:br>
              <a:rPr kumimoji="0" lang="en-GB" sz="2400" b="1" i="0" u="none" strike="noStrike" kern="0" cap="none" spc="0" normalizeH="0" baseline="0" noProof="0" dirty="0">
                <a:ln>
                  <a:noFill/>
                </a:ln>
                <a:solidFill>
                  <a:schemeClr val="tx2"/>
                </a:solidFill>
                <a:effectLst>
                  <a:outerShdw blurRad="50800" dist="38100" dir="2700000" algn="tl" rotWithShape="0">
                    <a:prstClr val="black">
                      <a:alpha val="40000"/>
                    </a:prstClr>
                  </a:outerShdw>
                </a:effectLst>
                <a:uLnTx/>
                <a:uFillTx/>
                <a:latin typeface="Arial"/>
                <a:ea typeface="+mn-ea"/>
                <a:cs typeface="Arial"/>
              </a:rPr>
            </a:br>
            <a:r>
              <a:rPr kumimoji="0" lang="en-GB" sz="2400" b="1" i="0" u="none" strike="noStrike" kern="0" cap="none" spc="0" normalizeH="0" baseline="0" noProof="0" dirty="0">
                <a:ln>
                  <a:noFill/>
                </a:ln>
                <a:solidFill>
                  <a:schemeClr val="tx2"/>
                </a:solidFill>
                <a:effectLst>
                  <a:outerShdw blurRad="50800" dist="38100" dir="2700000" algn="tl" rotWithShape="0">
                    <a:prstClr val="black">
                      <a:alpha val="40000"/>
                    </a:prstClr>
                  </a:outerShdw>
                </a:effectLst>
                <a:uLnTx/>
                <a:uFillTx/>
                <a:latin typeface="Arial"/>
                <a:ea typeface="+mn-ea"/>
                <a:cs typeface="Arial"/>
              </a:rPr>
              <a:t>Cancers Symposium</a:t>
            </a:r>
          </a:p>
          <a:p>
            <a:pPr marL="0" marR="0" indent="0" algn="r" defTabSz="914400" rtl="0" eaLnBrk="1" fontAlgn="base" latinLnBrk="0" hangingPunct="1">
              <a:lnSpc>
                <a:spcPct val="100000"/>
              </a:lnSpc>
              <a:spcBef>
                <a:spcPct val="0"/>
              </a:spcBef>
              <a:spcAft>
                <a:spcPct val="0"/>
              </a:spcAft>
              <a:buClrTx/>
              <a:buSzTx/>
              <a:buFontTx/>
              <a:buNone/>
              <a:tabLst/>
              <a:defRPr/>
            </a:pPr>
            <a:r>
              <a:rPr lang="en-US" sz="1600" b="0" kern="1200" dirty="0">
                <a:solidFill>
                  <a:schemeClr val="tx2"/>
                </a:solidFill>
                <a:effectLst>
                  <a:outerShdw blurRad="50800" dist="38100" dir="2700000" algn="tl" rotWithShape="0">
                    <a:prstClr val="black">
                      <a:alpha val="40000"/>
                    </a:prstClr>
                  </a:outerShdw>
                </a:effectLst>
                <a:latin typeface="Arial"/>
                <a:ea typeface="+mn-ea"/>
                <a:cs typeface="Arial"/>
              </a:rPr>
              <a:t>19–21 January 2017 | San Francisco, USA</a:t>
            </a:r>
          </a:p>
        </p:txBody>
      </p:sp>
    </p:spTree>
    <p:extLst>
      <p:ext uri="{BB962C8B-B14F-4D97-AF65-F5344CB8AC3E}">
        <p14:creationId xmlns:p14="http://schemas.microsoft.com/office/powerpoint/2010/main" val="3184330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pic>
        <p:nvPicPr>
          <p:cNvPr id="3" name="Picture 2" descr="https://image.shutterstock.com/z/stock-photo-san-francisco-panorama-w-golden-gate-bridge-from-san-francisco-bay-118203955.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9407" b="13009"/>
          <a:stretch/>
        </p:blipFill>
        <p:spPr bwMode="auto">
          <a:xfrm>
            <a:off x="0" y="1487940"/>
            <a:ext cx="9144000" cy="453185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p:cNvSpPr/>
          <p:nvPr userDrawn="1"/>
        </p:nvSpPr>
        <p:spPr>
          <a:xfrm>
            <a:off x="1355835" y="4813735"/>
            <a:ext cx="7502814" cy="1107996"/>
          </a:xfrm>
          <a:prstGeom prst="rect">
            <a:avLst/>
          </a:prstGeom>
        </p:spPr>
        <p:txBody>
          <a:bodyPr wrap="square">
            <a:spAutoFit/>
          </a:bodyPr>
          <a:lstStyle/>
          <a:p>
            <a:pPr algn="r"/>
            <a:r>
              <a:rPr kumimoji="0" lang="en-GB" sz="2400" b="1" i="0" u="none" strike="noStrike" kern="0" cap="none" spc="0" normalizeH="0" baseline="0" noProof="0" dirty="0">
                <a:ln>
                  <a:noFill/>
                </a:ln>
                <a:solidFill>
                  <a:schemeClr val="tx2"/>
                </a:solidFill>
                <a:effectLst>
                  <a:outerShdw blurRad="50800" dist="38100" dir="2700000" algn="tl" rotWithShape="0">
                    <a:prstClr val="black">
                      <a:alpha val="40000"/>
                    </a:prstClr>
                  </a:outerShdw>
                </a:effectLst>
                <a:uLnTx/>
                <a:uFillTx/>
                <a:latin typeface="Arial"/>
                <a:ea typeface="+mn-ea"/>
                <a:cs typeface="Arial"/>
              </a:rPr>
              <a:t>2017 Gastrointestinal </a:t>
            </a:r>
            <a:br>
              <a:rPr kumimoji="0" lang="en-GB" sz="2400" b="1" i="0" u="none" strike="noStrike" kern="0" cap="none" spc="0" normalizeH="0" baseline="0" noProof="0" dirty="0">
                <a:ln>
                  <a:noFill/>
                </a:ln>
                <a:solidFill>
                  <a:schemeClr val="tx2"/>
                </a:solidFill>
                <a:effectLst>
                  <a:outerShdw blurRad="50800" dist="38100" dir="2700000" algn="tl" rotWithShape="0">
                    <a:prstClr val="black">
                      <a:alpha val="40000"/>
                    </a:prstClr>
                  </a:outerShdw>
                </a:effectLst>
                <a:uLnTx/>
                <a:uFillTx/>
                <a:latin typeface="Arial"/>
                <a:ea typeface="+mn-ea"/>
                <a:cs typeface="Arial"/>
              </a:rPr>
            </a:br>
            <a:r>
              <a:rPr kumimoji="0" lang="en-GB" sz="2400" b="1" i="0" u="none" strike="noStrike" kern="0" cap="none" spc="0" normalizeH="0" baseline="0" noProof="0" dirty="0">
                <a:ln>
                  <a:noFill/>
                </a:ln>
                <a:solidFill>
                  <a:schemeClr val="tx2"/>
                </a:solidFill>
                <a:effectLst>
                  <a:outerShdw blurRad="50800" dist="38100" dir="2700000" algn="tl" rotWithShape="0">
                    <a:prstClr val="black">
                      <a:alpha val="40000"/>
                    </a:prstClr>
                  </a:outerShdw>
                </a:effectLst>
                <a:uLnTx/>
                <a:uFillTx/>
                <a:latin typeface="Arial"/>
                <a:ea typeface="+mn-ea"/>
                <a:cs typeface="Arial"/>
              </a:rPr>
              <a:t>Cancers Symposium</a:t>
            </a:r>
          </a:p>
          <a:p>
            <a:pPr marL="0" marR="0" indent="0" algn="r" defTabSz="914400" rtl="0" eaLnBrk="1" fontAlgn="base" latinLnBrk="0" hangingPunct="1">
              <a:lnSpc>
                <a:spcPct val="100000"/>
              </a:lnSpc>
              <a:spcBef>
                <a:spcPct val="0"/>
              </a:spcBef>
              <a:spcAft>
                <a:spcPct val="0"/>
              </a:spcAft>
              <a:buClrTx/>
              <a:buSzTx/>
              <a:buFontTx/>
              <a:buNone/>
              <a:tabLst/>
              <a:defRPr/>
            </a:pPr>
            <a:r>
              <a:rPr lang="en-US" sz="1600" b="0" kern="1200" dirty="0">
                <a:solidFill>
                  <a:schemeClr val="tx2"/>
                </a:solidFill>
                <a:effectLst>
                  <a:outerShdw blurRad="50800" dist="38100" dir="2700000" algn="tl" rotWithShape="0">
                    <a:prstClr val="black">
                      <a:alpha val="40000"/>
                    </a:prstClr>
                  </a:outerShdw>
                </a:effectLst>
                <a:latin typeface="Arial"/>
                <a:ea typeface="+mn-ea"/>
                <a:cs typeface="Arial"/>
              </a:rPr>
              <a:t>19–21 January 2017 | San Francisco, USA</a:t>
            </a:r>
          </a:p>
        </p:txBody>
      </p:sp>
    </p:spTree>
    <p:extLst>
      <p:ext uri="{BB962C8B-B14F-4D97-AF65-F5344CB8AC3E}">
        <p14:creationId xmlns:p14="http://schemas.microsoft.com/office/powerpoint/2010/main" val="127400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a:t>Click to edit Master subtitle style</a:t>
            </a:r>
          </a:p>
        </p:txBody>
      </p:sp>
    </p:spTree>
    <p:extLst>
      <p:ext uri="{BB962C8B-B14F-4D97-AF65-F5344CB8AC3E}">
        <p14:creationId xmlns:p14="http://schemas.microsoft.com/office/powerpoint/2010/main" val="107268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2819536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092327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80583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0843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71" r:id="rId1"/>
    <p:sldLayoutId id="2147483672" r:id="rId2"/>
    <p:sldLayoutId id="2147483670" r:id="rId3"/>
    <p:sldLayoutId id="2147483673" r:id="rId4"/>
    <p:sldLayoutId id="2147483667" r:id="rId5"/>
    <p:sldLayoutId id="2147483656" r:id="rId6"/>
    <p:sldLayoutId id="2147483650" r:id="rId7"/>
    <p:sldLayoutId id="2147483664" r:id="rId8"/>
    <p:sldLayoutId id="2147483651" r:id="rId9"/>
    <p:sldLayoutId id="2147483652" r:id="rId10"/>
    <p:sldLayoutId id="2147483654" r:id="rId11"/>
    <p:sldLayoutId id="2147483655" r:id="rId12"/>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422899979"/>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1609339741"/>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6.xml"/><Relationship Id="rId7" Type="http://schemas.openxmlformats.org/officeDocument/2006/relationships/slide" Target="slide46.xml"/><Relationship Id="rId2" Type="http://schemas.openxmlformats.org/officeDocument/2006/relationships/slideLayout" Target="../slideLayouts/slideLayout24.xml"/><Relationship Id="rId1" Type="http://schemas.openxmlformats.org/officeDocument/2006/relationships/tags" Target="../tags/tag4.xml"/><Relationship Id="rId6" Type="http://schemas.openxmlformats.org/officeDocument/2006/relationships/slide" Target="slide34.xml"/><Relationship Id="rId11" Type="http://schemas.openxmlformats.org/officeDocument/2006/relationships/slide" Target="slide81.xml"/><Relationship Id="rId5" Type="http://schemas.openxmlformats.org/officeDocument/2006/relationships/slide" Target="slide27.xml"/><Relationship Id="rId10" Type="http://schemas.openxmlformats.org/officeDocument/2006/relationships/slide" Target="slide58.xml"/><Relationship Id="rId4" Type="http://schemas.openxmlformats.org/officeDocument/2006/relationships/slide" Target="slide26.xml"/><Relationship Id="rId9" Type="http://schemas.openxmlformats.org/officeDocument/2006/relationships/slide" Target="slide57.xml"/></Relationships>
</file>

<file path=ppt/slides/_rels/slide5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GI SLIDE DECK 2017</a:t>
            </a:r>
            <a:br>
              <a:rPr lang="en-US" dirty="0"/>
            </a:br>
            <a:r>
              <a:rPr lang="en-US" sz="2800" b="0" dirty="0"/>
              <a:t>Selected abstracts from:</a:t>
            </a:r>
            <a:endParaRPr lang="en-GB" sz="2800" b="0" dirty="0"/>
          </a:p>
        </p:txBody>
      </p:sp>
    </p:spTree>
    <p:extLst>
      <p:ext uri="{BB962C8B-B14F-4D97-AF65-F5344CB8AC3E}">
        <p14:creationId xmlns:p14="http://schemas.microsoft.com/office/powerpoint/2010/main" val="3804275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1: Initial results of CALGB 80803 (Alliance): A randomized phase II trial of PET scan-directed combined modality therapy for </a:t>
            </a:r>
            <a:r>
              <a:rPr lang="en-GB" sz="1800" dirty="0" err="1"/>
              <a:t>esophageal</a:t>
            </a:r>
            <a:r>
              <a:rPr lang="en-GB" sz="1800" dirty="0"/>
              <a:t> </a:t>
            </a:r>
            <a:r>
              <a:rPr lang="en-GB" sz="1800" dirty="0" smtClean="0"/>
              <a:t>cancer </a:t>
            </a:r>
            <a:br>
              <a:rPr lang="en-GB" sz="1800" dirty="0" smtClean="0"/>
            </a:br>
            <a:r>
              <a:rPr lang="en-GB" sz="1800" dirty="0" smtClean="0"/>
              <a:t>– Goodman KA, et al</a:t>
            </a:r>
            <a:endParaRPr lang="en-GB" sz="1800" dirty="0"/>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buNone/>
            </a:pPr>
            <a:endParaRPr lang="en-GB" b="1" dirty="0" smtClean="0"/>
          </a:p>
        </p:txBody>
      </p:sp>
      <p:sp>
        <p:nvSpPr>
          <p:cNvPr id="5" name="Text Placeholder 4"/>
          <p:cNvSpPr>
            <a:spLocks noGrp="1"/>
          </p:cNvSpPr>
          <p:nvPr>
            <p:ph type="body" sz="quarter" idx="11"/>
          </p:nvPr>
        </p:nvSpPr>
        <p:spPr/>
        <p:txBody>
          <a:bodyPr/>
          <a:lstStyle/>
          <a:p>
            <a:r>
              <a:rPr lang="en-GB" dirty="0" smtClean="0"/>
              <a:t>Goodman KA,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1</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2196149984"/>
              </p:ext>
            </p:extLst>
          </p:nvPr>
        </p:nvGraphicFramePr>
        <p:xfrm>
          <a:off x="480219" y="1846927"/>
          <a:ext cx="8183562" cy="2371206"/>
        </p:xfrm>
        <a:graphic>
          <a:graphicData uri="http://schemas.openxmlformats.org/drawingml/2006/table">
            <a:tbl>
              <a:tblPr firstRow="1" bandRow="1">
                <a:tableStyleId>{69012ECD-51FC-41F1-AA8D-1B2483CD663E}</a:tableStyleId>
              </a:tblPr>
              <a:tblGrid>
                <a:gridCol w="3030537"/>
                <a:gridCol w="2177307"/>
                <a:gridCol w="2975718"/>
              </a:tblGrid>
              <a:tr h="3952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1" i="0" u="none" strike="noStrike" cap="none" normalizeH="0" baseline="0" dirty="0" smtClean="0">
                          <a:ln>
                            <a:noFill/>
                          </a:ln>
                          <a:solidFill>
                            <a:schemeClr val="tx2"/>
                          </a:solidFill>
                          <a:effectLst/>
                          <a:latin typeface="Arial" charset="0"/>
                          <a:cs typeface="Arial" charset="0"/>
                        </a:rPr>
                        <a:t>Subgroup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2"/>
                          </a:solidFill>
                          <a:effectLst/>
                        </a:rPr>
                        <a:t>n/N</a:t>
                      </a:r>
                      <a:endParaRPr kumimoji="0" lang="en-GB"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err="1" smtClean="0">
                          <a:ln>
                            <a:noFill/>
                          </a:ln>
                          <a:solidFill>
                            <a:schemeClr val="tx2"/>
                          </a:solidFill>
                          <a:effectLst/>
                          <a:latin typeface="+mn-lt"/>
                          <a:cs typeface="+mn-cs"/>
                        </a:rPr>
                        <a:t>pCR</a:t>
                      </a:r>
                      <a:r>
                        <a:rPr kumimoji="0" lang="en-GB" sz="1600" b="1" i="0" u="none" strike="noStrike" cap="none" normalizeH="0" baseline="0" dirty="0" smtClean="0">
                          <a:ln>
                            <a:noFill/>
                          </a:ln>
                          <a:solidFill>
                            <a:schemeClr val="tx2"/>
                          </a:solidFill>
                          <a:effectLst/>
                          <a:latin typeface="+mn-lt"/>
                          <a:cs typeface="+mn-cs"/>
                        </a:rPr>
                        <a:t> rate, % (95%CI)</a:t>
                      </a:r>
                      <a:endParaRPr kumimoji="0" lang="en-GB"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52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PET non-responders</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dirty="0" smtClean="0"/>
                        <a:t>14/78</a:t>
                      </a:r>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dirty="0" smtClean="0"/>
                        <a:t>18.0 (10, 28)</a:t>
                      </a:r>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952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PET responders</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dirty="0" smtClean="0"/>
                        <a:t>31/120</a:t>
                      </a:r>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dirty="0" smtClean="0"/>
                        <a:t>26.0</a:t>
                      </a:r>
                      <a:r>
                        <a:rPr lang="en-GB" baseline="0" dirty="0" smtClean="0"/>
                        <a:t> (18, 35)</a:t>
                      </a:r>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952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mFOLFOX6 induction</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dirty="0" smtClean="0"/>
                        <a:t>31/101</a:t>
                      </a:r>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dirty="0" smtClean="0"/>
                        <a:t>31.0</a:t>
                      </a:r>
                      <a:r>
                        <a:rPr lang="en-GB" baseline="0" dirty="0" smtClean="0"/>
                        <a:t> (22, 41)</a:t>
                      </a:r>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952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Carboplatin/paclitaxel induction</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dirty="0" smtClean="0"/>
                        <a:t>14/97</a:t>
                      </a:r>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dirty="0" smtClean="0"/>
                        <a:t>14.4</a:t>
                      </a:r>
                      <a:r>
                        <a:rPr lang="en-GB" baseline="0" dirty="0" smtClean="0"/>
                        <a:t> (8, 23)</a:t>
                      </a:r>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952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All patients</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dirty="0" smtClean="0"/>
                        <a:t>45/198</a:t>
                      </a:r>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dirty="0" smtClean="0"/>
                        <a:t>22.7</a:t>
                      </a:r>
                      <a:r>
                        <a:rPr lang="en-GB" baseline="0" dirty="0" smtClean="0"/>
                        <a:t> (17, 29)</a:t>
                      </a:r>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844275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1: Initial results of CALGB 80803 (Alliance): A randomized phase II trial of PET scan-directed combined modality therapy for </a:t>
            </a:r>
            <a:r>
              <a:rPr lang="en-GB" sz="1800" dirty="0" err="1"/>
              <a:t>esophageal</a:t>
            </a:r>
            <a:r>
              <a:rPr lang="en-GB" sz="1800" dirty="0"/>
              <a:t> </a:t>
            </a:r>
            <a:r>
              <a:rPr lang="en-GB" sz="1800" dirty="0" smtClean="0"/>
              <a:t>cancer </a:t>
            </a:r>
            <a:br>
              <a:rPr lang="en-GB" sz="1800" dirty="0" smtClean="0"/>
            </a:br>
            <a:r>
              <a:rPr lang="en-GB" sz="1800" dirty="0" smtClean="0"/>
              <a:t>– Goodman KA, et al</a:t>
            </a:r>
            <a:endParaRPr lang="en-GB" sz="1800" dirty="0"/>
          </a:p>
        </p:txBody>
      </p:sp>
      <p:sp>
        <p:nvSpPr>
          <p:cNvPr id="3" name="Content Placeholder 2"/>
          <p:cNvSpPr>
            <a:spLocks noGrp="1"/>
          </p:cNvSpPr>
          <p:nvPr>
            <p:ph idx="1"/>
          </p:nvPr>
        </p:nvSpPr>
        <p:spPr>
          <a:xfrm>
            <a:off x="365124" y="1254035"/>
            <a:ext cx="8413751" cy="574765"/>
          </a:xfrm>
        </p:spPr>
        <p:txBody>
          <a:bodyPr/>
          <a:lstStyle/>
          <a:p>
            <a:pPr marL="0" indent="0">
              <a:buNone/>
            </a:pPr>
            <a:r>
              <a:rPr lang="en-GB" b="1" dirty="0" smtClean="0"/>
              <a:t>Key results (cont.)</a:t>
            </a:r>
            <a:endParaRPr lang="en-GB" b="1" dirty="0"/>
          </a:p>
        </p:txBody>
      </p:sp>
      <p:sp>
        <p:nvSpPr>
          <p:cNvPr id="5" name="Text Placeholder 4"/>
          <p:cNvSpPr>
            <a:spLocks noGrp="1"/>
          </p:cNvSpPr>
          <p:nvPr>
            <p:ph type="body" sz="quarter" idx="11"/>
          </p:nvPr>
        </p:nvSpPr>
        <p:spPr/>
        <p:txBody>
          <a:bodyPr/>
          <a:lstStyle/>
          <a:p>
            <a:r>
              <a:rPr lang="en-GB" dirty="0" smtClean="0"/>
              <a:t>Goodman KA,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1</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3219450547"/>
              </p:ext>
            </p:extLst>
          </p:nvPr>
        </p:nvGraphicFramePr>
        <p:xfrm>
          <a:off x="369888" y="2104102"/>
          <a:ext cx="8408988" cy="3763298"/>
        </p:xfrm>
        <a:graphic>
          <a:graphicData uri="http://schemas.openxmlformats.org/drawingml/2006/table">
            <a:tbl>
              <a:tblPr firstRow="1" bandRow="1">
                <a:tableStyleId>{69012ECD-51FC-41F1-AA8D-1B2483CD663E}</a:tableStyleId>
              </a:tblPr>
              <a:tblGrid>
                <a:gridCol w="1916112"/>
                <a:gridCol w="2164292"/>
                <a:gridCol w="2331508"/>
                <a:gridCol w="1997076"/>
              </a:tblGrid>
              <a:tr h="65307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1" i="0" u="none" strike="noStrike" cap="none" normalizeH="0" baseline="0" dirty="0" smtClean="0">
                          <a:ln>
                            <a:noFill/>
                          </a:ln>
                          <a:solidFill>
                            <a:schemeClr val="tx2"/>
                          </a:solidFill>
                          <a:effectLst/>
                          <a:latin typeface="Arial" charset="0"/>
                          <a:cs typeface="Arial" charset="0"/>
                        </a:rPr>
                        <a:t>AE </a:t>
                      </a:r>
                      <a:r>
                        <a:rPr kumimoji="0" lang="en-GB" sz="1600" b="1" i="0" u="none" strike="noStrike" cap="none" normalizeH="0" baseline="0" dirty="0" smtClean="0">
                          <a:ln>
                            <a:noFill/>
                          </a:ln>
                          <a:solidFill>
                            <a:schemeClr val="tx2"/>
                          </a:solidFill>
                          <a:effectLst/>
                          <a:latin typeface="Arial" charset="0"/>
                          <a:cs typeface="Arial" charset="0"/>
                        </a:rPr>
                        <a:t>&gt;5% prevalence in either arm</a:t>
                      </a:r>
                      <a:r>
                        <a:rPr kumimoji="0" lang="en-US" sz="1600" b="1" i="0" u="none" strike="noStrike" cap="none" normalizeH="0" baseline="0" dirty="0" smtClean="0">
                          <a:ln>
                            <a:noFill/>
                          </a:ln>
                          <a:solidFill>
                            <a:schemeClr val="tx2"/>
                          </a:solidFill>
                          <a:effectLst/>
                          <a:latin typeface="Arial" charset="0"/>
                          <a:cs typeface="Arial" charset="0"/>
                        </a:rPr>
                        <a:t>,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2"/>
                          </a:solidFill>
                          <a:effectLst/>
                        </a:rPr>
                        <a:t>Induction </a:t>
                      </a:r>
                      <a:br>
                        <a:rPr kumimoji="0" lang="en-GB" sz="1600" u="none" strike="noStrike" cap="none" normalizeH="0" baseline="0" dirty="0" smtClean="0">
                          <a:ln>
                            <a:noFill/>
                          </a:ln>
                          <a:solidFill>
                            <a:schemeClr val="tx2"/>
                          </a:solidFill>
                          <a:effectLst/>
                        </a:rPr>
                      </a:br>
                      <a:r>
                        <a:rPr kumimoji="0" lang="en-GB" sz="1600" u="none" strike="noStrike" cap="none" normalizeH="0" baseline="0" dirty="0" err="1" smtClean="0">
                          <a:ln>
                            <a:noFill/>
                          </a:ln>
                          <a:solidFill>
                            <a:schemeClr val="tx2"/>
                          </a:solidFill>
                          <a:effectLst/>
                        </a:rPr>
                        <a:t>mFOLFOX</a:t>
                      </a:r>
                      <a:r>
                        <a:rPr kumimoji="0" lang="en-GB" sz="1600" u="none" strike="noStrike" cap="none" normalizeH="0" baseline="0" dirty="0" smtClean="0">
                          <a:ln>
                            <a:noFill/>
                          </a:ln>
                          <a:solidFill>
                            <a:schemeClr val="tx2"/>
                          </a:solidFill>
                          <a:effectLst/>
                        </a:rPr>
                        <a:t/>
                      </a:r>
                      <a:br>
                        <a:rPr kumimoji="0" lang="en-GB" sz="1600" u="none" strike="noStrike" cap="none" normalizeH="0" baseline="0" dirty="0" smtClean="0">
                          <a:ln>
                            <a:noFill/>
                          </a:ln>
                          <a:solidFill>
                            <a:schemeClr val="tx2"/>
                          </a:solidFill>
                          <a:effectLst/>
                        </a:rPr>
                      </a:br>
                      <a:r>
                        <a:rPr kumimoji="0" lang="en-GB" sz="1600" b="1" i="0" u="none" strike="noStrike" cap="none" normalizeH="0" baseline="0" dirty="0" smtClean="0">
                          <a:ln>
                            <a:noFill/>
                          </a:ln>
                          <a:solidFill>
                            <a:schemeClr val="tx2"/>
                          </a:solidFill>
                          <a:effectLst/>
                          <a:latin typeface="Arial" charset="0"/>
                          <a:cs typeface="Arial" charset="0"/>
                        </a:rPr>
                        <a:t>(n=118)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mn-lt"/>
                          <a:cs typeface="+mn-cs"/>
                        </a:rPr>
                        <a:t>Induction carboplatin/paclitaxel (n=119)</a:t>
                      </a:r>
                      <a:endParaRPr kumimoji="0" lang="en-GB"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Overall</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(n=237)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4023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Anaemia</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dirty="0" smtClean="0"/>
                        <a:t>5</a:t>
                      </a:r>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dirty="0" smtClean="0"/>
                        <a:t>7</a:t>
                      </a:r>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dirty="0" smtClean="0"/>
                        <a:t>6</a:t>
                      </a:r>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392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Neutropenia</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dirty="0" smtClean="0"/>
                        <a:t>11</a:t>
                      </a:r>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dirty="0" smtClean="0"/>
                        <a:t>14</a:t>
                      </a:r>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dirty="0" smtClean="0"/>
                        <a:t>13</a:t>
                      </a:r>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5956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Thrombocytopenia</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dirty="0" smtClean="0"/>
                        <a:t>5</a:t>
                      </a:r>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dirty="0" smtClean="0"/>
                        <a:t>8</a:t>
                      </a:r>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dirty="0" smtClean="0"/>
                        <a:t>7</a:t>
                      </a:r>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4023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Dysphagia</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dirty="0" smtClean="0"/>
                        <a:t>5</a:t>
                      </a:r>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dirty="0" smtClean="0"/>
                        <a:t>6</a:t>
                      </a:r>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dirty="0" smtClean="0"/>
                        <a:t>6</a:t>
                      </a:r>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392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Nausea</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dirty="0" smtClean="0"/>
                        <a:t>8</a:t>
                      </a:r>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dirty="0" smtClean="0"/>
                        <a:t>9</a:t>
                      </a:r>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dirty="0" smtClean="0"/>
                        <a:t>8</a:t>
                      </a:r>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392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Fatigue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r>
              <a:tr h="3392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Anorexia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392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Dehydration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r>
            </a:tbl>
          </a:graphicData>
        </a:graphic>
      </p:graphicFrame>
      <p:sp>
        <p:nvSpPr>
          <p:cNvPr id="8" name="TextBox 7"/>
          <p:cNvSpPr txBox="1"/>
          <p:nvPr/>
        </p:nvSpPr>
        <p:spPr>
          <a:xfrm>
            <a:off x="1972377" y="1642646"/>
            <a:ext cx="5199244" cy="338554"/>
          </a:xfrm>
          <a:prstGeom prst="rect">
            <a:avLst/>
          </a:prstGeom>
          <a:noFill/>
        </p:spPr>
        <p:txBody>
          <a:bodyPr wrap="none" rtlCol="0">
            <a:spAutoFit/>
          </a:bodyPr>
          <a:lstStyle/>
          <a:p>
            <a:pPr algn="ctr"/>
            <a:r>
              <a:rPr lang="en-GB" sz="1600" b="1" dirty="0" smtClean="0"/>
              <a:t>Grade ≥3 AEs at least </a:t>
            </a:r>
            <a:r>
              <a:rPr lang="en-GB" sz="1600" b="1" dirty="0"/>
              <a:t>p</a:t>
            </a:r>
            <a:r>
              <a:rPr lang="en-GB" sz="1600" b="1" dirty="0" smtClean="0"/>
              <a:t>ossibly related to treatment </a:t>
            </a:r>
          </a:p>
        </p:txBody>
      </p:sp>
    </p:spTree>
    <p:extLst>
      <p:ext uri="{BB962C8B-B14F-4D97-AF65-F5344CB8AC3E}">
        <p14:creationId xmlns:p14="http://schemas.microsoft.com/office/powerpoint/2010/main" val="844275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1: Initial results of CALGB 80803 (Alliance): A randomized phase II trial of PET scan-directed combined modality therapy for esophageal cancer </a:t>
            </a:r>
            <a:br>
              <a:rPr lang="en-GB" smtClean="0"/>
            </a:br>
            <a:r>
              <a:rPr lang="en-GB" smtClean="0"/>
              <a:t>– Goodman KA, et al</a:t>
            </a:r>
            <a:endParaRPr lang="en-GB" dirty="0"/>
          </a:p>
        </p:txBody>
      </p:sp>
      <p:sp>
        <p:nvSpPr>
          <p:cNvPr id="3" name="Content Placeholder 2"/>
          <p:cNvSpPr>
            <a:spLocks noGrp="1"/>
          </p:cNvSpPr>
          <p:nvPr>
            <p:ph idx="1"/>
          </p:nvPr>
        </p:nvSpPr>
        <p:spPr/>
        <p:txBody>
          <a:bodyPr/>
          <a:lstStyle/>
          <a:p>
            <a:pPr marL="0" indent="0">
              <a:buNone/>
            </a:pPr>
            <a:r>
              <a:rPr lang="en-GB" b="1" dirty="0"/>
              <a:t>Conclusions</a:t>
            </a:r>
          </a:p>
          <a:p>
            <a:r>
              <a:rPr lang="en-GB" b="1" dirty="0"/>
              <a:t>The use of PET imaging after a short course of induction chemotherapy in order to identify and switch poor responders to an alternate chemotherapy during pre-operative chemoradiation, is feasible in patients with oesophageal and GEJ cancers</a:t>
            </a:r>
          </a:p>
          <a:p>
            <a:r>
              <a:rPr lang="en-GB" b="1" dirty="0"/>
              <a:t>This protocol resulted in a </a:t>
            </a:r>
            <a:r>
              <a:rPr lang="en-GB" b="1" dirty="0" err="1"/>
              <a:t>pCR</a:t>
            </a:r>
            <a:r>
              <a:rPr lang="en-GB" b="1" dirty="0"/>
              <a:t> of 18% in those identified as PET non-responders and 38% in those who received induction </a:t>
            </a:r>
            <a:r>
              <a:rPr lang="en-GB" b="1" dirty="0" err="1"/>
              <a:t>mFOLFOX</a:t>
            </a:r>
            <a:r>
              <a:rPr lang="en-GB" b="1" dirty="0"/>
              <a:t> and concurrent RT</a:t>
            </a:r>
          </a:p>
          <a:p>
            <a:r>
              <a:rPr lang="en-GB" b="1" dirty="0"/>
              <a:t>The use of PET imaging allows the individualisation of multimodality therapy and may improve prognosis</a:t>
            </a:r>
          </a:p>
          <a:p>
            <a:pPr marL="0" indent="0">
              <a:buNone/>
            </a:pPr>
            <a:endParaRPr lang="en-GB" dirty="0"/>
          </a:p>
        </p:txBody>
      </p:sp>
      <p:sp>
        <p:nvSpPr>
          <p:cNvPr id="25" name="Text Placeholder 24"/>
          <p:cNvSpPr>
            <a:spLocks noGrp="1"/>
          </p:cNvSpPr>
          <p:nvPr>
            <p:ph type="body" sz="quarter" idx="11"/>
          </p:nvPr>
        </p:nvSpPr>
        <p:spPr/>
        <p:txBody>
          <a:bodyPr/>
          <a:lstStyle/>
          <a:p>
            <a:r>
              <a:rPr lang="en-GB" dirty="0"/>
              <a:t>Goodman KA, et al. J </a:t>
            </a:r>
            <a:r>
              <a:rPr lang="en-GB" dirty="0" err="1"/>
              <a:t>Clin</a:t>
            </a:r>
            <a:r>
              <a:rPr lang="en-GB" dirty="0"/>
              <a:t> </a:t>
            </a:r>
            <a:r>
              <a:rPr lang="en-GB" dirty="0" err="1"/>
              <a:t>Oncol</a:t>
            </a:r>
            <a:r>
              <a:rPr lang="en-GB" dirty="0"/>
              <a:t> 2017; 35 (</a:t>
            </a:r>
            <a:r>
              <a:rPr lang="en-GB" dirty="0" err="1"/>
              <a:t>suppl</a:t>
            </a:r>
            <a:r>
              <a:rPr lang="en-GB" dirty="0"/>
              <a:t> 4): </a:t>
            </a:r>
            <a:r>
              <a:rPr lang="en-GB" dirty="0" err="1"/>
              <a:t>abstr</a:t>
            </a:r>
            <a:r>
              <a:rPr lang="en-GB" dirty="0"/>
              <a:t> </a:t>
            </a:r>
            <a:r>
              <a:rPr lang="en-GB" dirty="0" smtClean="0"/>
              <a:t>1</a:t>
            </a:r>
            <a:endParaRPr lang="en-GB" dirty="0"/>
          </a:p>
        </p:txBody>
      </p:sp>
    </p:spTree>
    <p:extLst>
      <p:ext uri="{BB962C8B-B14F-4D97-AF65-F5344CB8AC3E}">
        <p14:creationId xmlns:p14="http://schemas.microsoft.com/office/powerpoint/2010/main" val="844275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Nivolumab (ONO-4538/BMS-936558) as salvage treatment after </a:t>
            </a:r>
            <a:r>
              <a:rPr lang="en-GB" dirty="0" smtClean="0"/>
              <a:t>second </a:t>
            </a:r>
            <a:r>
              <a:rPr lang="en-GB" dirty="0"/>
              <a:t>or </a:t>
            </a:r>
            <a:r>
              <a:rPr lang="en-GB" dirty="0" smtClean="0"/>
              <a:t>later-line </a:t>
            </a:r>
            <a:r>
              <a:rPr lang="en-GB" dirty="0"/>
              <a:t>chemotherapy for advanced gastric or gastro-</a:t>
            </a:r>
            <a:r>
              <a:rPr lang="en-GB" dirty="0" err="1"/>
              <a:t>esophageal</a:t>
            </a:r>
            <a:r>
              <a:rPr lang="en-GB" dirty="0"/>
              <a:t> junction cancer (AGC): A double-blinded, randomized phase III </a:t>
            </a:r>
            <a:r>
              <a:rPr lang="en-GB" dirty="0" smtClean="0"/>
              <a:t>trial – Kang Y-K, et al</a:t>
            </a:r>
            <a:endParaRPr lang="en-GB" dirty="0"/>
          </a:p>
        </p:txBody>
      </p:sp>
      <p:sp>
        <p:nvSpPr>
          <p:cNvPr id="3" name="Content Placeholder 2"/>
          <p:cNvSpPr>
            <a:spLocks noGrp="1"/>
          </p:cNvSpPr>
          <p:nvPr>
            <p:ph idx="1"/>
          </p:nvPr>
        </p:nvSpPr>
        <p:spPr>
          <a:xfrm>
            <a:off x="365124" y="1254035"/>
            <a:ext cx="8413751" cy="973987"/>
          </a:xfrm>
        </p:spPr>
        <p:txBody>
          <a:bodyPr/>
          <a:lstStyle/>
          <a:p>
            <a:pPr marL="0" indent="0">
              <a:buNone/>
            </a:pPr>
            <a:r>
              <a:rPr lang="en-GB" b="1" dirty="0"/>
              <a:t>Study objective</a:t>
            </a:r>
          </a:p>
          <a:p>
            <a:r>
              <a:rPr lang="en-US" dirty="0"/>
              <a:t>To </a:t>
            </a:r>
            <a:r>
              <a:rPr lang="en-GB" dirty="0"/>
              <a:t>evaluate the efficacy and safety of nivolumab as salvage treatment after failure of the standard chemotherapy for advanced gastric cancer in the phase 3 ONO 12 </a:t>
            </a:r>
            <a:r>
              <a:rPr lang="en-GB" dirty="0" smtClean="0"/>
              <a:t>study </a:t>
            </a:r>
            <a:endParaRPr lang="en-GB" dirty="0"/>
          </a:p>
        </p:txBody>
      </p:sp>
      <p:sp>
        <p:nvSpPr>
          <p:cNvPr id="4" name="Text Placeholder 3"/>
          <p:cNvSpPr>
            <a:spLocks noGrp="1"/>
          </p:cNvSpPr>
          <p:nvPr>
            <p:ph type="body" sz="quarter" idx="10"/>
          </p:nvPr>
        </p:nvSpPr>
        <p:spPr/>
        <p:txBody>
          <a:bodyPr/>
          <a:lstStyle/>
          <a:p>
            <a:r>
              <a:rPr lang="en-GB" dirty="0"/>
              <a:t>*Treatment beyond initial RECIST v1.1-defined PD permitted if patient receiving clinical benefit and tolerating study </a:t>
            </a:r>
            <a:r>
              <a:rPr lang="en-GB" dirty="0" smtClean="0"/>
              <a:t>drug</a:t>
            </a:r>
            <a:endParaRPr lang="en-GB" dirty="0"/>
          </a:p>
        </p:txBody>
      </p:sp>
      <p:sp>
        <p:nvSpPr>
          <p:cNvPr id="5" name="Text Placeholder 4"/>
          <p:cNvSpPr>
            <a:spLocks noGrp="1"/>
          </p:cNvSpPr>
          <p:nvPr>
            <p:ph type="body" sz="quarter" idx="11"/>
          </p:nvPr>
        </p:nvSpPr>
        <p:spPr/>
        <p:txBody>
          <a:bodyPr/>
          <a:lstStyle/>
          <a:p>
            <a:r>
              <a:rPr lang="en-GB" dirty="0" smtClean="0"/>
              <a:t>Kang Y-K,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2</a:t>
            </a:r>
            <a:endParaRPr lang="en-GB" dirty="0"/>
          </a:p>
        </p:txBody>
      </p:sp>
      <p:sp>
        <p:nvSpPr>
          <p:cNvPr id="7" name="Oval 14"/>
          <p:cNvSpPr>
            <a:spLocks noChangeArrowheads="1"/>
          </p:cNvSpPr>
          <p:nvPr/>
        </p:nvSpPr>
        <p:spPr bwMode="auto">
          <a:xfrm>
            <a:off x="3941537" y="343072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2:1</a:t>
            </a:r>
            <a:endParaRPr lang="en-GB" altLang="zh-CN" b="1" dirty="0">
              <a:solidFill>
                <a:srgbClr val="043882"/>
              </a:solidFill>
              <a:ea typeface="SimSun" pitchFamily="2" charset="-122"/>
            </a:endParaRPr>
          </a:p>
        </p:txBody>
      </p:sp>
      <p:cxnSp>
        <p:nvCxnSpPr>
          <p:cNvPr id="8" name="AutoShape 15"/>
          <p:cNvCxnSpPr>
            <a:cxnSpLocks noChangeShapeType="1"/>
            <a:stCxn id="7" idx="0"/>
            <a:endCxn id="13" idx="1"/>
          </p:cNvCxnSpPr>
          <p:nvPr/>
        </p:nvCxnSpPr>
        <p:spPr bwMode="auto">
          <a:xfrm rot="5400000" flipH="1" flipV="1">
            <a:off x="4198773" y="2764184"/>
            <a:ext cx="701099" cy="631975"/>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116434" y="2465301"/>
            <a:ext cx="798965"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200" b="1" dirty="0" smtClean="0">
                <a:solidFill>
                  <a:srgbClr val="FFFFFF"/>
                </a:solidFill>
                <a:ea typeface="SimSun" pitchFamily="2" charset="-122"/>
              </a:rPr>
              <a:t>PD/ toxicity</a:t>
            </a:r>
            <a:endParaRPr lang="en-GB" altLang="zh-CN" sz="1200" b="1" dirty="0">
              <a:solidFill>
                <a:srgbClr val="FFFFFF"/>
              </a:solidFill>
              <a:ea typeface="SimSun" pitchFamily="2" charset="-122"/>
            </a:endParaRPr>
          </a:p>
        </p:txBody>
      </p:sp>
      <p:sp>
        <p:nvSpPr>
          <p:cNvPr id="10" name="Content Placeholder 26"/>
          <p:cNvSpPr txBox="1">
            <a:spLocks/>
          </p:cNvSpPr>
          <p:nvPr/>
        </p:nvSpPr>
        <p:spPr bwMode="auto">
          <a:xfrm>
            <a:off x="4855936" y="3204708"/>
            <a:ext cx="3522470" cy="892175"/>
          </a:xfrm>
          <a:prstGeom prst="rect">
            <a:avLst/>
          </a:prstGeom>
          <a:noFill/>
          <a:ln w="9525">
            <a:noFill/>
            <a:miter lim="800000"/>
            <a:headEnd/>
            <a:tailEnd/>
          </a:ln>
        </p:spPr>
        <p:txBody>
          <a:bodyPr/>
          <a:lstStyle/>
          <a:p>
            <a:pPr marL="190500" indent="-190500">
              <a:spcBef>
                <a:spcPts val="0"/>
              </a:spcBef>
              <a:spcAft>
                <a:spcPts val="400"/>
              </a:spcAft>
              <a:defRPr/>
            </a:pPr>
            <a:r>
              <a:rPr lang="en-GB" sz="1200" b="1" dirty="0">
                <a:solidFill>
                  <a:srgbClr val="043882"/>
                </a:solidFill>
                <a:latin typeface="Arial"/>
              </a:rPr>
              <a:t>Stratification</a:t>
            </a:r>
          </a:p>
          <a:p>
            <a:pPr marL="203200" indent="-203200">
              <a:spcBef>
                <a:spcPts val="0"/>
              </a:spcBef>
              <a:spcAft>
                <a:spcPts val="400"/>
              </a:spcAft>
              <a:buFont typeface="Arial" pitchFamily="34" charset="0"/>
              <a:buChar char="•"/>
              <a:defRPr/>
            </a:pPr>
            <a:r>
              <a:rPr lang="en-GB" sz="1200" dirty="0">
                <a:solidFill>
                  <a:srgbClr val="4D4D4D"/>
                </a:solidFill>
                <a:latin typeface="Arial"/>
              </a:rPr>
              <a:t>Country (Japan vs. Korea vs. Taiwan)</a:t>
            </a:r>
          </a:p>
          <a:p>
            <a:pPr marL="203200" indent="-203200">
              <a:spcBef>
                <a:spcPts val="0"/>
              </a:spcBef>
              <a:spcAft>
                <a:spcPts val="400"/>
              </a:spcAft>
              <a:buFont typeface="Arial" pitchFamily="34" charset="0"/>
              <a:buChar char="•"/>
              <a:defRPr/>
            </a:pPr>
            <a:r>
              <a:rPr lang="en-GB" sz="1200" dirty="0">
                <a:solidFill>
                  <a:srgbClr val="4D4D4D"/>
                </a:solidFill>
                <a:latin typeface="Arial"/>
              </a:rPr>
              <a:t>ECOG PS (0 vs. 1)</a:t>
            </a:r>
          </a:p>
          <a:p>
            <a:pPr marL="203200" indent="-203200">
              <a:spcBef>
                <a:spcPts val="0"/>
              </a:spcBef>
              <a:spcAft>
                <a:spcPts val="400"/>
              </a:spcAft>
              <a:buFont typeface="Arial" pitchFamily="34" charset="0"/>
              <a:buChar char="•"/>
              <a:defRPr/>
            </a:pPr>
            <a:r>
              <a:rPr lang="en-GB" sz="1200" dirty="0">
                <a:solidFill>
                  <a:srgbClr val="4D4D4D"/>
                </a:solidFill>
                <a:latin typeface="Arial"/>
              </a:rPr>
              <a:t>No. of organs with metastases (&lt;2 vs. ≥2)</a:t>
            </a:r>
          </a:p>
        </p:txBody>
      </p:sp>
      <p:cxnSp>
        <p:nvCxnSpPr>
          <p:cNvPr id="11" name="AutoShape 19"/>
          <p:cNvCxnSpPr>
            <a:cxnSpLocks noChangeShapeType="1"/>
            <a:stCxn id="14" idx="3"/>
            <a:endCxn id="7" idx="2"/>
          </p:cNvCxnSpPr>
          <p:nvPr/>
        </p:nvCxnSpPr>
        <p:spPr bwMode="auto">
          <a:xfrm>
            <a:off x="3684814" y="3722820"/>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p:cNvCxnSpPr>
          <p:nvPr/>
        </p:nvCxnSpPr>
        <p:spPr bwMode="auto">
          <a:xfrm>
            <a:off x="7543800" y="2729621"/>
            <a:ext cx="572635"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865310" y="2319252"/>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600" dirty="0">
                <a:solidFill>
                  <a:srgbClr val="FFFFFF"/>
                </a:solidFill>
                <a:latin typeface="Arial" panose="020B0604020202020204" pitchFamily="34" charset="0"/>
                <a:cs typeface="Arial" panose="020B0604020202020204" pitchFamily="34" charset="0"/>
              </a:rPr>
              <a:t>Nivolumab 3 mg/kg iv q2w* </a:t>
            </a:r>
            <a:br>
              <a:rPr lang="en-GB" altLang="zh-CN" sz="1600" dirty="0">
                <a:solidFill>
                  <a:srgbClr val="FFFFFF"/>
                </a:solidFill>
                <a:latin typeface="Arial" panose="020B0604020202020204" pitchFamily="34" charset="0"/>
                <a:cs typeface="Arial" panose="020B0604020202020204" pitchFamily="34" charset="0"/>
              </a:rPr>
            </a:br>
            <a:r>
              <a:rPr lang="en-GB" altLang="zh-CN" sz="1600" dirty="0">
                <a:solidFill>
                  <a:srgbClr val="FFFFFF"/>
                </a:solidFill>
                <a:latin typeface="Arial" panose="020B0604020202020204" pitchFamily="34" charset="0"/>
                <a:cs typeface="Arial" panose="020B0604020202020204" pitchFamily="34" charset="0"/>
              </a:rPr>
              <a:t>(n=330)</a:t>
            </a:r>
            <a:endParaRPr lang="en-US" altLang="zh-CN" sz="1600" dirty="0">
              <a:solidFill>
                <a:srgbClr val="FFFFFF"/>
              </a:solidFill>
              <a:latin typeface="Arial" panose="020B0604020202020204" pitchFamily="34" charset="0"/>
              <a:cs typeface="Arial" panose="020B0604020202020204" pitchFamily="34" charset="0"/>
            </a:endParaRPr>
          </a:p>
        </p:txBody>
      </p:sp>
      <p:sp>
        <p:nvSpPr>
          <p:cNvPr id="14" name="AutoShape 9"/>
          <p:cNvSpPr>
            <a:spLocks noChangeArrowheads="1"/>
          </p:cNvSpPr>
          <p:nvPr/>
        </p:nvSpPr>
        <p:spPr bwMode="auto">
          <a:xfrm>
            <a:off x="365124" y="2169831"/>
            <a:ext cx="3319690" cy="310597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smtClean="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600" dirty="0" err="1">
                <a:solidFill>
                  <a:srgbClr val="FFFFFF"/>
                </a:solidFill>
                <a:ea typeface="SimSun" pitchFamily="2" charset="-122"/>
              </a:rPr>
              <a:t>Unresectable</a:t>
            </a:r>
            <a:r>
              <a:rPr lang="en-GB" altLang="zh-CN" sz="1600" dirty="0">
                <a:solidFill>
                  <a:srgbClr val="FFFFFF"/>
                </a:solidFill>
                <a:ea typeface="SimSun" pitchFamily="2" charset="-122"/>
              </a:rPr>
              <a:t> advanced or recurrent gastric or GEJ cancer</a:t>
            </a:r>
          </a:p>
          <a:p>
            <a:pPr marL="228600" indent="-228600" defTabSz="892175" eaLnBrk="0" hangingPunct="0">
              <a:spcAft>
                <a:spcPct val="30000"/>
              </a:spcAft>
              <a:buFont typeface="Arial" pitchFamily="34" charset="0"/>
              <a:buChar char="•"/>
            </a:pPr>
            <a:r>
              <a:rPr lang="en-GB" altLang="zh-CN" sz="1600" dirty="0">
                <a:solidFill>
                  <a:srgbClr val="FFFFFF"/>
                </a:solidFill>
                <a:ea typeface="SimSun" pitchFamily="2" charset="-122"/>
              </a:rPr>
              <a:t>Histologically confirmed</a:t>
            </a:r>
          </a:p>
          <a:p>
            <a:pPr marL="228600" indent="-228600" defTabSz="892175" eaLnBrk="0" hangingPunct="0">
              <a:spcAft>
                <a:spcPct val="30000"/>
              </a:spcAft>
              <a:buFont typeface="Arial" pitchFamily="34" charset="0"/>
              <a:buChar char="•"/>
            </a:pPr>
            <a:r>
              <a:rPr lang="en-GB" altLang="zh-CN" sz="1600" dirty="0">
                <a:solidFill>
                  <a:srgbClr val="FFFFFF"/>
                </a:solidFill>
                <a:ea typeface="SimSun" pitchFamily="2" charset="-122"/>
              </a:rPr>
              <a:t>≥2 prior regimens and refractory to or intolerant of standard therapy</a:t>
            </a:r>
          </a:p>
          <a:p>
            <a:pPr marL="228600" indent="-228600" defTabSz="892175" eaLnBrk="0" hangingPunct="0">
              <a:spcAft>
                <a:spcPct val="30000"/>
              </a:spcAft>
              <a:buFont typeface="Arial" pitchFamily="34" charset="0"/>
              <a:buChar char="•"/>
            </a:pPr>
            <a:r>
              <a:rPr lang="en-GB" altLang="zh-CN" sz="1600" dirty="0">
                <a:solidFill>
                  <a:srgbClr val="FFFFFF"/>
                </a:solidFill>
                <a:ea typeface="SimSun" pitchFamily="2" charset="-122"/>
              </a:rPr>
              <a:t>Age ≥20 years</a:t>
            </a:r>
          </a:p>
          <a:p>
            <a:pPr marL="228600" indent="-228600" defTabSz="892175" eaLnBrk="0" hangingPunct="0">
              <a:spcAft>
                <a:spcPct val="30000"/>
              </a:spcAft>
              <a:buFont typeface="Arial" pitchFamily="34" charset="0"/>
              <a:buChar char="•"/>
            </a:pPr>
            <a:r>
              <a:rPr lang="en-GB" altLang="zh-CN" sz="1600" dirty="0">
                <a:solidFill>
                  <a:srgbClr val="FFFFFF"/>
                </a:solidFill>
                <a:ea typeface="SimSun" pitchFamily="2" charset="-122"/>
              </a:rPr>
              <a:t>ECOG PS 0–1 </a:t>
            </a:r>
          </a:p>
          <a:p>
            <a:pPr marL="292100" indent="-292100" defTabSz="892175" eaLnBrk="0" hangingPunct="0">
              <a:spcAft>
                <a:spcPct val="30000"/>
              </a:spcAft>
              <a:buFont typeface="Wingdings" pitchFamily="2" charset="2"/>
              <a:buNone/>
            </a:pPr>
            <a:r>
              <a:rPr lang="en-GB" altLang="zh-CN" sz="1600" dirty="0" smtClean="0">
                <a:solidFill>
                  <a:srgbClr val="FFFFFF"/>
                </a:solidFill>
                <a:ea typeface="SimSun" pitchFamily="2" charset="-122"/>
              </a:rPr>
              <a:t>(n=493)</a:t>
            </a:r>
            <a:endParaRPr lang="en-GB" altLang="zh-CN" sz="1600" dirty="0">
              <a:solidFill>
                <a:srgbClr val="FFFFFF"/>
              </a:solidFill>
              <a:ea typeface="SimSun" pitchFamily="2" charset="-122"/>
            </a:endParaRPr>
          </a:p>
        </p:txBody>
      </p:sp>
      <p:sp>
        <p:nvSpPr>
          <p:cNvPr id="15" name="Rectangle 9"/>
          <p:cNvSpPr txBox="1">
            <a:spLocks noChangeArrowheads="1"/>
          </p:cNvSpPr>
          <p:nvPr/>
        </p:nvSpPr>
        <p:spPr bwMode="auto">
          <a:xfrm>
            <a:off x="365124" y="5407024"/>
            <a:ext cx="4130676" cy="99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PRIMARY ENDPOINT</a:t>
            </a:r>
          </a:p>
          <a:p>
            <a:r>
              <a:rPr lang="en-GB" dirty="0"/>
              <a:t>OS (ITT population)</a:t>
            </a:r>
          </a:p>
          <a:p>
            <a:pPr marL="0" indent="0">
              <a:buNone/>
            </a:pPr>
            <a:endParaRPr lang="en-GB" dirty="0" smtClean="0"/>
          </a:p>
        </p:txBody>
      </p:sp>
      <p:sp>
        <p:nvSpPr>
          <p:cNvPr id="16" name="Content Placeholder 26"/>
          <p:cNvSpPr txBox="1">
            <a:spLocks/>
          </p:cNvSpPr>
          <p:nvPr/>
        </p:nvSpPr>
        <p:spPr>
          <a:xfrm>
            <a:off x="4648200" y="5407024"/>
            <a:ext cx="4130675" cy="9937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SECONDARY ENDPOINTS</a:t>
            </a:r>
          </a:p>
          <a:p>
            <a:r>
              <a:rPr lang="en-GB" dirty="0"/>
              <a:t>PFS, BOR, ORR, TTR, </a:t>
            </a:r>
            <a:r>
              <a:rPr lang="en-GB" dirty="0" err="1"/>
              <a:t>DoR</a:t>
            </a:r>
            <a:r>
              <a:rPr lang="en-GB" dirty="0"/>
              <a:t>, DCR, safety, biomarkers</a:t>
            </a:r>
          </a:p>
        </p:txBody>
      </p:sp>
      <p:cxnSp>
        <p:nvCxnSpPr>
          <p:cNvPr id="17" name="AutoShape 16"/>
          <p:cNvCxnSpPr>
            <a:cxnSpLocks noChangeShapeType="1"/>
            <a:stCxn id="7" idx="4"/>
            <a:endCxn id="20" idx="1"/>
          </p:cNvCxnSpPr>
          <p:nvPr/>
        </p:nvCxnSpPr>
        <p:spPr bwMode="auto">
          <a:xfrm rot="16200000" flipH="1">
            <a:off x="4233916" y="4014338"/>
            <a:ext cx="630812" cy="631975"/>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8116435" y="4381413"/>
            <a:ext cx="798964"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200" b="1" dirty="0" smtClean="0">
                <a:solidFill>
                  <a:srgbClr val="FFFFFF"/>
                </a:solidFill>
                <a:ea typeface="SimSun" pitchFamily="2" charset="-122"/>
              </a:rPr>
              <a:t>PD/ toxicity</a:t>
            </a:r>
            <a:endParaRPr lang="en-GB" altLang="zh-CN" sz="1200" b="1" dirty="0">
              <a:solidFill>
                <a:srgbClr val="FFFFFF"/>
              </a:solidFill>
              <a:ea typeface="SimSun" pitchFamily="2" charset="-122"/>
            </a:endParaRPr>
          </a:p>
        </p:txBody>
      </p:sp>
      <p:cxnSp>
        <p:nvCxnSpPr>
          <p:cNvPr id="19" name="AutoShape 20"/>
          <p:cNvCxnSpPr>
            <a:cxnSpLocks noChangeShapeType="1"/>
          </p:cNvCxnSpPr>
          <p:nvPr/>
        </p:nvCxnSpPr>
        <p:spPr bwMode="auto">
          <a:xfrm>
            <a:off x="7542220" y="4645732"/>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0" name="AutoShape 12"/>
          <p:cNvSpPr>
            <a:spLocks noChangeArrowheads="1"/>
          </p:cNvSpPr>
          <p:nvPr/>
        </p:nvSpPr>
        <p:spPr bwMode="auto">
          <a:xfrm>
            <a:off x="4865310" y="4235364"/>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a:solidFill>
                  <a:srgbClr val="4D4D4D"/>
                </a:solidFill>
                <a:ea typeface="SimSun" pitchFamily="2" charset="-122"/>
              </a:rPr>
              <a:t>Placebo</a:t>
            </a:r>
            <a:br>
              <a:rPr lang="en-GB" altLang="zh-CN" sz="1600" dirty="0">
                <a:solidFill>
                  <a:srgbClr val="4D4D4D"/>
                </a:solidFill>
                <a:ea typeface="SimSun" pitchFamily="2" charset="-122"/>
              </a:rPr>
            </a:br>
            <a:r>
              <a:rPr lang="en-GB" altLang="zh-CN" sz="1600" dirty="0">
                <a:solidFill>
                  <a:srgbClr val="4D4D4D"/>
                </a:solidFill>
                <a:ea typeface="SimSun" pitchFamily="2" charset="-122"/>
              </a:rPr>
              <a:t>(n=163)</a:t>
            </a:r>
          </a:p>
        </p:txBody>
      </p:sp>
    </p:spTree>
    <p:extLst>
      <p:ext uri="{BB962C8B-B14F-4D97-AF65-F5344CB8AC3E}">
        <p14:creationId xmlns:p14="http://schemas.microsoft.com/office/powerpoint/2010/main" val="3235354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Nivolumab (ONO-4538/BMS-936558) as salvage treatment after second or later-line chemotherapy for advanced gastric or gastro-</a:t>
            </a:r>
            <a:r>
              <a:rPr lang="en-GB" dirty="0" err="1"/>
              <a:t>esophageal</a:t>
            </a:r>
            <a:r>
              <a:rPr lang="en-GB" dirty="0"/>
              <a:t> junction cancer (AGC): A double-blinded, randomized phase III trial – Kang Y-K, et al</a:t>
            </a:r>
          </a:p>
        </p:txBody>
      </p:sp>
      <p:sp>
        <p:nvSpPr>
          <p:cNvPr id="3" name="Content Placeholder 2"/>
          <p:cNvSpPr>
            <a:spLocks noGrp="1"/>
          </p:cNvSpPr>
          <p:nvPr>
            <p:ph idx="1"/>
          </p:nvPr>
        </p:nvSpPr>
        <p:spPr>
          <a:xfrm>
            <a:off x="365124" y="1254035"/>
            <a:ext cx="8413751" cy="498565"/>
          </a:xfrm>
        </p:spPr>
        <p:txBody>
          <a:bodyPr/>
          <a:lstStyle/>
          <a:p>
            <a:pPr marL="0" indent="0">
              <a:buNone/>
            </a:pPr>
            <a:r>
              <a:rPr lang="en-GB" b="1" dirty="0" smtClean="0"/>
              <a:t>Key results</a:t>
            </a:r>
            <a:endParaRPr lang="en-GB" b="1" dirty="0"/>
          </a:p>
        </p:txBody>
      </p:sp>
      <p:sp>
        <p:nvSpPr>
          <p:cNvPr id="5" name="Text Placeholder 4"/>
          <p:cNvSpPr>
            <a:spLocks noGrp="1"/>
          </p:cNvSpPr>
          <p:nvPr>
            <p:ph type="body" sz="quarter" idx="11"/>
          </p:nvPr>
        </p:nvSpPr>
        <p:spPr/>
        <p:txBody>
          <a:bodyPr/>
          <a:lstStyle/>
          <a:p>
            <a:r>
              <a:rPr lang="en-GB" dirty="0" smtClean="0"/>
              <a:t>Kang Y-K,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2</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722258944"/>
              </p:ext>
            </p:extLst>
          </p:nvPr>
        </p:nvGraphicFramePr>
        <p:xfrm>
          <a:off x="1643466" y="2189246"/>
          <a:ext cx="2894786" cy="1068120"/>
        </p:xfrm>
        <a:graphic>
          <a:graphicData uri="http://schemas.openxmlformats.org/drawingml/2006/table">
            <a:tbl>
              <a:tblPr firstRow="1" bandRow="1">
                <a:tableStyleId>{2D5ABB26-0587-4C30-8999-92F81FD0307C}</a:tableStyleId>
              </a:tblPr>
              <a:tblGrid>
                <a:gridCol w="580616">
                  <a:extLst>
                    <a:ext uri="{9D8B030D-6E8A-4147-A177-3AD203B41FA5}">
                      <a16:colId xmlns="" xmlns:a16="http://schemas.microsoft.com/office/drawing/2014/main" val="4274510240"/>
                    </a:ext>
                  </a:extLst>
                </a:gridCol>
                <a:gridCol w="459236">
                  <a:extLst>
                    <a:ext uri="{9D8B030D-6E8A-4147-A177-3AD203B41FA5}">
                      <a16:colId xmlns="" xmlns:a16="http://schemas.microsoft.com/office/drawing/2014/main" val="2227783289"/>
                    </a:ext>
                  </a:extLst>
                </a:gridCol>
                <a:gridCol w="453167">
                  <a:extLst>
                    <a:ext uri="{9D8B030D-6E8A-4147-A177-3AD203B41FA5}">
                      <a16:colId xmlns="" xmlns:a16="http://schemas.microsoft.com/office/drawing/2014/main" val="2232029567"/>
                    </a:ext>
                  </a:extLst>
                </a:gridCol>
                <a:gridCol w="629167">
                  <a:extLst>
                    <a:ext uri="{9D8B030D-6E8A-4147-A177-3AD203B41FA5}">
                      <a16:colId xmlns="" xmlns:a16="http://schemas.microsoft.com/office/drawing/2014/main" val="3538675317"/>
                    </a:ext>
                  </a:extLst>
                </a:gridCol>
                <a:gridCol w="772600">
                  <a:extLst>
                    <a:ext uri="{9D8B030D-6E8A-4147-A177-3AD203B41FA5}">
                      <a16:colId xmlns="" xmlns:a16="http://schemas.microsoft.com/office/drawing/2014/main" val="1544410749"/>
                    </a:ext>
                  </a:extLst>
                </a:gridCol>
              </a:tblGrid>
              <a:tr h="95502">
                <a:tc>
                  <a:txBody>
                    <a:bodyPr/>
                    <a:lstStyle/>
                    <a:p>
                      <a:endParaRPr lang="en-GB" sz="900" b="1" dirty="0">
                        <a:solidFill>
                          <a:srgbClr val="4D4D4D"/>
                        </a:solidFill>
                        <a:latin typeface="Arial" panose="020B0604020202020204" pitchFamily="34" charset="0"/>
                        <a:cs typeface="Arial" panose="020B0604020202020204" pitchFamily="34" charset="0"/>
                      </a:endParaRPr>
                    </a:p>
                  </a:txBody>
                  <a:tcPr marL="18000" marR="18000" marT="18000" marB="18000"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en-GB" sz="900" b="1" dirty="0">
                          <a:solidFill>
                            <a:srgbClr val="4D4D4D"/>
                          </a:solidFill>
                          <a:latin typeface="Arial" panose="020B0604020202020204" pitchFamily="34" charset="0"/>
                          <a:cs typeface="Arial" panose="020B0604020202020204" pitchFamily="34" charset="0"/>
                        </a:rPr>
                        <a:t>Patient,</a:t>
                      </a:r>
                      <a:br>
                        <a:rPr lang="en-GB" sz="900" b="1" dirty="0">
                          <a:solidFill>
                            <a:srgbClr val="4D4D4D"/>
                          </a:solidFill>
                          <a:latin typeface="Arial" panose="020B0604020202020204" pitchFamily="34" charset="0"/>
                          <a:cs typeface="Arial" panose="020B0604020202020204" pitchFamily="34" charset="0"/>
                        </a:rPr>
                      </a:br>
                      <a:r>
                        <a:rPr lang="en-GB" sz="900" b="1" dirty="0">
                          <a:solidFill>
                            <a:srgbClr val="4D4D4D"/>
                          </a:solidFill>
                          <a:latin typeface="Arial" panose="020B0604020202020204" pitchFamily="34" charset="0"/>
                          <a:cs typeface="Arial" panose="020B0604020202020204" pitchFamily="34" charset="0"/>
                        </a:rPr>
                        <a:t>n</a:t>
                      </a:r>
                    </a:p>
                  </a:txBody>
                  <a:tcPr marL="18000" marR="18000" marT="18000" marB="18000"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en-GB" sz="900" b="1" dirty="0">
                          <a:solidFill>
                            <a:srgbClr val="4D4D4D"/>
                          </a:solidFill>
                          <a:latin typeface="Arial" panose="020B0604020202020204" pitchFamily="34" charset="0"/>
                          <a:cs typeface="Arial" panose="020B0604020202020204" pitchFamily="34" charset="0"/>
                        </a:rPr>
                        <a:t>Events,</a:t>
                      </a:r>
                      <a:br>
                        <a:rPr lang="en-GB" sz="900" b="1" dirty="0">
                          <a:solidFill>
                            <a:srgbClr val="4D4D4D"/>
                          </a:solidFill>
                          <a:latin typeface="Arial" panose="020B0604020202020204" pitchFamily="34" charset="0"/>
                          <a:cs typeface="Arial" panose="020B0604020202020204" pitchFamily="34" charset="0"/>
                        </a:rPr>
                      </a:br>
                      <a:r>
                        <a:rPr lang="en-GB" sz="900" b="1" dirty="0">
                          <a:solidFill>
                            <a:srgbClr val="4D4D4D"/>
                          </a:solidFill>
                          <a:latin typeface="Arial" panose="020B0604020202020204" pitchFamily="34" charset="0"/>
                          <a:cs typeface="Arial" panose="020B0604020202020204" pitchFamily="34" charset="0"/>
                        </a:rPr>
                        <a:t>n</a:t>
                      </a:r>
                    </a:p>
                  </a:txBody>
                  <a:tcPr marL="18000" marR="18000" marT="18000" marB="18000"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en-GB" sz="900" b="1" dirty="0" err="1" smtClean="0">
                          <a:solidFill>
                            <a:srgbClr val="4D4D4D"/>
                          </a:solidFill>
                          <a:latin typeface="Arial" panose="020B0604020202020204" pitchFamily="34" charset="0"/>
                          <a:cs typeface="Arial" panose="020B0604020202020204" pitchFamily="34" charset="0"/>
                        </a:rPr>
                        <a:t>mOS</a:t>
                      </a:r>
                      <a:r>
                        <a:rPr lang="en-GB" sz="900" b="1" baseline="0" dirty="0" smtClean="0">
                          <a:solidFill>
                            <a:srgbClr val="4D4D4D"/>
                          </a:solidFill>
                          <a:latin typeface="Arial" panose="020B0604020202020204" pitchFamily="34" charset="0"/>
                          <a:cs typeface="Arial" panose="020B0604020202020204" pitchFamily="34" charset="0"/>
                        </a:rPr>
                        <a:t>, months (9</a:t>
                      </a:r>
                      <a:r>
                        <a:rPr lang="en-GB" sz="900" b="1" dirty="0" smtClean="0">
                          <a:solidFill>
                            <a:srgbClr val="4D4D4D"/>
                          </a:solidFill>
                          <a:latin typeface="Arial" panose="020B0604020202020204" pitchFamily="34" charset="0"/>
                          <a:cs typeface="Arial" panose="020B0604020202020204" pitchFamily="34" charset="0"/>
                        </a:rPr>
                        <a:t>5%CI)</a:t>
                      </a:r>
                      <a:endParaRPr lang="en-GB" sz="900" b="1" dirty="0">
                        <a:solidFill>
                          <a:srgbClr val="4D4D4D"/>
                        </a:solidFill>
                        <a:latin typeface="Arial" panose="020B0604020202020204" pitchFamily="34" charset="0"/>
                        <a:cs typeface="Arial" panose="020B0604020202020204" pitchFamily="34" charset="0"/>
                      </a:endParaRPr>
                    </a:p>
                  </a:txBody>
                  <a:tcPr marL="18000" marR="18000" marT="18000" marB="18000"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en-GB" sz="900" b="1" dirty="0" smtClean="0">
                          <a:solidFill>
                            <a:srgbClr val="4D4D4D"/>
                          </a:solidFill>
                          <a:latin typeface="Arial" panose="020B0604020202020204" pitchFamily="34" charset="0"/>
                          <a:cs typeface="Arial" panose="020B0604020202020204" pitchFamily="34" charset="0"/>
                        </a:rPr>
                        <a:t>12-month </a:t>
                      </a:r>
                      <a:br>
                        <a:rPr lang="en-GB" sz="900" b="1" dirty="0" smtClean="0">
                          <a:solidFill>
                            <a:srgbClr val="4D4D4D"/>
                          </a:solidFill>
                          <a:latin typeface="Arial" panose="020B0604020202020204" pitchFamily="34" charset="0"/>
                          <a:cs typeface="Arial" panose="020B0604020202020204" pitchFamily="34" charset="0"/>
                        </a:rPr>
                      </a:br>
                      <a:r>
                        <a:rPr lang="en-GB" sz="900" b="1" dirty="0" smtClean="0">
                          <a:solidFill>
                            <a:srgbClr val="4D4D4D"/>
                          </a:solidFill>
                          <a:latin typeface="Arial" panose="020B0604020202020204" pitchFamily="34" charset="0"/>
                          <a:cs typeface="Arial" panose="020B0604020202020204" pitchFamily="34" charset="0"/>
                        </a:rPr>
                        <a:t>OS rate </a:t>
                      </a:r>
                      <a:r>
                        <a:rPr lang="en-GB" sz="900" b="1" dirty="0">
                          <a:solidFill>
                            <a:srgbClr val="4D4D4D"/>
                          </a:solidFill>
                          <a:latin typeface="Arial" panose="020B0604020202020204" pitchFamily="34" charset="0"/>
                          <a:cs typeface="Arial" panose="020B0604020202020204" pitchFamily="34" charset="0"/>
                        </a:rPr>
                        <a:t>(</a:t>
                      </a:r>
                      <a:r>
                        <a:rPr lang="en-GB" sz="900" b="1" dirty="0" smtClean="0">
                          <a:solidFill>
                            <a:srgbClr val="4D4D4D"/>
                          </a:solidFill>
                          <a:latin typeface="Arial" panose="020B0604020202020204" pitchFamily="34" charset="0"/>
                          <a:cs typeface="Arial" panose="020B0604020202020204" pitchFamily="34" charset="0"/>
                        </a:rPr>
                        <a:t>95%CI</a:t>
                      </a:r>
                      <a:r>
                        <a:rPr lang="en-GB" sz="900" b="1" dirty="0">
                          <a:solidFill>
                            <a:srgbClr val="4D4D4D"/>
                          </a:solidFill>
                          <a:latin typeface="Arial" panose="020B0604020202020204" pitchFamily="34" charset="0"/>
                          <a:cs typeface="Arial" panose="020B0604020202020204" pitchFamily="34" charset="0"/>
                        </a:rPr>
                        <a:t>)</a:t>
                      </a:r>
                    </a:p>
                  </a:txBody>
                  <a:tcPr marL="18000" marR="18000" marT="18000" marB="18000"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extLst>
                  <a:ext uri="{0D108BD9-81ED-4DB2-BD59-A6C34878D82A}">
                    <a16:rowId xmlns="" xmlns:a16="http://schemas.microsoft.com/office/drawing/2014/main" val="3189754401"/>
                  </a:ext>
                </a:extLst>
              </a:tr>
              <a:tr h="66229">
                <a:tc>
                  <a:txBody>
                    <a:bodyPr/>
                    <a:lstStyle/>
                    <a:p>
                      <a:pPr algn="l"/>
                      <a:r>
                        <a:rPr lang="en-GB" sz="900" dirty="0">
                          <a:solidFill>
                            <a:srgbClr val="4D4D4D"/>
                          </a:solidFill>
                          <a:latin typeface="Arial" panose="020B0604020202020204" pitchFamily="34" charset="0"/>
                          <a:cs typeface="Arial" panose="020B0604020202020204" pitchFamily="34" charset="0"/>
                        </a:rPr>
                        <a:t>Nivolumab</a:t>
                      </a:r>
                    </a:p>
                  </a:txBody>
                  <a:tcPr marL="18000" marR="18000" marT="18000" marB="18000">
                    <a:lnT w="12700" cap="flat" cmpd="sng" algn="ctr">
                      <a:solidFill>
                        <a:srgbClr val="4D4D4D"/>
                      </a:solidFill>
                      <a:prstDash val="solid"/>
                      <a:round/>
                      <a:headEnd type="none" w="med" len="med"/>
                      <a:tailEnd type="none" w="med" len="med"/>
                    </a:lnT>
                  </a:tcPr>
                </a:tc>
                <a:tc>
                  <a:txBody>
                    <a:bodyPr/>
                    <a:lstStyle/>
                    <a:p>
                      <a:pPr algn="ctr"/>
                      <a:r>
                        <a:rPr lang="en-GB" sz="900" dirty="0">
                          <a:solidFill>
                            <a:srgbClr val="4D4D4D"/>
                          </a:solidFill>
                          <a:latin typeface="Arial" panose="020B0604020202020204" pitchFamily="34" charset="0"/>
                          <a:cs typeface="Arial" panose="020B0604020202020204" pitchFamily="34" charset="0"/>
                        </a:rPr>
                        <a:t>330</a:t>
                      </a:r>
                    </a:p>
                  </a:txBody>
                  <a:tcPr marL="18000" marR="18000" marT="18000" marB="18000">
                    <a:lnT w="12700" cap="flat" cmpd="sng" algn="ctr">
                      <a:solidFill>
                        <a:srgbClr val="4D4D4D"/>
                      </a:solidFill>
                      <a:prstDash val="solid"/>
                      <a:round/>
                      <a:headEnd type="none" w="med" len="med"/>
                      <a:tailEnd type="none" w="med" len="med"/>
                    </a:lnT>
                  </a:tcPr>
                </a:tc>
                <a:tc>
                  <a:txBody>
                    <a:bodyPr/>
                    <a:lstStyle/>
                    <a:p>
                      <a:pPr algn="ctr"/>
                      <a:r>
                        <a:rPr lang="en-GB" sz="900" dirty="0">
                          <a:solidFill>
                            <a:srgbClr val="4D4D4D"/>
                          </a:solidFill>
                          <a:latin typeface="Arial" panose="020B0604020202020204" pitchFamily="34" charset="0"/>
                          <a:cs typeface="Arial" panose="020B0604020202020204" pitchFamily="34" charset="0"/>
                        </a:rPr>
                        <a:t>225</a:t>
                      </a:r>
                    </a:p>
                  </a:txBody>
                  <a:tcPr marL="18000" marR="18000" marT="18000" marB="18000">
                    <a:lnT w="12700" cap="flat" cmpd="sng" algn="ctr">
                      <a:solidFill>
                        <a:srgbClr val="4D4D4D"/>
                      </a:solidFill>
                      <a:prstDash val="solid"/>
                      <a:round/>
                      <a:headEnd type="none" w="med" len="med"/>
                      <a:tailEnd type="none" w="med" len="med"/>
                    </a:lnT>
                  </a:tcPr>
                </a:tc>
                <a:tc>
                  <a:txBody>
                    <a:bodyPr/>
                    <a:lstStyle/>
                    <a:p>
                      <a:pPr algn="ctr"/>
                      <a:r>
                        <a:rPr lang="en-GB" sz="900" dirty="0">
                          <a:solidFill>
                            <a:srgbClr val="4D4D4D"/>
                          </a:solidFill>
                          <a:latin typeface="Arial" panose="020B0604020202020204" pitchFamily="34" charset="0"/>
                          <a:cs typeface="Arial" panose="020B0604020202020204" pitchFamily="34" charset="0"/>
                        </a:rPr>
                        <a:t>5.32</a:t>
                      </a:r>
                      <a:br>
                        <a:rPr lang="en-GB" sz="900" dirty="0">
                          <a:solidFill>
                            <a:srgbClr val="4D4D4D"/>
                          </a:solidFill>
                          <a:latin typeface="Arial" panose="020B0604020202020204" pitchFamily="34" charset="0"/>
                          <a:cs typeface="Arial" panose="020B0604020202020204" pitchFamily="34" charset="0"/>
                        </a:rPr>
                      </a:br>
                      <a:r>
                        <a:rPr lang="en-GB" sz="900" dirty="0">
                          <a:solidFill>
                            <a:srgbClr val="4D4D4D"/>
                          </a:solidFill>
                          <a:latin typeface="Arial" panose="020B0604020202020204" pitchFamily="34" charset="0"/>
                          <a:cs typeface="Arial" panose="020B0604020202020204" pitchFamily="34" charset="0"/>
                        </a:rPr>
                        <a:t>(</a:t>
                      </a:r>
                      <a:r>
                        <a:rPr lang="en-GB" sz="900" dirty="0" smtClean="0">
                          <a:solidFill>
                            <a:srgbClr val="4D4D4D"/>
                          </a:solidFill>
                          <a:latin typeface="Arial" panose="020B0604020202020204" pitchFamily="34" charset="0"/>
                          <a:cs typeface="Arial" panose="020B0604020202020204" pitchFamily="34" charset="0"/>
                        </a:rPr>
                        <a:t>4.63, 6.41</a:t>
                      </a:r>
                      <a:r>
                        <a:rPr lang="en-GB" sz="900" dirty="0">
                          <a:solidFill>
                            <a:srgbClr val="4D4D4D"/>
                          </a:solidFill>
                          <a:latin typeface="Arial" panose="020B0604020202020204" pitchFamily="34" charset="0"/>
                          <a:cs typeface="Arial" panose="020B0604020202020204" pitchFamily="34" charset="0"/>
                        </a:rPr>
                        <a:t>)</a:t>
                      </a:r>
                    </a:p>
                  </a:txBody>
                  <a:tcPr marL="18000" marR="18000" marT="18000" marB="18000">
                    <a:lnT w="12700" cap="flat" cmpd="sng" algn="ctr">
                      <a:solidFill>
                        <a:srgbClr val="4D4D4D"/>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dirty="0">
                          <a:solidFill>
                            <a:srgbClr val="4D4D4D"/>
                          </a:solidFill>
                          <a:latin typeface="Arial" panose="020B0604020202020204" pitchFamily="34" charset="0"/>
                          <a:cs typeface="Arial" panose="020B0604020202020204" pitchFamily="34" charset="0"/>
                        </a:rPr>
                        <a:t>26.6</a:t>
                      </a:r>
                      <a:br>
                        <a:rPr lang="en-GB" sz="900" dirty="0">
                          <a:solidFill>
                            <a:srgbClr val="4D4D4D"/>
                          </a:solidFill>
                          <a:latin typeface="Arial" panose="020B0604020202020204" pitchFamily="34" charset="0"/>
                          <a:cs typeface="Arial" panose="020B0604020202020204" pitchFamily="34" charset="0"/>
                        </a:rPr>
                      </a:br>
                      <a:r>
                        <a:rPr lang="en-GB" sz="900" dirty="0">
                          <a:solidFill>
                            <a:srgbClr val="4D4D4D"/>
                          </a:solidFill>
                          <a:latin typeface="Arial" panose="020B0604020202020204" pitchFamily="34" charset="0"/>
                          <a:cs typeface="Arial" panose="020B0604020202020204" pitchFamily="34" charset="0"/>
                        </a:rPr>
                        <a:t>(</a:t>
                      </a:r>
                      <a:r>
                        <a:rPr lang="en-GB" sz="900" dirty="0" smtClean="0">
                          <a:solidFill>
                            <a:srgbClr val="4D4D4D"/>
                          </a:solidFill>
                          <a:latin typeface="Arial" panose="020B0604020202020204" pitchFamily="34" charset="0"/>
                          <a:cs typeface="Arial" panose="020B0604020202020204" pitchFamily="34" charset="0"/>
                        </a:rPr>
                        <a:t>21.1, 32.4</a:t>
                      </a:r>
                      <a:r>
                        <a:rPr lang="en-GB" sz="900" dirty="0">
                          <a:solidFill>
                            <a:srgbClr val="4D4D4D"/>
                          </a:solidFill>
                          <a:latin typeface="Arial" panose="020B0604020202020204" pitchFamily="34" charset="0"/>
                          <a:cs typeface="Arial" panose="020B0604020202020204" pitchFamily="34" charset="0"/>
                        </a:rPr>
                        <a:t>)</a:t>
                      </a:r>
                    </a:p>
                  </a:txBody>
                  <a:tcPr marL="18000" marR="18000" marT="18000" marB="18000">
                    <a:lnT w="12700" cap="flat" cmpd="sng" algn="ctr">
                      <a:solidFill>
                        <a:srgbClr val="4D4D4D"/>
                      </a:solidFill>
                      <a:prstDash val="solid"/>
                      <a:round/>
                      <a:headEnd type="none" w="med" len="med"/>
                      <a:tailEnd type="none" w="med" len="med"/>
                    </a:lnT>
                  </a:tcPr>
                </a:tc>
                <a:extLst>
                  <a:ext uri="{0D108BD9-81ED-4DB2-BD59-A6C34878D82A}">
                    <a16:rowId xmlns="" xmlns:a16="http://schemas.microsoft.com/office/drawing/2014/main" val="725247068"/>
                  </a:ext>
                </a:extLst>
              </a:tr>
              <a:tr h="662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dirty="0">
                          <a:solidFill>
                            <a:srgbClr val="4D4D4D"/>
                          </a:solidFill>
                          <a:latin typeface="Arial" panose="020B0604020202020204" pitchFamily="34" charset="0"/>
                          <a:cs typeface="Arial" panose="020B0604020202020204" pitchFamily="34" charset="0"/>
                        </a:rPr>
                        <a:t>Placebo</a:t>
                      </a:r>
                    </a:p>
                  </a:txBody>
                  <a:tcPr marL="18000" marR="18000" marT="18000" marB="18000">
                    <a:lnB w="12700" cap="flat" cmpd="sng" algn="ctr">
                      <a:solidFill>
                        <a:srgbClr val="4D4D4D"/>
                      </a:solidFill>
                      <a:prstDash val="solid"/>
                      <a:round/>
                      <a:headEnd type="none" w="med" len="med"/>
                      <a:tailEnd type="none" w="med" len="med"/>
                    </a:lnB>
                  </a:tcPr>
                </a:tc>
                <a:tc>
                  <a:txBody>
                    <a:bodyPr/>
                    <a:lstStyle/>
                    <a:p>
                      <a:pPr algn="ctr"/>
                      <a:r>
                        <a:rPr lang="en-GB" sz="900" dirty="0">
                          <a:solidFill>
                            <a:srgbClr val="4D4D4D"/>
                          </a:solidFill>
                          <a:latin typeface="Arial" panose="020B0604020202020204" pitchFamily="34" charset="0"/>
                          <a:cs typeface="Arial" panose="020B0604020202020204" pitchFamily="34" charset="0"/>
                        </a:rPr>
                        <a:t>163</a:t>
                      </a:r>
                    </a:p>
                  </a:txBody>
                  <a:tcPr marL="18000" marR="18000" marT="18000" marB="18000">
                    <a:lnB w="12700" cap="flat" cmpd="sng" algn="ctr">
                      <a:solidFill>
                        <a:srgbClr val="4D4D4D"/>
                      </a:solidFill>
                      <a:prstDash val="solid"/>
                      <a:round/>
                      <a:headEnd type="none" w="med" len="med"/>
                      <a:tailEnd type="none" w="med" len="med"/>
                    </a:lnB>
                  </a:tcPr>
                </a:tc>
                <a:tc>
                  <a:txBody>
                    <a:bodyPr/>
                    <a:lstStyle/>
                    <a:p>
                      <a:pPr algn="ctr"/>
                      <a:r>
                        <a:rPr lang="en-GB" sz="900" dirty="0">
                          <a:solidFill>
                            <a:srgbClr val="4D4D4D"/>
                          </a:solidFill>
                          <a:latin typeface="Arial" panose="020B0604020202020204" pitchFamily="34" charset="0"/>
                          <a:cs typeface="Arial" panose="020B0604020202020204" pitchFamily="34" charset="0"/>
                        </a:rPr>
                        <a:t>141</a:t>
                      </a:r>
                    </a:p>
                  </a:txBody>
                  <a:tcPr marL="18000" marR="18000" marT="18000" marB="18000">
                    <a:lnB w="12700" cap="flat" cmpd="sng" algn="ctr">
                      <a:solidFill>
                        <a:srgbClr val="4D4D4D"/>
                      </a:solidFill>
                      <a:prstDash val="solid"/>
                      <a:round/>
                      <a:headEnd type="none" w="med" len="med"/>
                      <a:tailEnd type="none" w="med" len="med"/>
                    </a:lnB>
                  </a:tcPr>
                </a:tc>
                <a:tc>
                  <a:txBody>
                    <a:bodyPr/>
                    <a:lstStyle/>
                    <a:p>
                      <a:pPr algn="ctr"/>
                      <a:r>
                        <a:rPr lang="en-GB" sz="900" dirty="0">
                          <a:solidFill>
                            <a:srgbClr val="4D4D4D"/>
                          </a:solidFill>
                          <a:latin typeface="Arial" panose="020B0604020202020204" pitchFamily="34" charset="0"/>
                          <a:cs typeface="Arial" panose="020B0604020202020204" pitchFamily="34" charset="0"/>
                        </a:rPr>
                        <a:t>4.14</a:t>
                      </a:r>
                      <a:br>
                        <a:rPr lang="en-GB" sz="900" dirty="0">
                          <a:solidFill>
                            <a:srgbClr val="4D4D4D"/>
                          </a:solidFill>
                          <a:latin typeface="Arial" panose="020B0604020202020204" pitchFamily="34" charset="0"/>
                          <a:cs typeface="Arial" panose="020B0604020202020204" pitchFamily="34" charset="0"/>
                        </a:rPr>
                      </a:br>
                      <a:r>
                        <a:rPr lang="en-GB" sz="900" dirty="0">
                          <a:solidFill>
                            <a:srgbClr val="4D4D4D"/>
                          </a:solidFill>
                          <a:latin typeface="Arial" panose="020B0604020202020204" pitchFamily="34" charset="0"/>
                          <a:cs typeface="Arial" panose="020B0604020202020204" pitchFamily="34" charset="0"/>
                        </a:rPr>
                        <a:t>(</a:t>
                      </a:r>
                      <a:r>
                        <a:rPr lang="en-GB" sz="900" dirty="0" smtClean="0">
                          <a:solidFill>
                            <a:srgbClr val="4D4D4D"/>
                          </a:solidFill>
                          <a:latin typeface="Arial" panose="020B0604020202020204" pitchFamily="34" charset="0"/>
                          <a:cs typeface="Arial" panose="020B0604020202020204" pitchFamily="34" charset="0"/>
                        </a:rPr>
                        <a:t>3.42, 4.86</a:t>
                      </a:r>
                      <a:r>
                        <a:rPr lang="en-GB" sz="900" dirty="0">
                          <a:solidFill>
                            <a:srgbClr val="4D4D4D"/>
                          </a:solidFill>
                          <a:latin typeface="Arial" panose="020B0604020202020204" pitchFamily="34" charset="0"/>
                          <a:cs typeface="Arial" panose="020B0604020202020204" pitchFamily="34" charset="0"/>
                        </a:rPr>
                        <a:t>)</a:t>
                      </a:r>
                    </a:p>
                  </a:txBody>
                  <a:tcPr marL="18000" marR="18000" marT="18000" marB="18000">
                    <a:lnB w="12700" cap="flat" cmpd="sng" algn="ctr">
                      <a:solidFill>
                        <a:srgbClr val="4D4D4D"/>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dirty="0">
                          <a:solidFill>
                            <a:srgbClr val="4D4D4D"/>
                          </a:solidFill>
                          <a:latin typeface="Arial" panose="020B0604020202020204" pitchFamily="34" charset="0"/>
                          <a:cs typeface="Arial" panose="020B0604020202020204" pitchFamily="34" charset="0"/>
                        </a:rPr>
                        <a:t>10.9</a:t>
                      </a:r>
                      <a:br>
                        <a:rPr lang="en-GB" sz="900" dirty="0">
                          <a:solidFill>
                            <a:srgbClr val="4D4D4D"/>
                          </a:solidFill>
                          <a:latin typeface="Arial" panose="020B0604020202020204" pitchFamily="34" charset="0"/>
                          <a:cs typeface="Arial" panose="020B0604020202020204" pitchFamily="34" charset="0"/>
                        </a:rPr>
                      </a:br>
                      <a:r>
                        <a:rPr lang="en-GB" sz="900" dirty="0">
                          <a:solidFill>
                            <a:srgbClr val="4D4D4D"/>
                          </a:solidFill>
                          <a:latin typeface="Arial" panose="020B0604020202020204" pitchFamily="34" charset="0"/>
                          <a:cs typeface="Arial" panose="020B0604020202020204" pitchFamily="34" charset="0"/>
                        </a:rPr>
                        <a:t>(</a:t>
                      </a:r>
                      <a:r>
                        <a:rPr lang="en-GB" sz="900" dirty="0" smtClean="0">
                          <a:solidFill>
                            <a:srgbClr val="4D4D4D"/>
                          </a:solidFill>
                          <a:latin typeface="Arial" panose="020B0604020202020204" pitchFamily="34" charset="0"/>
                          <a:cs typeface="Arial" panose="020B0604020202020204" pitchFamily="34" charset="0"/>
                        </a:rPr>
                        <a:t>6.2, 17.0</a:t>
                      </a:r>
                      <a:r>
                        <a:rPr lang="en-GB" sz="900" dirty="0">
                          <a:solidFill>
                            <a:srgbClr val="4D4D4D"/>
                          </a:solidFill>
                          <a:latin typeface="Arial" panose="020B0604020202020204" pitchFamily="34" charset="0"/>
                          <a:cs typeface="Arial" panose="020B0604020202020204" pitchFamily="34" charset="0"/>
                        </a:rPr>
                        <a:t>)</a:t>
                      </a:r>
                    </a:p>
                  </a:txBody>
                  <a:tcPr marL="18000" marR="18000" marT="18000" marB="18000">
                    <a:lnB w="12700" cap="flat" cmpd="sng" algn="ctr">
                      <a:solidFill>
                        <a:srgbClr val="4D4D4D"/>
                      </a:solidFill>
                      <a:prstDash val="solid"/>
                      <a:round/>
                      <a:headEnd type="none" w="med" len="med"/>
                      <a:tailEnd type="none" w="med" len="med"/>
                    </a:lnB>
                  </a:tcPr>
                </a:tc>
                <a:extLst>
                  <a:ext uri="{0D108BD9-81ED-4DB2-BD59-A6C34878D82A}">
                    <a16:rowId xmlns="" xmlns:a16="http://schemas.microsoft.com/office/drawing/2014/main" val="468016783"/>
                  </a:ext>
                </a:extLst>
              </a:tr>
            </a:tbl>
          </a:graphicData>
        </a:graphic>
      </p:graphicFrame>
      <p:sp>
        <p:nvSpPr>
          <p:cNvPr id="7" name="TextBox 6"/>
          <p:cNvSpPr txBox="1"/>
          <p:nvPr/>
        </p:nvSpPr>
        <p:spPr>
          <a:xfrm>
            <a:off x="2491880" y="1687872"/>
            <a:ext cx="481221" cy="338554"/>
          </a:xfrm>
          <a:prstGeom prst="rect">
            <a:avLst/>
          </a:prstGeom>
          <a:noFill/>
        </p:spPr>
        <p:txBody>
          <a:bodyPr wrap="none" rtlCol="0">
            <a:spAutoFit/>
          </a:bodyPr>
          <a:lstStyle/>
          <a:p>
            <a:pPr algn="ctr" defTabSz="457200"/>
            <a:r>
              <a:rPr lang="en-GB" sz="1600" b="1" dirty="0">
                <a:solidFill>
                  <a:srgbClr val="4D4D4D"/>
                </a:solidFill>
                <a:latin typeface="Arial" panose="020B0604020202020204" pitchFamily="34" charset="0"/>
                <a:cs typeface="Arial" panose="020B0604020202020204" pitchFamily="34" charset="0"/>
              </a:rPr>
              <a:t>OS</a:t>
            </a:r>
          </a:p>
        </p:txBody>
      </p:sp>
      <p:cxnSp>
        <p:nvCxnSpPr>
          <p:cNvPr id="8" name="Straight Connector 7"/>
          <p:cNvCxnSpPr/>
          <p:nvPr/>
        </p:nvCxnSpPr>
        <p:spPr>
          <a:xfrm flipH="1">
            <a:off x="1674227" y="2860085"/>
            <a:ext cx="368709" cy="0"/>
          </a:xfrm>
          <a:prstGeom prst="line">
            <a:avLst/>
          </a:prstGeom>
          <a:ln w="19050" cap="flat">
            <a:solidFill>
              <a:schemeClr val="accent3"/>
            </a:solidFill>
            <a:miter lim="800000"/>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1674227" y="3151904"/>
            <a:ext cx="368709" cy="0"/>
          </a:xfrm>
          <a:prstGeom prst="line">
            <a:avLst/>
          </a:prstGeom>
          <a:ln w="19050" cap="flat">
            <a:solidFill>
              <a:schemeClr val="accent2"/>
            </a:solidFill>
            <a:miter lim="800000"/>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21771" y="4972877"/>
            <a:ext cx="259551" cy="261610"/>
          </a:xfrm>
          <a:prstGeom prst="rect">
            <a:avLst/>
          </a:prstGeom>
          <a:noFill/>
        </p:spPr>
        <p:txBody>
          <a:bodyPr wrap="none" rtlCol="0" anchor="ctr" anchorCtr="0">
            <a:spAutoFit/>
          </a:bodyPr>
          <a:lstStyle/>
          <a:p>
            <a:pPr algn="r"/>
            <a:r>
              <a:rPr lang="en-GB" sz="1050" dirty="0">
                <a:solidFill>
                  <a:srgbClr val="4D4D4D"/>
                </a:solidFill>
                <a:latin typeface="Arial" panose="020B0604020202020204" pitchFamily="34" charset="0"/>
                <a:cs typeface="Arial" panose="020B0604020202020204" pitchFamily="34" charset="0"/>
              </a:rPr>
              <a:t>0</a:t>
            </a:r>
          </a:p>
        </p:txBody>
      </p:sp>
      <p:sp>
        <p:nvSpPr>
          <p:cNvPr id="11" name="TextBox 10"/>
          <p:cNvSpPr txBox="1"/>
          <p:nvPr/>
        </p:nvSpPr>
        <p:spPr>
          <a:xfrm>
            <a:off x="878280" y="5174530"/>
            <a:ext cx="259552" cy="261610"/>
          </a:xfrm>
          <a:prstGeom prst="rect">
            <a:avLst/>
          </a:prstGeom>
          <a:noFill/>
        </p:spPr>
        <p:txBody>
          <a:bodyPr wrap="none" rtlCol="0">
            <a:spAutoFit/>
          </a:bodyPr>
          <a:lstStyle/>
          <a:p>
            <a:pPr algn="ctr"/>
            <a:r>
              <a:rPr lang="en-GB" sz="1050" dirty="0">
                <a:solidFill>
                  <a:srgbClr val="4D4D4D"/>
                </a:solidFill>
                <a:latin typeface="Arial" panose="020B0604020202020204" pitchFamily="34" charset="0"/>
                <a:cs typeface="Arial" panose="020B0604020202020204" pitchFamily="34" charset="0"/>
              </a:rPr>
              <a:t>0</a:t>
            </a:r>
          </a:p>
        </p:txBody>
      </p:sp>
      <p:sp>
        <p:nvSpPr>
          <p:cNvPr id="12" name="TextBox 11"/>
          <p:cNvSpPr txBox="1"/>
          <p:nvPr/>
        </p:nvSpPr>
        <p:spPr>
          <a:xfrm>
            <a:off x="1165178" y="5174530"/>
            <a:ext cx="259552" cy="261610"/>
          </a:xfrm>
          <a:prstGeom prst="rect">
            <a:avLst/>
          </a:prstGeom>
          <a:noFill/>
        </p:spPr>
        <p:txBody>
          <a:bodyPr wrap="none" rtlCol="0">
            <a:spAutoFit/>
          </a:bodyPr>
          <a:lstStyle/>
          <a:p>
            <a:pPr algn="ctr"/>
            <a:r>
              <a:rPr lang="en-GB" sz="1050" dirty="0">
                <a:solidFill>
                  <a:srgbClr val="4D4D4D"/>
                </a:solidFill>
                <a:latin typeface="Arial" panose="020B0604020202020204" pitchFamily="34" charset="0"/>
                <a:cs typeface="Arial" panose="020B0604020202020204" pitchFamily="34" charset="0"/>
              </a:rPr>
              <a:t>2</a:t>
            </a:r>
          </a:p>
        </p:txBody>
      </p:sp>
      <p:sp>
        <p:nvSpPr>
          <p:cNvPr id="13" name="TextBox 12"/>
          <p:cNvSpPr txBox="1"/>
          <p:nvPr/>
        </p:nvSpPr>
        <p:spPr>
          <a:xfrm>
            <a:off x="1452075" y="5174530"/>
            <a:ext cx="259551" cy="261610"/>
          </a:xfrm>
          <a:prstGeom prst="rect">
            <a:avLst/>
          </a:prstGeom>
          <a:noFill/>
        </p:spPr>
        <p:txBody>
          <a:bodyPr wrap="none" rtlCol="0">
            <a:spAutoFit/>
          </a:bodyPr>
          <a:lstStyle/>
          <a:p>
            <a:pPr algn="ctr"/>
            <a:r>
              <a:rPr lang="en-GB" sz="1050" dirty="0">
                <a:solidFill>
                  <a:srgbClr val="4D4D4D"/>
                </a:solidFill>
                <a:latin typeface="Arial" panose="020B0604020202020204" pitchFamily="34" charset="0"/>
                <a:cs typeface="Arial" panose="020B0604020202020204" pitchFamily="34" charset="0"/>
              </a:rPr>
              <a:t>4</a:t>
            </a:r>
          </a:p>
        </p:txBody>
      </p:sp>
      <p:sp>
        <p:nvSpPr>
          <p:cNvPr id="14" name="TextBox 13"/>
          <p:cNvSpPr txBox="1"/>
          <p:nvPr/>
        </p:nvSpPr>
        <p:spPr>
          <a:xfrm>
            <a:off x="1738973" y="5174530"/>
            <a:ext cx="259552" cy="261610"/>
          </a:xfrm>
          <a:prstGeom prst="rect">
            <a:avLst/>
          </a:prstGeom>
          <a:noFill/>
        </p:spPr>
        <p:txBody>
          <a:bodyPr wrap="none" rtlCol="0">
            <a:spAutoFit/>
          </a:bodyPr>
          <a:lstStyle/>
          <a:p>
            <a:pPr algn="ctr"/>
            <a:r>
              <a:rPr lang="en-GB" sz="1050" dirty="0">
                <a:solidFill>
                  <a:srgbClr val="4D4D4D"/>
                </a:solidFill>
                <a:latin typeface="Arial" panose="020B0604020202020204" pitchFamily="34" charset="0"/>
                <a:cs typeface="Arial" panose="020B0604020202020204" pitchFamily="34" charset="0"/>
              </a:rPr>
              <a:t>6</a:t>
            </a:r>
          </a:p>
        </p:txBody>
      </p:sp>
      <p:sp>
        <p:nvSpPr>
          <p:cNvPr id="15" name="TextBox 14"/>
          <p:cNvSpPr txBox="1"/>
          <p:nvPr/>
        </p:nvSpPr>
        <p:spPr>
          <a:xfrm>
            <a:off x="2025871" y="5174530"/>
            <a:ext cx="259552" cy="261610"/>
          </a:xfrm>
          <a:prstGeom prst="rect">
            <a:avLst/>
          </a:prstGeom>
          <a:noFill/>
        </p:spPr>
        <p:txBody>
          <a:bodyPr wrap="none" rtlCol="0">
            <a:spAutoFit/>
          </a:bodyPr>
          <a:lstStyle/>
          <a:p>
            <a:pPr algn="ctr"/>
            <a:r>
              <a:rPr lang="en-GB" sz="1050" dirty="0">
                <a:solidFill>
                  <a:srgbClr val="4D4D4D"/>
                </a:solidFill>
                <a:latin typeface="Arial" panose="020B0604020202020204" pitchFamily="34" charset="0"/>
                <a:cs typeface="Arial" panose="020B0604020202020204" pitchFamily="34" charset="0"/>
              </a:rPr>
              <a:t>8</a:t>
            </a:r>
          </a:p>
        </p:txBody>
      </p:sp>
      <p:sp>
        <p:nvSpPr>
          <p:cNvPr id="16" name="TextBox 15"/>
          <p:cNvSpPr txBox="1"/>
          <p:nvPr/>
        </p:nvSpPr>
        <p:spPr>
          <a:xfrm>
            <a:off x="2274042" y="5174530"/>
            <a:ext cx="337006" cy="261610"/>
          </a:xfrm>
          <a:prstGeom prst="rect">
            <a:avLst/>
          </a:prstGeom>
          <a:noFill/>
        </p:spPr>
        <p:txBody>
          <a:bodyPr wrap="none" rtlCol="0">
            <a:spAutoFit/>
          </a:bodyPr>
          <a:lstStyle/>
          <a:p>
            <a:pPr algn="ctr"/>
            <a:r>
              <a:rPr lang="en-GB" sz="1050" dirty="0">
                <a:solidFill>
                  <a:srgbClr val="4D4D4D"/>
                </a:solidFill>
                <a:latin typeface="Arial" panose="020B0604020202020204" pitchFamily="34" charset="0"/>
                <a:cs typeface="Arial" panose="020B0604020202020204" pitchFamily="34" charset="0"/>
              </a:rPr>
              <a:t>10</a:t>
            </a:r>
          </a:p>
        </p:txBody>
      </p:sp>
      <p:sp>
        <p:nvSpPr>
          <p:cNvPr id="17" name="TextBox 16"/>
          <p:cNvSpPr txBox="1"/>
          <p:nvPr/>
        </p:nvSpPr>
        <p:spPr>
          <a:xfrm>
            <a:off x="2560940" y="5174530"/>
            <a:ext cx="337006" cy="261610"/>
          </a:xfrm>
          <a:prstGeom prst="rect">
            <a:avLst/>
          </a:prstGeom>
          <a:noFill/>
        </p:spPr>
        <p:txBody>
          <a:bodyPr wrap="none" rtlCol="0">
            <a:spAutoFit/>
          </a:bodyPr>
          <a:lstStyle/>
          <a:p>
            <a:pPr algn="ctr"/>
            <a:r>
              <a:rPr lang="en-GB" sz="1050" dirty="0">
                <a:solidFill>
                  <a:srgbClr val="4D4D4D"/>
                </a:solidFill>
                <a:latin typeface="Arial" panose="020B0604020202020204" pitchFamily="34" charset="0"/>
                <a:cs typeface="Arial" panose="020B0604020202020204" pitchFamily="34" charset="0"/>
              </a:rPr>
              <a:t>12</a:t>
            </a:r>
          </a:p>
        </p:txBody>
      </p:sp>
      <p:sp>
        <p:nvSpPr>
          <p:cNvPr id="18" name="TextBox 17"/>
          <p:cNvSpPr txBox="1"/>
          <p:nvPr/>
        </p:nvSpPr>
        <p:spPr>
          <a:xfrm>
            <a:off x="2847837" y="5174530"/>
            <a:ext cx="337006" cy="261610"/>
          </a:xfrm>
          <a:prstGeom prst="rect">
            <a:avLst/>
          </a:prstGeom>
          <a:noFill/>
        </p:spPr>
        <p:txBody>
          <a:bodyPr wrap="none" rtlCol="0">
            <a:spAutoFit/>
          </a:bodyPr>
          <a:lstStyle/>
          <a:p>
            <a:pPr algn="ctr"/>
            <a:r>
              <a:rPr lang="en-GB" sz="1050" dirty="0">
                <a:solidFill>
                  <a:srgbClr val="4D4D4D"/>
                </a:solidFill>
                <a:latin typeface="Arial" panose="020B0604020202020204" pitchFamily="34" charset="0"/>
                <a:cs typeface="Arial" panose="020B0604020202020204" pitchFamily="34" charset="0"/>
              </a:rPr>
              <a:t>14</a:t>
            </a:r>
          </a:p>
        </p:txBody>
      </p:sp>
      <p:sp>
        <p:nvSpPr>
          <p:cNvPr id="19" name="TextBox 18"/>
          <p:cNvSpPr txBox="1"/>
          <p:nvPr/>
        </p:nvSpPr>
        <p:spPr>
          <a:xfrm>
            <a:off x="3134735" y="5174530"/>
            <a:ext cx="337006" cy="261610"/>
          </a:xfrm>
          <a:prstGeom prst="rect">
            <a:avLst/>
          </a:prstGeom>
          <a:noFill/>
        </p:spPr>
        <p:txBody>
          <a:bodyPr wrap="none" rtlCol="0">
            <a:spAutoFit/>
          </a:bodyPr>
          <a:lstStyle/>
          <a:p>
            <a:pPr algn="ctr"/>
            <a:r>
              <a:rPr lang="en-GB" sz="1050" dirty="0">
                <a:solidFill>
                  <a:srgbClr val="4D4D4D"/>
                </a:solidFill>
                <a:latin typeface="Arial" panose="020B0604020202020204" pitchFamily="34" charset="0"/>
                <a:cs typeface="Arial" panose="020B0604020202020204" pitchFamily="34" charset="0"/>
              </a:rPr>
              <a:t>16</a:t>
            </a:r>
          </a:p>
        </p:txBody>
      </p:sp>
      <p:sp>
        <p:nvSpPr>
          <p:cNvPr id="20" name="TextBox 19"/>
          <p:cNvSpPr txBox="1"/>
          <p:nvPr/>
        </p:nvSpPr>
        <p:spPr>
          <a:xfrm>
            <a:off x="3421633" y="5174530"/>
            <a:ext cx="337006" cy="261610"/>
          </a:xfrm>
          <a:prstGeom prst="rect">
            <a:avLst/>
          </a:prstGeom>
          <a:noFill/>
        </p:spPr>
        <p:txBody>
          <a:bodyPr wrap="none" rtlCol="0">
            <a:spAutoFit/>
          </a:bodyPr>
          <a:lstStyle/>
          <a:p>
            <a:pPr algn="ctr"/>
            <a:r>
              <a:rPr lang="en-GB" sz="1050" dirty="0">
                <a:solidFill>
                  <a:srgbClr val="4D4D4D"/>
                </a:solidFill>
                <a:latin typeface="Arial" panose="020B0604020202020204" pitchFamily="34" charset="0"/>
                <a:cs typeface="Arial" panose="020B0604020202020204" pitchFamily="34" charset="0"/>
              </a:rPr>
              <a:t>18</a:t>
            </a:r>
          </a:p>
        </p:txBody>
      </p:sp>
      <p:sp>
        <p:nvSpPr>
          <p:cNvPr id="21" name="TextBox 20"/>
          <p:cNvSpPr txBox="1"/>
          <p:nvPr/>
        </p:nvSpPr>
        <p:spPr>
          <a:xfrm>
            <a:off x="3708531" y="5174530"/>
            <a:ext cx="337006" cy="261610"/>
          </a:xfrm>
          <a:prstGeom prst="rect">
            <a:avLst/>
          </a:prstGeom>
          <a:noFill/>
        </p:spPr>
        <p:txBody>
          <a:bodyPr wrap="none" rtlCol="0">
            <a:spAutoFit/>
          </a:bodyPr>
          <a:lstStyle/>
          <a:p>
            <a:pPr algn="ctr"/>
            <a:r>
              <a:rPr lang="en-GB" sz="1050" dirty="0">
                <a:solidFill>
                  <a:srgbClr val="4D4D4D"/>
                </a:solidFill>
                <a:latin typeface="Arial" panose="020B0604020202020204" pitchFamily="34" charset="0"/>
                <a:cs typeface="Arial" panose="020B0604020202020204" pitchFamily="34" charset="0"/>
              </a:rPr>
              <a:t>20</a:t>
            </a:r>
          </a:p>
        </p:txBody>
      </p:sp>
      <p:sp>
        <p:nvSpPr>
          <p:cNvPr id="22" name="TextBox 21"/>
          <p:cNvSpPr txBox="1"/>
          <p:nvPr/>
        </p:nvSpPr>
        <p:spPr>
          <a:xfrm>
            <a:off x="3995433" y="5174530"/>
            <a:ext cx="337006" cy="261610"/>
          </a:xfrm>
          <a:prstGeom prst="rect">
            <a:avLst/>
          </a:prstGeom>
          <a:noFill/>
        </p:spPr>
        <p:txBody>
          <a:bodyPr wrap="none" rtlCol="0">
            <a:spAutoFit/>
          </a:bodyPr>
          <a:lstStyle/>
          <a:p>
            <a:pPr algn="ctr"/>
            <a:r>
              <a:rPr lang="en-GB" sz="1050" dirty="0">
                <a:solidFill>
                  <a:srgbClr val="4D4D4D"/>
                </a:solidFill>
                <a:latin typeface="Arial" panose="020B0604020202020204" pitchFamily="34" charset="0"/>
                <a:cs typeface="Arial" panose="020B0604020202020204" pitchFamily="34" charset="0"/>
              </a:rPr>
              <a:t>22</a:t>
            </a:r>
          </a:p>
        </p:txBody>
      </p:sp>
      <p:sp>
        <p:nvSpPr>
          <p:cNvPr id="23" name="TextBox 22"/>
          <p:cNvSpPr txBox="1"/>
          <p:nvPr/>
        </p:nvSpPr>
        <p:spPr>
          <a:xfrm>
            <a:off x="2085215" y="5391225"/>
            <a:ext cx="1000594" cy="253916"/>
          </a:xfrm>
          <a:prstGeom prst="rect">
            <a:avLst/>
          </a:prstGeom>
          <a:noFill/>
        </p:spPr>
        <p:txBody>
          <a:bodyPr wrap="none" rtlCol="0">
            <a:spAutoFit/>
          </a:bodyPr>
          <a:lstStyle/>
          <a:p>
            <a:pPr algn="ctr"/>
            <a:r>
              <a:rPr lang="en-GB" sz="1050" dirty="0" smtClean="0">
                <a:solidFill>
                  <a:srgbClr val="4D4D4D"/>
                </a:solidFill>
                <a:latin typeface="Arial" panose="020B0604020202020204" pitchFamily="34" charset="0"/>
                <a:cs typeface="Arial" panose="020B0604020202020204" pitchFamily="34" charset="0"/>
              </a:rPr>
              <a:t>Time, months</a:t>
            </a:r>
            <a:endParaRPr lang="en-GB" sz="1050" dirty="0">
              <a:solidFill>
                <a:srgbClr val="4D4D4D"/>
              </a:solidFill>
              <a:latin typeface="Arial" panose="020B0604020202020204" pitchFamily="34" charset="0"/>
              <a:cs typeface="Arial" panose="020B0604020202020204" pitchFamily="34" charset="0"/>
            </a:endParaRPr>
          </a:p>
        </p:txBody>
      </p:sp>
      <p:sp>
        <p:nvSpPr>
          <p:cNvPr id="24" name="TextBox 23"/>
          <p:cNvSpPr txBox="1"/>
          <p:nvPr/>
        </p:nvSpPr>
        <p:spPr>
          <a:xfrm>
            <a:off x="800827" y="5760120"/>
            <a:ext cx="414460" cy="430887"/>
          </a:xfrm>
          <a:prstGeom prst="rect">
            <a:avLst/>
          </a:prstGeom>
          <a:noFill/>
        </p:spPr>
        <p:txBody>
          <a:bodyPr wrap="none" rtlCol="0">
            <a:spAutoFit/>
          </a:bodyPr>
          <a:lstStyle/>
          <a:p>
            <a:pPr algn="ctr"/>
            <a:r>
              <a:rPr lang="en-GB" sz="1050" dirty="0">
                <a:solidFill>
                  <a:srgbClr val="4D4D4D"/>
                </a:solidFill>
                <a:latin typeface="Arial" panose="020B0604020202020204" pitchFamily="34" charset="0"/>
                <a:cs typeface="Arial" panose="020B0604020202020204" pitchFamily="34" charset="0"/>
              </a:rPr>
              <a:t>330</a:t>
            </a:r>
          </a:p>
          <a:p>
            <a:pPr algn="ctr"/>
            <a:r>
              <a:rPr lang="en-GB" sz="1050" dirty="0">
                <a:solidFill>
                  <a:srgbClr val="4D4D4D"/>
                </a:solidFill>
                <a:latin typeface="Arial" panose="020B0604020202020204" pitchFamily="34" charset="0"/>
                <a:cs typeface="Arial" panose="020B0604020202020204" pitchFamily="34" charset="0"/>
              </a:rPr>
              <a:t>163</a:t>
            </a:r>
          </a:p>
        </p:txBody>
      </p:sp>
      <p:sp>
        <p:nvSpPr>
          <p:cNvPr id="25" name="TextBox 24"/>
          <p:cNvSpPr txBox="1"/>
          <p:nvPr/>
        </p:nvSpPr>
        <p:spPr>
          <a:xfrm>
            <a:off x="1087724" y="5760120"/>
            <a:ext cx="414460" cy="430887"/>
          </a:xfrm>
          <a:prstGeom prst="rect">
            <a:avLst/>
          </a:prstGeom>
          <a:noFill/>
        </p:spPr>
        <p:txBody>
          <a:bodyPr wrap="none" rtlCol="0">
            <a:spAutoFit/>
          </a:bodyPr>
          <a:lstStyle/>
          <a:p>
            <a:pPr algn="ctr"/>
            <a:r>
              <a:rPr lang="en-GB" sz="1050" dirty="0">
                <a:solidFill>
                  <a:srgbClr val="4D4D4D"/>
                </a:solidFill>
                <a:latin typeface="Arial" panose="020B0604020202020204" pitchFamily="34" charset="0"/>
                <a:cs typeface="Arial" panose="020B0604020202020204" pitchFamily="34" charset="0"/>
              </a:rPr>
              <a:t>275</a:t>
            </a:r>
          </a:p>
          <a:p>
            <a:pPr algn="ctr"/>
            <a:r>
              <a:rPr lang="en-GB" sz="1050" dirty="0">
                <a:solidFill>
                  <a:srgbClr val="4D4D4D"/>
                </a:solidFill>
                <a:latin typeface="Arial" panose="020B0604020202020204" pitchFamily="34" charset="0"/>
                <a:cs typeface="Arial" panose="020B0604020202020204" pitchFamily="34" charset="0"/>
              </a:rPr>
              <a:t>121</a:t>
            </a:r>
          </a:p>
        </p:txBody>
      </p:sp>
      <p:sp>
        <p:nvSpPr>
          <p:cNvPr id="26" name="TextBox 25"/>
          <p:cNvSpPr txBox="1"/>
          <p:nvPr/>
        </p:nvSpPr>
        <p:spPr>
          <a:xfrm>
            <a:off x="1376507" y="5760120"/>
            <a:ext cx="410690" cy="415498"/>
          </a:xfrm>
          <a:prstGeom prst="rect">
            <a:avLst/>
          </a:prstGeom>
          <a:noFill/>
        </p:spPr>
        <p:txBody>
          <a:bodyPr wrap="none" rtlCol="0">
            <a:spAutoFit/>
          </a:bodyPr>
          <a:lstStyle/>
          <a:p>
            <a:pPr algn="ctr"/>
            <a:r>
              <a:rPr lang="en-GB" sz="1050" dirty="0">
                <a:solidFill>
                  <a:srgbClr val="4D4D4D"/>
                </a:solidFill>
                <a:latin typeface="Arial" panose="020B0604020202020204" pitchFamily="34" charset="0"/>
                <a:cs typeface="Arial" panose="020B0604020202020204" pitchFamily="34" charset="0"/>
              </a:rPr>
              <a:t>193</a:t>
            </a:r>
          </a:p>
          <a:p>
            <a:pPr algn="ctr"/>
            <a:r>
              <a:rPr lang="en-GB" sz="1050" dirty="0">
                <a:solidFill>
                  <a:srgbClr val="4D4D4D"/>
                </a:solidFill>
                <a:latin typeface="Arial" panose="020B0604020202020204" pitchFamily="34" charset="0"/>
                <a:cs typeface="Arial" panose="020B0604020202020204" pitchFamily="34" charset="0"/>
              </a:rPr>
              <a:t>82</a:t>
            </a:r>
          </a:p>
        </p:txBody>
      </p:sp>
      <p:sp>
        <p:nvSpPr>
          <p:cNvPr id="27" name="TextBox 26"/>
          <p:cNvSpPr txBox="1"/>
          <p:nvPr/>
        </p:nvSpPr>
        <p:spPr>
          <a:xfrm>
            <a:off x="1661520" y="5760120"/>
            <a:ext cx="414460" cy="430887"/>
          </a:xfrm>
          <a:prstGeom prst="rect">
            <a:avLst/>
          </a:prstGeom>
          <a:noFill/>
        </p:spPr>
        <p:txBody>
          <a:bodyPr wrap="none" rtlCol="0">
            <a:spAutoFit/>
          </a:bodyPr>
          <a:lstStyle/>
          <a:p>
            <a:pPr algn="ctr"/>
            <a:r>
              <a:rPr lang="en-GB" sz="1050" dirty="0">
                <a:solidFill>
                  <a:srgbClr val="4D4D4D"/>
                </a:solidFill>
                <a:latin typeface="Arial" panose="020B0604020202020204" pitchFamily="34" charset="0"/>
                <a:cs typeface="Arial" panose="020B0604020202020204" pitchFamily="34" charset="0"/>
              </a:rPr>
              <a:t>142</a:t>
            </a:r>
          </a:p>
          <a:p>
            <a:pPr algn="ctr"/>
            <a:r>
              <a:rPr lang="en-GB" sz="1050" dirty="0">
                <a:solidFill>
                  <a:srgbClr val="4D4D4D"/>
                </a:solidFill>
                <a:latin typeface="Arial" panose="020B0604020202020204" pitchFamily="34" charset="0"/>
                <a:cs typeface="Arial" panose="020B0604020202020204" pitchFamily="34" charset="0"/>
              </a:rPr>
              <a:t>53</a:t>
            </a:r>
          </a:p>
        </p:txBody>
      </p:sp>
      <p:sp>
        <p:nvSpPr>
          <p:cNvPr id="28" name="TextBox 27"/>
          <p:cNvSpPr txBox="1"/>
          <p:nvPr/>
        </p:nvSpPr>
        <p:spPr>
          <a:xfrm>
            <a:off x="1987145" y="5760120"/>
            <a:ext cx="337006" cy="430887"/>
          </a:xfrm>
          <a:prstGeom prst="rect">
            <a:avLst/>
          </a:prstGeom>
          <a:noFill/>
        </p:spPr>
        <p:txBody>
          <a:bodyPr wrap="none" rtlCol="0">
            <a:spAutoFit/>
          </a:bodyPr>
          <a:lstStyle/>
          <a:p>
            <a:pPr algn="ctr"/>
            <a:r>
              <a:rPr lang="en-GB" sz="1050" dirty="0">
                <a:solidFill>
                  <a:srgbClr val="4D4D4D"/>
                </a:solidFill>
                <a:latin typeface="Arial" panose="020B0604020202020204" pitchFamily="34" charset="0"/>
                <a:cs typeface="Arial" panose="020B0604020202020204" pitchFamily="34" charset="0"/>
              </a:rPr>
              <a:t>95</a:t>
            </a:r>
          </a:p>
          <a:p>
            <a:pPr algn="ctr"/>
            <a:r>
              <a:rPr lang="en-GB" sz="1050" dirty="0">
                <a:solidFill>
                  <a:srgbClr val="4D4D4D"/>
                </a:solidFill>
                <a:latin typeface="Arial" panose="020B0604020202020204" pitchFamily="34" charset="0"/>
                <a:cs typeface="Arial" panose="020B0604020202020204" pitchFamily="34" charset="0"/>
              </a:rPr>
              <a:t>32</a:t>
            </a:r>
          </a:p>
        </p:txBody>
      </p:sp>
      <p:sp>
        <p:nvSpPr>
          <p:cNvPr id="29" name="TextBox 28"/>
          <p:cNvSpPr txBox="1"/>
          <p:nvPr/>
        </p:nvSpPr>
        <p:spPr>
          <a:xfrm>
            <a:off x="2274042" y="5760120"/>
            <a:ext cx="337006" cy="430887"/>
          </a:xfrm>
          <a:prstGeom prst="rect">
            <a:avLst/>
          </a:prstGeom>
          <a:noFill/>
        </p:spPr>
        <p:txBody>
          <a:bodyPr wrap="none" rtlCol="0">
            <a:spAutoFit/>
          </a:bodyPr>
          <a:lstStyle/>
          <a:p>
            <a:pPr algn="ctr"/>
            <a:r>
              <a:rPr lang="en-GB" sz="1050" dirty="0">
                <a:solidFill>
                  <a:srgbClr val="4D4D4D"/>
                </a:solidFill>
                <a:latin typeface="Arial" panose="020B0604020202020204" pitchFamily="34" charset="0"/>
                <a:cs typeface="Arial" panose="020B0604020202020204" pitchFamily="34" charset="0"/>
              </a:rPr>
              <a:t>57</a:t>
            </a:r>
          </a:p>
          <a:p>
            <a:pPr algn="ctr"/>
            <a:r>
              <a:rPr lang="en-GB" sz="1050" dirty="0">
                <a:solidFill>
                  <a:srgbClr val="4D4D4D"/>
                </a:solidFill>
                <a:latin typeface="Arial" panose="020B0604020202020204" pitchFamily="34" charset="0"/>
                <a:cs typeface="Arial" panose="020B0604020202020204" pitchFamily="34" charset="0"/>
              </a:rPr>
              <a:t>16</a:t>
            </a:r>
          </a:p>
        </p:txBody>
      </p:sp>
      <p:sp>
        <p:nvSpPr>
          <p:cNvPr id="30" name="TextBox 29"/>
          <p:cNvSpPr txBox="1"/>
          <p:nvPr/>
        </p:nvSpPr>
        <p:spPr>
          <a:xfrm>
            <a:off x="2560940" y="5760120"/>
            <a:ext cx="337006" cy="430887"/>
          </a:xfrm>
          <a:prstGeom prst="rect">
            <a:avLst/>
          </a:prstGeom>
          <a:noFill/>
        </p:spPr>
        <p:txBody>
          <a:bodyPr wrap="none" rtlCol="0">
            <a:spAutoFit/>
          </a:bodyPr>
          <a:lstStyle/>
          <a:p>
            <a:pPr algn="ctr"/>
            <a:r>
              <a:rPr lang="en-GB" sz="1050" dirty="0">
                <a:solidFill>
                  <a:srgbClr val="4D4D4D"/>
                </a:solidFill>
                <a:latin typeface="Arial" panose="020B0604020202020204" pitchFamily="34" charset="0"/>
                <a:cs typeface="Arial" panose="020B0604020202020204" pitchFamily="34" charset="0"/>
              </a:rPr>
              <a:t>39</a:t>
            </a:r>
          </a:p>
          <a:p>
            <a:pPr algn="ctr"/>
            <a:r>
              <a:rPr lang="en-GB" sz="1050" dirty="0">
                <a:solidFill>
                  <a:srgbClr val="4D4D4D"/>
                </a:solidFill>
                <a:latin typeface="Arial" panose="020B0604020202020204" pitchFamily="34" charset="0"/>
                <a:cs typeface="Arial" panose="020B0604020202020204" pitchFamily="34" charset="0"/>
              </a:rPr>
              <a:t>10</a:t>
            </a:r>
          </a:p>
        </p:txBody>
      </p:sp>
      <p:sp>
        <p:nvSpPr>
          <p:cNvPr id="31" name="TextBox 30"/>
          <p:cNvSpPr txBox="1"/>
          <p:nvPr/>
        </p:nvSpPr>
        <p:spPr>
          <a:xfrm>
            <a:off x="2848666" y="5760120"/>
            <a:ext cx="335349" cy="415498"/>
          </a:xfrm>
          <a:prstGeom prst="rect">
            <a:avLst/>
          </a:prstGeom>
          <a:noFill/>
        </p:spPr>
        <p:txBody>
          <a:bodyPr wrap="none" rtlCol="0">
            <a:spAutoFit/>
          </a:bodyPr>
          <a:lstStyle/>
          <a:p>
            <a:pPr algn="ctr"/>
            <a:r>
              <a:rPr lang="en-GB" sz="1050" dirty="0">
                <a:solidFill>
                  <a:srgbClr val="4D4D4D"/>
                </a:solidFill>
                <a:latin typeface="Arial" panose="020B0604020202020204" pitchFamily="34" charset="0"/>
                <a:cs typeface="Arial" panose="020B0604020202020204" pitchFamily="34" charset="0"/>
              </a:rPr>
              <a:t>19</a:t>
            </a:r>
          </a:p>
          <a:p>
            <a:pPr algn="ctr"/>
            <a:r>
              <a:rPr lang="en-GB" sz="1050" dirty="0">
                <a:solidFill>
                  <a:srgbClr val="4D4D4D"/>
                </a:solidFill>
                <a:latin typeface="Arial" panose="020B0604020202020204" pitchFamily="34" charset="0"/>
                <a:cs typeface="Arial" panose="020B0604020202020204" pitchFamily="34" charset="0"/>
              </a:rPr>
              <a:t>4</a:t>
            </a:r>
          </a:p>
        </p:txBody>
      </p:sp>
      <p:sp>
        <p:nvSpPr>
          <p:cNvPr id="32" name="TextBox 31"/>
          <p:cNvSpPr txBox="1"/>
          <p:nvPr/>
        </p:nvSpPr>
        <p:spPr>
          <a:xfrm>
            <a:off x="3134736" y="5760120"/>
            <a:ext cx="337006" cy="430887"/>
          </a:xfrm>
          <a:prstGeom prst="rect">
            <a:avLst/>
          </a:prstGeom>
          <a:noFill/>
        </p:spPr>
        <p:txBody>
          <a:bodyPr wrap="none" rtlCol="0">
            <a:spAutoFit/>
          </a:bodyPr>
          <a:lstStyle/>
          <a:p>
            <a:pPr algn="ctr"/>
            <a:r>
              <a:rPr lang="en-GB" sz="1050" dirty="0">
                <a:solidFill>
                  <a:srgbClr val="4D4D4D"/>
                </a:solidFill>
                <a:latin typeface="Arial" panose="020B0604020202020204" pitchFamily="34" charset="0"/>
                <a:cs typeface="Arial" panose="020B0604020202020204" pitchFamily="34" charset="0"/>
              </a:rPr>
              <a:t>10</a:t>
            </a:r>
          </a:p>
          <a:p>
            <a:pPr algn="ctr"/>
            <a:r>
              <a:rPr lang="en-GB" sz="1050" dirty="0">
                <a:solidFill>
                  <a:srgbClr val="4D4D4D"/>
                </a:solidFill>
                <a:latin typeface="Arial" panose="020B0604020202020204" pitchFamily="34" charset="0"/>
                <a:cs typeface="Arial" panose="020B0604020202020204" pitchFamily="34" charset="0"/>
              </a:rPr>
              <a:t>3</a:t>
            </a:r>
          </a:p>
        </p:txBody>
      </p:sp>
      <p:sp>
        <p:nvSpPr>
          <p:cNvPr id="33" name="TextBox 32"/>
          <p:cNvSpPr txBox="1"/>
          <p:nvPr/>
        </p:nvSpPr>
        <p:spPr>
          <a:xfrm>
            <a:off x="3460360" y="5760120"/>
            <a:ext cx="259552" cy="430887"/>
          </a:xfrm>
          <a:prstGeom prst="rect">
            <a:avLst/>
          </a:prstGeom>
          <a:noFill/>
        </p:spPr>
        <p:txBody>
          <a:bodyPr wrap="none" rtlCol="0">
            <a:spAutoFit/>
          </a:bodyPr>
          <a:lstStyle/>
          <a:p>
            <a:pPr algn="ctr"/>
            <a:r>
              <a:rPr lang="en-GB" sz="1050" dirty="0">
                <a:solidFill>
                  <a:srgbClr val="4D4D4D"/>
                </a:solidFill>
                <a:latin typeface="Arial" panose="020B0604020202020204" pitchFamily="34" charset="0"/>
                <a:cs typeface="Arial" panose="020B0604020202020204" pitchFamily="34" charset="0"/>
              </a:rPr>
              <a:t>5</a:t>
            </a:r>
          </a:p>
          <a:p>
            <a:pPr algn="ctr"/>
            <a:r>
              <a:rPr lang="en-GB" sz="1050" dirty="0">
                <a:solidFill>
                  <a:srgbClr val="4D4D4D"/>
                </a:solidFill>
                <a:latin typeface="Arial" panose="020B0604020202020204" pitchFamily="34" charset="0"/>
                <a:cs typeface="Arial" panose="020B0604020202020204" pitchFamily="34" charset="0"/>
              </a:rPr>
              <a:t>3</a:t>
            </a:r>
          </a:p>
        </p:txBody>
      </p:sp>
      <p:sp>
        <p:nvSpPr>
          <p:cNvPr id="34" name="TextBox 33"/>
          <p:cNvSpPr txBox="1"/>
          <p:nvPr/>
        </p:nvSpPr>
        <p:spPr>
          <a:xfrm>
            <a:off x="3747258" y="5760120"/>
            <a:ext cx="259552" cy="430887"/>
          </a:xfrm>
          <a:prstGeom prst="rect">
            <a:avLst/>
          </a:prstGeom>
          <a:noFill/>
        </p:spPr>
        <p:txBody>
          <a:bodyPr wrap="none" rtlCol="0">
            <a:spAutoFit/>
          </a:bodyPr>
          <a:lstStyle/>
          <a:p>
            <a:pPr algn="ctr"/>
            <a:r>
              <a:rPr lang="en-GB" sz="1050" dirty="0">
                <a:solidFill>
                  <a:srgbClr val="4D4D4D"/>
                </a:solidFill>
                <a:latin typeface="Arial" panose="020B0604020202020204" pitchFamily="34" charset="0"/>
                <a:cs typeface="Arial" panose="020B0604020202020204" pitchFamily="34" charset="0"/>
              </a:rPr>
              <a:t>3</a:t>
            </a:r>
          </a:p>
          <a:p>
            <a:pPr algn="ctr"/>
            <a:r>
              <a:rPr lang="en-GB" sz="1050" dirty="0">
                <a:solidFill>
                  <a:srgbClr val="4D4D4D"/>
                </a:solidFill>
                <a:latin typeface="Arial" panose="020B0604020202020204" pitchFamily="34" charset="0"/>
                <a:cs typeface="Arial" panose="020B0604020202020204" pitchFamily="34" charset="0"/>
              </a:rPr>
              <a:t>1</a:t>
            </a:r>
          </a:p>
        </p:txBody>
      </p:sp>
      <p:sp>
        <p:nvSpPr>
          <p:cNvPr id="35" name="TextBox 34"/>
          <p:cNvSpPr txBox="1"/>
          <p:nvPr/>
        </p:nvSpPr>
        <p:spPr>
          <a:xfrm>
            <a:off x="4034160" y="5760120"/>
            <a:ext cx="259552" cy="430887"/>
          </a:xfrm>
          <a:prstGeom prst="rect">
            <a:avLst/>
          </a:prstGeom>
          <a:noFill/>
        </p:spPr>
        <p:txBody>
          <a:bodyPr wrap="none" rtlCol="0">
            <a:spAutoFit/>
          </a:bodyPr>
          <a:lstStyle/>
          <a:p>
            <a:pPr algn="ctr"/>
            <a:r>
              <a:rPr lang="en-GB" sz="1050" dirty="0">
                <a:solidFill>
                  <a:srgbClr val="4D4D4D"/>
                </a:solidFill>
                <a:latin typeface="Arial" panose="020B0604020202020204" pitchFamily="34" charset="0"/>
                <a:cs typeface="Arial" panose="020B0604020202020204" pitchFamily="34" charset="0"/>
              </a:rPr>
              <a:t>0</a:t>
            </a:r>
          </a:p>
          <a:p>
            <a:pPr algn="ctr"/>
            <a:r>
              <a:rPr lang="en-GB" sz="1050" dirty="0">
                <a:solidFill>
                  <a:srgbClr val="4D4D4D"/>
                </a:solidFill>
                <a:latin typeface="Arial" panose="020B0604020202020204" pitchFamily="34" charset="0"/>
                <a:cs typeface="Arial" panose="020B0604020202020204" pitchFamily="34" charset="0"/>
              </a:rPr>
              <a:t>0</a:t>
            </a:r>
          </a:p>
        </p:txBody>
      </p:sp>
      <p:sp>
        <p:nvSpPr>
          <p:cNvPr id="36" name="TextBox 35"/>
          <p:cNvSpPr txBox="1"/>
          <p:nvPr/>
        </p:nvSpPr>
        <p:spPr>
          <a:xfrm>
            <a:off x="154349" y="5545807"/>
            <a:ext cx="790601" cy="253916"/>
          </a:xfrm>
          <a:prstGeom prst="rect">
            <a:avLst/>
          </a:prstGeom>
          <a:noFill/>
        </p:spPr>
        <p:txBody>
          <a:bodyPr wrap="none" rtlCol="0">
            <a:spAutoFit/>
          </a:bodyPr>
          <a:lstStyle/>
          <a:p>
            <a:pPr algn="r"/>
            <a:r>
              <a:rPr lang="en-GB" sz="1050" dirty="0" smtClean="0">
                <a:solidFill>
                  <a:srgbClr val="4D4D4D"/>
                </a:solidFill>
                <a:latin typeface="Arial" panose="020B0604020202020204" pitchFamily="34" charset="0"/>
                <a:cs typeface="Arial" panose="020B0604020202020204" pitchFamily="34" charset="0"/>
              </a:rPr>
              <a:t>No. at risk</a:t>
            </a:r>
            <a:endParaRPr lang="en-GB" sz="1050" dirty="0">
              <a:solidFill>
                <a:srgbClr val="4D4D4D"/>
              </a:solidFill>
              <a:latin typeface="Arial" panose="020B0604020202020204" pitchFamily="34" charset="0"/>
              <a:cs typeface="Arial" panose="020B0604020202020204" pitchFamily="34" charset="0"/>
            </a:endParaRPr>
          </a:p>
        </p:txBody>
      </p:sp>
      <p:sp>
        <p:nvSpPr>
          <p:cNvPr id="37" name="TextBox 36"/>
          <p:cNvSpPr txBox="1"/>
          <p:nvPr/>
        </p:nvSpPr>
        <p:spPr>
          <a:xfrm>
            <a:off x="6973064" y="1687872"/>
            <a:ext cx="582212" cy="338554"/>
          </a:xfrm>
          <a:prstGeom prst="rect">
            <a:avLst/>
          </a:prstGeom>
          <a:noFill/>
        </p:spPr>
        <p:txBody>
          <a:bodyPr wrap="none" rtlCol="0">
            <a:spAutoFit/>
          </a:bodyPr>
          <a:lstStyle/>
          <a:p>
            <a:pPr algn="ctr" defTabSz="457200"/>
            <a:r>
              <a:rPr lang="en-GB" sz="1600" b="1" dirty="0">
                <a:solidFill>
                  <a:srgbClr val="4D4D4D"/>
                </a:solidFill>
                <a:latin typeface="Arial" panose="020B0604020202020204" pitchFamily="34" charset="0"/>
                <a:cs typeface="Arial" panose="020B0604020202020204" pitchFamily="34" charset="0"/>
              </a:rPr>
              <a:t>PFS</a:t>
            </a:r>
          </a:p>
        </p:txBody>
      </p:sp>
      <p:sp>
        <p:nvSpPr>
          <p:cNvPr id="38" name="TextBox 37"/>
          <p:cNvSpPr txBox="1"/>
          <p:nvPr/>
        </p:nvSpPr>
        <p:spPr>
          <a:xfrm>
            <a:off x="5234790" y="4972877"/>
            <a:ext cx="259551" cy="261610"/>
          </a:xfrm>
          <a:prstGeom prst="rect">
            <a:avLst/>
          </a:prstGeom>
          <a:noFill/>
        </p:spPr>
        <p:txBody>
          <a:bodyPr wrap="none" rtlCol="0" anchor="ctr" anchorCtr="0">
            <a:spAutoFit/>
          </a:bodyPr>
          <a:lstStyle/>
          <a:p>
            <a:pPr algn="r"/>
            <a:r>
              <a:rPr lang="en-GB" sz="1050" dirty="0">
                <a:solidFill>
                  <a:srgbClr val="4D4D4D"/>
                </a:solidFill>
                <a:latin typeface="Arial" panose="020B0604020202020204" pitchFamily="34" charset="0"/>
                <a:cs typeface="Arial" panose="020B0604020202020204" pitchFamily="34" charset="0"/>
              </a:rPr>
              <a:t>0</a:t>
            </a:r>
          </a:p>
        </p:txBody>
      </p:sp>
      <p:sp>
        <p:nvSpPr>
          <p:cNvPr id="39" name="TextBox 38"/>
          <p:cNvSpPr txBox="1"/>
          <p:nvPr/>
        </p:nvSpPr>
        <p:spPr>
          <a:xfrm>
            <a:off x="5353401" y="5174530"/>
            <a:ext cx="335349" cy="253916"/>
          </a:xfrm>
          <a:prstGeom prst="rect">
            <a:avLst/>
          </a:prstGeom>
          <a:noFill/>
        </p:spPr>
        <p:txBody>
          <a:bodyPr wrap="square" rtlCol="0">
            <a:spAutoFit/>
          </a:bodyPr>
          <a:lstStyle/>
          <a:p>
            <a:pPr algn="ctr"/>
            <a:r>
              <a:rPr lang="en-GB" sz="1050" dirty="0">
                <a:solidFill>
                  <a:srgbClr val="4D4D4D"/>
                </a:solidFill>
                <a:latin typeface="Arial" panose="020B0604020202020204" pitchFamily="34" charset="0"/>
                <a:cs typeface="Arial" panose="020B0604020202020204" pitchFamily="34" charset="0"/>
              </a:rPr>
              <a:t>0</a:t>
            </a:r>
          </a:p>
        </p:txBody>
      </p:sp>
      <p:sp>
        <p:nvSpPr>
          <p:cNvPr id="40" name="TextBox 39"/>
          <p:cNvSpPr txBox="1"/>
          <p:nvPr/>
        </p:nvSpPr>
        <p:spPr>
          <a:xfrm>
            <a:off x="5668160" y="5174530"/>
            <a:ext cx="335349" cy="253916"/>
          </a:xfrm>
          <a:prstGeom prst="rect">
            <a:avLst/>
          </a:prstGeom>
          <a:noFill/>
        </p:spPr>
        <p:txBody>
          <a:bodyPr wrap="square" rtlCol="0">
            <a:spAutoFit/>
          </a:bodyPr>
          <a:lstStyle/>
          <a:p>
            <a:pPr algn="ctr"/>
            <a:r>
              <a:rPr lang="en-GB" sz="1050" dirty="0">
                <a:solidFill>
                  <a:srgbClr val="4D4D4D"/>
                </a:solidFill>
                <a:latin typeface="Arial" panose="020B0604020202020204" pitchFamily="34" charset="0"/>
                <a:cs typeface="Arial" panose="020B0604020202020204" pitchFamily="34" charset="0"/>
              </a:rPr>
              <a:t>2</a:t>
            </a:r>
          </a:p>
        </p:txBody>
      </p:sp>
      <p:sp>
        <p:nvSpPr>
          <p:cNvPr id="41" name="TextBox 40"/>
          <p:cNvSpPr txBox="1"/>
          <p:nvPr/>
        </p:nvSpPr>
        <p:spPr>
          <a:xfrm>
            <a:off x="5982919" y="5174530"/>
            <a:ext cx="335349" cy="253916"/>
          </a:xfrm>
          <a:prstGeom prst="rect">
            <a:avLst/>
          </a:prstGeom>
          <a:noFill/>
        </p:spPr>
        <p:txBody>
          <a:bodyPr wrap="square" rtlCol="0">
            <a:spAutoFit/>
          </a:bodyPr>
          <a:lstStyle/>
          <a:p>
            <a:pPr algn="ctr"/>
            <a:r>
              <a:rPr lang="en-GB" sz="1050" dirty="0">
                <a:solidFill>
                  <a:srgbClr val="4D4D4D"/>
                </a:solidFill>
                <a:latin typeface="Arial" panose="020B0604020202020204" pitchFamily="34" charset="0"/>
                <a:cs typeface="Arial" panose="020B0604020202020204" pitchFamily="34" charset="0"/>
              </a:rPr>
              <a:t>4</a:t>
            </a:r>
          </a:p>
        </p:txBody>
      </p:sp>
      <p:sp>
        <p:nvSpPr>
          <p:cNvPr id="42" name="TextBox 41"/>
          <p:cNvSpPr txBox="1"/>
          <p:nvPr/>
        </p:nvSpPr>
        <p:spPr>
          <a:xfrm>
            <a:off x="6297678" y="5174530"/>
            <a:ext cx="335349" cy="253916"/>
          </a:xfrm>
          <a:prstGeom prst="rect">
            <a:avLst/>
          </a:prstGeom>
          <a:noFill/>
        </p:spPr>
        <p:txBody>
          <a:bodyPr wrap="square" rtlCol="0">
            <a:spAutoFit/>
          </a:bodyPr>
          <a:lstStyle/>
          <a:p>
            <a:pPr algn="ctr"/>
            <a:r>
              <a:rPr lang="en-GB" sz="1050" dirty="0">
                <a:solidFill>
                  <a:srgbClr val="4D4D4D"/>
                </a:solidFill>
                <a:latin typeface="Arial" panose="020B0604020202020204" pitchFamily="34" charset="0"/>
                <a:cs typeface="Arial" panose="020B0604020202020204" pitchFamily="34" charset="0"/>
              </a:rPr>
              <a:t>6</a:t>
            </a:r>
          </a:p>
        </p:txBody>
      </p:sp>
      <p:sp>
        <p:nvSpPr>
          <p:cNvPr id="43" name="TextBox 42"/>
          <p:cNvSpPr txBox="1"/>
          <p:nvPr/>
        </p:nvSpPr>
        <p:spPr>
          <a:xfrm>
            <a:off x="6612437" y="5174530"/>
            <a:ext cx="335349" cy="253916"/>
          </a:xfrm>
          <a:prstGeom prst="rect">
            <a:avLst/>
          </a:prstGeom>
          <a:noFill/>
        </p:spPr>
        <p:txBody>
          <a:bodyPr wrap="square" rtlCol="0">
            <a:spAutoFit/>
          </a:bodyPr>
          <a:lstStyle/>
          <a:p>
            <a:pPr algn="ctr"/>
            <a:r>
              <a:rPr lang="en-GB" sz="1050" dirty="0">
                <a:solidFill>
                  <a:srgbClr val="4D4D4D"/>
                </a:solidFill>
                <a:latin typeface="Arial" panose="020B0604020202020204" pitchFamily="34" charset="0"/>
                <a:cs typeface="Arial" panose="020B0604020202020204" pitchFamily="34" charset="0"/>
              </a:rPr>
              <a:t>8</a:t>
            </a:r>
          </a:p>
        </p:txBody>
      </p:sp>
      <p:sp>
        <p:nvSpPr>
          <p:cNvPr id="44" name="TextBox 43"/>
          <p:cNvSpPr txBox="1"/>
          <p:nvPr/>
        </p:nvSpPr>
        <p:spPr>
          <a:xfrm>
            <a:off x="6927196" y="5174530"/>
            <a:ext cx="337006" cy="261610"/>
          </a:xfrm>
          <a:prstGeom prst="rect">
            <a:avLst/>
          </a:prstGeom>
          <a:noFill/>
        </p:spPr>
        <p:txBody>
          <a:bodyPr wrap="square" rtlCol="0">
            <a:spAutoFit/>
          </a:bodyPr>
          <a:lstStyle/>
          <a:p>
            <a:pPr algn="ctr"/>
            <a:r>
              <a:rPr lang="en-GB" sz="1050" dirty="0">
                <a:solidFill>
                  <a:srgbClr val="4D4D4D"/>
                </a:solidFill>
                <a:latin typeface="Arial" panose="020B0604020202020204" pitchFamily="34" charset="0"/>
                <a:cs typeface="Arial" panose="020B0604020202020204" pitchFamily="34" charset="0"/>
              </a:rPr>
              <a:t>10</a:t>
            </a:r>
          </a:p>
        </p:txBody>
      </p:sp>
      <p:sp>
        <p:nvSpPr>
          <p:cNvPr id="45" name="TextBox 44"/>
          <p:cNvSpPr txBox="1"/>
          <p:nvPr/>
        </p:nvSpPr>
        <p:spPr>
          <a:xfrm>
            <a:off x="7243612" y="5174530"/>
            <a:ext cx="337006" cy="261610"/>
          </a:xfrm>
          <a:prstGeom prst="rect">
            <a:avLst/>
          </a:prstGeom>
          <a:noFill/>
        </p:spPr>
        <p:txBody>
          <a:bodyPr wrap="square" rtlCol="0">
            <a:spAutoFit/>
          </a:bodyPr>
          <a:lstStyle/>
          <a:p>
            <a:pPr algn="ctr"/>
            <a:r>
              <a:rPr lang="en-GB" sz="1050" dirty="0">
                <a:solidFill>
                  <a:srgbClr val="4D4D4D"/>
                </a:solidFill>
                <a:latin typeface="Arial" panose="020B0604020202020204" pitchFamily="34" charset="0"/>
                <a:cs typeface="Arial" panose="020B0604020202020204" pitchFamily="34" charset="0"/>
              </a:rPr>
              <a:t>12</a:t>
            </a:r>
          </a:p>
        </p:txBody>
      </p:sp>
      <p:sp>
        <p:nvSpPr>
          <p:cNvPr id="46" name="TextBox 45"/>
          <p:cNvSpPr txBox="1"/>
          <p:nvPr/>
        </p:nvSpPr>
        <p:spPr>
          <a:xfrm>
            <a:off x="7560028" y="5174530"/>
            <a:ext cx="337006" cy="261610"/>
          </a:xfrm>
          <a:prstGeom prst="rect">
            <a:avLst/>
          </a:prstGeom>
          <a:noFill/>
        </p:spPr>
        <p:txBody>
          <a:bodyPr wrap="square" rtlCol="0">
            <a:spAutoFit/>
          </a:bodyPr>
          <a:lstStyle/>
          <a:p>
            <a:pPr algn="ctr"/>
            <a:r>
              <a:rPr lang="en-GB" sz="1050" dirty="0">
                <a:solidFill>
                  <a:srgbClr val="4D4D4D"/>
                </a:solidFill>
                <a:latin typeface="Arial" panose="020B0604020202020204" pitchFamily="34" charset="0"/>
                <a:cs typeface="Arial" panose="020B0604020202020204" pitchFamily="34" charset="0"/>
              </a:rPr>
              <a:t>14</a:t>
            </a:r>
          </a:p>
        </p:txBody>
      </p:sp>
      <p:sp>
        <p:nvSpPr>
          <p:cNvPr id="47" name="TextBox 46"/>
          <p:cNvSpPr txBox="1"/>
          <p:nvPr/>
        </p:nvSpPr>
        <p:spPr>
          <a:xfrm>
            <a:off x="7876444" y="5174530"/>
            <a:ext cx="337006" cy="261610"/>
          </a:xfrm>
          <a:prstGeom prst="rect">
            <a:avLst/>
          </a:prstGeom>
          <a:noFill/>
        </p:spPr>
        <p:txBody>
          <a:bodyPr wrap="square" rtlCol="0">
            <a:spAutoFit/>
          </a:bodyPr>
          <a:lstStyle/>
          <a:p>
            <a:pPr algn="ctr"/>
            <a:r>
              <a:rPr lang="en-GB" sz="1050" dirty="0">
                <a:solidFill>
                  <a:srgbClr val="4D4D4D"/>
                </a:solidFill>
                <a:latin typeface="Arial" panose="020B0604020202020204" pitchFamily="34" charset="0"/>
                <a:cs typeface="Arial" panose="020B0604020202020204" pitchFamily="34" charset="0"/>
              </a:rPr>
              <a:t>16</a:t>
            </a:r>
          </a:p>
        </p:txBody>
      </p:sp>
      <p:sp>
        <p:nvSpPr>
          <p:cNvPr id="48" name="TextBox 47"/>
          <p:cNvSpPr txBox="1"/>
          <p:nvPr/>
        </p:nvSpPr>
        <p:spPr>
          <a:xfrm>
            <a:off x="8192860" y="5174530"/>
            <a:ext cx="337006" cy="261610"/>
          </a:xfrm>
          <a:prstGeom prst="rect">
            <a:avLst/>
          </a:prstGeom>
          <a:noFill/>
        </p:spPr>
        <p:txBody>
          <a:bodyPr wrap="square" rtlCol="0">
            <a:spAutoFit/>
          </a:bodyPr>
          <a:lstStyle/>
          <a:p>
            <a:pPr algn="ctr"/>
            <a:r>
              <a:rPr lang="en-GB" sz="1050" dirty="0">
                <a:solidFill>
                  <a:srgbClr val="4D4D4D"/>
                </a:solidFill>
                <a:latin typeface="Arial" panose="020B0604020202020204" pitchFamily="34" charset="0"/>
                <a:cs typeface="Arial" panose="020B0604020202020204" pitchFamily="34" charset="0"/>
              </a:rPr>
              <a:t>18</a:t>
            </a:r>
          </a:p>
        </p:txBody>
      </p:sp>
      <p:sp>
        <p:nvSpPr>
          <p:cNvPr id="49" name="TextBox 48"/>
          <p:cNvSpPr txBox="1"/>
          <p:nvPr/>
        </p:nvSpPr>
        <p:spPr>
          <a:xfrm>
            <a:off x="8509280" y="5174530"/>
            <a:ext cx="335349" cy="253916"/>
          </a:xfrm>
          <a:prstGeom prst="rect">
            <a:avLst/>
          </a:prstGeom>
          <a:noFill/>
        </p:spPr>
        <p:txBody>
          <a:bodyPr wrap="square" rtlCol="0">
            <a:spAutoFit/>
          </a:bodyPr>
          <a:lstStyle/>
          <a:p>
            <a:pPr algn="ctr"/>
            <a:r>
              <a:rPr lang="en-GB" sz="1050" dirty="0">
                <a:solidFill>
                  <a:srgbClr val="4D4D4D"/>
                </a:solidFill>
                <a:latin typeface="Arial" panose="020B0604020202020204" pitchFamily="34" charset="0"/>
                <a:cs typeface="Arial" panose="020B0604020202020204" pitchFamily="34" charset="0"/>
              </a:rPr>
              <a:t>20</a:t>
            </a:r>
          </a:p>
        </p:txBody>
      </p:sp>
      <p:sp>
        <p:nvSpPr>
          <p:cNvPr id="50" name="TextBox 49"/>
          <p:cNvSpPr txBox="1"/>
          <p:nvPr/>
        </p:nvSpPr>
        <p:spPr>
          <a:xfrm>
            <a:off x="6598234" y="5391225"/>
            <a:ext cx="1000594" cy="253916"/>
          </a:xfrm>
          <a:prstGeom prst="rect">
            <a:avLst/>
          </a:prstGeom>
          <a:noFill/>
        </p:spPr>
        <p:txBody>
          <a:bodyPr wrap="none" rtlCol="0">
            <a:spAutoFit/>
          </a:bodyPr>
          <a:lstStyle/>
          <a:p>
            <a:pPr algn="ctr"/>
            <a:r>
              <a:rPr lang="en-GB" sz="1050" dirty="0" smtClean="0">
                <a:solidFill>
                  <a:srgbClr val="4D4D4D"/>
                </a:solidFill>
                <a:latin typeface="Arial" panose="020B0604020202020204" pitchFamily="34" charset="0"/>
                <a:cs typeface="Arial" panose="020B0604020202020204" pitchFamily="34" charset="0"/>
              </a:rPr>
              <a:t>Time, months</a:t>
            </a:r>
            <a:endParaRPr lang="en-GB" sz="1050" dirty="0">
              <a:solidFill>
                <a:srgbClr val="4D4D4D"/>
              </a:solidFill>
              <a:latin typeface="Arial" panose="020B0604020202020204" pitchFamily="34" charset="0"/>
              <a:cs typeface="Arial" panose="020B0604020202020204" pitchFamily="34" charset="0"/>
            </a:endParaRPr>
          </a:p>
        </p:txBody>
      </p:sp>
      <p:sp>
        <p:nvSpPr>
          <p:cNvPr id="51" name="TextBox 50"/>
          <p:cNvSpPr txBox="1"/>
          <p:nvPr/>
        </p:nvSpPr>
        <p:spPr>
          <a:xfrm>
            <a:off x="4667368" y="5545807"/>
            <a:ext cx="790601" cy="253916"/>
          </a:xfrm>
          <a:prstGeom prst="rect">
            <a:avLst/>
          </a:prstGeom>
          <a:noFill/>
        </p:spPr>
        <p:txBody>
          <a:bodyPr wrap="none" rtlCol="0">
            <a:spAutoFit/>
          </a:bodyPr>
          <a:lstStyle/>
          <a:p>
            <a:pPr algn="r"/>
            <a:r>
              <a:rPr lang="en-GB" sz="1050" dirty="0" smtClean="0">
                <a:solidFill>
                  <a:srgbClr val="4D4D4D"/>
                </a:solidFill>
                <a:latin typeface="Arial" panose="020B0604020202020204" pitchFamily="34" charset="0"/>
                <a:cs typeface="Arial" panose="020B0604020202020204" pitchFamily="34" charset="0"/>
              </a:rPr>
              <a:t>No. at risk</a:t>
            </a:r>
            <a:endParaRPr lang="en-GB" sz="1050" dirty="0">
              <a:solidFill>
                <a:srgbClr val="4D4D4D"/>
              </a:solidFill>
              <a:latin typeface="Arial" panose="020B0604020202020204" pitchFamily="34" charset="0"/>
              <a:cs typeface="Arial" panose="020B0604020202020204" pitchFamily="34" charset="0"/>
            </a:endParaRPr>
          </a:p>
        </p:txBody>
      </p:sp>
      <p:sp>
        <p:nvSpPr>
          <p:cNvPr id="52" name="TextBox 51"/>
          <p:cNvSpPr txBox="1"/>
          <p:nvPr/>
        </p:nvSpPr>
        <p:spPr>
          <a:xfrm rot="16200000">
            <a:off x="-374580" y="3651244"/>
            <a:ext cx="1801122" cy="257971"/>
          </a:xfrm>
          <a:prstGeom prst="rect">
            <a:avLst/>
          </a:prstGeom>
          <a:noFill/>
        </p:spPr>
        <p:txBody>
          <a:bodyPr wrap="square" rtlCol="0" anchor="b" anchorCtr="0">
            <a:spAutoFit/>
          </a:bodyPr>
          <a:lstStyle/>
          <a:p>
            <a:pPr algn="ctr"/>
            <a:r>
              <a:rPr lang="en-GB" sz="1050" dirty="0">
                <a:solidFill>
                  <a:srgbClr val="4D4D4D"/>
                </a:solidFill>
                <a:latin typeface="Arial" panose="020B0604020202020204" pitchFamily="34" charset="0"/>
                <a:cs typeface="Arial" panose="020B0604020202020204" pitchFamily="34" charset="0"/>
              </a:rPr>
              <a:t>Probability of </a:t>
            </a:r>
            <a:r>
              <a:rPr lang="en-GB" sz="1050" dirty="0" smtClean="0">
                <a:solidFill>
                  <a:srgbClr val="4D4D4D"/>
                </a:solidFill>
                <a:latin typeface="Arial" panose="020B0604020202020204" pitchFamily="34" charset="0"/>
                <a:cs typeface="Arial" panose="020B0604020202020204" pitchFamily="34" charset="0"/>
              </a:rPr>
              <a:t>survival, %</a:t>
            </a:r>
            <a:endParaRPr lang="en-GB" sz="1050" dirty="0">
              <a:solidFill>
                <a:srgbClr val="4D4D4D"/>
              </a:solidFill>
              <a:latin typeface="Arial" panose="020B0604020202020204" pitchFamily="34" charset="0"/>
              <a:cs typeface="Arial" panose="020B0604020202020204" pitchFamily="34" charset="0"/>
            </a:endParaRPr>
          </a:p>
        </p:txBody>
      </p:sp>
      <p:sp>
        <p:nvSpPr>
          <p:cNvPr id="53" name="TextBox 52"/>
          <p:cNvSpPr txBox="1"/>
          <p:nvPr/>
        </p:nvSpPr>
        <p:spPr>
          <a:xfrm>
            <a:off x="570632" y="2368420"/>
            <a:ext cx="410690" cy="253916"/>
          </a:xfrm>
          <a:prstGeom prst="rect">
            <a:avLst/>
          </a:prstGeom>
          <a:noFill/>
        </p:spPr>
        <p:txBody>
          <a:bodyPr wrap="none" rtlCol="0" anchor="ctr" anchorCtr="0">
            <a:spAutoFit/>
          </a:bodyPr>
          <a:lstStyle/>
          <a:p>
            <a:pPr algn="r"/>
            <a:r>
              <a:rPr lang="en-GB" sz="1050" dirty="0">
                <a:solidFill>
                  <a:srgbClr val="4D4D4D"/>
                </a:solidFill>
                <a:latin typeface="Arial" panose="020B0604020202020204" pitchFamily="34" charset="0"/>
                <a:cs typeface="Arial" panose="020B0604020202020204" pitchFamily="34" charset="0"/>
              </a:rPr>
              <a:t>100</a:t>
            </a:r>
          </a:p>
        </p:txBody>
      </p:sp>
      <p:sp>
        <p:nvSpPr>
          <p:cNvPr id="54" name="TextBox 53"/>
          <p:cNvSpPr txBox="1"/>
          <p:nvPr/>
        </p:nvSpPr>
        <p:spPr>
          <a:xfrm>
            <a:off x="645974" y="2889312"/>
            <a:ext cx="335348" cy="253916"/>
          </a:xfrm>
          <a:prstGeom prst="rect">
            <a:avLst/>
          </a:prstGeom>
          <a:noFill/>
        </p:spPr>
        <p:txBody>
          <a:bodyPr wrap="none" rtlCol="0" anchor="ctr" anchorCtr="0">
            <a:spAutoFit/>
          </a:bodyPr>
          <a:lstStyle/>
          <a:p>
            <a:pPr algn="r"/>
            <a:r>
              <a:rPr lang="en-GB" sz="1050" dirty="0">
                <a:solidFill>
                  <a:srgbClr val="4D4D4D"/>
                </a:solidFill>
                <a:latin typeface="Arial" panose="020B0604020202020204" pitchFamily="34" charset="0"/>
                <a:cs typeface="Arial" panose="020B0604020202020204" pitchFamily="34" charset="0"/>
              </a:rPr>
              <a:t>80</a:t>
            </a:r>
          </a:p>
        </p:txBody>
      </p:sp>
      <p:sp>
        <p:nvSpPr>
          <p:cNvPr id="55" name="TextBox 54"/>
          <p:cNvSpPr txBox="1"/>
          <p:nvPr/>
        </p:nvSpPr>
        <p:spPr>
          <a:xfrm>
            <a:off x="645974" y="3410204"/>
            <a:ext cx="335348" cy="253916"/>
          </a:xfrm>
          <a:prstGeom prst="rect">
            <a:avLst/>
          </a:prstGeom>
          <a:noFill/>
        </p:spPr>
        <p:txBody>
          <a:bodyPr wrap="none" rtlCol="0" anchor="ctr" anchorCtr="0">
            <a:spAutoFit/>
          </a:bodyPr>
          <a:lstStyle/>
          <a:p>
            <a:pPr algn="r"/>
            <a:r>
              <a:rPr lang="en-GB" sz="1050" dirty="0">
                <a:solidFill>
                  <a:srgbClr val="4D4D4D"/>
                </a:solidFill>
                <a:latin typeface="Arial" panose="020B0604020202020204" pitchFamily="34" charset="0"/>
                <a:cs typeface="Arial" panose="020B0604020202020204" pitchFamily="34" charset="0"/>
              </a:rPr>
              <a:t>60</a:t>
            </a:r>
          </a:p>
        </p:txBody>
      </p:sp>
      <p:sp>
        <p:nvSpPr>
          <p:cNvPr id="56" name="TextBox 55"/>
          <p:cNvSpPr txBox="1"/>
          <p:nvPr/>
        </p:nvSpPr>
        <p:spPr>
          <a:xfrm>
            <a:off x="645974" y="3931096"/>
            <a:ext cx="335348" cy="253916"/>
          </a:xfrm>
          <a:prstGeom prst="rect">
            <a:avLst/>
          </a:prstGeom>
          <a:noFill/>
        </p:spPr>
        <p:txBody>
          <a:bodyPr wrap="none" rtlCol="0" anchor="ctr" anchorCtr="0">
            <a:spAutoFit/>
          </a:bodyPr>
          <a:lstStyle/>
          <a:p>
            <a:pPr algn="r"/>
            <a:r>
              <a:rPr lang="en-GB" sz="1050" dirty="0">
                <a:solidFill>
                  <a:srgbClr val="4D4D4D"/>
                </a:solidFill>
                <a:latin typeface="Arial" panose="020B0604020202020204" pitchFamily="34" charset="0"/>
                <a:cs typeface="Arial" panose="020B0604020202020204" pitchFamily="34" charset="0"/>
              </a:rPr>
              <a:t>40</a:t>
            </a:r>
          </a:p>
        </p:txBody>
      </p:sp>
      <p:sp>
        <p:nvSpPr>
          <p:cNvPr id="57" name="TextBox 56"/>
          <p:cNvSpPr txBox="1"/>
          <p:nvPr/>
        </p:nvSpPr>
        <p:spPr>
          <a:xfrm>
            <a:off x="645974" y="4451988"/>
            <a:ext cx="335348" cy="253916"/>
          </a:xfrm>
          <a:prstGeom prst="rect">
            <a:avLst/>
          </a:prstGeom>
          <a:noFill/>
        </p:spPr>
        <p:txBody>
          <a:bodyPr wrap="none" rtlCol="0" anchor="ctr" anchorCtr="0">
            <a:spAutoFit/>
          </a:bodyPr>
          <a:lstStyle/>
          <a:p>
            <a:pPr algn="r"/>
            <a:r>
              <a:rPr lang="en-GB" sz="1050" dirty="0">
                <a:solidFill>
                  <a:srgbClr val="4D4D4D"/>
                </a:solidFill>
                <a:latin typeface="Arial" panose="020B0604020202020204" pitchFamily="34" charset="0"/>
                <a:cs typeface="Arial" panose="020B0604020202020204" pitchFamily="34" charset="0"/>
              </a:rPr>
              <a:t>20</a:t>
            </a:r>
          </a:p>
        </p:txBody>
      </p:sp>
      <p:sp>
        <p:nvSpPr>
          <p:cNvPr id="58" name="TextBox 57"/>
          <p:cNvSpPr txBox="1"/>
          <p:nvPr/>
        </p:nvSpPr>
        <p:spPr>
          <a:xfrm>
            <a:off x="2640980" y="3297838"/>
            <a:ext cx="1848583" cy="415498"/>
          </a:xfrm>
          <a:prstGeom prst="rect">
            <a:avLst/>
          </a:prstGeom>
          <a:noFill/>
        </p:spPr>
        <p:txBody>
          <a:bodyPr wrap="none" rtlCol="0">
            <a:spAutoFit/>
          </a:bodyPr>
          <a:lstStyle/>
          <a:p>
            <a:r>
              <a:rPr lang="en-GB" sz="1050" dirty="0" smtClean="0">
                <a:solidFill>
                  <a:srgbClr val="4D4D4D"/>
                </a:solidFill>
                <a:latin typeface="Arial" panose="020B0604020202020204" pitchFamily="34" charset="0"/>
                <a:cs typeface="Arial" panose="020B0604020202020204" pitchFamily="34" charset="0"/>
              </a:rPr>
              <a:t>HR 0.63 (95%CI 0.50, 0.78</a:t>
            </a:r>
            <a:r>
              <a:rPr lang="en-GB" sz="1050" dirty="0">
                <a:solidFill>
                  <a:srgbClr val="4D4D4D"/>
                </a:solidFill>
                <a:latin typeface="Arial" panose="020B0604020202020204" pitchFamily="34" charset="0"/>
                <a:cs typeface="Arial" panose="020B0604020202020204" pitchFamily="34" charset="0"/>
              </a:rPr>
              <a:t>)</a:t>
            </a:r>
          </a:p>
          <a:p>
            <a:r>
              <a:rPr lang="en-GB" sz="1050" dirty="0">
                <a:solidFill>
                  <a:srgbClr val="4D4D4D"/>
                </a:solidFill>
                <a:latin typeface="Arial" panose="020B0604020202020204" pitchFamily="34" charset="0"/>
                <a:cs typeface="Arial" panose="020B0604020202020204" pitchFamily="34" charset="0"/>
              </a:rPr>
              <a:t>p&lt;0.0001</a:t>
            </a:r>
          </a:p>
        </p:txBody>
      </p:sp>
      <p:grpSp>
        <p:nvGrpSpPr>
          <p:cNvPr id="59" name="Group 58"/>
          <p:cNvGrpSpPr/>
          <p:nvPr/>
        </p:nvGrpSpPr>
        <p:grpSpPr>
          <a:xfrm>
            <a:off x="1006006" y="2442799"/>
            <a:ext cx="2969596" cy="2539345"/>
            <a:chOff x="1336675" y="2427288"/>
            <a:chExt cx="3011488" cy="2332037"/>
          </a:xfrm>
        </p:grpSpPr>
        <p:sp>
          <p:nvSpPr>
            <p:cNvPr id="60" name="Freeform 5"/>
            <p:cNvSpPr>
              <a:spLocks/>
            </p:cNvSpPr>
            <p:nvPr/>
          </p:nvSpPr>
          <p:spPr bwMode="auto">
            <a:xfrm>
              <a:off x="1336675" y="2478088"/>
              <a:ext cx="3011488" cy="2281237"/>
            </a:xfrm>
            <a:custGeom>
              <a:avLst/>
              <a:gdLst>
                <a:gd name="T0" fmla="*/ 48 w 1897"/>
                <a:gd name="T1" fmla="*/ 18 h 1437"/>
                <a:gd name="T2" fmla="*/ 74 w 1897"/>
                <a:gd name="T3" fmla="*/ 46 h 1437"/>
                <a:gd name="T4" fmla="*/ 78 w 1897"/>
                <a:gd name="T5" fmla="*/ 100 h 1437"/>
                <a:gd name="T6" fmla="*/ 94 w 1897"/>
                <a:gd name="T7" fmla="*/ 110 h 1437"/>
                <a:gd name="T8" fmla="*/ 98 w 1897"/>
                <a:gd name="T9" fmla="*/ 172 h 1437"/>
                <a:gd name="T10" fmla="*/ 108 w 1897"/>
                <a:gd name="T11" fmla="*/ 182 h 1437"/>
                <a:gd name="T12" fmla="*/ 114 w 1897"/>
                <a:gd name="T13" fmla="*/ 210 h 1437"/>
                <a:gd name="T14" fmla="*/ 124 w 1897"/>
                <a:gd name="T15" fmla="*/ 220 h 1437"/>
                <a:gd name="T16" fmla="*/ 138 w 1897"/>
                <a:gd name="T17" fmla="*/ 257 h 1437"/>
                <a:gd name="T18" fmla="*/ 154 w 1897"/>
                <a:gd name="T19" fmla="*/ 273 h 1437"/>
                <a:gd name="T20" fmla="*/ 168 w 1897"/>
                <a:gd name="T21" fmla="*/ 321 h 1437"/>
                <a:gd name="T22" fmla="*/ 178 w 1897"/>
                <a:gd name="T23" fmla="*/ 329 h 1437"/>
                <a:gd name="T24" fmla="*/ 184 w 1897"/>
                <a:gd name="T25" fmla="*/ 367 h 1437"/>
                <a:gd name="T26" fmla="*/ 198 w 1897"/>
                <a:gd name="T27" fmla="*/ 375 h 1437"/>
                <a:gd name="T28" fmla="*/ 208 w 1897"/>
                <a:gd name="T29" fmla="*/ 393 h 1437"/>
                <a:gd name="T30" fmla="*/ 228 w 1897"/>
                <a:gd name="T31" fmla="*/ 403 h 1437"/>
                <a:gd name="T32" fmla="*/ 234 w 1897"/>
                <a:gd name="T33" fmla="*/ 447 h 1437"/>
                <a:gd name="T34" fmla="*/ 244 w 1897"/>
                <a:gd name="T35" fmla="*/ 459 h 1437"/>
                <a:gd name="T36" fmla="*/ 248 w 1897"/>
                <a:gd name="T37" fmla="*/ 475 h 1437"/>
                <a:gd name="T38" fmla="*/ 274 w 1897"/>
                <a:gd name="T39" fmla="*/ 503 h 1437"/>
                <a:gd name="T40" fmla="*/ 278 w 1897"/>
                <a:gd name="T41" fmla="*/ 549 h 1437"/>
                <a:gd name="T42" fmla="*/ 288 w 1897"/>
                <a:gd name="T43" fmla="*/ 557 h 1437"/>
                <a:gd name="T44" fmla="*/ 298 w 1897"/>
                <a:gd name="T45" fmla="*/ 595 h 1437"/>
                <a:gd name="T46" fmla="*/ 308 w 1897"/>
                <a:gd name="T47" fmla="*/ 621 h 1437"/>
                <a:gd name="T48" fmla="*/ 314 w 1897"/>
                <a:gd name="T49" fmla="*/ 641 h 1437"/>
                <a:gd name="T50" fmla="*/ 328 w 1897"/>
                <a:gd name="T51" fmla="*/ 649 h 1437"/>
                <a:gd name="T52" fmla="*/ 338 w 1897"/>
                <a:gd name="T53" fmla="*/ 669 h 1437"/>
                <a:gd name="T54" fmla="*/ 365 w 1897"/>
                <a:gd name="T55" fmla="*/ 685 h 1437"/>
                <a:gd name="T56" fmla="*/ 379 w 1897"/>
                <a:gd name="T57" fmla="*/ 752 h 1437"/>
                <a:gd name="T58" fmla="*/ 389 w 1897"/>
                <a:gd name="T59" fmla="*/ 768 h 1437"/>
                <a:gd name="T60" fmla="*/ 395 w 1897"/>
                <a:gd name="T61" fmla="*/ 814 h 1437"/>
                <a:gd name="T62" fmla="*/ 403 w 1897"/>
                <a:gd name="T63" fmla="*/ 824 h 1437"/>
                <a:gd name="T64" fmla="*/ 413 w 1897"/>
                <a:gd name="T65" fmla="*/ 852 h 1437"/>
                <a:gd name="T66" fmla="*/ 449 w 1897"/>
                <a:gd name="T67" fmla="*/ 860 h 1437"/>
                <a:gd name="T68" fmla="*/ 453 w 1897"/>
                <a:gd name="T69" fmla="*/ 878 h 1437"/>
                <a:gd name="T70" fmla="*/ 469 w 1897"/>
                <a:gd name="T71" fmla="*/ 888 h 1437"/>
                <a:gd name="T72" fmla="*/ 475 w 1897"/>
                <a:gd name="T73" fmla="*/ 916 h 1437"/>
                <a:gd name="T74" fmla="*/ 489 w 1897"/>
                <a:gd name="T75" fmla="*/ 934 h 1437"/>
                <a:gd name="T76" fmla="*/ 507 w 1897"/>
                <a:gd name="T77" fmla="*/ 970 h 1437"/>
                <a:gd name="T78" fmla="*/ 525 w 1897"/>
                <a:gd name="T79" fmla="*/ 980 h 1437"/>
                <a:gd name="T80" fmla="*/ 569 w 1897"/>
                <a:gd name="T81" fmla="*/ 998 h 1437"/>
                <a:gd name="T82" fmla="*/ 599 w 1897"/>
                <a:gd name="T83" fmla="*/ 1008 h 1437"/>
                <a:gd name="T84" fmla="*/ 607 w 1897"/>
                <a:gd name="T85" fmla="*/ 1036 h 1437"/>
                <a:gd name="T86" fmla="*/ 613 w 1897"/>
                <a:gd name="T87" fmla="*/ 1044 h 1437"/>
                <a:gd name="T88" fmla="*/ 633 w 1897"/>
                <a:gd name="T89" fmla="*/ 1072 h 1437"/>
                <a:gd name="T90" fmla="*/ 649 w 1897"/>
                <a:gd name="T91" fmla="*/ 1080 h 1437"/>
                <a:gd name="T92" fmla="*/ 659 w 1897"/>
                <a:gd name="T93" fmla="*/ 1116 h 1437"/>
                <a:gd name="T94" fmla="*/ 705 w 1897"/>
                <a:gd name="T95" fmla="*/ 1126 h 1437"/>
                <a:gd name="T96" fmla="*/ 713 w 1897"/>
                <a:gd name="T97" fmla="*/ 1162 h 1437"/>
                <a:gd name="T98" fmla="*/ 749 w 1897"/>
                <a:gd name="T99" fmla="*/ 1180 h 1437"/>
                <a:gd name="T100" fmla="*/ 773 w 1897"/>
                <a:gd name="T101" fmla="*/ 1200 h 1437"/>
                <a:gd name="T102" fmla="*/ 809 w 1897"/>
                <a:gd name="T103" fmla="*/ 1217 h 1437"/>
                <a:gd name="T104" fmla="*/ 839 w 1897"/>
                <a:gd name="T105" fmla="*/ 1255 h 1437"/>
                <a:gd name="T106" fmla="*/ 909 w 1897"/>
                <a:gd name="T107" fmla="*/ 1265 h 1437"/>
                <a:gd name="T108" fmla="*/ 959 w 1897"/>
                <a:gd name="T109" fmla="*/ 1311 h 1437"/>
                <a:gd name="T110" fmla="*/ 1004 w 1897"/>
                <a:gd name="T111" fmla="*/ 1319 h 1437"/>
                <a:gd name="T112" fmla="*/ 1042 w 1897"/>
                <a:gd name="T113" fmla="*/ 1347 h 1437"/>
                <a:gd name="T114" fmla="*/ 1212 w 1897"/>
                <a:gd name="T115" fmla="*/ 1365 h 1437"/>
                <a:gd name="T116" fmla="*/ 1244 w 1897"/>
                <a:gd name="T117" fmla="*/ 1401 h 1437"/>
                <a:gd name="T118" fmla="*/ 1268 w 1897"/>
                <a:gd name="T119" fmla="*/ 1421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97" h="1437">
                  <a:moveTo>
                    <a:pt x="0" y="0"/>
                  </a:moveTo>
                  <a:lnTo>
                    <a:pt x="48" y="0"/>
                  </a:lnTo>
                  <a:lnTo>
                    <a:pt x="48" y="18"/>
                  </a:lnTo>
                  <a:lnTo>
                    <a:pt x="64" y="18"/>
                  </a:lnTo>
                  <a:lnTo>
                    <a:pt x="64" y="46"/>
                  </a:lnTo>
                  <a:lnTo>
                    <a:pt x="74" y="46"/>
                  </a:lnTo>
                  <a:lnTo>
                    <a:pt x="74" y="82"/>
                  </a:lnTo>
                  <a:lnTo>
                    <a:pt x="78" y="82"/>
                  </a:lnTo>
                  <a:lnTo>
                    <a:pt x="78" y="100"/>
                  </a:lnTo>
                  <a:lnTo>
                    <a:pt x="82" y="100"/>
                  </a:lnTo>
                  <a:lnTo>
                    <a:pt x="82" y="110"/>
                  </a:lnTo>
                  <a:lnTo>
                    <a:pt x="94" y="110"/>
                  </a:lnTo>
                  <a:lnTo>
                    <a:pt x="94" y="154"/>
                  </a:lnTo>
                  <a:lnTo>
                    <a:pt x="98" y="154"/>
                  </a:lnTo>
                  <a:lnTo>
                    <a:pt x="98" y="172"/>
                  </a:lnTo>
                  <a:lnTo>
                    <a:pt x="104" y="172"/>
                  </a:lnTo>
                  <a:lnTo>
                    <a:pt x="104" y="182"/>
                  </a:lnTo>
                  <a:lnTo>
                    <a:pt x="108" y="182"/>
                  </a:lnTo>
                  <a:lnTo>
                    <a:pt x="108" y="200"/>
                  </a:lnTo>
                  <a:lnTo>
                    <a:pt x="114" y="200"/>
                  </a:lnTo>
                  <a:lnTo>
                    <a:pt x="114" y="210"/>
                  </a:lnTo>
                  <a:lnTo>
                    <a:pt x="118" y="210"/>
                  </a:lnTo>
                  <a:lnTo>
                    <a:pt x="118" y="220"/>
                  </a:lnTo>
                  <a:lnTo>
                    <a:pt x="124" y="220"/>
                  </a:lnTo>
                  <a:lnTo>
                    <a:pt x="124" y="236"/>
                  </a:lnTo>
                  <a:lnTo>
                    <a:pt x="138" y="236"/>
                  </a:lnTo>
                  <a:lnTo>
                    <a:pt x="138" y="257"/>
                  </a:lnTo>
                  <a:lnTo>
                    <a:pt x="144" y="257"/>
                  </a:lnTo>
                  <a:lnTo>
                    <a:pt x="144" y="273"/>
                  </a:lnTo>
                  <a:lnTo>
                    <a:pt x="154" y="273"/>
                  </a:lnTo>
                  <a:lnTo>
                    <a:pt x="154" y="285"/>
                  </a:lnTo>
                  <a:lnTo>
                    <a:pt x="168" y="285"/>
                  </a:lnTo>
                  <a:lnTo>
                    <a:pt x="168" y="321"/>
                  </a:lnTo>
                  <a:lnTo>
                    <a:pt x="172" y="321"/>
                  </a:lnTo>
                  <a:lnTo>
                    <a:pt x="172" y="329"/>
                  </a:lnTo>
                  <a:lnTo>
                    <a:pt x="178" y="329"/>
                  </a:lnTo>
                  <a:lnTo>
                    <a:pt x="178" y="355"/>
                  </a:lnTo>
                  <a:lnTo>
                    <a:pt x="184" y="355"/>
                  </a:lnTo>
                  <a:lnTo>
                    <a:pt x="184" y="367"/>
                  </a:lnTo>
                  <a:lnTo>
                    <a:pt x="194" y="367"/>
                  </a:lnTo>
                  <a:lnTo>
                    <a:pt x="194" y="375"/>
                  </a:lnTo>
                  <a:lnTo>
                    <a:pt x="198" y="375"/>
                  </a:lnTo>
                  <a:lnTo>
                    <a:pt x="198" y="385"/>
                  </a:lnTo>
                  <a:lnTo>
                    <a:pt x="208" y="385"/>
                  </a:lnTo>
                  <a:lnTo>
                    <a:pt x="208" y="393"/>
                  </a:lnTo>
                  <a:lnTo>
                    <a:pt x="224" y="393"/>
                  </a:lnTo>
                  <a:lnTo>
                    <a:pt x="224" y="403"/>
                  </a:lnTo>
                  <a:lnTo>
                    <a:pt x="228" y="403"/>
                  </a:lnTo>
                  <a:lnTo>
                    <a:pt x="228" y="439"/>
                  </a:lnTo>
                  <a:lnTo>
                    <a:pt x="234" y="439"/>
                  </a:lnTo>
                  <a:lnTo>
                    <a:pt x="234" y="447"/>
                  </a:lnTo>
                  <a:lnTo>
                    <a:pt x="238" y="447"/>
                  </a:lnTo>
                  <a:lnTo>
                    <a:pt x="238" y="459"/>
                  </a:lnTo>
                  <a:lnTo>
                    <a:pt x="244" y="459"/>
                  </a:lnTo>
                  <a:lnTo>
                    <a:pt x="244" y="467"/>
                  </a:lnTo>
                  <a:lnTo>
                    <a:pt x="248" y="467"/>
                  </a:lnTo>
                  <a:lnTo>
                    <a:pt x="248" y="475"/>
                  </a:lnTo>
                  <a:lnTo>
                    <a:pt x="254" y="475"/>
                  </a:lnTo>
                  <a:lnTo>
                    <a:pt x="254" y="503"/>
                  </a:lnTo>
                  <a:lnTo>
                    <a:pt x="274" y="503"/>
                  </a:lnTo>
                  <a:lnTo>
                    <a:pt x="274" y="521"/>
                  </a:lnTo>
                  <a:lnTo>
                    <a:pt x="278" y="521"/>
                  </a:lnTo>
                  <a:lnTo>
                    <a:pt x="278" y="549"/>
                  </a:lnTo>
                  <a:lnTo>
                    <a:pt x="284" y="549"/>
                  </a:lnTo>
                  <a:lnTo>
                    <a:pt x="284" y="557"/>
                  </a:lnTo>
                  <a:lnTo>
                    <a:pt x="288" y="557"/>
                  </a:lnTo>
                  <a:lnTo>
                    <a:pt x="288" y="585"/>
                  </a:lnTo>
                  <a:lnTo>
                    <a:pt x="298" y="585"/>
                  </a:lnTo>
                  <a:lnTo>
                    <a:pt x="298" y="595"/>
                  </a:lnTo>
                  <a:lnTo>
                    <a:pt x="304" y="595"/>
                  </a:lnTo>
                  <a:lnTo>
                    <a:pt x="304" y="621"/>
                  </a:lnTo>
                  <a:lnTo>
                    <a:pt x="308" y="621"/>
                  </a:lnTo>
                  <a:lnTo>
                    <a:pt x="308" y="631"/>
                  </a:lnTo>
                  <a:lnTo>
                    <a:pt x="314" y="631"/>
                  </a:lnTo>
                  <a:lnTo>
                    <a:pt x="314" y="641"/>
                  </a:lnTo>
                  <a:lnTo>
                    <a:pt x="324" y="641"/>
                  </a:lnTo>
                  <a:lnTo>
                    <a:pt x="324" y="649"/>
                  </a:lnTo>
                  <a:lnTo>
                    <a:pt x="328" y="649"/>
                  </a:lnTo>
                  <a:lnTo>
                    <a:pt x="328" y="659"/>
                  </a:lnTo>
                  <a:lnTo>
                    <a:pt x="338" y="659"/>
                  </a:lnTo>
                  <a:lnTo>
                    <a:pt x="338" y="669"/>
                  </a:lnTo>
                  <a:lnTo>
                    <a:pt x="344" y="669"/>
                  </a:lnTo>
                  <a:lnTo>
                    <a:pt x="344" y="685"/>
                  </a:lnTo>
                  <a:lnTo>
                    <a:pt x="365" y="685"/>
                  </a:lnTo>
                  <a:lnTo>
                    <a:pt x="365" y="732"/>
                  </a:lnTo>
                  <a:lnTo>
                    <a:pt x="379" y="732"/>
                  </a:lnTo>
                  <a:lnTo>
                    <a:pt x="379" y="752"/>
                  </a:lnTo>
                  <a:lnTo>
                    <a:pt x="385" y="752"/>
                  </a:lnTo>
                  <a:lnTo>
                    <a:pt x="385" y="768"/>
                  </a:lnTo>
                  <a:lnTo>
                    <a:pt x="389" y="768"/>
                  </a:lnTo>
                  <a:lnTo>
                    <a:pt x="389" y="796"/>
                  </a:lnTo>
                  <a:lnTo>
                    <a:pt x="395" y="796"/>
                  </a:lnTo>
                  <a:lnTo>
                    <a:pt x="395" y="814"/>
                  </a:lnTo>
                  <a:lnTo>
                    <a:pt x="399" y="814"/>
                  </a:lnTo>
                  <a:lnTo>
                    <a:pt x="399" y="824"/>
                  </a:lnTo>
                  <a:lnTo>
                    <a:pt x="403" y="824"/>
                  </a:lnTo>
                  <a:lnTo>
                    <a:pt x="403" y="842"/>
                  </a:lnTo>
                  <a:lnTo>
                    <a:pt x="413" y="842"/>
                  </a:lnTo>
                  <a:lnTo>
                    <a:pt x="413" y="852"/>
                  </a:lnTo>
                  <a:lnTo>
                    <a:pt x="429" y="852"/>
                  </a:lnTo>
                  <a:lnTo>
                    <a:pt x="429" y="860"/>
                  </a:lnTo>
                  <a:lnTo>
                    <a:pt x="449" y="860"/>
                  </a:lnTo>
                  <a:lnTo>
                    <a:pt x="449" y="870"/>
                  </a:lnTo>
                  <a:lnTo>
                    <a:pt x="453" y="870"/>
                  </a:lnTo>
                  <a:lnTo>
                    <a:pt x="453" y="878"/>
                  </a:lnTo>
                  <a:lnTo>
                    <a:pt x="459" y="878"/>
                  </a:lnTo>
                  <a:lnTo>
                    <a:pt x="459" y="888"/>
                  </a:lnTo>
                  <a:lnTo>
                    <a:pt x="469" y="888"/>
                  </a:lnTo>
                  <a:lnTo>
                    <a:pt x="469" y="906"/>
                  </a:lnTo>
                  <a:lnTo>
                    <a:pt x="475" y="906"/>
                  </a:lnTo>
                  <a:lnTo>
                    <a:pt x="475" y="916"/>
                  </a:lnTo>
                  <a:lnTo>
                    <a:pt x="479" y="916"/>
                  </a:lnTo>
                  <a:lnTo>
                    <a:pt x="479" y="934"/>
                  </a:lnTo>
                  <a:lnTo>
                    <a:pt x="489" y="934"/>
                  </a:lnTo>
                  <a:lnTo>
                    <a:pt x="489" y="960"/>
                  </a:lnTo>
                  <a:lnTo>
                    <a:pt x="507" y="960"/>
                  </a:lnTo>
                  <a:lnTo>
                    <a:pt x="507" y="970"/>
                  </a:lnTo>
                  <a:lnTo>
                    <a:pt x="519" y="970"/>
                  </a:lnTo>
                  <a:lnTo>
                    <a:pt x="519" y="980"/>
                  </a:lnTo>
                  <a:lnTo>
                    <a:pt x="525" y="980"/>
                  </a:lnTo>
                  <a:lnTo>
                    <a:pt x="525" y="988"/>
                  </a:lnTo>
                  <a:lnTo>
                    <a:pt x="569" y="988"/>
                  </a:lnTo>
                  <a:lnTo>
                    <a:pt x="569" y="998"/>
                  </a:lnTo>
                  <a:lnTo>
                    <a:pt x="579" y="998"/>
                  </a:lnTo>
                  <a:lnTo>
                    <a:pt x="579" y="1008"/>
                  </a:lnTo>
                  <a:lnTo>
                    <a:pt x="599" y="1008"/>
                  </a:lnTo>
                  <a:lnTo>
                    <a:pt x="599" y="1016"/>
                  </a:lnTo>
                  <a:lnTo>
                    <a:pt x="607" y="1016"/>
                  </a:lnTo>
                  <a:lnTo>
                    <a:pt x="607" y="1036"/>
                  </a:lnTo>
                  <a:lnTo>
                    <a:pt x="609" y="1036"/>
                  </a:lnTo>
                  <a:lnTo>
                    <a:pt x="609" y="1044"/>
                  </a:lnTo>
                  <a:lnTo>
                    <a:pt x="613" y="1044"/>
                  </a:lnTo>
                  <a:lnTo>
                    <a:pt x="613" y="1054"/>
                  </a:lnTo>
                  <a:lnTo>
                    <a:pt x="633" y="1054"/>
                  </a:lnTo>
                  <a:lnTo>
                    <a:pt x="633" y="1072"/>
                  </a:lnTo>
                  <a:lnTo>
                    <a:pt x="639" y="1072"/>
                  </a:lnTo>
                  <a:lnTo>
                    <a:pt x="639" y="1080"/>
                  </a:lnTo>
                  <a:lnTo>
                    <a:pt x="649" y="1080"/>
                  </a:lnTo>
                  <a:lnTo>
                    <a:pt x="649" y="1090"/>
                  </a:lnTo>
                  <a:lnTo>
                    <a:pt x="659" y="1090"/>
                  </a:lnTo>
                  <a:lnTo>
                    <a:pt x="659" y="1116"/>
                  </a:lnTo>
                  <a:lnTo>
                    <a:pt x="673" y="1116"/>
                  </a:lnTo>
                  <a:lnTo>
                    <a:pt x="673" y="1126"/>
                  </a:lnTo>
                  <a:lnTo>
                    <a:pt x="705" y="1126"/>
                  </a:lnTo>
                  <a:lnTo>
                    <a:pt x="705" y="1136"/>
                  </a:lnTo>
                  <a:lnTo>
                    <a:pt x="713" y="1136"/>
                  </a:lnTo>
                  <a:lnTo>
                    <a:pt x="713" y="1162"/>
                  </a:lnTo>
                  <a:lnTo>
                    <a:pt x="743" y="1162"/>
                  </a:lnTo>
                  <a:lnTo>
                    <a:pt x="743" y="1180"/>
                  </a:lnTo>
                  <a:lnTo>
                    <a:pt x="749" y="1180"/>
                  </a:lnTo>
                  <a:lnTo>
                    <a:pt x="749" y="1190"/>
                  </a:lnTo>
                  <a:lnTo>
                    <a:pt x="773" y="1190"/>
                  </a:lnTo>
                  <a:lnTo>
                    <a:pt x="773" y="1200"/>
                  </a:lnTo>
                  <a:lnTo>
                    <a:pt x="779" y="1200"/>
                  </a:lnTo>
                  <a:lnTo>
                    <a:pt x="779" y="1217"/>
                  </a:lnTo>
                  <a:lnTo>
                    <a:pt x="809" y="1217"/>
                  </a:lnTo>
                  <a:lnTo>
                    <a:pt x="809" y="1237"/>
                  </a:lnTo>
                  <a:lnTo>
                    <a:pt x="839" y="1237"/>
                  </a:lnTo>
                  <a:lnTo>
                    <a:pt x="839" y="1255"/>
                  </a:lnTo>
                  <a:lnTo>
                    <a:pt x="899" y="1255"/>
                  </a:lnTo>
                  <a:lnTo>
                    <a:pt x="899" y="1265"/>
                  </a:lnTo>
                  <a:lnTo>
                    <a:pt x="909" y="1265"/>
                  </a:lnTo>
                  <a:lnTo>
                    <a:pt x="909" y="1291"/>
                  </a:lnTo>
                  <a:lnTo>
                    <a:pt x="959" y="1291"/>
                  </a:lnTo>
                  <a:lnTo>
                    <a:pt x="959" y="1311"/>
                  </a:lnTo>
                  <a:lnTo>
                    <a:pt x="979" y="1311"/>
                  </a:lnTo>
                  <a:lnTo>
                    <a:pt x="979" y="1319"/>
                  </a:lnTo>
                  <a:lnTo>
                    <a:pt x="1004" y="1319"/>
                  </a:lnTo>
                  <a:lnTo>
                    <a:pt x="1004" y="1329"/>
                  </a:lnTo>
                  <a:lnTo>
                    <a:pt x="1042" y="1329"/>
                  </a:lnTo>
                  <a:lnTo>
                    <a:pt x="1042" y="1347"/>
                  </a:lnTo>
                  <a:lnTo>
                    <a:pt x="1120" y="1347"/>
                  </a:lnTo>
                  <a:lnTo>
                    <a:pt x="1120" y="1365"/>
                  </a:lnTo>
                  <a:lnTo>
                    <a:pt x="1212" y="1365"/>
                  </a:lnTo>
                  <a:lnTo>
                    <a:pt x="1212" y="1383"/>
                  </a:lnTo>
                  <a:lnTo>
                    <a:pt x="1244" y="1383"/>
                  </a:lnTo>
                  <a:lnTo>
                    <a:pt x="1244" y="1401"/>
                  </a:lnTo>
                  <a:lnTo>
                    <a:pt x="1254" y="1401"/>
                  </a:lnTo>
                  <a:lnTo>
                    <a:pt x="1254" y="1421"/>
                  </a:lnTo>
                  <a:lnTo>
                    <a:pt x="1268" y="1421"/>
                  </a:lnTo>
                  <a:lnTo>
                    <a:pt x="1268" y="1437"/>
                  </a:lnTo>
                  <a:lnTo>
                    <a:pt x="1897" y="1437"/>
                  </a:lnTo>
                </a:path>
              </a:pathLst>
            </a:custGeom>
            <a:ln w="19050" cap="flat">
              <a:solidFill>
                <a:schemeClr val="accent2"/>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61" name="Line 6"/>
            <p:cNvSpPr>
              <a:spLocks noChangeShapeType="1"/>
            </p:cNvSpPr>
            <p:nvPr/>
          </p:nvSpPr>
          <p:spPr bwMode="auto">
            <a:xfrm>
              <a:off x="4335463" y="4708525"/>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62" name="Line 7"/>
            <p:cNvSpPr>
              <a:spLocks noChangeShapeType="1"/>
            </p:cNvSpPr>
            <p:nvPr/>
          </p:nvSpPr>
          <p:spPr bwMode="auto">
            <a:xfrm>
              <a:off x="4233863" y="4708525"/>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63" name="Line 8"/>
            <p:cNvSpPr>
              <a:spLocks noChangeShapeType="1"/>
            </p:cNvSpPr>
            <p:nvPr/>
          </p:nvSpPr>
          <p:spPr bwMode="auto">
            <a:xfrm>
              <a:off x="4027488" y="4708525"/>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64" name="Line 9"/>
            <p:cNvSpPr>
              <a:spLocks noChangeShapeType="1"/>
            </p:cNvSpPr>
            <p:nvPr/>
          </p:nvSpPr>
          <p:spPr bwMode="auto">
            <a:xfrm>
              <a:off x="3508375" y="4708525"/>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65" name="Line 10"/>
            <p:cNvSpPr>
              <a:spLocks noChangeShapeType="1"/>
            </p:cNvSpPr>
            <p:nvPr/>
          </p:nvSpPr>
          <p:spPr bwMode="auto">
            <a:xfrm>
              <a:off x="3263900" y="4622800"/>
              <a:ext cx="0" cy="47625"/>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66" name="Line 11"/>
            <p:cNvSpPr>
              <a:spLocks noChangeShapeType="1"/>
            </p:cNvSpPr>
            <p:nvPr/>
          </p:nvSpPr>
          <p:spPr bwMode="auto">
            <a:xfrm>
              <a:off x="2994025" y="4565650"/>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67" name="Line 12"/>
            <p:cNvSpPr>
              <a:spLocks noChangeShapeType="1"/>
            </p:cNvSpPr>
            <p:nvPr/>
          </p:nvSpPr>
          <p:spPr bwMode="auto">
            <a:xfrm>
              <a:off x="2971800" y="4543425"/>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68" name="Line 13"/>
            <p:cNvSpPr>
              <a:spLocks noChangeShapeType="1"/>
            </p:cNvSpPr>
            <p:nvPr/>
          </p:nvSpPr>
          <p:spPr bwMode="auto">
            <a:xfrm>
              <a:off x="2738438" y="4416425"/>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69" name="Line 14"/>
            <p:cNvSpPr>
              <a:spLocks noChangeShapeType="1"/>
            </p:cNvSpPr>
            <p:nvPr/>
          </p:nvSpPr>
          <p:spPr bwMode="auto">
            <a:xfrm>
              <a:off x="2700338" y="4416425"/>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70" name="Line 15"/>
            <p:cNvSpPr>
              <a:spLocks noChangeShapeType="1"/>
            </p:cNvSpPr>
            <p:nvPr/>
          </p:nvSpPr>
          <p:spPr bwMode="auto">
            <a:xfrm>
              <a:off x="2636838" y="4389438"/>
              <a:ext cx="0" cy="49212"/>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71" name="Line 16"/>
            <p:cNvSpPr>
              <a:spLocks noChangeShapeType="1"/>
            </p:cNvSpPr>
            <p:nvPr/>
          </p:nvSpPr>
          <p:spPr bwMode="auto">
            <a:xfrm>
              <a:off x="2557463" y="4313238"/>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72" name="Line 17"/>
            <p:cNvSpPr>
              <a:spLocks noChangeShapeType="1"/>
            </p:cNvSpPr>
            <p:nvPr/>
          </p:nvSpPr>
          <p:spPr bwMode="auto">
            <a:xfrm>
              <a:off x="2490788" y="4271963"/>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73" name="Line 18"/>
            <p:cNvSpPr>
              <a:spLocks noChangeShapeType="1"/>
            </p:cNvSpPr>
            <p:nvPr/>
          </p:nvSpPr>
          <p:spPr bwMode="auto">
            <a:xfrm>
              <a:off x="2462213" y="4227513"/>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74" name="Line 19"/>
            <p:cNvSpPr>
              <a:spLocks noChangeShapeType="1"/>
            </p:cNvSpPr>
            <p:nvPr/>
          </p:nvSpPr>
          <p:spPr bwMode="auto">
            <a:xfrm>
              <a:off x="2436813" y="4214813"/>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75" name="Line 20"/>
            <p:cNvSpPr>
              <a:spLocks noChangeShapeType="1"/>
            </p:cNvSpPr>
            <p:nvPr/>
          </p:nvSpPr>
          <p:spPr bwMode="auto">
            <a:xfrm>
              <a:off x="2160588" y="3979863"/>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76" name="Line 21"/>
            <p:cNvSpPr>
              <a:spLocks noChangeShapeType="1"/>
            </p:cNvSpPr>
            <p:nvPr/>
          </p:nvSpPr>
          <p:spPr bwMode="auto">
            <a:xfrm>
              <a:off x="2144713" y="3967163"/>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77" name="Line 22"/>
            <p:cNvSpPr>
              <a:spLocks noChangeShapeType="1"/>
            </p:cNvSpPr>
            <p:nvPr/>
          </p:nvSpPr>
          <p:spPr bwMode="auto">
            <a:xfrm>
              <a:off x="1428750" y="2452688"/>
              <a:ext cx="0" cy="50800"/>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78" name="Line 23"/>
            <p:cNvSpPr>
              <a:spLocks noChangeShapeType="1"/>
            </p:cNvSpPr>
            <p:nvPr/>
          </p:nvSpPr>
          <p:spPr bwMode="auto">
            <a:xfrm>
              <a:off x="1374775" y="2427288"/>
              <a:ext cx="0" cy="47625"/>
            </a:xfrm>
            <a:prstGeom prst="line">
              <a:avLst/>
            </a:prstGeom>
            <a:ln w="19050" cap="flat">
              <a:solidFill>
                <a:schemeClr val="accent2"/>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grpSp>
      <p:grpSp>
        <p:nvGrpSpPr>
          <p:cNvPr id="79" name="Group 78"/>
          <p:cNvGrpSpPr/>
          <p:nvPr/>
        </p:nvGrpSpPr>
        <p:grpSpPr>
          <a:xfrm>
            <a:off x="1006006" y="2470457"/>
            <a:ext cx="2960203" cy="2214364"/>
            <a:chOff x="1336675" y="2452688"/>
            <a:chExt cx="3001963" cy="2033587"/>
          </a:xfrm>
        </p:grpSpPr>
        <p:sp>
          <p:nvSpPr>
            <p:cNvPr id="80" name="Freeform 24"/>
            <p:cNvSpPr>
              <a:spLocks/>
            </p:cNvSpPr>
            <p:nvPr/>
          </p:nvSpPr>
          <p:spPr bwMode="auto">
            <a:xfrm>
              <a:off x="1336675" y="2487613"/>
              <a:ext cx="3001963" cy="1998662"/>
            </a:xfrm>
            <a:custGeom>
              <a:avLst/>
              <a:gdLst>
                <a:gd name="T0" fmla="*/ 50 w 1891"/>
                <a:gd name="T1" fmla="*/ 12 h 1259"/>
                <a:gd name="T2" fmla="*/ 78 w 1891"/>
                <a:gd name="T3" fmla="*/ 30 h 1259"/>
                <a:gd name="T4" fmla="*/ 94 w 1891"/>
                <a:gd name="T5" fmla="*/ 66 h 1259"/>
                <a:gd name="T6" fmla="*/ 108 w 1891"/>
                <a:gd name="T7" fmla="*/ 94 h 1259"/>
                <a:gd name="T8" fmla="*/ 124 w 1891"/>
                <a:gd name="T9" fmla="*/ 112 h 1259"/>
                <a:gd name="T10" fmla="*/ 138 w 1891"/>
                <a:gd name="T11" fmla="*/ 130 h 1259"/>
                <a:gd name="T12" fmla="*/ 158 w 1891"/>
                <a:gd name="T13" fmla="*/ 158 h 1259"/>
                <a:gd name="T14" fmla="*/ 170 w 1891"/>
                <a:gd name="T15" fmla="*/ 178 h 1259"/>
                <a:gd name="T16" fmla="*/ 178 w 1891"/>
                <a:gd name="T17" fmla="*/ 212 h 1259"/>
                <a:gd name="T18" fmla="*/ 198 w 1891"/>
                <a:gd name="T19" fmla="*/ 230 h 1259"/>
                <a:gd name="T20" fmla="*/ 208 w 1891"/>
                <a:gd name="T21" fmla="*/ 251 h 1259"/>
                <a:gd name="T22" fmla="*/ 218 w 1891"/>
                <a:gd name="T23" fmla="*/ 295 h 1259"/>
                <a:gd name="T24" fmla="*/ 234 w 1891"/>
                <a:gd name="T25" fmla="*/ 323 h 1259"/>
                <a:gd name="T26" fmla="*/ 260 w 1891"/>
                <a:gd name="T27" fmla="*/ 351 h 1259"/>
                <a:gd name="T28" fmla="*/ 278 w 1891"/>
                <a:gd name="T29" fmla="*/ 397 h 1259"/>
                <a:gd name="T30" fmla="*/ 288 w 1891"/>
                <a:gd name="T31" fmla="*/ 415 h 1259"/>
                <a:gd name="T32" fmla="*/ 302 w 1891"/>
                <a:gd name="T33" fmla="*/ 451 h 1259"/>
                <a:gd name="T34" fmla="*/ 318 w 1891"/>
                <a:gd name="T35" fmla="*/ 469 h 1259"/>
                <a:gd name="T36" fmla="*/ 332 w 1891"/>
                <a:gd name="T37" fmla="*/ 497 h 1259"/>
                <a:gd name="T38" fmla="*/ 344 w 1891"/>
                <a:gd name="T39" fmla="*/ 533 h 1259"/>
                <a:gd name="T40" fmla="*/ 354 w 1891"/>
                <a:gd name="T41" fmla="*/ 553 h 1259"/>
                <a:gd name="T42" fmla="*/ 369 w 1891"/>
                <a:gd name="T43" fmla="*/ 579 h 1259"/>
                <a:gd name="T44" fmla="*/ 379 w 1891"/>
                <a:gd name="T45" fmla="*/ 597 h 1259"/>
                <a:gd name="T46" fmla="*/ 389 w 1891"/>
                <a:gd name="T47" fmla="*/ 617 h 1259"/>
                <a:gd name="T48" fmla="*/ 415 w 1891"/>
                <a:gd name="T49" fmla="*/ 643 h 1259"/>
                <a:gd name="T50" fmla="*/ 429 w 1891"/>
                <a:gd name="T51" fmla="*/ 661 h 1259"/>
                <a:gd name="T52" fmla="*/ 439 w 1891"/>
                <a:gd name="T53" fmla="*/ 681 h 1259"/>
                <a:gd name="T54" fmla="*/ 453 w 1891"/>
                <a:gd name="T55" fmla="*/ 699 h 1259"/>
                <a:gd name="T56" fmla="*/ 465 w 1891"/>
                <a:gd name="T57" fmla="*/ 726 h 1259"/>
                <a:gd name="T58" fmla="*/ 483 w 1891"/>
                <a:gd name="T59" fmla="*/ 746 h 1259"/>
                <a:gd name="T60" fmla="*/ 509 w 1891"/>
                <a:gd name="T61" fmla="*/ 764 h 1259"/>
                <a:gd name="T62" fmla="*/ 529 w 1891"/>
                <a:gd name="T63" fmla="*/ 790 h 1259"/>
                <a:gd name="T64" fmla="*/ 569 w 1891"/>
                <a:gd name="T65" fmla="*/ 810 h 1259"/>
                <a:gd name="T66" fmla="*/ 589 w 1891"/>
                <a:gd name="T67" fmla="*/ 828 h 1259"/>
                <a:gd name="T68" fmla="*/ 617 w 1891"/>
                <a:gd name="T69" fmla="*/ 846 h 1259"/>
                <a:gd name="T70" fmla="*/ 679 w 1891"/>
                <a:gd name="T71" fmla="*/ 872 h 1259"/>
                <a:gd name="T72" fmla="*/ 711 w 1891"/>
                <a:gd name="T73" fmla="*/ 890 h 1259"/>
                <a:gd name="T74" fmla="*/ 749 w 1891"/>
                <a:gd name="T75" fmla="*/ 910 h 1259"/>
                <a:gd name="T76" fmla="*/ 779 w 1891"/>
                <a:gd name="T77" fmla="*/ 946 h 1259"/>
                <a:gd name="T78" fmla="*/ 819 w 1891"/>
                <a:gd name="T79" fmla="*/ 972 h 1259"/>
                <a:gd name="T80" fmla="*/ 865 w 1891"/>
                <a:gd name="T81" fmla="*/ 1002 h 1259"/>
                <a:gd name="T82" fmla="*/ 901 w 1891"/>
                <a:gd name="T83" fmla="*/ 1020 h 1259"/>
                <a:gd name="T84" fmla="*/ 1020 w 1891"/>
                <a:gd name="T85" fmla="*/ 1038 h 1259"/>
                <a:gd name="T86" fmla="*/ 1034 w 1891"/>
                <a:gd name="T87" fmla="*/ 1056 h 1259"/>
                <a:gd name="T88" fmla="*/ 1056 w 1891"/>
                <a:gd name="T89" fmla="*/ 1074 h 1259"/>
                <a:gd name="T90" fmla="*/ 1114 w 1891"/>
                <a:gd name="T91" fmla="*/ 1110 h 1259"/>
                <a:gd name="T92" fmla="*/ 1148 w 1891"/>
                <a:gd name="T93" fmla="*/ 1128 h 1259"/>
                <a:gd name="T94" fmla="*/ 1160 w 1891"/>
                <a:gd name="T95" fmla="*/ 1164 h 1259"/>
                <a:gd name="T96" fmla="*/ 1490 w 1891"/>
                <a:gd name="T97" fmla="*/ 1192 h 1259"/>
                <a:gd name="T98" fmla="*/ 1891 w 1891"/>
                <a:gd name="T99" fmla="*/ 1259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1" h="1259">
                  <a:moveTo>
                    <a:pt x="0" y="0"/>
                  </a:moveTo>
                  <a:lnTo>
                    <a:pt x="44" y="0"/>
                  </a:lnTo>
                  <a:lnTo>
                    <a:pt x="44" y="12"/>
                  </a:lnTo>
                  <a:lnTo>
                    <a:pt x="50" y="12"/>
                  </a:lnTo>
                  <a:lnTo>
                    <a:pt x="50" y="20"/>
                  </a:lnTo>
                  <a:lnTo>
                    <a:pt x="64" y="20"/>
                  </a:lnTo>
                  <a:lnTo>
                    <a:pt x="64" y="30"/>
                  </a:lnTo>
                  <a:lnTo>
                    <a:pt x="78" y="30"/>
                  </a:lnTo>
                  <a:lnTo>
                    <a:pt x="78" y="48"/>
                  </a:lnTo>
                  <a:lnTo>
                    <a:pt x="88" y="48"/>
                  </a:lnTo>
                  <a:lnTo>
                    <a:pt x="88" y="66"/>
                  </a:lnTo>
                  <a:lnTo>
                    <a:pt x="94" y="66"/>
                  </a:lnTo>
                  <a:lnTo>
                    <a:pt x="94" y="76"/>
                  </a:lnTo>
                  <a:lnTo>
                    <a:pt x="104" y="76"/>
                  </a:lnTo>
                  <a:lnTo>
                    <a:pt x="104" y="94"/>
                  </a:lnTo>
                  <a:lnTo>
                    <a:pt x="108" y="94"/>
                  </a:lnTo>
                  <a:lnTo>
                    <a:pt x="108" y="102"/>
                  </a:lnTo>
                  <a:lnTo>
                    <a:pt x="114" y="102"/>
                  </a:lnTo>
                  <a:lnTo>
                    <a:pt x="114" y="112"/>
                  </a:lnTo>
                  <a:lnTo>
                    <a:pt x="124" y="112"/>
                  </a:lnTo>
                  <a:lnTo>
                    <a:pt x="124" y="122"/>
                  </a:lnTo>
                  <a:lnTo>
                    <a:pt x="134" y="122"/>
                  </a:lnTo>
                  <a:lnTo>
                    <a:pt x="134" y="130"/>
                  </a:lnTo>
                  <a:lnTo>
                    <a:pt x="138" y="130"/>
                  </a:lnTo>
                  <a:lnTo>
                    <a:pt x="138" y="148"/>
                  </a:lnTo>
                  <a:lnTo>
                    <a:pt x="150" y="148"/>
                  </a:lnTo>
                  <a:lnTo>
                    <a:pt x="150" y="158"/>
                  </a:lnTo>
                  <a:lnTo>
                    <a:pt x="158" y="158"/>
                  </a:lnTo>
                  <a:lnTo>
                    <a:pt x="158" y="166"/>
                  </a:lnTo>
                  <a:lnTo>
                    <a:pt x="164" y="166"/>
                  </a:lnTo>
                  <a:lnTo>
                    <a:pt x="164" y="178"/>
                  </a:lnTo>
                  <a:lnTo>
                    <a:pt x="170" y="178"/>
                  </a:lnTo>
                  <a:lnTo>
                    <a:pt x="170" y="186"/>
                  </a:lnTo>
                  <a:lnTo>
                    <a:pt x="174" y="186"/>
                  </a:lnTo>
                  <a:lnTo>
                    <a:pt x="174" y="212"/>
                  </a:lnTo>
                  <a:lnTo>
                    <a:pt x="178" y="212"/>
                  </a:lnTo>
                  <a:lnTo>
                    <a:pt x="178" y="222"/>
                  </a:lnTo>
                  <a:lnTo>
                    <a:pt x="188" y="222"/>
                  </a:lnTo>
                  <a:lnTo>
                    <a:pt x="188" y="230"/>
                  </a:lnTo>
                  <a:lnTo>
                    <a:pt x="198" y="230"/>
                  </a:lnTo>
                  <a:lnTo>
                    <a:pt x="198" y="241"/>
                  </a:lnTo>
                  <a:lnTo>
                    <a:pt x="204" y="241"/>
                  </a:lnTo>
                  <a:lnTo>
                    <a:pt x="204" y="251"/>
                  </a:lnTo>
                  <a:lnTo>
                    <a:pt x="208" y="251"/>
                  </a:lnTo>
                  <a:lnTo>
                    <a:pt x="208" y="269"/>
                  </a:lnTo>
                  <a:lnTo>
                    <a:pt x="214" y="269"/>
                  </a:lnTo>
                  <a:lnTo>
                    <a:pt x="214" y="295"/>
                  </a:lnTo>
                  <a:lnTo>
                    <a:pt x="218" y="295"/>
                  </a:lnTo>
                  <a:lnTo>
                    <a:pt x="218" y="305"/>
                  </a:lnTo>
                  <a:lnTo>
                    <a:pt x="228" y="305"/>
                  </a:lnTo>
                  <a:lnTo>
                    <a:pt x="228" y="323"/>
                  </a:lnTo>
                  <a:lnTo>
                    <a:pt x="234" y="323"/>
                  </a:lnTo>
                  <a:lnTo>
                    <a:pt x="234" y="333"/>
                  </a:lnTo>
                  <a:lnTo>
                    <a:pt x="252" y="333"/>
                  </a:lnTo>
                  <a:lnTo>
                    <a:pt x="252" y="351"/>
                  </a:lnTo>
                  <a:lnTo>
                    <a:pt x="260" y="351"/>
                  </a:lnTo>
                  <a:lnTo>
                    <a:pt x="260" y="387"/>
                  </a:lnTo>
                  <a:lnTo>
                    <a:pt x="268" y="387"/>
                  </a:lnTo>
                  <a:lnTo>
                    <a:pt x="268" y="397"/>
                  </a:lnTo>
                  <a:lnTo>
                    <a:pt x="278" y="397"/>
                  </a:lnTo>
                  <a:lnTo>
                    <a:pt x="278" y="405"/>
                  </a:lnTo>
                  <a:lnTo>
                    <a:pt x="284" y="405"/>
                  </a:lnTo>
                  <a:lnTo>
                    <a:pt x="284" y="415"/>
                  </a:lnTo>
                  <a:lnTo>
                    <a:pt x="288" y="415"/>
                  </a:lnTo>
                  <a:lnTo>
                    <a:pt x="288" y="433"/>
                  </a:lnTo>
                  <a:lnTo>
                    <a:pt x="294" y="433"/>
                  </a:lnTo>
                  <a:lnTo>
                    <a:pt x="294" y="451"/>
                  </a:lnTo>
                  <a:lnTo>
                    <a:pt x="302" y="451"/>
                  </a:lnTo>
                  <a:lnTo>
                    <a:pt x="302" y="461"/>
                  </a:lnTo>
                  <a:lnTo>
                    <a:pt x="308" y="461"/>
                  </a:lnTo>
                  <a:lnTo>
                    <a:pt x="308" y="469"/>
                  </a:lnTo>
                  <a:lnTo>
                    <a:pt x="318" y="469"/>
                  </a:lnTo>
                  <a:lnTo>
                    <a:pt x="318" y="487"/>
                  </a:lnTo>
                  <a:lnTo>
                    <a:pt x="322" y="487"/>
                  </a:lnTo>
                  <a:lnTo>
                    <a:pt x="322" y="497"/>
                  </a:lnTo>
                  <a:lnTo>
                    <a:pt x="332" y="497"/>
                  </a:lnTo>
                  <a:lnTo>
                    <a:pt x="332" y="525"/>
                  </a:lnTo>
                  <a:lnTo>
                    <a:pt x="338" y="525"/>
                  </a:lnTo>
                  <a:lnTo>
                    <a:pt x="338" y="533"/>
                  </a:lnTo>
                  <a:lnTo>
                    <a:pt x="344" y="533"/>
                  </a:lnTo>
                  <a:lnTo>
                    <a:pt x="344" y="543"/>
                  </a:lnTo>
                  <a:lnTo>
                    <a:pt x="348" y="543"/>
                  </a:lnTo>
                  <a:lnTo>
                    <a:pt x="348" y="553"/>
                  </a:lnTo>
                  <a:lnTo>
                    <a:pt x="354" y="553"/>
                  </a:lnTo>
                  <a:lnTo>
                    <a:pt x="354" y="571"/>
                  </a:lnTo>
                  <a:lnTo>
                    <a:pt x="363" y="571"/>
                  </a:lnTo>
                  <a:lnTo>
                    <a:pt x="363" y="579"/>
                  </a:lnTo>
                  <a:lnTo>
                    <a:pt x="369" y="579"/>
                  </a:lnTo>
                  <a:lnTo>
                    <a:pt x="369" y="589"/>
                  </a:lnTo>
                  <a:lnTo>
                    <a:pt x="375" y="589"/>
                  </a:lnTo>
                  <a:lnTo>
                    <a:pt x="375" y="597"/>
                  </a:lnTo>
                  <a:lnTo>
                    <a:pt x="379" y="597"/>
                  </a:lnTo>
                  <a:lnTo>
                    <a:pt x="379" y="607"/>
                  </a:lnTo>
                  <a:lnTo>
                    <a:pt x="383" y="607"/>
                  </a:lnTo>
                  <a:lnTo>
                    <a:pt x="383" y="617"/>
                  </a:lnTo>
                  <a:lnTo>
                    <a:pt x="389" y="617"/>
                  </a:lnTo>
                  <a:lnTo>
                    <a:pt x="389" y="633"/>
                  </a:lnTo>
                  <a:lnTo>
                    <a:pt x="409" y="633"/>
                  </a:lnTo>
                  <a:lnTo>
                    <a:pt x="409" y="643"/>
                  </a:lnTo>
                  <a:lnTo>
                    <a:pt x="415" y="643"/>
                  </a:lnTo>
                  <a:lnTo>
                    <a:pt x="415" y="653"/>
                  </a:lnTo>
                  <a:lnTo>
                    <a:pt x="423" y="653"/>
                  </a:lnTo>
                  <a:lnTo>
                    <a:pt x="423" y="661"/>
                  </a:lnTo>
                  <a:lnTo>
                    <a:pt x="429" y="661"/>
                  </a:lnTo>
                  <a:lnTo>
                    <a:pt x="429" y="671"/>
                  </a:lnTo>
                  <a:lnTo>
                    <a:pt x="435" y="671"/>
                  </a:lnTo>
                  <a:lnTo>
                    <a:pt x="435" y="681"/>
                  </a:lnTo>
                  <a:lnTo>
                    <a:pt x="439" y="681"/>
                  </a:lnTo>
                  <a:lnTo>
                    <a:pt x="439" y="691"/>
                  </a:lnTo>
                  <a:lnTo>
                    <a:pt x="445" y="691"/>
                  </a:lnTo>
                  <a:lnTo>
                    <a:pt x="445" y="699"/>
                  </a:lnTo>
                  <a:lnTo>
                    <a:pt x="453" y="699"/>
                  </a:lnTo>
                  <a:lnTo>
                    <a:pt x="453" y="707"/>
                  </a:lnTo>
                  <a:lnTo>
                    <a:pt x="459" y="707"/>
                  </a:lnTo>
                  <a:lnTo>
                    <a:pt x="459" y="726"/>
                  </a:lnTo>
                  <a:lnTo>
                    <a:pt x="465" y="726"/>
                  </a:lnTo>
                  <a:lnTo>
                    <a:pt x="465" y="736"/>
                  </a:lnTo>
                  <a:lnTo>
                    <a:pt x="479" y="736"/>
                  </a:lnTo>
                  <a:lnTo>
                    <a:pt x="479" y="746"/>
                  </a:lnTo>
                  <a:lnTo>
                    <a:pt x="483" y="746"/>
                  </a:lnTo>
                  <a:lnTo>
                    <a:pt x="483" y="754"/>
                  </a:lnTo>
                  <a:lnTo>
                    <a:pt x="499" y="754"/>
                  </a:lnTo>
                  <a:lnTo>
                    <a:pt x="499" y="764"/>
                  </a:lnTo>
                  <a:lnTo>
                    <a:pt x="509" y="764"/>
                  </a:lnTo>
                  <a:lnTo>
                    <a:pt x="509" y="782"/>
                  </a:lnTo>
                  <a:lnTo>
                    <a:pt x="513" y="782"/>
                  </a:lnTo>
                  <a:lnTo>
                    <a:pt x="513" y="790"/>
                  </a:lnTo>
                  <a:lnTo>
                    <a:pt x="529" y="790"/>
                  </a:lnTo>
                  <a:lnTo>
                    <a:pt x="529" y="800"/>
                  </a:lnTo>
                  <a:lnTo>
                    <a:pt x="549" y="800"/>
                  </a:lnTo>
                  <a:lnTo>
                    <a:pt x="549" y="810"/>
                  </a:lnTo>
                  <a:lnTo>
                    <a:pt x="569" y="810"/>
                  </a:lnTo>
                  <a:lnTo>
                    <a:pt x="569" y="820"/>
                  </a:lnTo>
                  <a:lnTo>
                    <a:pt x="575" y="820"/>
                  </a:lnTo>
                  <a:lnTo>
                    <a:pt x="575" y="828"/>
                  </a:lnTo>
                  <a:lnTo>
                    <a:pt x="589" y="828"/>
                  </a:lnTo>
                  <a:lnTo>
                    <a:pt x="589" y="836"/>
                  </a:lnTo>
                  <a:lnTo>
                    <a:pt x="597" y="836"/>
                  </a:lnTo>
                  <a:lnTo>
                    <a:pt x="597" y="846"/>
                  </a:lnTo>
                  <a:lnTo>
                    <a:pt x="617" y="846"/>
                  </a:lnTo>
                  <a:lnTo>
                    <a:pt x="617" y="864"/>
                  </a:lnTo>
                  <a:lnTo>
                    <a:pt x="637" y="864"/>
                  </a:lnTo>
                  <a:lnTo>
                    <a:pt x="637" y="872"/>
                  </a:lnTo>
                  <a:lnTo>
                    <a:pt x="679" y="872"/>
                  </a:lnTo>
                  <a:lnTo>
                    <a:pt x="679" y="884"/>
                  </a:lnTo>
                  <a:lnTo>
                    <a:pt x="695" y="884"/>
                  </a:lnTo>
                  <a:lnTo>
                    <a:pt x="695" y="890"/>
                  </a:lnTo>
                  <a:lnTo>
                    <a:pt x="711" y="890"/>
                  </a:lnTo>
                  <a:lnTo>
                    <a:pt x="711" y="900"/>
                  </a:lnTo>
                  <a:lnTo>
                    <a:pt x="729" y="900"/>
                  </a:lnTo>
                  <a:lnTo>
                    <a:pt x="729" y="910"/>
                  </a:lnTo>
                  <a:lnTo>
                    <a:pt x="749" y="910"/>
                  </a:lnTo>
                  <a:lnTo>
                    <a:pt x="749" y="928"/>
                  </a:lnTo>
                  <a:lnTo>
                    <a:pt x="763" y="928"/>
                  </a:lnTo>
                  <a:lnTo>
                    <a:pt x="763" y="946"/>
                  </a:lnTo>
                  <a:lnTo>
                    <a:pt x="779" y="946"/>
                  </a:lnTo>
                  <a:lnTo>
                    <a:pt x="779" y="956"/>
                  </a:lnTo>
                  <a:lnTo>
                    <a:pt x="789" y="956"/>
                  </a:lnTo>
                  <a:lnTo>
                    <a:pt x="789" y="972"/>
                  </a:lnTo>
                  <a:lnTo>
                    <a:pt x="819" y="972"/>
                  </a:lnTo>
                  <a:lnTo>
                    <a:pt x="819" y="992"/>
                  </a:lnTo>
                  <a:lnTo>
                    <a:pt x="845" y="992"/>
                  </a:lnTo>
                  <a:lnTo>
                    <a:pt x="845" y="1002"/>
                  </a:lnTo>
                  <a:lnTo>
                    <a:pt x="865" y="1002"/>
                  </a:lnTo>
                  <a:lnTo>
                    <a:pt x="865" y="1010"/>
                  </a:lnTo>
                  <a:lnTo>
                    <a:pt x="895" y="1010"/>
                  </a:lnTo>
                  <a:lnTo>
                    <a:pt x="895" y="1020"/>
                  </a:lnTo>
                  <a:lnTo>
                    <a:pt x="901" y="1020"/>
                  </a:lnTo>
                  <a:lnTo>
                    <a:pt x="901" y="1028"/>
                  </a:lnTo>
                  <a:lnTo>
                    <a:pt x="963" y="1028"/>
                  </a:lnTo>
                  <a:lnTo>
                    <a:pt x="963" y="1038"/>
                  </a:lnTo>
                  <a:lnTo>
                    <a:pt x="1020" y="1038"/>
                  </a:lnTo>
                  <a:lnTo>
                    <a:pt x="1020" y="1048"/>
                  </a:lnTo>
                  <a:lnTo>
                    <a:pt x="1024" y="1048"/>
                  </a:lnTo>
                  <a:lnTo>
                    <a:pt x="1024" y="1056"/>
                  </a:lnTo>
                  <a:lnTo>
                    <a:pt x="1034" y="1056"/>
                  </a:lnTo>
                  <a:lnTo>
                    <a:pt x="1034" y="1064"/>
                  </a:lnTo>
                  <a:lnTo>
                    <a:pt x="1044" y="1064"/>
                  </a:lnTo>
                  <a:lnTo>
                    <a:pt x="1044" y="1074"/>
                  </a:lnTo>
                  <a:lnTo>
                    <a:pt x="1056" y="1074"/>
                  </a:lnTo>
                  <a:lnTo>
                    <a:pt x="1056" y="1092"/>
                  </a:lnTo>
                  <a:lnTo>
                    <a:pt x="1104" y="1092"/>
                  </a:lnTo>
                  <a:lnTo>
                    <a:pt x="1104" y="1110"/>
                  </a:lnTo>
                  <a:lnTo>
                    <a:pt x="1114" y="1110"/>
                  </a:lnTo>
                  <a:lnTo>
                    <a:pt x="1114" y="1120"/>
                  </a:lnTo>
                  <a:lnTo>
                    <a:pt x="1138" y="1120"/>
                  </a:lnTo>
                  <a:lnTo>
                    <a:pt x="1138" y="1128"/>
                  </a:lnTo>
                  <a:lnTo>
                    <a:pt x="1148" y="1128"/>
                  </a:lnTo>
                  <a:lnTo>
                    <a:pt x="1148" y="1136"/>
                  </a:lnTo>
                  <a:lnTo>
                    <a:pt x="1154" y="1136"/>
                  </a:lnTo>
                  <a:lnTo>
                    <a:pt x="1154" y="1164"/>
                  </a:lnTo>
                  <a:lnTo>
                    <a:pt x="1160" y="1164"/>
                  </a:lnTo>
                  <a:lnTo>
                    <a:pt x="1160" y="1176"/>
                  </a:lnTo>
                  <a:lnTo>
                    <a:pt x="1344" y="1176"/>
                  </a:lnTo>
                  <a:lnTo>
                    <a:pt x="1344" y="1192"/>
                  </a:lnTo>
                  <a:lnTo>
                    <a:pt x="1490" y="1192"/>
                  </a:lnTo>
                  <a:lnTo>
                    <a:pt x="1490" y="1231"/>
                  </a:lnTo>
                  <a:lnTo>
                    <a:pt x="1558" y="1231"/>
                  </a:lnTo>
                  <a:lnTo>
                    <a:pt x="1558" y="1259"/>
                  </a:lnTo>
                  <a:lnTo>
                    <a:pt x="1891" y="1259"/>
                  </a:lnTo>
                </a:path>
              </a:pathLst>
            </a:cu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81" name="Line 25"/>
            <p:cNvSpPr>
              <a:spLocks noChangeShapeType="1"/>
            </p:cNvSpPr>
            <p:nvPr/>
          </p:nvSpPr>
          <p:spPr bwMode="auto">
            <a:xfrm>
              <a:off x="4332288" y="4432300"/>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82" name="Line 26"/>
            <p:cNvSpPr>
              <a:spLocks noChangeShapeType="1"/>
            </p:cNvSpPr>
            <p:nvPr/>
          </p:nvSpPr>
          <p:spPr bwMode="auto">
            <a:xfrm>
              <a:off x="4262438" y="4432300"/>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83" name="Line 27"/>
            <p:cNvSpPr>
              <a:spLocks noChangeShapeType="1"/>
            </p:cNvSpPr>
            <p:nvPr/>
          </p:nvSpPr>
          <p:spPr bwMode="auto">
            <a:xfrm>
              <a:off x="4246563" y="4432300"/>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84" name="Line 28"/>
            <p:cNvSpPr>
              <a:spLocks noChangeShapeType="1"/>
            </p:cNvSpPr>
            <p:nvPr/>
          </p:nvSpPr>
          <p:spPr bwMode="auto">
            <a:xfrm>
              <a:off x="3986213" y="4432300"/>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85" name="Line 29"/>
            <p:cNvSpPr>
              <a:spLocks noChangeShapeType="1"/>
            </p:cNvSpPr>
            <p:nvPr/>
          </p:nvSpPr>
          <p:spPr bwMode="auto">
            <a:xfrm>
              <a:off x="3943350" y="4432300"/>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86" name="Line 30"/>
            <p:cNvSpPr>
              <a:spLocks noChangeShapeType="1"/>
            </p:cNvSpPr>
            <p:nvPr/>
          </p:nvSpPr>
          <p:spPr bwMode="auto">
            <a:xfrm>
              <a:off x="3930650" y="4432300"/>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87" name="Line 31"/>
            <p:cNvSpPr>
              <a:spLocks noChangeShapeType="1"/>
            </p:cNvSpPr>
            <p:nvPr/>
          </p:nvSpPr>
          <p:spPr bwMode="auto">
            <a:xfrm>
              <a:off x="3857625" y="4432300"/>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88" name="Line 32"/>
            <p:cNvSpPr>
              <a:spLocks noChangeShapeType="1"/>
            </p:cNvSpPr>
            <p:nvPr/>
          </p:nvSpPr>
          <p:spPr bwMode="auto">
            <a:xfrm>
              <a:off x="3594100" y="432911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89" name="Line 33"/>
            <p:cNvSpPr>
              <a:spLocks noChangeShapeType="1"/>
            </p:cNvSpPr>
            <p:nvPr/>
          </p:nvSpPr>
          <p:spPr bwMode="auto">
            <a:xfrm>
              <a:off x="3549650" y="432911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90" name="Line 34"/>
            <p:cNvSpPr>
              <a:spLocks noChangeShapeType="1"/>
            </p:cNvSpPr>
            <p:nvPr/>
          </p:nvSpPr>
          <p:spPr bwMode="auto">
            <a:xfrm>
              <a:off x="3517900" y="432911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91" name="Line 35"/>
            <p:cNvSpPr>
              <a:spLocks noChangeShapeType="1"/>
            </p:cNvSpPr>
            <p:nvPr/>
          </p:nvSpPr>
          <p:spPr bwMode="auto">
            <a:xfrm>
              <a:off x="3502025" y="432911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92" name="Line 36"/>
            <p:cNvSpPr>
              <a:spLocks noChangeShapeType="1"/>
            </p:cNvSpPr>
            <p:nvPr/>
          </p:nvSpPr>
          <p:spPr bwMode="auto">
            <a:xfrm>
              <a:off x="3413125" y="430053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93" name="Line 37"/>
            <p:cNvSpPr>
              <a:spLocks noChangeShapeType="1"/>
            </p:cNvSpPr>
            <p:nvPr/>
          </p:nvSpPr>
          <p:spPr bwMode="auto">
            <a:xfrm>
              <a:off x="3390900" y="430053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94" name="Line 38"/>
            <p:cNvSpPr>
              <a:spLocks noChangeShapeType="1"/>
            </p:cNvSpPr>
            <p:nvPr/>
          </p:nvSpPr>
          <p:spPr bwMode="auto">
            <a:xfrm>
              <a:off x="3397250" y="430053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95" name="Line 39"/>
            <p:cNvSpPr>
              <a:spLocks noChangeShapeType="1"/>
            </p:cNvSpPr>
            <p:nvPr/>
          </p:nvSpPr>
          <p:spPr bwMode="auto">
            <a:xfrm>
              <a:off x="3375025" y="430053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96" name="Line 40"/>
            <p:cNvSpPr>
              <a:spLocks noChangeShapeType="1"/>
            </p:cNvSpPr>
            <p:nvPr/>
          </p:nvSpPr>
          <p:spPr bwMode="auto">
            <a:xfrm>
              <a:off x="3279775" y="430053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97" name="Line 41"/>
            <p:cNvSpPr>
              <a:spLocks noChangeShapeType="1"/>
            </p:cNvSpPr>
            <p:nvPr/>
          </p:nvSpPr>
          <p:spPr bwMode="auto">
            <a:xfrm>
              <a:off x="3254375" y="430053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98" name="Line 42"/>
            <p:cNvSpPr>
              <a:spLocks noChangeShapeType="1"/>
            </p:cNvSpPr>
            <p:nvPr/>
          </p:nvSpPr>
          <p:spPr bwMode="auto">
            <a:xfrm>
              <a:off x="3238500" y="430053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99" name="Line 43"/>
            <p:cNvSpPr>
              <a:spLocks noChangeShapeType="1"/>
            </p:cNvSpPr>
            <p:nvPr/>
          </p:nvSpPr>
          <p:spPr bwMode="auto">
            <a:xfrm>
              <a:off x="3222625" y="430053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00" name="Line 44"/>
            <p:cNvSpPr>
              <a:spLocks noChangeShapeType="1"/>
            </p:cNvSpPr>
            <p:nvPr/>
          </p:nvSpPr>
          <p:spPr bwMode="auto">
            <a:xfrm>
              <a:off x="3178175" y="430053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01" name="Line 45"/>
            <p:cNvSpPr>
              <a:spLocks noChangeShapeType="1"/>
            </p:cNvSpPr>
            <p:nvPr/>
          </p:nvSpPr>
          <p:spPr bwMode="auto">
            <a:xfrm>
              <a:off x="3162300" y="42433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02" name="Line 46"/>
            <p:cNvSpPr>
              <a:spLocks noChangeShapeType="1"/>
            </p:cNvSpPr>
            <p:nvPr/>
          </p:nvSpPr>
          <p:spPr bwMode="auto">
            <a:xfrm>
              <a:off x="3130550" y="421163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03" name="Line 47"/>
            <p:cNvSpPr>
              <a:spLocks noChangeShapeType="1"/>
            </p:cNvSpPr>
            <p:nvPr/>
          </p:nvSpPr>
          <p:spPr bwMode="auto">
            <a:xfrm>
              <a:off x="3133725" y="421163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04" name="Line 48"/>
            <p:cNvSpPr>
              <a:spLocks noChangeShapeType="1"/>
            </p:cNvSpPr>
            <p:nvPr/>
          </p:nvSpPr>
          <p:spPr bwMode="auto">
            <a:xfrm>
              <a:off x="3105150" y="419893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05" name="Line 49"/>
            <p:cNvSpPr>
              <a:spLocks noChangeShapeType="1"/>
            </p:cNvSpPr>
            <p:nvPr/>
          </p:nvSpPr>
          <p:spPr bwMode="auto">
            <a:xfrm>
              <a:off x="3016250" y="417036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06" name="Line 50"/>
            <p:cNvSpPr>
              <a:spLocks noChangeShapeType="1"/>
            </p:cNvSpPr>
            <p:nvPr/>
          </p:nvSpPr>
          <p:spPr bwMode="auto">
            <a:xfrm>
              <a:off x="2962275" y="4113213"/>
              <a:ext cx="0" cy="47625"/>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07" name="Line 51"/>
            <p:cNvSpPr>
              <a:spLocks noChangeShapeType="1"/>
            </p:cNvSpPr>
            <p:nvPr/>
          </p:nvSpPr>
          <p:spPr bwMode="auto">
            <a:xfrm>
              <a:off x="2922588" y="4084638"/>
              <a:ext cx="0" cy="47625"/>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08" name="Line 52"/>
            <p:cNvSpPr>
              <a:spLocks noChangeShapeType="1"/>
            </p:cNvSpPr>
            <p:nvPr/>
          </p:nvSpPr>
          <p:spPr bwMode="auto">
            <a:xfrm>
              <a:off x="2936875" y="4084638"/>
              <a:ext cx="0" cy="47625"/>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09" name="Line 53"/>
            <p:cNvSpPr>
              <a:spLocks noChangeShapeType="1"/>
            </p:cNvSpPr>
            <p:nvPr/>
          </p:nvSpPr>
          <p:spPr bwMode="auto">
            <a:xfrm>
              <a:off x="2881313" y="4084638"/>
              <a:ext cx="0" cy="47625"/>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10" name="Line 54"/>
            <p:cNvSpPr>
              <a:spLocks noChangeShapeType="1"/>
            </p:cNvSpPr>
            <p:nvPr/>
          </p:nvSpPr>
          <p:spPr bwMode="auto">
            <a:xfrm>
              <a:off x="2827338" y="406876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11" name="Line 55"/>
            <p:cNvSpPr>
              <a:spLocks noChangeShapeType="1"/>
            </p:cNvSpPr>
            <p:nvPr/>
          </p:nvSpPr>
          <p:spPr bwMode="auto">
            <a:xfrm>
              <a:off x="2840038" y="406876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12" name="Line 56"/>
            <p:cNvSpPr>
              <a:spLocks noChangeShapeType="1"/>
            </p:cNvSpPr>
            <p:nvPr/>
          </p:nvSpPr>
          <p:spPr bwMode="auto">
            <a:xfrm>
              <a:off x="2795588" y="406876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13" name="Line 57"/>
            <p:cNvSpPr>
              <a:spLocks noChangeShapeType="1"/>
            </p:cNvSpPr>
            <p:nvPr/>
          </p:nvSpPr>
          <p:spPr bwMode="auto">
            <a:xfrm>
              <a:off x="2763838" y="406876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14" name="Line 58"/>
            <p:cNvSpPr>
              <a:spLocks noChangeShapeType="1"/>
            </p:cNvSpPr>
            <p:nvPr/>
          </p:nvSpPr>
          <p:spPr bwMode="auto">
            <a:xfrm>
              <a:off x="2776538" y="406876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15" name="Line 59"/>
            <p:cNvSpPr>
              <a:spLocks noChangeShapeType="1"/>
            </p:cNvSpPr>
            <p:nvPr/>
          </p:nvSpPr>
          <p:spPr bwMode="auto">
            <a:xfrm>
              <a:off x="2738438" y="40401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16" name="Line 60"/>
            <p:cNvSpPr>
              <a:spLocks noChangeShapeType="1"/>
            </p:cNvSpPr>
            <p:nvPr/>
          </p:nvSpPr>
          <p:spPr bwMode="auto">
            <a:xfrm>
              <a:off x="2700338" y="402113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17" name="Line 61"/>
            <p:cNvSpPr>
              <a:spLocks noChangeShapeType="1"/>
            </p:cNvSpPr>
            <p:nvPr/>
          </p:nvSpPr>
          <p:spPr bwMode="auto">
            <a:xfrm>
              <a:off x="2681288" y="401161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18" name="Line 62"/>
            <p:cNvSpPr>
              <a:spLocks noChangeShapeType="1"/>
            </p:cNvSpPr>
            <p:nvPr/>
          </p:nvSpPr>
          <p:spPr bwMode="auto">
            <a:xfrm>
              <a:off x="2659063" y="4008438"/>
              <a:ext cx="0" cy="47625"/>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19" name="Line 63"/>
            <p:cNvSpPr>
              <a:spLocks noChangeShapeType="1"/>
            </p:cNvSpPr>
            <p:nvPr/>
          </p:nvSpPr>
          <p:spPr bwMode="auto">
            <a:xfrm>
              <a:off x="2636838" y="4008438"/>
              <a:ext cx="0" cy="47625"/>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20" name="Line 64"/>
            <p:cNvSpPr>
              <a:spLocks noChangeShapeType="1"/>
            </p:cNvSpPr>
            <p:nvPr/>
          </p:nvSpPr>
          <p:spPr bwMode="auto">
            <a:xfrm>
              <a:off x="2620963" y="39766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21" name="Line 65"/>
            <p:cNvSpPr>
              <a:spLocks noChangeShapeType="1"/>
            </p:cNvSpPr>
            <p:nvPr/>
          </p:nvSpPr>
          <p:spPr bwMode="auto">
            <a:xfrm>
              <a:off x="2605088" y="39766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22" name="Line 66"/>
            <p:cNvSpPr>
              <a:spLocks noChangeShapeType="1"/>
            </p:cNvSpPr>
            <p:nvPr/>
          </p:nvSpPr>
          <p:spPr bwMode="auto">
            <a:xfrm>
              <a:off x="2589213" y="39766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23" name="Line 67"/>
            <p:cNvSpPr>
              <a:spLocks noChangeShapeType="1"/>
            </p:cNvSpPr>
            <p:nvPr/>
          </p:nvSpPr>
          <p:spPr bwMode="auto">
            <a:xfrm>
              <a:off x="2579688" y="395446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24" name="Line 68"/>
            <p:cNvSpPr>
              <a:spLocks noChangeShapeType="1"/>
            </p:cNvSpPr>
            <p:nvPr/>
          </p:nvSpPr>
          <p:spPr bwMode="auto">
            <a:xfrm>
              <a:off x="2500313" y="38750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25" name="Line 69"/>
            <p:cNvSpPr>
              <a:spLocks noChangeShapeType="1"/>
            </p:cNvSpPr>
            <p:nvPr/>
          </p:nvSpPr>
          <p:spPr bwMode="auto">
            <a:xfrm>
              <a:off x="2484438" y="38623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26" name="Line 70"/>
            <p:cNvSpPr>
              <a:spLocks noChangeShapeType="1"/>
            </p:cNvSpPr>
            <p:nvPr/>
          </p:nvSpPr>
          <p:spPr bwMode="auto">
            <a:xfrm>
              <a:off x="2465388" y="3852863"/>
              <a:ext cx="0" cy="47625"/>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27" name="Line 71"/>
            <p:cNvSpPr>
              <a:spLocks noChangeShapeType="1"/>
            </p:cNvSpPr>
            <p:nvPr/>
          </p:nvSpPr>
          <p:spPr bwMode="auto">
            <a:xfrm>
              <a:off x="2436813" y="3852863"/>
              <a:ext cx="0" cy="47625"/>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28" name="Line 72"/>
            <p:cNvSpPr>
              <a:spLocks noChangeShapeType="1"/>
            </p:cNvSpPr>
            <p:nvPr/>
          </p:nvSpPr>
          <p:spPr bwMode="auto">
            <a:xfrm>
              <a:off x="2420938" y="38369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29" name="Line 73"/>
            <p:cNvSpPr>
              <a:spLocks noChangeShapeType="1"/>
            </p:cNvSpPr>
            <p:nvPr/>
          </p:nvSpPr>
          <p:spPr bwMode="auto">
            <a:xfrm>
              <a:off x="2414588" y="382111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30" name="Line 74"/>
            <p:cNvSpPr>
              <a:spLocks noChangeShapeType="1"/>
            </p:cNvSpPr>
            <p:nvPr/>
          </p:nvSpPr>
          <p:spPr bwMode="auto">
            <a:xfrm>
              <a:off x="2382838" y="382111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31" name="Line 75"/>
            <p:cNvSpPr>
              <a:spLocks noChangeShapeType="1"/>
            </p:cNvSpPr>
            <p:nvPr/>
          </p:nvSpPr>
          <p:spPr bwMode="auto">
            <a:xfrm>
              <a:off x="2347913" y="38115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32" name="Line 76"/>
            <p:cNvSpPr>
              <a:spLocks noChangeShapeType="1"/>
            </p:cNvSpPr>
            <p:nvPr/>
          </p:nvSpPr>
          <p:spPr bwMode="auto">
            <a:xfrm>
              <a:off x="2332038" y="38115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33" name="Line 77"/>
            <p:cNvSpPr>
              <a:spLocks noChangeShapeType="1"/>
            </p:cNvSpPr>
            <p:nvPr/>
          </p:nvSpPr>
          <p:spPr bwMode="auto">
            <a:xfrm>
              <a:off x="2316163" y="38115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34" name="Line 78"/>
            <p:cNvSpPr>
              <a:spLocks noChangeShapeType="1"/>
            </p:cNvSpPr>
            <p:nvPr/>
          </p:nvSpPr>
          <p:spPr bwMode="auto">
            <a:xfrm>
              <a:off x="2290763" y="377666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35" name="Line 79"/>
            <p:cNvSpPr>
              <a:spLocks noChangeShapeType="1"/>
            </p:cNvSpPr>
            <p:nvPr/>
          </p:nvSpPr>
          <p:spPr bwMode="auto">
            <a:xfrm>
              <a:off x="2271713" y="376396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36" name="Line 80"/>
            <p:cNvSpPr>
              <a:spLocks noChangeShapeType="1"/>
            </p:cNvSpPr>
            <p:nvPr/>
          </p:nvSpPr>
          <p:spPr bwMode="auto">
            <a:xfrm>
              <a:off x="2239963" y="37353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37" name="Line 81"/>
            <p:cNvSpPr>
              <a:spLocks noChangeShapeType="1"/>
            </p:cNvSpPr>
            <p:nvPr/>
          </p:nvSpPr>
          <p:spPr bwMode="auto">
            <a:xfrm>
              <a:off x="2249488" y="37353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38" name="Line 82"/>
            <p:cNvSpPr>
              <a:spLocks noChangeShapeType="1"/>
            </p:cNvSpPr>
            <p:nvPr/>
          </p:nvSpPr>
          <p:spPr bwMode="auto">
            <a:xfrm>
              <a:off x="2224088" y="3722688"/>
              <a:ext cx="0" cy="47625"/>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39" name="Line 83"/>
            <p:cNvSpPr>
              <a:spLocks noChangeShapeType="1"/>
            </p:cNvSpPr>
            <p:nvPr/>
          </p:nvSpPr>
          <p:spPr bwMode="auto">
            <a:xfrm>
              <a:off x="2166938" y="368776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40" name="Line 84"/>
            <p:cNvSpPr>
              <a:spLocks noChangeShapeType="1"/>
            </p:cNvSpPr>
            <p:nvPr/>
          </p:nvSpPr>
          <p:spPr bwMode="auto">
            <a:xfrm>
              <a:off x="2154238" y="368776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41" name="Line 85"/>
            <p:cNvSpPr>
              <a:spLocks noChangeShapeType="1"/>
            </p:cNvSpPr>
            <p:nvPr/>
          </p:nvSpPr>
          <p:spPr bwMode="auto">
            <a:xfrm>
              <a:off x="2122488" y="36337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42" name="Line 86"/>
            <p:cNvSpPr>
              <a:spLocks noChangeShapeType="1"/>
            </p:cNvSpPr>
            <p:nvPr/>
          </p:nvSpPr>
          <p:spPr bwMode="auto">
            <a:xfrm>
              <a:off x="2049463" y="3546475"/>
              <a:ext cx="0" cy="47625"/>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43" name="Line 87"/>
            <p:cNvSpPr>
              <a:spLocks noChangeShapeType="1"/>
            </p:cNvSpPr>
            <p:nvPr/>
          </p:nvSpPr>
          <p:spPr bwMode="auto">
            <a:xfrm>
              <a:off x="1778000" y="3079750"/>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44" name="Line 88"/>
            <p:cNvSpPr>
              <a:spLocks noChangeShapeType="1"/>
            </p:cNvSpPr>
            <p:nvPr/>
          </p:nvSpPr>
          <p:spPr bwMode="auto">
            <a:xfrm>
              <a:off x="1730375" y="2962275"/>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45" name="Line 89"/>
            <p:cNvSpPr>
              <a:spLocks noChangeShapeType="1"/>
            </p:cNvSpPr>
            <p:nvPr/>
          </p:nvSpPr>
          <p:spPr bwMode="auto">
            <a:xfrm>
              <a:off x="1666875" y="2846388"/>
              <a:ext cx="0" cy="52387"/>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46" name="Line 90"/>
            <p:cNvSpPr>
              <a:spLocks noChangeShapeType="1"/>
            </p:cNvSpPr>
            <p:nvPr/>
          </p:nvSpPr>
          <p:spPr bwMode="auto">
            <a:xfrm>
              <a:off x="1577975" y="2687638"/>
              <a:ext cx="0" cy="47625"/>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47" name="Line 91"/>
            <p:cNvSpPr>
              <a:spLocks noChangeShapeType="1"/>
            </p:cNvSpPr>
            <p:nvPr/>
          </p:nvSpPr>
          <p:spPr bwMode="auto">
            <a:xfrm>
              <a:off x="1511300" y="2586038"/>
              <a:ext cx="0" cy="47625"/>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48" name="Line 92"/>
            <p:cNvSpPr>
              <a:spLocks noChangeShapeType="1"/>
            </p:cNvSpPr>
            <p:nvPr/>
          </p:nvSpPr>
          <p:spPr bwMode="auto">
            <a:xfrm>
              <a:off x="1460500" y="249713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49" name="Line 93"/>
            <p:cNvSpPr>
              <a:spLocks noChangeShapeType="1"/>
            </p:cNvSpPr>
            <p:nvPr/>
          </p:nvSpPr>
          <p:spPr bwMode="auto">
            <a:xfrm>
              <a:off x="1409700" y="24526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50" name="Line 94"/>
            <p:cNvSpPr>
              <a:spLocks noChangeShapeType="1"/>
            </p:cNvSpPr>
            <p:nvPr/>
          </p:nvSpPr>
          <p:spPr bwMode="auto">
            <a:xfrm>
              <a:off x="2722563" y="40401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51" name="Line 95"/>
            <p:cNvSpPr>
              <a:spLocks noChangeShapeType="1"/>
            </p:cNvSpPr>
            <p:nvPr/>
          </p:nvSpPr>
          <p:spPr bwMode="auto">
            <a:xfrm>
              <a:off x="2716213" y="4040188"/>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52" name="Line 74"/>
            <p:cNvSpPr>
              <a:spLocks noChangeShapeType="1"/>
            </p:cNvSpPr>
            <p:nvPr/>
          </p:nvSpPr>
          <p:spPr bwMode="auto">
            <a:xfrm>
              <a:off x="2363788" y="3821113"/>
              <a:ext cx="0" cy="50800"/>
            </a:xfrm>
            <a:prstGeom prst="line">
              <a:avLst/>
            </a:prstGeom>
            <a:ln w="19050" cap="flat">
              <a:solidFill>
                <a:schemeClr val="accent3"/>
              </a:solidFill>
              <a:miter lim="800000"/>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grpSp>
      <p:sp>
        <p:nvSpPr>
          <p:cNvPr id="153" name="TextBox 152"/>
          <p:cNvSpPr txBox="1"/>
          <p:nvPr/>
        </p:nvSpPr>
        <p:spPr>
          <a:xfrm rot="16200000">
            <a:off x="3639843" y="3667734"/>
            <a:ext cx="2798308" cy="253916"/>
          </a:xfrm>
          <a:prstGeom prst="rect">
            <a:avLst/>
          </a:prstGeom>
          <a:noFill/>
        </p:spPr>
        <p:txBody>
          <a:bodyPr wrap="square" rtlCol="0" anchor="b" anchorCtr="0">
            <a:spAutoFit/>
          </a:bodyPr>
          <a:lstStyle/>
          <a:p>
            <a:pPr algn="ctr"/>
            <a:r>
              <a:rPr lang="en-GB" sz="1050" dirty="0">
                <a:solidFill>
                  <a:srgbClr val="4D4D4D"/>
                </a:solidFill>
                <a:latin typeface="Arial" panose="020B0604020202020204" pitchFamily="34" charset="0"/>
                <a:cs typeface="Arial" panose="020B0604020202020204" pitchFamily="34" charset="0"/>
              </a:rPr>
              <a:t>Probability </a:t>
            </a:r>
            <a:r>
              <a:rPr lang="en-GB" sz="1050" dirty="0" smtClean="0">
                <a:solidFill>
                  <a:srgbClr val="4D4D4D"/>
                </a:solidFill>
                <a:latin typeface="Arial" panose="020B0604020202020204" pitchFamily="34" charset="0"/>
                <a:cs typeface="Arial" panose="020B0604020202020204" pitchFamily="34" charset="0"/>
              </a:rPr>
              <a:t>of </a:t>
            </a:r>
            <a:r>
              <a:rPr lang="en-GB" sz="1050" dirty="0">
                <a:solidFill>
                  <a:srgbClr val="4D4D4D"/>
                </a:solidFill>
                <a:latin typeface="Arial" panose="020B0604020202020204" pitchFamily="34" charset="0"/>
                <a:cs typeface="Arial" panose="020B0604020202020204" pitchFamily="34" charset="0"/>
              </a:rPr>
              <a:t>progression-free </a:t>
            </a:r>
            <a:r>
              <a:rPr lang="en-GB" sz="1050" dirty="0" smtClean="0">
                <a:solidFill>
                  <a:srgbClr val="4D4D4D"/>
                </a:solidFill>
                <a:latin typeface="Arial" panose="020B0604020202020204" pitchFamily="34" charset="0"/>
                <a:cs typeface="Arial" panose="020B0604020202020204" pitchFamily="34" charset="0"/>
              </a:rPr>
              <a:t>survival, %</a:t>
            </a:r>
            <a:endParaRPr lang="en-GB" sz="1050" dirty="0">
              <a:solidFill>
                <a:srgbClr val="4D4D4D"/>
              </a:solidFill>
              <a:latin typeface="Arial" panose="020B0604020202020204" pitchFamily="34" charset="0"/>
              <a:cs typeface="Arial" panose="020B0604020202020204" pitchFamily="34" charset="0"/>
            </a:endParaRPr>
          </a:p>
        </p:txBody>
      </p:sp>
      <p:sp>
        <p:nvSpPr>
          <p:cNvPr id="154" name="TextBox 153"/>
          <p:cNvSpPr txBox="1"/>
          <p:nvPr/>
        </p:nvSpPr>
        <p:spPr>
          <a:xfrm>
            <a:off x="5083651" y="2368419"/>
            <a:ext cx="410690" cy="253916"/>
          </a:xfrm>
          <a:prstGeom prst="rect">
            <a:avLst/>
          </a:prstGeom>
          <a:noFill/>
        </p:spPr>
        <p:txBody>
          <a:bodyPr wrap="none" rtlCol="0" anchor="ctr" anchorCtr="0">
            <a:spAutoFit/>
          </a:bodyPr>
          <a:lstStyle/>
          <a:p>
            <a:pPr algn="r"/>
            <a:r>
              <a:rPr lang="en-GB" sz="1050" dirty="0">
                <a:solidFill>
                  <a:srgbClr val="4D4D4D"/>
                </a:solidFill>
                <a:latin typeface="Arial" panose="020B0604020202020204" pitchFamily="34" charset="0"/>
                <a:cs typeface="Arial" panose="020B0604020202020204" pitchFamily="34" charset="0"/>
              </a:rPr>
              <a:t>100</a:t>
            </a:r>
          </a:p>
        </p:txBody>
      </p:sp>
      <p:sp>
        <p:nvSpPr>
          <p:cNvPr id="155" name="TextBox 154"/>
          <p:cNvSpPr txBox="1"/>
          <p:nvPr/>
        </p:nvSpPr>
        <p:spPr>
          <a:xfrm>
            <a:off x="5158993" y="2889311"/>
            <a:ext cx="335348" cy="253916"/>
          </a:xfrm>
          <a:prstGeom prst="rect">
            <a:avLst/>
          </a:prstGeom>
          <a:noFill/>
        </p:spPr>
        <p:txBody>
          <a:bodyPr wrap="none" rtlCol="0" anchor="ctr" anchorCtr="0">
            <a:spAutoFit/>
          </a:bodyPr>
          <a:lstStyle/>
          <a:p>
            <a:pPr algn="r"/>
            <a:r>
              <a:rPr lang="en-GB" sz="1050" dirty="0">
                <a:solidFill>
                  <a:srgbClr val="4D4D4D"/>
                </a:solidFill>
                <a:latin typeface="Arial" panose="020B0604020202020204" pitchFamily="34" charset="0"/>
                <a:cs typeface="Arial" panose="020B0604020202020204" pitchFamily="34" charset="0"/>
              </a:rPr>
              <a:t>80</a:t>
            </a:r>
          </a:p>
        </p:txBody>
      </p:sp>
      <p:sp>
        <p:nvSpPr>
          <p:cNvPr id="156" name="TextBox 155"/>
          <p:cNvSpPr txBox="1"/>
          <p:nvPr/>
        </p:nvSpPr>
        <p:spPr>
          <a:xfrm>
            <a:off x="5158993" y="3410203"/>
            <a:ext cx="335348" cy="253916"/>
          </a:xfrm>
          <a:prstGeom prst="rect">
            <a:avLst/>
          </a:prstGeom>
          <a:noFill/>
        </p:spPr>
        <p:txBody>
          <a:bodyPr wrap="none" rtlCol="0" anchor="ctr" anchorCtr="0">
            <a:spAutoFit/>
          </a:bodyPr>
          <a:lstStyle/>
          <a:p>
            <a:pPr algn="r"/>
            <a:r>
              <a:rPr lang="en-GB" sz="1050" dirty="0">
                <a:solidFill>
                  <a:srgbClr val="4D4D4D"/>
                </a:solidFill>
                <a:latin typeface="Arial" panose="020B0604020202020204" pitchFamily="34" charset="0"/>
                <a:cs typeface="Arial" panose="020B0604020202020204" pitchFamily="34" charset="0"/>
              </a:rPr>
              <a:t>60</a:t>
            </a:r>
          </a:p>
        </p:txBody>
      </p:sp>
      <p:sp>
        <p:nvSpPr>
          <p:cNvPr id="157" name="TextBox 156"/>
          <p:cNvSpPr txBox="1"/>
          <p:nvPr/>
        </p:nvSpPr>
        <p:spPr>
          <a:xfrm>
            <a:off x="5158993" y="3931095"/>
            <a:ext cx="335348" cy="253916"/>
          </a:xfrm>
          <a:prstGeom prst="rect">
            <a:avLst/>
          </a:prstGeom>
          <a:noFill/>
        </p:spPr>
        <p:txBody>
          <a:bodyPr wrap="none" rtlCol="0" anchor="ctr" anchorCtr="0">
            <a:spAutoFit/>
          </a:bodyPr>
          <a:lstStyle/>
          <a:p>
            <a:pPr algn="r"/>
            <a:r>
              <a:rPr lang="en-GB" sz="1050" dirty="0">
                <a:solidFill>
                  <a:srgbClr val="4D4D4D"/>
                </a:solidFill>
                <a:latin typeface="Arial" panose="020B0604020202020204" pitchFamily="34" charset="0"/>
                <a:cs typeface="Arial" panose="020B0604020202020204" pitchFamily="34" charset="0"/>
              </a:rPr>
              <a:t>40</a:t>
            </a:r>
          </a:p>
        </p:txBody>
      </p:sp>
      <p:sp>
        <p:nvSpPr>
          <p:cNvPr id="158" name="TextBox 157"/>
          <p:cNvSpPr txBox="1"/>
          <p:nvPr/>
        </p:nvSpPr>
        <p:spPr>
          <a:xfrm>
            <a:off x="5158993" y="4451987"/>
            <a:ext cx="335348" cy="253916"/>
          </a:xfrm>
          <a:prstGeom prst="rect">
            <a:avLst/>
          </a:prstGeom>
          <a:noFill/>
        </p:spPr>
        <p:txBody>
          <a:bodyPr wrap="none" rtlCol="0" anchor="ctr" anchorCtr="0">
            <a:spAutoFit/>
          </a:bodyPr>
          <a:lstStyle/>
          <a:p>
            <a:pPr algn="r"/>
            <a:r>
              <a:rPr lang="en-GB" sz="1050" dirty="0">
                <a:solidFill>
                  <a:srgbClr val="4D4D4D"/>
                </a:solidFill>
                <a:latin typeface="Arial" panose="020B0604020202020204" pitchFamily="34" charset="0"/>
                <a:cs typeface="Arial" panose="020B0604020202020204" pitchFamily="34" charset="0"/>
              </a:rPr>
              <a:t>20</a:t>
            </a:r>
          </a:p>
        </p:txBody>
      </p:sp>
      <p:sp>
        <p:nvSpPr>
          <p:cNvPr id="159" name="TextBox 158"/>
          <p:cNvSpPr txBox="1"/>
          <p:nvPr/>
        </p:nvSpPr>
        <p:spPr>
          <a:xfrm>
            <a:off x="7053197" y="3292893"/>
            <a:ext cx="1848583" cy="415498"/>
          </a:xfrm>
          <a:prstGeom prst="rect">
            <a:avLst/>
          </a:prstGeom>
          <a:noFill/>
        </p:spPr>
        <p:txBody>
          <a:bodyPr wrap="none" rtlCol="0">
            <a:spAutoFit/>
          </a:bodyPr>
          <a:lstStyle/>
          <a:p>
            <a:r>
              <a:rPr lang="en-GB" sz="1050" dirty="0" smtClean="0">
                <a:solidFill>
                  <a:srgbClr val="4D4D4D"/>
                </a:solidFill>
                <a:latin typeface="Arial" panose="020B0604020202020204" pitchFamily="34" charset="0"/>
                <a:cs typeface="Arial" panose="020B0604020202020204" pitchFamily="34" charset="0"/>
              </a:rPr>
              <a:t>HR 0.60 (95%CI 0.49, 0.75</a:t>
            </a:r>
            <a:r>
              <a:rPr lang="en-GB" sz="1050" dirty="0">
                <a:solidFill>
                  <a:srgbClr val="4D4D4D"/>
                </a:solidFill>
                <a:latin typeface="Arial" panose="020B0604020202020204" pitchFamily="34" charset="0"/>
                <a:cs typeface="Arial" panose="020B0604020202020204" pitchFamily="34" charset="0"/>
              </a:rPr>
              <a:t>)</a:t>
            </a:r>
          </a:p>
          <a:p>
            <a:r>
              <a:rPr lang="en-GB" sz="1050" dirty="0">
                <a:solidFill>
                  <a:srgbClr val="4D4D4D"/>
                </a:solidFill>
                <a:latin typeface="Arial" panose="020B0604020202020204" pitchFamily="34" charset="0"/>
                <a:cs typeface="Arial" panose="020B0604020202020204" pitchFamily="34" charset="0"/>
              </a:rPr>
              <a:t>p&lt;0.0001</a:t>
            </a:r>
          </a:p>
        </p:txBody>
      </p:sp>
      <p:cxnSp>
        <p:nvCxnSpPr>
          <p:cNvPr id="160" name="Straight Connector 159"/>
          <p:cNvCxnSpPr/>
          <p:nvPr/>
        </p:nvCxnSpPr>
        <p:spPr>
          <a:xfrm>
            <a:off x="5448591" y="5105400"/>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1" name="Straight Connector 160"/>
          <p:cNvCxnSpPr>
            <a:cxnSpLocks/>
          </p:cNvCxnSpPr>
          <p:nvPr/>
        </p:nvCxnSpPr>
        <p:spPr>
          <a:xfrm rot="5400000">
            <a:off x="5484591"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2" name="Straight Connector 161"/>
          <p:cNvCxnSpPr>
            <a:cxnSpLocks/>
          </p:cNvCxnSpPr>
          <p:nvPr/>
        </p:nvCxnSpPr>
        <p:spPr>
          <a:xfrm rot="5400000">
            <a:off x="5800227"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3" name="Straight Connector 162"/>
          <p:cNvCxnSpPr>
            <a:cxnSpLocks/>
          </p:cNvCxnSpPr>
          <p:nvPr/>
        </p:nvCxnSpPr>
        <p:spPr>
          <a:xfrm rot="5400000">
            <a:off x="6115863"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4" name="Straight Connector 163"/>
          <p:cNvCxnSpPr>
            <a:cxnSpLocks/>
          </p:cNvCxnSpPr>
          <p:nvPr/>
        </p:nvCxnSpPr>
        <p:spPr>
          <a:xfrm rot="5400000">
            <a:off x="6431499"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5" name="Straight Connector 164"/>
          <p:cNvCxnSpPr>
            <a:cxnSpLocks/>
          </p:cNvCxnSpPr>
          <p:nvPr/>
        </p:nvCxnSpPr>
        <p:spPr>
          <a:xfrm rot="5400000">
            <a:off x="6747135"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6" name="Straight Connector 165"/>
          <p:cNvCxnSpPr>
            <a:cxnSpLocks/>
          </p:cNvCxnSpPr>
          <p:nvPr/>
        </p:nvCxnSpPr>
        <p:spPr>
          <a:xfrm rot="5400000">
            <a:off x="7062771"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7" name="Straight Connector 166"/>
          <p:cNvCxnSpPr>
            <a:cxnSpLocks/>
          </p:cNvCxnSpPr>
          <p:nvPr/>
        </p:nvCxnSpPr>
        <p:spPr>
          <a:xfrm rot="5400000">
            <a:off x="7378407"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8" name="Straight Connector 167"/>
          <p:cNvCxnSpPr>
            <a:cxnSpLocks/>
          </p:cNvCxnSpPr>
          <p:nvPr/>
        </p:nvCxnSpPr>
        <p:spPr>
          <a:xfrm rot="5400000">
            <a:off x="7694043"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9" name="Straight Connector 168"/>
          <p:cNvCxnSpPr>
            <a:cxnSpLocks/>
          </p:cNvCxnSpPr>
          <p:nvPr/>
        </p:nvCxnSpPr>
        <p:spPr>
          <a:xfrm rot="5400000">
            <a:off x="8009679"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70" name="Straight Connector 169"/>
          <p:cNvCxnSpPr>
            <a:cxnSpLocks/>
          </p:cNvCxnSpPr>
          <p:nvPr/>
        </p:nvCxnSpPr>
        <p:spPr>
          <a:xfrm rot="5400000">
            <a:off x="8325315"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71" name="Straight Connector 170"/>
          <p:cNvCxnSpPr>
            <a:cxnSpLocks/>
          </p:cNvCxnSpPr>
          <p:nvPr/>
        </p:nvCxnSpPr>
        <p:spPr>
          <a:xfrm rot="5400000">
            <a:off x="8640955"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172" name="Freeform: Shape 829"/>
          <p:cNvSpPr/>
          <p:nvPr/>
        </p:nvSpPr>
        <p:spPr>
          <a:xfrm>
            <a:off x="5520591" y="2496910"/>
            <a:ext cx="3155880" cy="2608490"/>
          </a:xfrm>
          <a:custGeom>
            <a:avLst/>
            <a:gdLst>
              <a:gd name="connsiteX0" fmla="*/ 0 w 3214688"/>
              <a:gd name="connsiteY0" fmla="*/ 0 h 2395538"/>
              <a:gd name="connsiteX1" fmla="*/ 0 w 3214688"/>
              <a:gd name="connsiteY1" fmla="*/ 2395538 h 2395538"/>
              <a:gd name="connsiteX2" fmla="*/ 3214688 w 3214688"/>
              <a:gd name="connsiteY2" fmla="*/ 2395538 h 2395538"/>
            </a:gdLst>
            <a:ahLst/>
            <a:cxnLst>
              <a:cxn ang="0">
                <a:pos x="connsiteX0" y="connsiteY0"/>
              </a:cxn>
              <a:cxn ang="0">
                <a:pos x="connsiteX1" y="connsiteY1"/>
              </a:cxn>
              <a:cxn ang="0">
                <a:pos x="connsiteX2" y="connsiteY2"/>
              </a:cxn>
            </a:cxnLst>
            <a:rect l="l" t="t" r="r" b="b"/>
            <a:pathLst>
              <a:path w="3214688" h="2395538">
                <a:moveTo>
                  <a:pt x="0" y="0"/>
                </a:moveTo>
                <a:lnTo>
                  <a:pt x="0" y="2395538"/>
                </a:lnTo>
                <a:lnTo>
                  <a:pt x="3214688" y="2395538"/>
                </a:lnTo>
              </a:path>
            </a:pathLst>
          </a:cu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solidFill>
                <a:srgbClr val="4D4D4D"/>
              </a:solidFill>
              <a:latin typeface="Arial" panose="020B0604020202020204" pitchFamily="34" charset="0"/>
              <a:cs typeface="Arial" panose="020B0604020202020204" pitchFamily="34" charset="0"/>
            </a:endParaRPr>
          </a:p>
        </p:txBody>
      </p:sp>
      <p:cxnSp>
        <p:nvCxnSpPr>
          <p:cNvPr id="173" name="Straight Connector 172"/>
          <p:cNvCxnSpPr/>
          <p:nvPr/>
        </p:nvCxnSpPr>
        <p:spPr>
          <a:xfrm>
            <a:off x="5448591" y="2495377"/>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74" name="Straight Connector 173"/>
          <p:cNvCxnSpPr/>
          <p:nvPr/>
        </p:nvCxnSpPr>
        <p:spPr>
          <a:xfrm>
            <a:off x="5448591" y="3017277"/>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75" name="Straight Connector 174"/>
          <p:cNvCxnSpPr/>
          <p:nvPr/>
        </p:nvCxnSpPr>
        <p:spPr>
          <a:xfrm>
            <a:off x="5448591" y="3539175"/>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76" name="Straight Connector 175"/>
          <p:cNvCxnSpPr/>
          <p:nvPr/>
        </p:nvCxnSpPr>
        <p:spPr>
          <a:xfrm>
            <a:off x="5448591" y="4061074"/>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77" name="Straight Connector 176"/>
          <p:cNvCxnSpPr/>
          <p:nvPr/>
        </p:nvCxnSpPr>
        <p:spPr>
          <a:xfrm>
            <a:off x="5448591" y="4582973"/>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graphicFrame>
        <p:nvGraphicFramePr>
          <p:cNvPr id="178" name="Table 177"/>
          <p:cNvGraphicFramePr>
            <a:graphicFrameLocks noGrp="1"/>
          </p:cNvGraphicFramePr>
          <p:nvPr>
            <p:extLst>
              <p:ext uri="{D42A27DB-BD31-4B8C-83A1-F6EECF244321}">
                <p14:modId xmlns:p14="http://schemas.microsoft.com/office/powerpoint/2010/main" val="169118140"/>
              </p:ext>
            </p:extLst>
          </p:nvPr>
        </p:nvGraphicFramePr>
        <p:xfrm>
          <a:off x="5983558" y="2189246"/>
          <a:ext cx="2894786" cy="1068120"/>
        </p:xfrm>
        <a:graphic>
          <a:graphicData uri="http://schemas.openxmlformats.org/drawingml/2006/table">
            <a:tbl>
              <a:tblPr firstRow="1" bandRow="1">
                <a:tableStyleId>{2D5ABB26-0587-4C30-8999-92F81FD0307C}</a:tableStyleId>
              </a:tblPr>
              <a:tblGrid>
                <a:gridCol w="580616">
                  <a:extLst>
                    <a:ext uri="{9D8B030D-6E8A-4147-A177-3AD203B41FA5}">
                      <a16:colId xmlns="" xmlns:a16="http://schemas.microsoft.com/office/drawing/2014/main" val="4274510240"/>
                    </a:ext>
                  </a:extLst>
                </a:gridCol>
                <a:gridCol w="459236">
                  <a:extLst>
                    <a:ext uri="{9D8B030D-6E8A-4147-A177-3AD203B41FA5}">
                      <a16:colId xmlns="" xmlns:a16="http://schemas.microsoft.com/office/drawing/2014/main" val="2227783289"/>
                    </a:ext>
                  </a:extLst>
                </a:gridCol>
                <a:gridCol w="453167">
                  <a:extLst>
                    <a:ext uri="{9D8B030D-6E8A-4147-A177-3AD203B41FA5}">
                      <a16:colId xmlns="" xmlns:a16="http://schemas.microsoft.com/office/drawing/2014/main" val="2232029567"/>
                    </a:ext>
                  </a:extLst>
                </a:gridCol>
                <a:gridCol w="629167">
                  <a:extLst>
                    <a:ext uri="{9D8B030D-6E8A-4147-A177-3AD203B41FA5}">
                      <a16:colId xmlns="" xmlns:a16="http://schemas.microsoft.com/office/drawing/2014/main" val="3538675317"/>
                    </a:ext>
                  </a:extLst>
                </a:gridCol>
                <a:gridCol w="772600">
                  <a:extLst>
                    <a:ext uri="{9D8B030D-6E8A-4147-A177-3AD203B41FA5}">
                      <a16:colId xmlns="" xmlns:a16="http://schemas.microsoft.com/office/drawing/2014/main" val="1544410749"/>
                    </a:ext>
                  </a:extLst>
                </a:gridCol>
              </a:tblGrid>
              <a:tr h="310320">
                <a:tc>
                  <a:txBody>
                    <a:bodyPr/>
                    <a:lstStyle/>
                    <a:p>
                      <a:endParaRPr lang="en-GB" sz="900" b="1" dirty="0">
                        <a:solidFill>
                          <a:srgbClr val="4D4D4D"/>
                        </a:solidFill>
                        <a:latin typeface="Arial" panose="020B0604020202020204" pitchFamily="34" charset="0"/>
                        <a:cs typeface="Arial" panose="020B0604020202020204" pitchFamily="34" charset="0"/>
                      </a:endParaRPr>
                    </a:p>
                  </a:txBody>
                  <a:tcPr marL="18000" marR="18000" marT="18000" marB="18000"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en-GB" sz="900" b="1" dirty="0">
                          <a:solidFill>
                            <a:srgbClr val="4D4D4D"/>
                          </a:solidFill>
                          <a:latin typeface="Arial" panose="020B0604020202020204" pitchFamily="34" charset="0"/>
                          <a:cs typeface="Arial" panose="020B0604020202020204" pitchFamily="34" charset="0"/>
                        </a:rPr>
                        <a:t>Patient,</a:t>
                      </a:r>
                      <a:br>
                        <a:rPr lang="en-GB" sz="900" b="1" dirty="0">
                          <a:solidFill>
                            <a:srgbClr val="4D4D4D"/>
                          </a:solidFill>
                          <a:latin typeface="Arial" panose="020B0604020202020204" pitchFamily="34" charset="0"/>
                          <a:cs typeface="Arial" panose="020B0604020202020204" pitchFamily="34" charset="0"/>
                        </a:rPr>
                      </a:br>
                      <a:r>
                        <a:rPr lang="en-GB" sz="900" b="1" dirty="0">
                          <a:solidFill>
                            <a:srgbClr val="4D4D4D"/>
                          </a:solidFill>
                          <a:latin typeface="Arial" panose="020B0604020202020204" pitchFamily="34" charset="0"/>
                          <a:cs typeface="Arial" panose="020B0604020202020204" pitchFamily="34" charset="0"/>
                        </a:rPr>
                        <a:t>n</a:t>
                      </a:r>
                    </a:p>
                  </a:txBody>
                  <a:tcPr marL="18000" marR="18000" marT="18000" marB="18000"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en-GB" sz="900" b="1" dirty="0">
                          <a:solidFill>
                            <a:srgbClr val="4D4D4D"/>
                          </a:solidFill>
                          <a:latin typeface="Arial" panose="020B0604020202020204" pitchFamily="34" charset="0"/>
                          <a:cs typeface="Arial" panose="020B0604020202020204" pitchFamily="34" charset="0"/>
                        </a:rPr>
                        <a:t>Events,</a:t>
                      </a:r>
                      <a:br>
                        <a:rPr lang="en-GB" sz="900" b="1" dirty="0">
                          <a:solidFill>
                            <a:srgbClr val="4D4D4D"/>
                          </a:solidFill>
                          <a:latin typeface="Arial" panose="020B0604020202020204" pitchFamily="34" charset="0"/>
                          <a:cs typeface="Arial" panose="020B0604020202020204" pitchFamily="34" charset="0"/>
                        </a:rPr>
                      </a:br>
                      <a:r>
                        <a:rPr lang="en-GB" sz="900" b="1" dirty="0">
                          <a:solidFill>
                            <a:srgbClr val="4D4D4D"/>
                          </a:solidFill>
                          <a:latin typeface="Arial" panose="020B0604020202020204" pitchFamily="34" charset="0"/>
                          <a:cs typeface="Arial" panose="020B0604020202020204" pitchFamily="34" charset="0"/>
                        </a:rPr>
                        <a:t>n</a:t>
                      </a:r>
                    </a:p>
                  </a:txBody>
                  <a:tcPr marL="18000" marR="18000" marT="18000" marB="18000"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en-GB" sz="900" b="1" dirty="0" err="1" smtClean="0">
                          <a:solidFill>
                            <a:srgbClr val="4D4D4D"/>
                          </a:solidFill>
                          <a:latin typeface="Arial" panose="020B0604020202020204" pitchFamily="34" charset="0"/>
                          <a:cs typeface="Arial" panose="020B0604020202020204" pitchFamily="34" charset="0"/>
                        </a:rPr>
                        <a:t>mOS</a:t>
                      </a:r>
                      <a:r>
                        <a:rPr lang="en-GB" sz="900" b="1" dirty="0" smtClean="0">
                          <a:solidFill>
                            <a:srgbClr val="4D4D4D"/>
                          </a:solidFill>
                          <a:latin typeface="Arial" panose="020B0604020202020204" pitchFamily="34" charset="0"/>
                          <a:cs typeface="Arial" panose="020B0604020202020204" pitchFamily="34" charset="0"/>
                        </a:rPr>
                        <a:t>, months</a:t>
                      </a:r>
                      <a:endParaRPr lang="en-GB" sz="900" b="1" dirty="0">
                        <a:solidFill>
                          <a:srgbClr val="4D4D4D"/>
                        </a:solidFill>
                        <a:latin typeface="Arial" panose="020B0604020202020204" pitchFamily="34" charset="0"/>
                        <a:cs typeface="Arial" panose="020B0604020202020204" pitchFamily="34" charset="0"/>
                      </a:endParaRPr>
                    </a:p>
                    <a:p>
                      <a:pPr algn="ctr"/>
                      <a:r>
                        <a:rPr lang="en-GB" sz="900" b="1" dirty="0">
                          <a:solidFill>
                            <a:srgbClr val="4D4D4D"/>
                          </a:solidFill>
                          <a:latin typeface="Arial" panose="020B0604020202020204" pitchFamily="34" charset="0"/>
                          <a:cs typeface="Arial" panose="020B0604020202020204" pitchFamily="34" charset="0"/>
                        </a:rPr>
                        <a:t>(</a:t>
                      </a:r>
                      <a:r>
                        <a:rPr lang="en-GB" sz="900" b="1" dirty="0" smtClean="0">
                          <a:solidFill>
                            <a:srgbClr val="4D4D4D"/>
                          </a:solidFill>
                          <a:latin typeface="Arial" panose="020B0604020202020204" pitchFamily="34" charset="0"/>
                          <a:cs typeface="Arial" panose="020B0604020202020204" pitchFamily="34" charset="0"/>
                        </a:rPr>
                        <a:t>95%CI)</a:t>
                      </a:r>
                      <a:endParaRPr lang="en-GB" sz="900" b="1" dirty="0">
                        <a:solidFill>
                          <a:srgbClr val="4D4D4D"/>
                        </a:solidFill>
                        <a:latin typeface="Arial" panose="020B0604020202020204" pitchFamily="34" charset="0"/>
                        <a:cs typeface="Arial" panose="020B0604020202020204" pitchFamily="34" charset="0"/>
                      </a:endParaRPr>
                    </a:p>
                  </a:txBody>
                  <a:tcPr marL="18000" marR="18000" marT="18000" marB="18000"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en-GB" sz="900" b="1" dirty="0" smtClean="0">
                          <a:solidFill>
                            <a:srgbClr val="4D4D4D"/>
                          </a:solidFill>
                          <a:latin typeface="Arial" panose="020B0604020202020204" pitchFamily="34" charset="0"/>
                          <a:cs typeface="Arial" panose="020B0604020202020204" pitchFamily="34" charset="0"/>
                        </a:rPr>
                        <a:t>12-month </a:t>
                      </a:r>
                      <a:br>
                        <a:rPr lang="en-GB" sz="900" b="1" dirty="0" smtClean="0">
                          <a:solidFill>
                            <a:srgbClr val="4D4D4D"/>
                          </a:solidFill>
                          <a:latin typeface="Arial" panose="020B0604020202020204" pitchFamily="34" charset="0"/>
                          <a:cs typeface="Arial" panose="020B0604020202020204" pitchFamily="34" charset="0"/>
                        </a:rPr>
                      </a:br>
                      <a:r>
                        <a:rPr lang="en-GB" sz="900" b="1" dirty="0" smtClean="0">
                          <a:solidFill>
                            <a:srgbClr val="4D4D4D"/>
                          </a:solidFill>
                          <a:latin typeface="Arial" panose="020B0604020202020204" pitchFamily="34" charset="0"/>
                          <a:cs typeface="Arial" panose="020B0604020202020204" pitchFamily="34" charset="0"/>
                        </a:rPr>
                        <a:t>OS rate </a:t>
                      </a:r>
                      <a:br>
                        <a:rPr lang="en-GB" sz="900" b="1" dirty="0" smtClean="0">
                          <a:solidFill>
                            <a:srgbClr val="4D4D4D"/>
                          </a:solidFill>
                          <a:latin typeface="Arial" panose="020B0604020202020204" pitchFamily="34" charset="0"/>
                          <a:cs typeface="Arial" panose="020B0604020202020204" pitchFamily="34" charset="0"/>
                        </a:rPr>
                      </a:br>
                      <a:r>
                        <a:rPr lang="en-GB" sz="900" b="1" dirty="0" smtClean="0">
                          <a:solidFill>
                            <a:srgbClr val="4D4D4D"/>
                          </a:solidFill>
                          <a:latin typeface="Arial" panose="020B0604020202020204" pitchFamily="34" charset="0"/>
                          <a:cs typeface="Arial" panose="020B0604020202020204" pitchFamily="34" charset="0"/>
                        </a:rPr>
                        <a:t>(95%CI</a:t>
                      </a:r>
                      <a:r>
                        <a:rPr lang="en-GB" sz="900" b="1" dirty="0">
                          <a:solidFill>
                            <a:srgbClr val="4D4D4D"/>
                          </a:solidFill>
                          <a:latin typeface="Arial" panose="020B0604020202020204" pitchFamily="34" charset="0"/>
                          <a:cs typeface="Arial" panose="020B0604020202020204" pitchFamily="34" charset="0"/>
                        </a:rPr>
                        <a:t>)</a:t>
                      </a:r>
                    </a:p>
                  </a:txBody>
                  <a:tcPr marL="18000" marR="18000" marT="18000" marB="18000"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extLst>
                  <a:ext uri="{0D108BD9-81ED-4DB2-BD59-A6C34878D82A}">
                    <a16:rowId xmlns="" xmlns:a16="http://schemas.microsoft.com/office/drawing/2014/main" val="3189754401"/>
                  </a:ext>
                </a:extLst>
              </a:tr>
              <a:tr h="66229">
                <a:tc>
                  <a:txBody>
                    <a:bodyPr/>
                    <a:lstStyle/>
                    <a:p>
                      <a:pPr algn="l"/>
                      <a:r>
                        <a:rPr lang="en-GB" sz="900" dirty="0">
                          <a:solidFill>
                            <a:srgbClr val="4D4D4D"/>
                          </a:solidFill>
                          <a:latin typeface="Arial" panose="020B0604020202020204" pitchFamily="34" charset="0"/>
                          <a:cs typeface="Arial" panose="020B0604020202020204" pitchFamily="34" charset="0"/>
                        </a:rPr>
                        <a:t>Nivolumab</a:t>
                      </a:r>
                    </a:p>
                  </a:txBody>
                  <a:tcPr marL="18000" marR="18000" marT="18000" marB="18000">
                    <a:lnT w="12700" cap="flat" cmpd="sng" algn="ctr">
                      <a:solidFill>
                        <a:srgbClr val="4D4D4D"/>
                      </a:solidFill>
                      <a:prstDash val="solid"/>
                      <a:round/>
                      <a:headEnd type="none" w="med" len="med"/>
                      <a:tailEnd type="none" w="med" len="med"/>
                    </a:lnT>
                  </a:tcPr>
                </a:tc>
                <a:tc>
                  <a:txBody>
                    <a:bodyPr/>
                    <a:lstStyle/>
                    <a:p>
                      <a:pPr algn="ctr"/>
                      <a:r>
                        <a:rPr lang="en-GB" sz="900" dirty="0">
                          <a:solidFill>
                            <a:srgbClr val="4D4D4D"/>
                          </a:solidFill>
                          <a:latin typeface="Arial" panose="020B0604020202020204" pitchFamily="34" charset="0"/>
                          <a:cs typeface="Arial" panose="020B0604020202020204" pitchFamily="34" charset="0"/>
                        </a:rPr>
                        <a:t>330</a:t>
                      </a:r>
                    </a:p>
                  </a:txBody>
                  <a:tcPr marL="18000" marR="18000" marT="18000" marB="18000">
                    <a:lnT w="12700" cap="flat" cmpd="sng" algn="ctr">
                      <a:solidFill>
                        <a:srgbClr val="4D4D4D"/>
                      </a:solidFill>
                      <a:prstDash val="solid"/>
                      <a:round/>
                      <a:headEnd type="none" w="med" len="med"/>
                      <a:tailEnd type="none" w="med" len="med"/>
                    </a:lnT>
                  </a:tcPr>
                </a:tc>
                <a:tc>
                  <a:txBody>
                    <a:bodyPr/>
                    <a:lstStyle/>
                    <a:p>
                      <a:pPr algn="ctr"/>
                      <a:r>
                        <a:rPr lang="en-GB" sz="900" dirty="0">
                          <a:solidFill>
                            <a:srgbClr val="4D4D4D"/>
                          </a:solidFill>
                          <a:latin typeface="Arial" panose="020B0604020202020204" pitchFamily="34" charset="0"/>
                          <a:cs typeface="Arial" panose="020B0604020202020204" pitchFamily="34" charset="0"/>
                        </a:rPr>
                        <a:t>253</a:t>
                      </a:r>
                    </a:p>
                  </a:txBody>
                  <a:tcPr marL="18000" marR="18000" marT="18000" marB="18000">
                    <a:lnT w="12700" cap="flat" cmpd="sng" algn="ctr">
                      <a:solidFill>
                        <a:srgbClr val="4D4D4D"/>
                      </a:solidFill>
                      <a:prstDash val="solid"/>
                      <a:round/>
                      <a:headEnd type="none" w="med" len="med"/>
                      <a:tailEnd type="none" w="med" len="med"/>
                    </a:lnT>
                  </a:tcPr>
                </a:tc>
                <a:tc>
                  <a:txBody>
                    <a:bodyPr/>
                    <a:lstStyle/>
                    <a:p>
                      <a:pPr algn="ctr"/>
                      <a:r>
                        <a:rPr lang="en-GB" sz="900" dirty="0">
                          <a:solidFill>
                            <a:srgbClr val="4D4D4D"/>
                          </a:solidFill>
                          <a:latin typeface="Arial" panose="020B0604020202020204" pitchFamily="34" charset="0"/>
                          <a:cs typeface="Arial" panose="020B0604020202020204" pitchFamily="34" charset="0"/>
                        </a:rPr>
                        <a:t>1.61</a:t>
                      </a:r>
                      <a:br>
                        <a:rPr lang="en-GB" sz="900" dirty="0">
                          <a:solidFill>
                            <a:srgbClr val="4D4D4D"/>
                          </a:solidFill>
                          <a:latin typeface="Arial" panose="020B0604020202020204" pitchFamily="34" charset="0"/>
                          <a:cs typeface="Arial" panose="020B0604020202020204" pitchFamily="34" charset="0"/>
                        </a:rPr>
                      </a:br>
                      <a:r>
                        <a:rPr lang="en-GB" sz="900" dirty="0">
                          <a:solidFill>
                            <a:srgbClr val="4D4D4D"/>
                          </a:solidFill>
                          <a:latin typeface="Arial" panose="020B0604020202020204" pitchFamily="34" charset="0"/>
                          <a:cs typeface="Arial" panose="020B0604020202020204" pitchFamily="34" charset="0"/>
                        </a:rPr>
                        <a:t>(</a:t>
                      </a:r>
                      <a:r>
                        <a:rPr lang="en-GB" sz="900" dirty="0" smtClean="0">
                          <a:solidFill>
                            <a:srgbClr val="4D4D4D"/>
                          </a:solidFill>
                          <a:latin typeface="Arial" panose="020B0604020202020204" pitchFamily="34" charset="0"/>
                          <a:cs typeface="Arial" panose="020B0604020202020204" pitchFamily="34" charset="0"/>
                        </a:rPr>
                        <a:t>1.54, 2.30</a:t>
                      </a:r>
                      <a:r>
                        <a:rPr lang="en-GB" sz="900" dirty="0">
                          <a:solidFill>
                            <a:srgbClr val="4D4D4D"/>
                          </a:solidFill>
                          <a:latin typeface="Arial" panose="020B0604020202020204" pitchFamily="34" charset="0"/>
                          <a:cs typeface="Arial" panose="020B0604020202020204" pitchFamily="34" charset="0"/>
                        </a:rPr>
                        <a:t>)</a:t>
                      </a:r>
                    </a:p>
                  </a:txBody>
                  <a:tcPr marL="18000" marR="18000" marT="18000" marB="18000">
                    <a:lnT w="12700" cap="flat" cmpd="sng" algn="ctr">
                      <a:solidFill>
                        <a:srgbClr val="4D4D4D"/>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dirty="0">
                          <a:solidFill>
                            <a:srgbClr val="4D4D4D"/>
                          </a:solidFill>
                          <a:latin typeface="Arial" panose="020B0604020202020204" pitchFamily="34" charset="0"/>
                          <a:cs typeface="Arial" panose="020B0604020202020204" pitchFamily="34" charset="0"/>
                        </a:rPr>
                        <a:t>7.6</a:t>
                      </a:r>
                      <a:br>
                        <a:rPr lang="en-GB" sz="900" dirty="0">
                          <a:solidFill>
                            <a:srgbClr val="4D4D4D"/>
                          </a:solidFill>
                          <a:latin typeface="Arial" panose="020B0604020202020204" pitchFamily="34" charset="0"/>
                          <a:cs typeface="Arial" panose="020B0604020202020204" pitchFamily="34" charset="0"/>
                        </a:rPr>
                      </a:br>
                      <a:r>
                        <a:rPr lang="en-GB" sz="900" dirty="0">
                          <a:solidFill>
                            <a:srgbClr val="4D4D4D"/>
                          </a:solidFill>
                          <a:latin typeface="Arial" panose="020B0604020202020204" pitchFamily="34" charset="0"/>
                          <a:cs typeface="Arial" panose="020B0604020202020204" pitchFamily="34" charset="0"/>
                        </a:rPr>
                        <a:t>(</a:t>
                      </a:r>
                      <a:r>
                        <a:rPr lang="en-GB" sz="900" dirty="0" smtClean="0">
                          <a:solidFill>
                            <a:srgbClr val="4D4D4D"/>
                          </a:solidFill>
                          <a:latin typeface="Arial" panose="020B0604020202020204" pitchFamily="34" charset="0"/>
                          <a:cs typeface="Arial" panose="020B0604020202020204" pitchFamily="34" charset="0"/>
                        </a:rPr>
                        <a:t>4.2, 12.2</a:t>
                      </a:r>
                      <a:r>
                        <a:rPr lang="en-GB" sz="900" dirty="0">
                          <a:solidFill>
                            <a:srgbClr val="4D4D4D"/>
                          </a:solidFill>
                          <a:latin typeface="Arial" panose="020B0604020202020204" pitchFamily="34" charset="0"/>
                          <a:cs typeface="Arial" panose="020B0604020202020204" pitchFamily="34" charset="0"/>
                        </a:rPr>
                        <a:t>)</a:t>
                      </a:r>
                    </a:p>
                  </a:txBody>
                  <a:tcPr marL="18000" marR="18000" marT="18000" marB="18000">
                    <a:lnT w="12700" cap="flat" cmpd="sng" algn="ctr">
                      <a:solidFill>
                        <a:srgbClr val="4D4D4D"/>
                      </a:solidFill>
                      <a:prstDash val="solid"/>
                      <a:round/>
                      <a:headEnd type="none" w="med" len="med"/>
                      <a:tailEnd type="none" w="med" len="med"/>
                    </a:lnT>
                  </a:tcPr>
                </a:tc>
                <a:extLst>
                  <a:ext uri="{0D108BD9-81ED-4DB2-BD59-A6C34878D82A}">
                    <a16:rowId xmlns="" xmlns:a16="http://schemas.microsoft.com/office/drawing/2014/main" val="725247068"/>
                  </a:ext>
                </a:extLst>
              </a:tr>
              <a:tr h="662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dirty="0">
                          <a:solidFill>
                            <a:srgbClr val="4D4D4D"/>
                          </a:solidFill>
                          <a:latin typeface="Arial" panose="020B0604020202020204" pitchFamily="34" charset="0"/>
                          <a:cs typeface="Arial" panose="020B0604020202020204" pitchFamily="34" charset="0"/>
                        </a:rPr>
                        <a:t>Placebo</a:t>
                      </a:r>
                    </a:p>
                  </a:txBody>
                  <a:tcPr marL="18000" marR="18000" marT="18000" marB="18000">
                    <a:lnB w="12700" cap="flat" cmpd="sng" algn="ctr">
                      <a:solidFill>
                        <a:srgbClr val="4D4D4D"/>
                      </a:solidFill>
                      <a:prstDash val="solid"/>
                      <a:round/>
                      <a:headEnd type="none" w="med" len="med"/>
                      <a:tailEnd type="none" w="med" len="med"/>
                    </a:lnB>
                  </a:tcPr>
                </a:tc>
                <a:tc>
                  <a:txBody>
                    <a:bodyPr/>
                    <a:lstStyle/>
                    <a:p>
                      <a:pPr algn="ctr"/>
                      <a:r>
                        <a:rPr lang="en-GB" sz="900" dirty="0">
                          <a:solidFill>
                            <a:srgbClr val="4D4D4D"/>
                          </a:solidFill>
                          <a:latin typeface="Arial" panose="020B0604020202020204" pitchFamily="34" charset="0"/>
                          <a:cs typeface="Arial" panose="020B0604020202020204" pitchFamily="34" charset="0"/>
                        </a:rPr>
                        <a:t>163</a:t>
                      </a:r>
                    </a:p>
                  </a:txBody>
                  <a:tcPr marL="18000" marR="18000" marT="18000" marB="18000">
                    <a:lnB w="12700" cap="flat" cmpd="sng" algn="ctr">
                      <a:solidFill>
                        <a:srgbClr val="4D4D4D"/>
                      </a:solidFill>
                      <a:prstDash val="solid"/>
                      <a:round/>
                      <a:headEnd type="none" w="med" len="med"/>
                      <a:tailEnd type="none" w="med" len="med"/>
                    </a:lnB>
                  </a:tcPr>
                </a:tc>
                <a:tc>
                  <a:txBody>
                    <a:bodyPr/>
                    <a:lstStyle/>
                    <a:p>
                      <a:pPr algn="ctr"/>
                      <a:r>
                        <a:rPr lang="en-GB" sz="900" dirty="0">
                          <a:solidFill>
                            <a:srgbClr val="4D4D4D"/>
                          </a:solidFill>
                          <a:latin typeface="Arial" panose="020B0604020202020204" pitchFamily="34" charset="0"/>
                          <a:cs typeface="Arial" panose="020B0604020202020204" pitchFamily="34" charset="0"/>
                        </a:rPr>
                        <a:t>145</a:t>
                      </a:r>
                    </a:p>
                  </a:txBody>
                  <a:tcPr marL="18000" marR="18000" marT="18000" marB="18000">
                    <a:lnB w="12700" cap="flat" cmpd="sng" algn="ctr">
                      <a:solidFill>
                        <a:srgbClr val="4D4D4D"/>
                      </a:solidFill>
                      <a:prstDash val="solid"/>
                      <a:round/>
                      <a:headEnd type="none" w="med" len="med"/>
                      <a:tailEnd type="none" w="med" len="med"/>
                    </a:lnB>
                  </a:tcPr>
                </a:tc>
                <a:tc>
                  <a:txBody>
                    <a:bodyPr/>
                    <a:lstStyle/>
                    <a:p>
                      <a:pPr algn="ctr"/>
                      <a:r>
                        <a:rPr lang="en-GB" sz="900" dirty="0">
                          <a:solidFill>
                            <a:srgbClr val="4D4D4D"/>
                          </a:solidFill>
                          <a:latin typeface="Arial" panose="020B0604020202020204" pitchFamily="34" charset="0"/>
                          <a:cs typeface="Arial" panose="020B0604020202020204" pitchFamily="34" charset="0"/>
                        </a:rPr>
                        <a:t>1.45</a:t>
                      </a:r>
                      <a:br>
                        <a:rPr lang="en-GB" sz="900" dirty="0">
                          <a:solidFill>
                            <a:srgbClr val="4D4D4D"/>
                          </a:solidFill>
                          <a:latin typeface="Arial" panose="020B0604020202020204" pitchFamily="34" charset="0"/>
                          <a:cs typeface="Arial" panose="020B0604020202020204" pitchFamily="34" charset="0"/>
                        </a:rPr>
                      </a:br>
                      <a:r>
                        <a:rPr lang="en-GB" sz="900" dirty="0">
                          <a:solidFill>
                            <a:srgbClr val="4D4D4D"/>
                          </a:solidFill>
                          <a:latin typeface="Arial" panose="020B0604020202020204" pitchFamily="34" charset="0"/>
                          <a:cs typeface="Arial" panose="020B0604020202020204" pitchFamily="34" charset="0"/>
                        </a:rPr>
                        <a:t>(</a:t>
                      </a:r>
                      <a:r>
                        <a:rPr lang="en-GB" sz="900" dirty="0" smtClean="0">
                          <a:solidFill>
                            <a:srgbClr val="4D4D4D"/>
                          </a:solidFill>
                          <a:latin typeface="Arial" panose="020B0604020202020204" pitchFamily="34" charset="0"/>
                          <a:cs typeface="Arial" panose="020B0604020202020204" pitchFamily="34" charset="0"/>
                        </a:rPr>
                        <a:t>1.45, 1.54</a:t>
                      </a:r>
                      <a:r>
                        <a:rPr lang="en-GB" sz="900" dirty="0">
                          <a:solidFill>
                            <a:srgbClr val="4D4D4D"/>
                          </a:solidFill>
                          <a:latin typeface="Arial" panose="020B0604020202020204" pitchFamily="34" charset="0"/>
                          <a:cs typeface="Arial" panose="020B0604020202020204" pitchFamily="34" charset="0"/>
                        </a:rPr>
                        <a:t>)</a:t>
                      </a:r>
                    </a:p>
                  </a:txBody>
                  <a:tcPr marL="18000" marR="18000" marT="18000" marB="18000">
                    <a:lnB w="12700" cap="flat" cmpd="sng" algn="ctr">
                      <a:solidFill>
                        <a:srgbClr val="4D4D4D"/>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dirty="0">
                          <a:solidFill>
                            <a:srgbClr val="4D4D4D"/>
                          </a:solidFill>
                          <a:latin typeface="Arial" panose="020B0604020202020204" pitchFamily="34" charset="0"/>
                          <a:cs typeface="Arial" panose="020B0604020202020204" pitchFamily="34" charset="0"/>
                        </a:rPr>
                        <a:t>1.5</a:t>
                      </a:r>
                      <a:br>
                        <a:rPr lang="en-GB" sz="900" dirty="0">
                          <a:solidFill>
                            <a:srgbClr val="4D4D4D"/>
                          </a:solidFill>
                          <a:latin typeface="Arial" panose="020B0604020202020204" pitchFamily="34" charset="0"/>
                          <a:cs typeface="Arial" panose="020B0604020202020204" pitchFamily="34" charset="0"/>
                        </a:rPr>
                      </a:br>
                      <a:r>
                        <a:rPr lang="en-GB" sz="900" dirty="0">
                          <a:solidFill>
                            <a:srgbClr val="4D4D4D"/>
                          </a:solidFill>
                          <a:latin typeface="Arial" panose="020B0604020202020204" pitchFamily="34" charset="0"/>
                          <a:cs typeface="Arial" panose="020B0604020202020204" pitchFamily="34" charset="0"/>
                        </a:rPr>
                        <a:t>(</a:t>
                      </a:r>
                      <a:r>
                        <a:rPr lang="en-GB" sz="900" dirty="0" smtClean="0">
                          <a:solidFill>
                            <a:srgbClr val="4D4D4D"/>
                          </a:solidFill>
                          <a:latin typeface="Arial" panose="020B0604020202020204" pitchFamily="34" charset="0"/>
                          <a:cs typeface="Arial" panose="020B0604020202020204" pitchFamily="34" charset="0"/>
                        </a:rPr>
                        <a:t>0.3, 4.8</a:t>
                      </a:r>
                      <a:r>
                        <a:rPr lang="en-GB" sz="900" dirty="0">
                          <a:solidFill>
                            <a:srgbClr val="4D4D4D"/>
                          </a:solidFill>
                          <a:latin typeface="Arial" panose="020B0604020202020204" pitchFamily="34" charset="0"/>
                          <a:cs typeface="Arial" panose="020B0604020202020204" pitchFamily="34" charset="0"/>
                        </a:rPr>
                        <a:t>)</a:t>
                      </a:r>
                    </a:p>
                  </a:txBody>
                  <a:tcPr marL="18000" marR="18000" marT="18000" marB="18000">
                    <a:lnB w="12700" cap="flat" cmpd="sng" algn="ctr">
                      <a:solidFill>
                        <a:srgbClr val="4D4D4D"/>
                      </a:solidFill>
                      <a:prstDash val="solid"/>
                      <a:round/>
                      <a:headEnd type="none" w="med" len="med"/>
                      <a:tailEnd type="none" w="med" len="med"/>
                    </a:lnB>
                  </a:tcPr>
                </a:tc>
                <a:extLst>
                  <a:ext uri="{0D108BD9-81ED-4DB2-BD59-A6C34878D82A}">
                    <a16:rowId xmlns="" xmlns:a16="http://schemas.microsoft.com/office/drawing/2014/main" val="468016783"/>
                  </a:ext>
                </a:extLst>
              </a:tr>
            </a:tbl>
          </a:graphicData>
        </a:graphic>
      </p:graphicFrame>
      <p:sp>
        <p:nvSpPr>
          <p:cNvPr id="179" name="TextBox 178"/>
          <p:cNvSpPr txBox="1"/>
          <p:nvPr/>
        </p:nvSpPr>
        <p:spPr>
          <a:xfrm>
            <a:off x="5315731" y="5760120"/>
            <a:ext cx="410690" cy="415498"/>
          </a:xfrm>
          <a:prstGeom prst="rect">
            <a:avLst/>
          </a:prstGeom>
          <a:noFill/>
        </p:spPr>
        <p:txBody>
          <a:bodyPr wrap="none" rtlCol="0">
            <a:spAutoFit/>
          </a:bodyPr>
          <a:lstStyle/>
          <a:p>
            <a:pPr algn="ctr"/>
            <a:r>
              <a:rPr lang="en-GB" sz="1050" dirty="0">
                <a:solidFill>
                  <a:srgbClr val="4D4D4D"/>
                </a:solidFill>
                <a:latin typeface="Arial" panose="020B0604020202020204" pitchFamily="34" charset="0"/>
                <a:cs typeface="Arial" panose="020B0604020202020204" pitchFamily="34" charset="0"/>
              </a:rPr>
              <a:t>330</a:t>
            </a:r>
          </a:p>
          <a:p>
            <a:pPr algn="ctr"/>
            <a:r>
              <a:rPr lang="en-GB" sz="1050" dirty="0">
                <a:solidFill>
                  <a:srgbClr val="4D4D4D"/>
                </a:solidFill>
                <a:latin typeface="Arial" panose="020B0604020202020204" pitchFamily="34" charset="0"/>
                <a:cs typeface="Arial" panose="020B0604020202020204" pitchFamily="34" charset="0"/>
              </a:rPr>
              <a:t>163</a:t>
            </a:r>
          </a:p>
        </p:txBody>
      </p:sp>
      <p:sp>
        <p:nvSpPr>
          <p:cNvPr id="180" name="TextBox 179"/>
          <p:cNvSpPr txBox="1"/>
          <p:nvPr/>
        </p:nvSpPr>
        <p:spPr>
          <a:xfrm>
            <a:off x="5630490" y="5760120"/>
            <a:ext cx="410689" cy="415498"/>
          </a:xfrm>
          <a:prstGeom prst="rect">
            <a:avLst/>
          </a:prstGeom>
          <a:noFill/>
        </p:spPr>
        <p:txBody>
          <a:bodyPr wrap="none" rtlCol="0">
            <a:spAutoFit/>
          </a:bodyPr>
          <a:lstStyle/>
          <a:p>
            <a:pPr algn="ctr"/>
            <a:r>
              <a:rPr lang="en-GB" sz="1050" dirty="0">
                <a:solidFill>
                  <a:srgbClr val="4D4D4D"/>
                </a:solidFill>
                <a:latin typeface="Arial" panose="020B0604020202020204" pitchFamily="34" charset="0"/>
                <a:cs typeface="Arial" panose="020B0604020202020204" pitchFamily="34" charset="0"/>
              </a:rPr>
              <a:t>131</a:t>
            </a:r>
          </a:p>
          <a:p>
            <a:pPr algn="ctr"/>
            <a:r>
              <a:rPr lang="en-GB" sz="1050" dirty="0">
                <a:solidFill>
                  <a:srgbClr val="4D4D4D"/>
                </a:solidFill>
                <a:latin typeface="Arial" panose="020B0604020202020204" pitchFamily="34" charset="0"/>
                <a:cs typeface="Arial" panose="020B0604020202020204" pitchFamily="34" charset="0"/>
              </a:rPr>
              <a:t>41</a:t>
            </a:r>
          </a:p>
        </p:txBody>
      </p:sp>
      <p:sp>
        <p:nvSpPr>
          <p:cNvPr id="181" name="TextBox 180"/>
          <p:cNvSpPr txBox="1"/>
          <p:nvPr/>
        </p:nvSpPr>
        <p:spPr>
          <a:xfrm>
            <a:off x="5982920" y="5760120"/>
            <a:ext cx="335348" cy="415498"/>
          </a:xfrm>
          <a:prstGeom prst="rect">
            <a:avLst/>
          </a:prstGeom>
          <a:noFill/>
        </p:spPr>
        <p:txBody>
          <a:bodyPr wrap="none" rtlCol="0">
            <a:spAutoFit/>
          </a:bodyPr>
          <a:lstStyle/>
          <a:p>
            <a:pPr algn="ctr"/>
            <a:r>
              <a:rPr lang="en-GB" sz="1050" dirty="0">
                <a:solidFill>
                  <a:srgbClr val="4D4D4D"/>
                </a:solidFill>
                <a:latin typeface="Arial" panose="020B0604020202020204" pitchFamily="34" charset="0"/>
                <a:cs typeface="Arial" panose="020B0604020202020204" pitchFamily="34" charset="0"/>
              </a:rPr>
              <a:t>83</a:t>
            </a:r>
          </a:p>
          <a:p>
            <a:pPr algn="ctr"/>
            <a:r>
              <a:rPr lang="en-GB" sz="1050" dirty="0">
                <a:solidFill>
                  <a:srgbClr val="4D4D4D"/>
                </a:solidFill>
                <a:latin typeface="Arial" panose="020B0604020202020204" pitchFamily="34" charset="0"/>
                <a:cs typeface="Arial" panose="020B0604020202020204" pitchFamily="34" charset="0"/>
              </a:rPr>
              <a:t>17</a:t>
            </a:r>
          </a:p>
        </p:txBody>
      </p:sp>
      <p:sp>
        <p:nvSpPr>
          <p:cNvPr id="182" name="TextBox 181"/>
          <p:cNvSpPr txBox="1"/>
          <p:nvPr/>
        </p:nvSpPr>
        <p:spPr>
          <a:xfrm>
            <a:off x="6297678" y="5760120"/>
            <a:ext cx="335348" cy="415498"/>
          </a:xfrm>
          <a:prstGeom prst="rect">
            <a:avLst/>
          </a:prstGeom>
          <a:noFill/>
        </p:spPr>
        <p:txBody>
          <a:bodyPr wrap="none" rtlCol="0">
            <a:spAutoFit/>
          </a:bodyPr>
          <a:lstStyle/>
          <a:p>
            <a:pPr algn="ctr"/>
            <a:r>
              <a:rPr lang="en-GB" sz="1050" dirty="0">
                <a:solidFill>
                  <a:srgbClr val="4D4D4D"/>
                </a:solidFill>
                <a:latin typeface="Arial" panose="020B0604020202020204" pitchFamily="34" charset="0"/>
                <a:cs typeface="Arial" panose="020B0604020202020204" pitchFamily="34" charset="0"/>
              </a:rPr>
              <a:t>46</a:t>
            </a:r>
          </a:p>
          <a:p>
            <a:pPr algn="ctr"/>
            <a:r>
              <a:rPr lang="en-GB" sz="1050" dirty="0">
                <a:solidFill>
                  <a:srgbClr val="4D4D4D"/>
                </a:solidFill>
                <a:latin typeface="Arial" panose="020B0604020202020204" pitchFamily="34" charset="0"/>
                <a:cs typeface="Arial" panose="020B0604020202020204" pitchFamily="34" charset="0"/>
              </a:rPr>
              <a:t>9</a:t>
            </a:r>
          </a:p>
        </p:txBody>
      </p:sp>
      <p:sp>
        <p:nvSpPr>
          <p:cNvPr id="183" name="TextBox 182"/>
          <p:cNvSpPr txBox="1"/>
          <p:nvPr/>
        </p:nvSpPr>
        <p:spPr>
          <a:xfrm>
            <a:off x="6612437" y="5760120"/>
            <a:ext cx="335348" cy="415498"/>
          </a:xfrm>
          <a:prstGeom prst="rect">
            <a:avLst/>
          </a:prstGeom>
          <a:noFill/>
        </p:spPr>
        <p:txBody>
          <a:bodyPr wrap="none" rtlCol="0">
            <a:spAutoFit/>
          </a:bodyPr>
          <a:lstStyle/>
          <a:p>
            <a:pPr algn="ctr"/>
            <a:r>
              <a:rPr lang="en-GB" sz="1050" dirty="0">
                <a:solidFill>
                  <a:srgbClr val="4D4D4D"/>
                </a:solidFill>
                <a:latin typeface="Arial" panose="020B0604020202020204" pitchFamily="34" charset="0"/>
                <a:cs typeface="Arial" panose="020B0604020202020204" pitchFamily="34" charset="0"/>
              </a:rPr>
              <a:t>31</a:t>
            </a:r>
          </a:p>
          <a:p>
            <a:pPr algn="ctr"/>
            <a:r>
              <a:rPr lang="en-GB" sz="1050" dirty="0">
                <a:solidFill>
                  <a:srgbClr val="4D4D4D"/>
                </a:solidFill>
                <a:latin typeface="Arial" panose="020B0604020202020204" pitchFamily="34" charset="0"/>
                <a:cs typeface="Arial" panose="020B0604020202020204" pitchFamily="34" charset="0"/>
              </a:rPr>
              <a:t>7</a:t>
            </a:r>
          </a:p>
        </p:txBody>
      </p:sp>
      <p:sp>
        <p:nvSpPr>
          <p:cNvPr id="184" name="TextBox 183"/>
          <p:cNvSpPr txBox="1"/>
          <p:nvPr/>
        </p:nvSpPr>
        <p:spPr>
          <a:xfrm>
            <a:off x="6928024" y="5760120"/>
            <a:ext cx="335348" cy="415498"/>
          </a:xfrm>
          <a:prstGeom prst="rect">
            <a:avLst/>
          </a:prstGeom>
          <a:noFill/>
        </p:spPr>
        <p:txBody>
          <a:bodyPr wrap="none" rtlCol="0">
            <a:spAutoFit/>
          </a:bodyPr>
          <a:lstStyle/>
          <a:p>
            <a:pPr algn="ctr"/>
            <a:r>
              <a:rPr lang="en-GB" sz="1050" dirty="0">
                <a:solidFill>
                  <a:srgbClr val="4D4D4D"/>
                </a:solidFill>
                <a:latin typeface="Arial" panose="020B0604020202020204" pitchFamily="34" charset="0"/>
                <a:cs typeface="Arial" panose="020B0604020202020204" pitchFamily="34" charset="0"/>
              </a:rPr>
              <a:t>19</a:t>
            </a:r>
          </a:p>
          <a:p>
            <a:pPr algn="ctr"/>
            <a:r>
              <a:rPr lang="en-GB" sz="1050" dirty="0">
                <a:solidFill>
                  <a:srgbClr val="4D4D4D"/>
                </a:solidFill>
                <a:latin typeface="Arial" panose="020B0604020202020204" pitchFamily="34" charset="0"/>
                <a:cs typeface="Arial" panose="020B0604020202020204" pitchFamily="34" charset="0"/>
              </a:rPr>
              <a:t>4</a:t>
            </a:r>
          </a:p>
        </p:txBody>
      </p:sp>
      <p:sp>
        <p:nvSpPr>
          <p:cNvPr id="185" name="TextBox 184"/>
          <p:cNvSpPr txBox="1"/>
          <p:nvPr/>
        </p:nvSpPr>
        <p:spPr>
          <a:xfrm>
            <a:off x="7282110" y="5760120"/>
            <a:ext cx="260008" cy="415498"/>
          </a:xfrm>
          <a:prstGeom prst="rect">
            <a:avLst/>
          </a:prstGeom>
          <a:noFill/>
        </p:spPr>
        <p:txBody>
          <a:bodyPr wrap="none" rtlCol="0">
            <a:spAutoFit/>
          </a:bodyPr>
          <a:lstStyle/>
          <a:p>
            <a:pPr algn="ctr"/>
            <a:r>
              <a:rPr lang="en-GB" sz="1050" dirty="0">
                <a:solidFill>
                  <a:srgbClr val="4D4D4D"/>
                </a:solidFill>
                <a:latin typeface="Arial" panose="020B0604020202020204" pitchFamily="34" charset="0"/>
                <a:cs typeface="Arial" panose="020B0604020202020204" pitchFamily="34" charset="0"/>
              </a:rPr>
              <a:t>8</a:t>
            </a:r>
          </a:p>
          <a:p>
            <a:pPr algn="ctr"/>
            <a:r>
              <a:rPr lang="en-GB" sz="1050" dirty="0">
                <a:solidFill>
                  <a:srgbClr val="4D4D4D"/>
                </a:solidFill>
                <a:latin typeface="Arial" panose="020B0604020202020204" pitchFamily="34" charset="0"/>
                <a:cs typeface="Arial" panose="020B0604020202020204" pitchFamily="34" charset="0"/>
              </a:rPr>
              <a:t>2</a:t>
            </a:r>
          </a:p>
        </p:txBody>
      </p:sp>
      <p:sp>
        <p:nvSpPr>
          <p:cNvPr id="186" name="TextBox 185"/>
          <p:cNvSpPr txBox="1"/>
          <p:nvPr/>
        </p:nvSpPr>
        <p:spPr>
          <a:xfrm>
            <a:off x="7598527" y="5760120"/>
            <a:ext cx="260008" cy="415498"/>
          </a:xfrm>
          <a:prstGeom prst="rect">
            <a:avLst/>
          </a:prstGeom>
          <a:noFill/>
        </p:spPr>
        <p:txBody>
          <a:bodyPr wrap="none" rtlCol="0">
            <a:spAutoFit/>
          </a:bodyPr>
          <a:lstStyle/>
          <a:p>
            <a:pPr algn="ctr"/>
            <a:r>
              <a:rPr lang="en-GB" sz="1050" dirty="0">
                <a:solidFill>
                  <a:srgbClr val="4D4D4D"/>
                </a:solidFill>
                <a:latin typeface="Arial" panose="020B0604020202020204" pitchFamily="34" charset="0"/>
                <a:cs typeface="Arial" panose="020B0604020202020204" pitchFamily="34" charset="0"/>
              </a:rPr>
              <a:t>4</a:t>
            </a:r>
          </a:p>
          <a:p>
            <a:pPr algn="ctr"/>
            <a:r>
              <a:rPr lang="en-GB" sz="1050" dirty="0">
                <a:solidFill>
                  <a:srgbClr val="4D4D4D"/>
                </a:solidFill>
                <a:latin typeface="Arial" panose="020B0604020202020204" pitchFamily="34" charset="0"/>
                <a:cs typeface="Arial" panose="020B0604020202020204" pitchFamily="34" charset="0"/>
              </a:rPr>
              <a:t>2</a:t>
            </a:r>
          </a:p>
        </p:txBody>
      </p:sp>
      <p:sp>
        <p:nvSpPr>
          <p:cNvPr id="187" name="TextBox 186"/>
          <p:cNvSpPr txBox="1"/>
          <p:nvPr/>
        </p:nvSpPr>
        <p:spPr>
          <a:xfrm>
            <a:off x="7914943" y="5760120"/>
            <a:ext cx="260008" cy="415498"/>
          </a:xfrm>
          <a:prstGeom prst="rect">
            <a:avLst/>
          </a:prstGeom>
          <a:noFill/>
        </p:spPr>
        <p:txBody>
          <a:bodyPr wrap="none" rtlCol="0">
            <a:spAutoFit/>
          </a:bodyPr>
          <a:lstStyle/>
          <a:p>
            <a:pPr algn="ctr"/>
            <a:r>
              <a:rPr lang="en-GB" sz="1050" dirty="0">
                <a:solidFill>
                  <a:srgbClr val="4D4D4D"/>
                </a:solidFill>
                <a:latin typeface="Arial" panose="020B0604020202020204" pitchFamily="34" charset="0"/>
                <a:cs typeface="Arial" panose="020B0604020202020204" pitchFamily="34" charset="0"/>
              </a:rPr>
              <a:t>2</a:t>
            </a:r>
          </a:p>
          <a:p>
            <a:pPr algn="ctr"/>
            <a:r>
              <a:rPr lang="en-GB" sz="1050" dirty="0">
                <a:solidFill>
                  <a:srgbClr val="4D4D4D"/>
                </a:solidFill>
                <a:latin typeface="Arial" panose="020B0604020202020204" pitchFamily="34" charset="0"/>
                <a:cs typeface="Arial" panose="020B0604020202020204" pitchFamily="34" charset="0"/>
              </a:rPr>
              <a:t>1</a:t>
            </a:r>
          </a:p>
        </p:txBody>
      </p:sp>
      <p:sp>
        <p:nvSpPr>
          <p:cNvPr id="188" name="TextBox 187"/>
          <p:cNvSpPr txBox="1"/>
          <p:nvPr/>
        </p:nvSpPr>
        <p:spPr>
          <a:xfrm>
            <a:off x="8231359" y="5760120"/>
            <a:ext cx="260008" cy="415498"/>
          </a:xfrm>
          <a:prstGeom prst="rect">
            <a:avLst/>
          </a:prstGeom>
          <a:noFill/>
        </p:spPr>
        <p:txBody>
          <a:bodyPr wrap="none" rtlCol="0">
            <a:spAutoFit/>
          </a:bodyPr>
          <a:lstStyle/>
          <a:p>
            <a:pPr algn="ctr"/>
            <a:r>
              <a:rPr lang="en-GB" sz="1050" dirty="0">
                <a:solidFill>
                  <a:srgbClr val="4D4D4D"/>
                </a:solidFill>
                <a:latin typeface="Arial" panose="020B0604020202020204" pitchFamily="34" charset="0"/>
                <a:cs typeface="Arial" panose="020B0604020202020204" pitchFamily="34" charset="0"/>
              </a:rPr>
              <a:t>0</a:t>
            </a:r>
          </a:p>
          <a:p>
            <a:pPr algn="ctr"/>
            <a:r>
              <a:rPr lang="en-GB" sz="1050" dirty="0">
                <a:solidFill>
                  <a:srgbClr val="4D4D4D"/>
                </a:solidFill>
                <a:latin typeface="Arial" panose="020B0604020202020204" pitchFamily="34" charset="0"/>
                <a:cs typeface="Arial" panose="020B0604020202020204" pitchFamily="34" charset="0"/>
              </a:rPr>
              <a:t>1</a:t>
            </a:r>
          </a:p>
        </p:txBody>
      </p:sp>
      <p:sp>
        <p:nvSpPr>
          <p:cNvPr id="189" name="TextBox 188"/>
          <p:cNvSpPr txBox="1"/>
          <p:nvPr/>
        </p:nvSpPr>
        <p:spPr>
          <a:xfrm>
            <a:off x="8546950" y="5760120"/>
            <a:ext cx="260008" cy="415498"/>
          </a:xfrm>
          <a:prstGeom prst="rect">
            <a:avLst/>
          </a:prstGeom>
          <a:noFill/>
        </p:spPr>
        <p:txBody>
          <a:bodyPr wrap="none" rtlCol="0">
            <a:spAutoFit/>
          </a:bodyPr>
          <a:lstStyle/>
          <a:p>
            <a:pPr algn="ctr"/>
            <a:r>
              <a:rPr lang="en-GB" sz="1050" dirty="0">
                <a:solidFill>
                  <a:srgbClr val="4D4D4D"/>
                </a:solidFill>
                <a:latin typeface="Arial" panose="020B0604020202020204" pitchFamily="34" charset="0"/>
                <a:cs typeface="Arial" panose="020B0604020202020204" pitchFamily="34" charset="0"/>
              </a:rPr>
              <a:t>0</a:t>
            </a:r>
          </a:p>
          <a:p>
            <a:pPr algn="ctr"/>
            <a:r>
              <a:rPr lang="en-GB" sz="1050" dirty="0">
                <a:solidFill>
                  <a:srgbClr val="4D4D4D"/>
                </a:solidFill>
                <a:latin typeface="Arial" panose="020B0604020202020204" pitchFamily="34" charset="0"/>
                <a:cs typeface="Arial" panose="020B0604020202020204" pitchFamily="34" charset="0"/>
              </a:rPr>
              <a:t>0</a:t>
            </a:r>
          </a:p>
        </p:txBody>
      </p:sp>
      <p:grpSp>
        <p:nvGrpSpPr>
          <p:cNvPr id="190" name="Group 189"/>
          <p:cNvGrpSpPr/>
          <p:nvPr/>
        </p:nvGrpSpPr>
        <p:grpSpPr>
          <a:xfrm>
            <a:off x="5517015" y="2495221"/>
            <a:ext cx="3002937" cy="2616530"/>
            <a:chOff x="5414963" y="2495221"/>
            <a:chExt cx="3002937" cy="2616530"/>
          </a:xfrm>
        </p:grpSpPr>
        <p:sp>
          <p:nvSpPr>
            <p:cNvPr id="191" name="Freeform 99"/>
            <p:cNvSpPr>
              <a:spLocks/>
            </p:cNvSpPr>
            <p:nvPr/>
          </p:nvSpPr>
          <p:spPr bwMode="auto">
            <a:xfrm>
              <a:off x="5414963" y="2495221"/>
              <a:ext cx="3002937" cy="2616530"/>
            </a:xfrm>
            <a:custGeom>
              <a:avLst/>
              <a:gdLst>
                <a:gd name="T0" fmla="*/ 22 w 1904"/>
                <a:gd name="T1" fmla="*/ 0 h 1659"/>
                <a:gd name="T2" fmla="*/ 28 w 1904"/>
                <a:gd name="T3" fmla="*/ 10 h 1659"/>
                <a:gd name="T4" fmla="*/ 34 w 1904"/>
                <a:gd name="T5" fmla="*/ 18 h 1659"/>
                <a:gd name="T6" fmla="*/ 48 w 1904"/>
                <a:gd name="T7" fmla="*/ 40 h 1659"/>
                <a:gd name="T8" fmla="*/ 58 w 1904"/>
                <a:gd name="T9" fmla="*/ 50 h 1659"/>
                <a:gd name="T10" fmla="*/ 68 w 1904"/>
                <a:gd name="T11" fmla="*/ 72 h 1659"/>
                <a:gd name="T12" fmla="*/ 72 w 1904"/>
                <a:gd name="T13" fmla="*/ 82 h 1659"/>
                <a:gd name="T14" fmla="*/ 78 w 1904"/>
                <a:gd name="T15" fmla="*/ 123 h 1659"/>
                <a:gd name="T16" fmla="*/ 82 w 1904"/>
                <a:gd name="T17" fmla="*/ 145 h 1659"/>
                <a:gd name="T18" fmla="*/ 89 w 1904"/>
                <a:gd name="T19" fmla="*/ 175 h 1659"/>
                <a:gd name="T20" fmla="*/ 93 w 1904"/>
                <a:gd name="T21" fmla="*/ 185 h 1659"/>
                <a:gd name="T22" fmla="*/ 99 w 1904"/>
                <a:gd name="T23" fmla="*/ 215 h 1659"/>
                <a:gd name="T24" fmla="*/ 103 w 1904"/>
                <a:gd name="T25" fmla="*/ 235 h 1659"/>
                <a:gd name="T26" fmla="*/ 109 w 1904"/>
                <a:gd name="T27" fmla="*/ 307 h 1659"/>
                <a:gd name="T28" fmla="*/ 123 w 1904"/>
                <a:gd name="T29" fmla="*/ 327 h 1659"/>
                <a:gd name="T30" fmla="*/ 127 w 1904"/>
                <a:gd name="T31" fmla="*/ 348 h 1659"/>
                <a:gd name="T32" fmla="*/ 133 w 1904"/>
                <a:gd name="T33" fmla="*/ 378 h 1659"/>
                <a:gd name="T34" fmla="*/ 137 w 1904"/>
                <a:gd name="T35" fmla="*/ 420 h 1659"/>
                <a:gd name="T36" fmla="*/ 143 w 1904"/>
                <a:gd name="T37" fmla="*/ 440 h 1659"/>
                <a:gd name="T38" fmla="*/ 149 w 1904"/>
                <a:gd name="T39" fmla="*/ 470 h 1659"/>
                <a:gd name="T40" fmla="*/ 153 w 1904"/>
                <a:gd name="T41" fmla="*/ 613 h 1659"/>
                <a:gd name="T42" fmla="*/ 157 w 1904"/>
                <a:gd name="T43" fmla="*/ 920 h 1659"/>
                <a:gd name="T44" fmla="*/ 161 w 1904"/>
                <a:gd name="T45" fmla="*/ 940 h 1659"/>
                <a:gd name="T46" fmla="*/ 167 w 1904"/>
                <a:gd name="T47" fmla="*/ 1032 h 1659"/>
                <a:gd name="T48" fmla="*/ 171 w 1904"/>
                <a:gd name="T49" fmla="*/ 1103 h 1659"/>
                <a:gd name="T50" fmla="*/ 187 w 1904"/>
                <a:gd name="T51" fmla="*/ 1155 h 1659"/>
                <a:gd name="T52" fmla="*/ 191 w 1904"/>
                <a:gd name="T53" fmla="*/ 1175 h 1659"/>
                <a:gd name="T54" fmla="*/ 231 w 1904"/>
                <a:gd name="T55" fmla="*/ 1185 h 1659"/>
                <a:gd name="T56" fmla="*/ 245 w 1904"/>
                <a:gd name="T57" fmla="*/ 1195 h 1659"/>
                <a:gd name="T58" fmla="*/ 251 w 1904"/>
                <a:gd name="T59" fmla="*/ 1205 h 1659"/>
                <a:gd name="T60" fmla="*/ 261 w 1904"/>
                <a:gd name="T61" fmla="*/ 1215 h 1659"/>
                <a:gd name="T62" fmla="*/ 271 w 1904"/>
                <a:gd name="T63" fmla="*/ 1245 h 1659"/>
                <a:gd name="T64" fmla="*/ 292 w 1904"/>
                <a:gd name="T65" fmla="*/ 1257 h 1659"/>
                <a:gd name="T66" fmla="*/ 296 w 1904"/>
                <a:gd name="T67" fmla="*/ 1287 h 1659"/>
                <a:gd name="T68" fmla="*/ 300 w 1904"/>
                <a:gd name="T69" fmla="*/ 1318 h 1659"/>
                <a:gd name="T70" fmla="*/ 306 w 1904"/>
                <a:gd name="T71" fmla="*/ 1348 h 1659"/>
                <a:gd name="T72" fmla="*/ 312 w 1904"/>
                <a:gd name="T73" fmla="*/ 1368 h 1659"/>
                <a:gd name="T74" fmla="*/ 316 w 1904"/>
                <a:gd name="T75" fmla="*/ 1418 h 1659"/>
                <a:gd name="T76" fmla="*/ 400 w 1904"/>
                <a:gd name="T77" fmla="*/ 1430 h 1659"/>
                <a:gd name="T78" fmla="*/ 424 w 1904"/>
                <a:gd name="T79" fmla="*/ 1450 h 1659"/>
                <a:gd name="T80" fmla="*/ 430 w 1904"/>
                <a:gd name="T81" fmla="*/ 1460 h 1659"/>
                <a:gd name="T82" fmla="*/ 434 w 1904"/>
                <a:gd name="T83" fmla="*/ 1470 h 1659"/>
                <a:gd name="T84" fmla="*/ 438 w 1904"/>
                <a:gd name="T85" fmla="*/ 1480 h 1659"/>
                <a:gd name="T86" fmla="*/ 448 w 1904"/>
                <a:gd name="T87" fmla="*/ 1502 h 1659"/>
                <a:gd name="T88" fmla="*/ 559 w 1904"/>
                <a:gd name="T89" fmla="*/ 1510 h 1659"/>
                <a:gd name="T90" fmla="*/ 569 w 1904"/>
                <a:gd name="T91" fmla="*/ 1522 h 1659"/>
                <a:gd name="T92" fmla="*/ 577 w 1904"/>
                <a:gd name="T93" fmla="*/ 1530 h 1659"/>
                <a:gd name="T94" fmla="*/ 722 w 1904"/>
                <a:gd name="T95" fmla="*/ 1543 h 1659"/>
                <a:gd name="T96" fmla="*/ 780 w 1904"/>
                <a:gd name="T97" fmla="*/ 1563 h 1659"/>
                <a:gd name="T98" fmla="*/ 851 w 1904"/>
                <a:gd name="T99" fmla="*/ 1573 h 1659"/>
                <a:gd name="T100" fmla="*/ 891 w 1904"/>
                <a:gd name="T101" fmla="*/ 1581 h 1659"/>
                <a:gd name="T102" fmla="*/ 989 w 1904"/>
                <a:gd name="T103" fmla="*/ 1593 h 1659"/>
                <a:gd name="T104" fmla="*/ 1044 w 1904"/>
                <a:gd name="T105" fmla="*/ 1603 h 1659"/>
                <a:gd name="T106" fmla="*/ 1048 w 1904"/>
                <a:gd name="T107" fmla="*/ 1623 h 1659"/>
                <a:gd name="T108" fmla="*/ 1558 w 1904"/>
                <a:gd name="T109" fmla="*/ 1635 h 1659"/>
                <a:gd name="T110" fmla="*/ 1904 w 1904"/>
                <a:gd name="T111" fmla="*/ 1645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4" h="1659">
                  <a:moveTo>
                    <a:pt x="0" y="0"/>
                  </a:moveTo>
                  <a:lnTo>
                    <a:pt x="22" y="0"/>
                  </a:lnTo>
                  <a:lnTo>
                    <a:pt x="22" y="10"/>
                  </a:lnTo>
                  <a:lnTo>
                    <a:pt x="28" y="10"/>
                  </a:lnTo>
                  <a:lnTo>
                    <a:pt x="28" y="18"/>
                  </a:lnTo>
                  <a:lnTo>
                    <a:pt x="34" y="18"/>
                  </a:lnTo>
                  <a:lnTo>
                    <a:pt x="34" y="40"/>
                  </a:lnTo>
                  <a:lnTo>
                    <a:pt x="48" y="40"/>
                  </a:lnTo>
                  <a:lnTo>
                    <a:pt x="48" y="50"/>
                  </a:lnTo>
                  <a:lnTo>
                    <a:pt x="58" y="50"/>
                  </a:lnTo>
                  <a:lnTo>
                    <a:pt x="58" y="72"/>
                  </a:lnTo>
                  <a:lnTo>
                    <a:pt x="68" y="72"/>
                  </a:lnTo>
                  <a:lnTo>
                    <a:pt x="68" y="82"/>
                  </a:lnTo>
                  <a:lnTo>
                    <a:pt x="72" y="82"/>
                  </a:lnTo>
                  <a:lnTo>
                    <a:pt x="72" y="123"/>
                  </a:lnTo>
                  <a:lnTo>
                    <a:pt x="78" y="123"/>
                  </a:lnTo>
                  <a:lnTo>
                    <a:pt x="78" y="145"/>
                  </a:lnTo>
                  <a:lnTo>
                    <a:pt x="82" y="145"/>
                  </a:lnTo>
                  <a:lnTo>
                    <a:pt x="82" y="175"/>
                  </a:lnTo>
                  <a:lnTo>
                    <a:pt x="89" y="175"/>
                  </a:lnTo>
                  <a:lnTo>
                    <a:pt x="89" y="185"/>
                  </a:lnTo>
                  <a:lnTo>
                    <a:pt x="93" y="185"/>
                  </a:lnTo>
                  <a:lnTo>
                    <a:pt x="93" y="215"/>
                  </a:lnTo>
                  <a:lnTo>
                    <a:pt x="99" y="215"/>
                  </a:lnTo>
                  <a:lnTo>
                    <a:pt x="99" y="235"/>
                  </a:lnTo>
                  <a:lnTo>
                    <a:pt x="103" y="235"/>
                  </a:lnTo>
                  <a:lnTo>
                    <a:pt x="103" y="307"/>
                  </a:lnTo>
                  <a:lnTo>
                    <a:pt x="109" y="307"/>
                  </a:lnTo>
                  <a:lnTo>
                    <a:pt x="109" y="327"/>
                  </a:lnTo>
                  <a:lnTo>
                    <a:pt x="123" y="327"/>
                  </a:lnTo>
                  <a:lnTo>
                    <a:pt x="123" y="348"/>
                  </a:lnTo>
                  <a:lnTo>
                    <a:pt x="127" y="348"/>
                  </a:lnTo>
                  <a:lnTo>
                    <a:pt x="127" y="378"/>
                  </a:lnTo>
                  <a:lnTo>
                    <a:pt x="133" y="378"/>
                  </a:lnTo>
                  <a:lnTo>
                    <a:pt x="133" y="420"/>
                  </a:lnTo>
                  <a:lnTo>
                    <a:pt x="137" y="420"/>
                  </a:lnTo>
                  <a:lnTo>
                    <a:pt x="137" y="440"/>
                  </a:lnTo>
                  <a:lnTo>
                    <a:pt x="143" y="440"/>
                  </a:lnTo>
                  <a:lnTo>
                    <a:pt x="143" y="470"/>
                  </a:lnTo>
                  <a:lnTo>
                    <a:pt x="149" y="470"/>
                  </a:lnTo>
                  <a:lnTo>
                    <a:pt x="149" y="613"/>
                  </a:lnTo>
                  <a:lnTo>
                    <a:pt x="153" y="613"/>
                  </a:lnTo>
                  <a:lnTo>
                    <a:pt x="153" y="920"/>
                  </a:lnTo>
                  <a:lnTo>
                    <a:pt x="157" y="920"/>
                  </a:lnTo>
                  <a:lnTo>
                    <a:pt x="157" y="940"/>
                  </a:lnTo>
                  <a:lnTo>
                    <a:pt x="161" y="940"/>
                  </a:lnTo>
                  <a:lnTo>
                    <a:pt x="161" y="1032"/>
                  </a:lnTo>
                  <a:lnTo>
                    <a:pt x="167" y="1032"/>
                  </a:lnTo>
                  <a:lnTo>
                    <a:pt x="167" y="1103"/>
                  </a:lnTo>
                  <a:lnTo>
                    <a:pt x="171" y="1103"/>
                  </a:lnTo>
                  <a:lnTo>
                    <a:pt x="171" y="1155"/>
                  </a:lnTo>
                  <a:lnTo>
                    <a:pt x="187" y="1155"/>
                  </a:lnTo>
                  <a:lnTo>
                    <a:pt x="187" y="1175"/>
                  </a:lnTo>
                  <a:lnTo>
                    <a:pt x="191" y="1175"/>
                  </a:lnTo>
                  <a:lnTo>
                    <a:pt x="191" y="1185"/>
                  </a:lnTo>
                  <a:lnTo>
                    <a:pt x="231" y="1185"/>
                  </a:lnTo>
                  <a:lnTo>
                    <a:pt x="231" y="1195"/>
                  </a:lnTo>
                  <a:lnTo>
                    <a:pt x="245" y="1195"/>
                  </a:lnTo>
                  <a:lnTo>
                    <a:pt x="245" y="1205"/>
                  </a:lnTo>
                  <a:lnTo>
                    <a:pt x="251" y="1205"/>
                  </a:lnTo>
                  <a:lnTo>
                    <a:pt x="251" y="1215"/>
                  </a:lnTo>
                  <a:lnTo>
                    <a:pt x="261" y="1215"/>
                  </a:lnTo>
                  <a:lnTo>
                    <a:pt x="261" y="1245"/>
                  </a:lnTo>
                  <a:lnTo>
                    <a:pt x="271" y="1245"/>
                  </a:lnTo>
                  <a:lnTo>
                    <a:pt x="271" y="1257"/>
                  </a:lnTo>
                  <a:lnTo>
                    <a:pt x="292" y="1257"/>
                  </a:lnTo>
                  <a:lnTo>
                    <a:pt x="292" y="1287"/>
                  </a:lnTo>
                  <a:lnTo>
                    <a:pt x="296" y="1287"/>
                  </a:lnTo>
                  <a:lnTo>
                    <a:pt x="296" y="1318"/>
                  </a:lnTo>
                  <a:lnTo>
                    <a:pt x="300" y="1318"/>
                  </a:lnTo>
                  <a:lnTo>
                    <a:pt x="300" y="1348"/>
                  </a:lnTo>
                  <a:lnTo>
                    <a:pt x="306" y="1348"/>
                  </a:lnTo>
                  <a:lnTo>
                    <a:pt x="306" y="1368"/>
                  </a:lnTo>
                  <a:lnTo>
                    <a:pt x="312" y="1368"/>
                  </a:lnTo>
                  <a:lnTo>
                    <a:pt x="312" y="1418"/>
                  </a:lnTo>
                  <a:lnTo>
                    <a:pt x="316" y="1418"/>
                  </a:lnTo>
                  <a:lnTo>
                    <a:pt x="316" y="1430"/>
                  </a:lnTo>
                  <a:lnTo>
                    <a:pt x="400" y="1430"/>
                  </a:lnTo>
                  <a:lnTo>
                    <a:pt x="400" y="1450"/>
                  </a:lnTo>
                  <a:lnTo>
                    <a:pt x="424" y="1450"/>
                  </a:lnTo>
                  <a:lnTo>
                    <a:pt x="424" y="1460"/>
                  </a:lnTo>
                  <a:lnTo>
                    <a:pt x="430" y="1460"/>
                  </a:lnTo>
                  <a:lnTo>
                    <a:pt x="430" y="1470"/>
                  </a:lnTo>
                  <a:lnTo>
                    <a:pt x="434" y="1470"/>
                  </a:lnTo>
                  <a:lnTo>
                    <a:pt x="434" y="1480"/>
                  </a:lnTo>
                  <a:lnTo>
                    <a:pt x="438" y="1480"/>
                  </a:lnTo>
                  <a:lnTo>
                    <a:pt x="438" y="1502"/>
                  </a:lnTo>
                  <a:lnTo>
                    <a:pt x="448" y="1502"/>
                  </a:lnTo>
                  <a:lnTo>
                    <a:pt x="448" y="1510"/>
                  </a:lnTo>
                  <a:lnTo>
                    <a:pt x="559" y="1510"/>
                  </a:lnTo>
                  <a:lnTo>
                    <a:pt x="559" y="1522"/>
                  </a:lnTo>
                  <a:lnTo>
                    <a:pt x="569" y="1522"/>
                  </a:lnTo>
                  <a:lnTo>
                    <a:pt x="569" y="1530"/>
                  </a:lnTo>
                  <a:lnTo>
                    <a:pt x="577" y="1530"/>
                  </a:lnTo>
                  <a:lnTo>
                    <a:pt x="577" y="1543"/>
                  </a:lnTo>
                  <a:lnTo>
                    <a:pt x="722" y="1543"/>
                  </a:lnTo>
                  <a:lnTo>
                    <a:pt x="722" y="1563"/>
                  </a:lnTo>
                  <a:lnTo>
                    <a:pt x="780" y="1563"/>
                  </a:lnTo>
                  <a:lnTo>
                    <a:pt x="780" y="1573"/>
                  </a:lnTo>
                  <a:lnTo>
                    <a:pt x="851" y="1573"/>
                  </a:lnTo>
                  <a:lnTo>
                    <a:pt x="851" y="1581"/>
                  </a:lnTo>
                  <a:lnTo>
                    <a:pt x="891" y="1581"/>
                  </a:lnTo>
                  <a:lnTo>
                    <a:pt x="891" y="1593"/>
                  </a:lnTo>
                  <a:lnTo>
                    <a:pt x="989" y="1593"/>
                  </a:lnTo>
                  <a:lnTo>
                    <a:pt x="989" y="1603"/>
                  </a:lnTo>
                  <a:lnTo>
                    <a:pt x="1044" y="1603"/>
                  </a:lnTo>
                  <a:lnTo>
                    <a:pt x="1044" y="1623"/>
                  </a:lnTo>
                  <a:lnTo>
                    <a:pt x="1048" y="1623"/>
                  </a:lnTo>
                  <a:lnTo>
                    <a:pt x="1048" y="1635"/>
                  </a:lnTo>
                  <a:lnTo>
                    <a:pt x="1558" y="1635"/>
                  </a:lnTo>
                  <a:lnTo>
                    <a:pt x="1558" y="1645"/>
                  </a:lnTo>
                  <a:lnTo>
                    <a:pt x="1904" y="1645"/>
                  </a:lnTo>
                  <a:lnTo>
                    <a:pt x="1904" y="1659"/>
                  </a:lnTo>
                </a:path>
              </a:pathLst>
            </a:custGeom>
            <a:ln w="19050" cap="flat">
              <a:solidFill>
                <a:schemeClr val="accent2"/>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dirty="0">
                <a:solidFill>
                  <a:srgbClr val="4D4D4D"/>
                </a:solidFill>
                <a:latin typeface="Arial" panose="020B0604020202020204" pitchFamily="34" charset="0"/>
                <a:cs typeface="Arial" panose="020B0604020202020204" pitchFamily="34" charset="0"/>
              </a:endParaRPr>
            </a:p>
          </p:txBody>
        </p:sp>
        <p:sp>
          <p:nvSpPr>
            <p:cNvPr id="192" name="Line 100"/>
            <p:cNvSpPr>
              <a:spLocks noChangeShapeType="1"/>
            </p:cNvSpPr>
            <p:nvPr/>
          </p:nvSpPr>
          <p:spPr bwMode="auto">
            <a:xfrm>
              <a:off x="5738283" y="4310547"/>
              <a:ext cx="0" cy="50470"/>
            </a:xfrm>
            <a:prstGeom prst="line">
              <a:avLst/>
            </a:prstGeom>
            <a:ln w="19050" cap="flat">
              <a:solidFill>
                <a:schemeClr val="accent2"/>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grpSp>
      <p:grpSp>
        <p:nvGrpSpPr>
          <p:cNvPr id="193" name="Group 192"/>
          <p:cNvGrpSpPr/>
          <p:nvPr/>
        </p:nvGrpSpPr>
        <p:grpSpPr>
          <a:xfrm>
            <a:off x="5517015" y="2444751"/>
            <a:ext cx="2726932" cy="2562907"/>
            <a:chOff x="5414963" y="2444751"/>
            <a:chExt cx="2726932" cy="2562907"/>
          </a:xfrm>
        </p:grpSpPr>
        <p:sp>
          <p:nvSpPr>
            <p:cNvPr id="194" name="Freeform 101"/>
            <p:cNvSpPr>
              <a:spLocks/>
            </p:cNvSpPr>
            <p:nvPr/>
          </p:nvSpPr>
          <p:spPr bwMode="auto">
            <a:xfrm>
              <a:off x="5414963" y="2495221"/>
              <a:ext cx="2726932" cy="2512437"/>
            </a:xfrm>
            <a:custGeom>
              <a:avLst/>
              <a:gdLst>
                <a:gd name="T0" fmla="*/ 24 w 1729"/>
                <a:gd name="T1" fmla="*/ 10 h 1593"/>
                <a:gd name="T2" fmla="*/ 44 w 1729"/>
                <a:gd name="T3" fmla="*/ 20 h 1593"/>
                <a:gd name="T4" fmla="*/ 48 w 1729"/>
                <a:gd name="T5" fmla="*/ 40 h 1593"/>
                <a:gd name="T6" fmla="*/ 54 w 1729"/>
                <a:gd name="T7" fmla="*/ 52 h 1593"/>
                <a:gd name="T8" fmla="*/ 62 w 1729"/>
                <a:gd name="T9" fmla="*/ 82 h 1593"/>
                <a:gd name="T10" fmla="*/ 78 w 1729"/>
                <a:gd name="T11" fmla="*/ 90 h 1593"/>
                <a:gd name="T12" fmla="*/ 82 w 1729"/>
                <a:gd name="T13" fmla="*/ 113 h 1593"/>
                <a:gd name="T14" fmla="*/ 103 w 1729"/>
                <a:gd name="T15" fmla="*/ 135 h 1593"/>
                <a:gd name="T16" fmla="*/ 109 w 1729"/>
                <a:gd name="T17" fmla="*/ 175 h 1593"/>
                <a:gd name="T18" fmla="*/ 117 w 1729"/>
                <a:gd name="T19" fmla="*/ 193 h 1593"/>
                <a:gd name="T20" fmla="*/ 123 w 1729"/>
                <a:gd name="T21" fmla="*/ 215 h 1593"/>
                <a:gd name="T22" fmla="*/ 137 w 1729"/>
                <a:gd name="T23" fmla="*/ 245 h 1593"/>
                <a:gd name="T24" fmla="*/ 143 w 1729"/>
                <a:gd name="T25" fmla="*/ 307 h 1593"/>
                <a:gd name="T26" fmla="*/ 153 w 1729"/>
                <a:gd name="T27" fmla="*/ 468 h 1593"/>
                <a:gd name="T28" fmla="*/ 157 w 1729"/>
                <a:gd name="T29" fmla="*/ 703 h 1593"/>
                <a:gd name="T30" fmla="*/ 167 w 1729"/>
                <a:gd name="T31" fmla="*/ 807 h 1593"/>
                <a:gd name="T32" fmla="*/ 173 w 1729"/>
                <a:gd name="T33" fmla="*/ 878 h 1593"/>
                <a:gd name="T34" fmla="*/ 197 w 1729"/>
                <a:gd name="T35" fmla="*/ 888 h 1593"/>
                <a:gd name="T36" fmla="*/ 221 w 1729"/>
                <a:gd name="T37" fmla="*/ 908 h 1593"/>
                <a:gd name="T38" fmla="*/ 245 w 1729"/>
                <a:gd name="T39" fmla="*/ 918 h 1593"/>
                <a:gd name="T40" fmla="*/ 251 w 1729"/>
                <a:gd name="T41" fmla="*/ 950 h 1593"/>
                <a:gd name="T42" fmla="*/ 265 w 1729"/>
                <a:gd name="T43" fmla="*/ 960 h 1593"/>
                <a:gd name="T44" fmla="*/ 280 w 1729"/>
                <a:gd name="T45" fmla="*/ 992 h 1593"/>
                <a:gd name="T46" fmla="*/ 292 w 1729"/>
                <a:gd name="T47" fmla="*/ 1012 h 1593"/>
                <a:gd name="T48" fmla="*/ 296 w 1729"/>
                <a:gd name="T49" fmla="*/ 1063 h 1593"/>
                <a:gd name="T50" fmla="*/ 306 w 1729"/>
                <a:gd name="T51" fmla="*/ 1103 h 1593"/>
                <a:gd name="T52" fmla="*/ 312 w 1729"/>
                <a:gd name="T53" fmla="*/ 1135 h 1593"/>
                <a:gd name="T54" fmla="*/ 326 w 1729"/>
                <a:gd name="T55" fmla="*/ 1145 h 1593"/>
                <a:gd name="T56" fmla="*/ 376 w 1729"/>
                <a:gd name="T57" fmla="*/ 1163 h 1593"/>
                <a:gd name="T58" fmla="*/ 414 w 1729"/>
                <a:gd name="T59" fmla="*/ 1175 h 1593"/>
                <a:gd name="T60" fmla="*/ 434 w 1729"/>
                <a:gd name="T61" fmla="*/ 1207 h 1593"/>
                <a:gd name="T62" fmla="*/ 448 w 1729"/>
                <a:gd name="T63" fmla="*/ 1215 h 1593"/>
                <a:gd name="T64" fmla="*/ 454 w 1729"/>
                <a:gd name="T65" fmla="*/ 1255 h 1593"/>
                <a:gd name="T66" fmla="*/ 555 w 1729"/>
                <a:gd name="T67" fmla="*/ 1267 h 1593"/>
                <a:gd name="T68" fmla="*/ 569 w 1729"/>
                <a:gd name="T69" fmla="*/ 1297 h 1593"/>
                <a:gd name="T70" fmla="*/ 613 w 1729"/>
                <a:gd name="T71" fmla="*/ 1328 h 1593"/>
                <a:gd name="T72" fmla="*/ 617 w 1729"/>
                <a:gd name="T73" fmla="*/ 1348 h 1593"/>
                <a:gd name="T74" fmla="*/ 702 w 1729"/>
                <a:gd name="T75" fmla="*/ 1358 h 1593"/>
                <a:gd name="T76" fmla="*/ 742 w 1729"/>
                <a:gd name="T77" fmla="*/ 1388 h 1593"/>
                <a:gd name="T78" fmla="*/ 790 w 1729"/>
                <a:gd name="T79" fmla="*/ 1398 h 1593"/>
                <a:gd name="T80" fmla="*/ 814 w 1729"/>
                <a:gd name="T81" fmla="*/ 1420 h 1593"/>
                <a:gd name="T82" fmla="*/ 919 w 1729"/>
                <a:gd name="T83" fmla="*/ 1430 h 1593"/>
                <a:gd name="T84" fmla="*/ 929 w 1729"/>
                <a:gd name="T85" fmla="*/ 1460 h 1593"/>
                <a:gd name="T86" fmla="*/ 1102 w 1729"/>
                <a:gd name="T87" fmla="*/ 1480 h 1593"/>
                <a:gd name="T88" fmla="*/ 1118 w 1729"/>
                <a:gd name="T89" fmla="*/ 1500 h 1593"/>
                <a:gd name="T90" fmla="*/ 1186 w 1729"/>
                <a:gd name="T91" fmla="*/ 1522 h 1593"/>
                <a:gd name="T92" fmla="*/ 1263 w 1729"/>
                <a:gd name="T93" fmla="*/ 1553 h 1593"/>
                <a:gd name="T94" fmla="*/ 1440 w 1729"/>
                <a:gd name="T95" fmla="*/ 1573 h 1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29" h="1593">
                  <a:moveTo>
                    <a:pt x="0" y="0"/>
                  </a:moveTo>
                  <a:lnTo>
                    <a:pt x="24" y="0"/>
                  </a:lnTo>
                  <a:lnTo>
                    <a:pt x="24" y="10"/>
                  </a:lnTo>
                  <a:lnTo>
                    <a:pt x="36" y="10"/>
                  </a:lnTo>
                  <a:lnTo>
                    <a:pt x="36" y="20"/>
                  </a:lnTo>
                  <a:lnTo>
                    <a:pt x="44" y="20"/>
                  </a:lnTo>
                  <a:lnTo>
                    <a:pt x="44" y="32"/>
                  </a:lnTo>
                  <a:lnTo>
                    <a:pt x="48" y="32"/>
                  </a:lnTo>
                  <a:lnTo>
                    <a:pt x="48" y="40"/>
                  </a:lnTo>
                  <a:lnTo>
                    <a:pt x="52" y="40"/>
                  </a:lnTo>
                  <a:lnTo>
                    <a:pt x="52" y="52"/>
                  </a:lnTo>
                  <a:lnTo>
                    <a:pt x="54" y="52"/>
                  </a:lnTo>
                  <a:lnTo>
                    <a:pt x="54" y="62"/>
                  </a:lnTo>
                  <a:lnTo>
                    <a:pt x="62" y="62"/>
                  </a:lnTo>
                  <a:lnTo>
                    <a:pt x="62" y="82"/>
                  </a:lnTo>
                  <a:lnTo>
                    <a:pt x="72" y="82"/>
                  </a:lnTo>
                  <a:lnTo>
                    <a:pt x="72" y="90"/>
                  </a:lnTo>
                  <a:lnTo>
                    <a:pt x="78" y="90"/>
                  </a:lnTo>
                  <a:lnTo>
                    <a:pt x="78" y="103"/>
                  </a:lnTo>
                  <a:lnTo>
                    <a:pt x="82" y="103"/>
                  </a:lnTo>
                  <a:lnTo>
                    <a:pt x="82" y="113"/>
                  </a:lnTo>
                  <a:lnTo>
                    <a:pt x="93" y="113"/>
                  </a:lnTo>
                  <a:lnTo>
                    <a:pt x="93" y="135"/>
                  </a:lnTo>
                  <a:lnTo>
                    <a:pt x="103" y="135"/>
                  </a:lnTo>
                  <a:lnTo>
                    <a:pt x="103" y="155"/>
                  </a:lnTo>
                  <a:lnTo>
                    <a:pt x="109" y="155"/>
                  </a:lnTo>
                  <a:lnTo>
                    <a:pt x="109" y="175"/>
                  </a:lnTo>
                  <a:lnTo>
                    <a:pt x="113" y="175"/>
                  </a:lnTo>
                  <a:lnTo>
                    <a:pt x="113" y="193"/>
                  </a:lnTo>
                  <a:lnTo>
                    <a:pt x="117" y="193"/>
                  </a:lnTo>
                  <a:lnTo>
                    <a:pt x="117" y="205"/>
                  </a:lnTo>
                  <a:lnTo>
                    <a:pt x="123" y="205"/>
                  </a:lnTo>
                  <a:lnTo>
                    <a:pt x="123" y="215"/>
                  </a:lnTo>
                  <a:lnTo>
                    <a:pt x="127" y="215"/>
                  </a:lnTo>
                  <a:lnTo>
                    <a:pt x="127" y="245"/>
                  </a:lnTo>
                  <a:lnTo>
                    <a:pt x="137" y="245"/>
                  </a:lnTo>
                  <a:lnTo>
                    <a:pt x="137" y="257"/>
                  </a:lnTo>
                  <a:lnTo>
                    <a:pt x="143" y="257"/>
                  </a:lnTo>
                  <a:lnTo>
                    <a:pt x="143" y="307"/>
                  </a:lnTo>
                  <a:lnTo>
                    <a:pt x="147" y="307"/>
                  </a:lnTo>
                  <a:lnTo>
                    <a:pt x="147" y="468"/>
                  </a:lnTo>
                  <a:lnTo>
                    <a:pt x="153" y="468"/>
                  </a:lnTo>
                  <a:lnTo>
                    <a:pt x="153" y="673"/>
                  </a:lnTo>
                  <a:lnTo>
                    <a:pt x="157" y="673"/>
                  </a:lnTo>
                  <a:lnTo>
                    <a:pt x="157" y="703"/>
                  </a:lnTo>
                  <a:lnTo>
                    <a:pt x="161" y="703"/>
                  </a:lnTo>
                  <a:lnTo>
                    <a:pt x="161" y="807"/>
                  </a:lnTo>
                  <a:lnTo>
                    <a:pt x="167" y="807"/>
                  </a:lnTo>
                  <a:lnTo>
                    <a:pt x="167" y="848"/>
                  </a:lnTo>
                  <a:lnTo>
                    <a:pt x="173" y="848"/>
                  </a:lnTo>
                  <a:lnTo>
                    <a:pt x="173" y="878"/>
                  </a:lnTo>
                  <a:lnTo>
                    <a:pt x="181" y="878"/>
                  </a:lnTo>
                  <a:lnTo>
                    <a:pt x="181" y="888"/>
                  </a:lnTo>
                  <a:lnTo>
                    <a:pt x="197" y="888"/>
                  </a:lnTo>
                  <a:lnTo>
                    <a:pt x="197" y="898"/>
                  </a:lnTo>
                  <a:lnTo>
                    <a:pt x="221" y="898"/>
                  </a:lnTo>
                  <a:lnTo>
                    <a:pt x="221" y="908"/>
                  </a:lnTo>
                  <a:lnTo>
                    <a:pt x="235" y="908"/>
                  </a:lnTo>
                  <a:lnTo>
                    <a:pt x="235" y="918"/>
                  </a:lnTo>
                  <a:lnTo>
                    <a:pt x="245" y="918"/>
                  </a:lnTo>
                  <a:lnTo>
                    <a:pt x="245" y="940"/>
                  </a:lnTo>
                  <a:lnTo>
                    <a:pt x="251" y="940"/>
                  </a:lnTo>
                  <a:lnTo>
                    <a:pt x="251" y="950"/>
                  </a:lnTo>
                  <a:lnTo>
                    <a:pt x="261" y="950"/>
                  </a:lnTo>
                  <a:lnTo>
                    <a:pt x="261" y="960"/>
                  </a:lnTo>
                  <a:lnTo>
                    <a:pt x="265" y="960"/>
                  </a:lnTo>
                  <a:lnTo>
                    <a:pt x="265" y="970"/>
                  </a:lnTo>
                  <a:lnTo>
                    <a:pt x="280" y="970"/>
                  </a:lnTo>
                  <a:lnTo>
                    <a:pt x="280" y="992"/>
                  </a:lnTo>
                  <a:lnTo>
                    <a:pt x="286" y="992"/>
                  </a:lnTo>
                  <a:lnTo>
                    <a:pt x="286" y="1012"/>
                  </a:lnTo>
                  <a:lnTo>
                    <a:pt x="292" y="1012"/>
                  </a:lnTo>
                  <a:lnTo>
                    <a:pt x="292" y="1052"/>
                  </a:lnTo>
                  <a:lnTo>
                    <a:pt x="296" y="1052"/>
                  </a:lnTo>
                  <a:lnTo>
                    <a:pt x="296" y="1063"/>
                  </a:lnTo>
                  <a:lnTo>
                    <a:pt x="300" y="1063"/>
                  </a:lnTo>
                  <a:lnTo>
                    <a:pt x="300" y="1103"/>
                  </a:lnTo>
                  <a:lnTo>
                    <a:pt x="306" y="1103"/>
                  </a:lnTo>
                  <a:lnTo>
                    <a:pt x="306" y="1113"/>
                  </a:lnTo>
                  <a:lnTo>
                    <a:pt x="312" y="1113"/>
                  </a:lnTo>
                  <a:lnTo>
                    <a:pt x="312" y="1135"/>
                  </a:lnTo>
                  <a:lnTo>
                    <a:pt x="316" y="1135"/>
                  </a:lnTo>
                  <a:lnTo>
                    <a:pt x="316" y="1145"/>
                  </a:lnTo>
                  <a:lnTo>
                    <a:pt x="326" y="1145"/>
                  </a:lnTo>
                  <a:lnTo>
                    <a:pt x="326" y="1155"/>
                  </a:lnTo>
                  <a:lnTo>
                    <a:pt x="376" y="1155"/>
                  </a:lnTo>
                  <a:lnTo>
                    <a:pt x="376" y="1163"/>
                  </a:lnTo>
                  <a:lnTo>
                    <a:pt x="394" y="1163"/>
                  </a:lnTo>
                  <a:lnTo>
                    <a:pt x="394" y="1175"/>
                  </a:lnTo>
                  <a:lnTo>
                    <a:pt x="414" y="1175"/>
                  </a:lnTo>
                  <a:lnTo>
                    <a:pt x="414" y="1195"/>
                  </a:lnTo>
                  <a:lnTo>
                    <a:pt x="434" y="1195"/>
                  </a:lnTo>
                  <a:lnTo>
                    <a:pt x="434" y="1207"/>
                  </a:lnTo>
                  <a:lnTo>
                    <a:pt x="440" y="1207"/>
                  </a:lnTo>
                  <a:lnTo>
                    <a:pt x="440" y="1215"/>
                  </a:lnTo>
                  <a:lnTo>
                    <a:pt x="448" y="1215"/>
                  </a:lnTo>
                  <a:lnTo>
                    <a:pt x="448" y="1245"/>
                  </a:lnTo>
                  <a:lnTo>
                    <a:pt x="454" y="1245"/>
                  </a:lnTo>
                  <a:lnTo>
                    <a:pt x="454" y="1255"/>
                  </a:lnTo>
                  <a:lnTo>
                    <a:pt x="458" y="1255"/>
                  </a:lnTo>
                  <a:lnTo>
                    <a:pt x="458" y="1267"/>
                  </a:lnTo>
                  <a:lnTo>
                    <a:pt x="555" y="1267"/>
                  </a:lnTo>
                  <a:lnTo>
                    <a:pt x="555" y="1277"/>
                  </a:lnTo>
                  <a:lnTo>
                    <a:pt x="569" y="1277"/>
                  </a:lnTo>
                  <a:lnTo>
                    <a:pt x="569" y="1297"/>
                  </a:lnTo>
                  <a:lnTo>
                    <a:pt x="601" y="1297"/>
                  </a:lnTo>
                  <a:lnTo>
                    <a:pt x="601" y="1328"/>
                  </a:lnTo>
                  <a:lnTo>
                    <a:pt x="613" y="1328"/>
                  </a:lnTo>
                  <a:lnTo>
                    <a:pt x="613" y="1338"/>
                  </a:lnTo>
                  <a:lnTo>
                    <a:pt x="617" y="1338"/>
                  </a:lnTo>
                  <a:lnTo>
                    <a:pt x="617" y="1348"/>
                  </a:lnTo>
                  <a:lnTo>
                    <a:pt x="651" y="1348"/>
                  </a:lnTo>
                  <a:lnTo>
                    <a:pt x="651" y="1358"/>
                  </a:lnTo>
                  <a:lnTo>
                    <a:pt x="702" y="1358"/>
                  </a:lnTo>
                  <a:lnTo>
                    <a:pt x="702" y="1368"/>
                  </a:lnTo>
                  <a:lnTo>
                    <a:pt x="742" y="1368"/>
                  </a:lnTo>
                  <a:lnTo>
                    <a:pt x="742" y="1388"/>
                  </a:lnTo>
                  <a:lnTo>
                    <a:pt x="780" y="1388"/>
                  </a:lnTo>
                  <a:lnTo>
                    <a:pt x="780" y="1398"/>
                  </a:lnTo>
                  <a:lnTo>
                    <a:pt x="790" y="1398"/>
                  </a:lnTo>
                  <a:lnTo>
                    <a:pt x="790" y="1410"/>
                  </a:lnTo>
                  <a:lnTo>
                    <a:pt x="814" y="1410"/>
                  </a:lnTo>
                  <a:lnTo>
                    <a:pt x="814" y="1420"/>
                  </a:lnTo>
                  <a:lnTo>
                    <a:pt x="885" y="1420"/>
                  </a:lnTo>
                  <a:lnTo>
                    <a:pt x="885" y="1430"/>
                  </a:lnTo>
                  <a:lnTo>
                    <a:pt x="919" y="1430"/>
                  </a:lnTo>
                  <a:lnTo>
                    <a:pt x="919" y="1450"/>
                  </a:lnTo>
                  <a:lnTo>
                    <a:pt x="929" y="1450"/>
                  </a:lnTo>
                  <a:lnTo>
                    <a:pt x="929" y="1460"/>
                  </a:lnTo>
                  <a:lnTo>
                    <a:pt x="1054" y="1460"/>
                  </a:lnTo>
                  <a:lnTo>
                    <a:pt x="1054" y="1480"/>
                  </a:lnTo>
                  <a:lnTo>
                    <a:pt x="1102" y="1480"/>
                  </a:lnTo>
                  <a:lnTo>
                    <a:pt x="1102" y="1490"/>
                  </a:lnTo>
                  <a:lnTo>
                    <a:pt x="1118" y="1490"/>
                  </a:lnTo>
                  <a:lnTo>
                    <a:pt x="1118" y="1500"/>
                  </a:lnTo>
                  <a:lnTo>
                    <a:pt x="1136" y="1500"/>
                  </a:lnTo>
                  <a:lnTo>
                    <a:pt x="1136" y="1522"/>
                  </a:lnTo>
                  <a:lnTo>
                    <a:pt x="1186" y="1522"/>
                  </a:lnTo>
                  <a:lnTo>
                    <a:pt x="1186" y="1532"/>
                  </a:lnTo>
                  <a:lnTo>
                    <a:pt x="1263" y="1532"/>
                  </a:lnTo>
                  <a:lnTo>
                    <a:pt x="1263" y="1553"/>
                  </a:lnTo>
                  <a:lnTo>
                    <a:pt x="1345" y="1553"/>
                  </a:lnTo>
                  <a:lnTo>
                    <a:pt x="1345" y="1573"/>
                  </a:lnTo>
                  <a:lnTo>
                    <a:pt x="1440" y="1573"/>
                  </a:lnTo>
                  <a:lnTo>
                    <a:pt x="1440" y="1593"/>
                  </a:lnTo>
                  <a:lnTo>
                    <a:pt x="1729" y="1593"/>
                  </a:lnTo>
                </a:path>
              </a:pathLst>
            </a:cu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95" name="Line 102"/>
            <p:cNvSpPr>
              <a:spLocks noChangeShapeType="1"/>
            </p:cNvSpPr>
            <p:nvPr/>
          </p:nvSpPr>
          <p:spPr bwMode="auto">
            <a:xfrm>
              <a:off x="8135586" y="4957188"/>
              <a:ext cx="0" cy="47315"/>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96" name="Line 103"/>
            <p:cNvSpPr>
              <a:spLocks noChangeShapeType="1"/>
            </p:cNvSpPr>
            <p:nvPr/>
          </p:nvSpPr>
          <p:spPr bwMode="auto">
            <a:xfrm>
              <a:off x="7831192" y="4957188"/>
              <a:ext cx="0" cy="47315"/>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97" name="Line 104"/>
            <p:cNvSpPr>
              <a:spLocks noChangeShapeType="1"/>
            </p:cNvSpPr>
            <p:nvPr/>
          </p:nvSpPr>
          <p:spPr bwMode="auto">
            <a:xfrm>
              <a:off x="7429013" y="4889370"/>
              <a:ext cx="0" cy="48892"/>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98" name="Line 105"/>
            <p:cNvSpPr>
              <a:spLocks noChangeShapeType="1"/>
            </p:cNvSpPr>
            <p:nvPr/>
          </p:nvSpPr>
          <p:spPr bwMode="auto">
            <a:xfrm>
              <a:off x="7410087" y="4889370"/>
              <a:ext cx="0" cy="48892"/>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99" name="Line 106"/>
            <p:cNvSpPr>
              <a:spLocks noChangeShapeType="1"/>
            </p:cNvSpPr>
            <p:nvPr/>
          </p:nvSpPr>
          <p:spPr bwMode="auto">
            <a:xfrm>
              <a:off x="7285490" y="4851517"/>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00" name="Line 107"/>
            <p:cNvSpPr>
              <a:spLocks noChangeShapeType="1"/>
            </p:cNvSpPr>
            <p:nvPr/>
          </p:nvSpPr>
          <p:spPr bwMode="auto">
            <a:xfrm>
              <a:off x="7025256" y="4744270"/>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01" name="Line 108"/>
            <p:cNvSpPr>
              <a:spLocks noChangeShapeType="1"/>
            </p:cNvSpPr>
            <p:nvPr/>
          </p:nvSpPr>
          <p:spPr bwMode="auto">
            <a:xfrm>
              <a:off x="6739788" y="4681183"/>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02" name="Line 109"/>
            <p:cNvSpPr>
              <a:spLocks noChangeShapeType="1"/>
            </p:cNvSpPr>
            <p:nvPr/>
          </p:nvSpPr>
          <p:spPr bwMode="auto">
            <a:xfrm>
              <a:off x="6752406" y="4681183"/>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03" name="Line 110"/>
            <p:cNvSpPr>
              <a:spLocks noChangeShapeType="1"/>
            </p:cNvSpPr>
            <p:nvPr/>
          </p:nvSpPr>
          <p:spPr bwMode="auto">
            <a:xfrm>
              <a:off x="6769754" y="4681183"/>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04" name="Line 111"/>
            <p:cNvSpPr>
              <a:spLocks noChangeShapeType="1"/>
            </p:cNvSpPr>
            <p:nvPr/>
          </p:nvSpPr>
          <p:spPr bwMode="auto">
            <a:xfrm>
              <a:off x="6794989" y="4681183"/>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05" name="Line 112"/>
            <p:cNvSpPr>
              <a:spLocks noChangeShapeType="1"/>
            </p:cNvSpPr>
            <p:nvPr/>
          </p:nvSpPr>
          <p:spPr bwMode="auto">
            <a:xfrm>
              <a:off x="6660930" y="4646485"/>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06" name="Line 113"/>
            <p:cNvSpPr>
              <a:spLocks noChangeShapeType="1"/>
            </p:cNvSpPr>
            <p:nvPr/>
          </p:nvSpPr>
          <p:spPr bwMode="auto">
            <a:xfrm>
              <a:off x="6534756" y="4602324"/>
              <a:ext cx="0" cy="47315"/>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07" name="Line 114"/>
            <p:cNvSpPr>
              <a:spLocks noChangeShapeType="1"/>
            </p:cNvSpPr>
            <p:nvPr/>
          </p:nvSpPr>
          <p:spPr bwMode="auto">
            <a:xfrm>
              <a:off x="6441702" y="4580244"/>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08" name="Line 115"/>
            <p:cNvSpPr>
              <a:spLocks noChangeShapeType="1"/>
            </p:cNvSpPr>
            <p:nvPr/>
          </p:nvSpPr>
          <p:spPr bwMode="auto">
            <a:xfrm>
              <a:off x="6410159" y="4567626"/>
              <a:ext cx="0" cy="47315"/>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09" name="Line 116"/>
            <p:cNvSpPr>
              <a:spLocks noChangeShapeType="1"/>
            </p:cNvSpPr>
            <p:nvPr/>
          </p:nvSpPr>
          <p:spPr bwMode="auto">
            <a:xfrm>
              <a:off x="6347072" y="4484036"/>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10" name="Line 117"/>
            <p:cNvSpPr>
              <a:spLocks noChangeShapeType="1"/>
            </p:cNvSpPr>
            <p:nvPr/>
          </p:nvSpPr>
          <p:spPr bwMode="auto">
            <a:xfrm>
              <a:off x="6340763" y="4484036"/>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11" name="Line 118"/>
            <p:cNvSpPr>
              <a:spLocks noChangeShapeType="1"/>
            </p:cNvSpPr>
            <p:nvPr/>
          </p:nvSpPr>
          <p:spPr bwMode="auto">
            <a:xfrm>
              <a:off x="6321837" y="4484036"/>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12" name="Line 119"/>
            <p:cNvSpPr>
              <a:spLocks noChangeShapeType="1"/>
            </p:cNvSpPr>
            <p:nvPr/>
          </p:nvSpPr>
          <p:spPr bwMode="auto">
            <a:xfrm>
              <a:off x="6315529" y="4484036"/>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13" name="Line 120"/>
            <p:cNvSpPr>
              <a:spLocks noChangeShapeType="1"/>
            </p:cNvSpPr>
            <p:nvPr/>
          </p:nvSpPr>
          <p:spPr bwMode="auto">
            <a:xfrm>
              <a:off x="6299757" y="4455647"/>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14" name="Line 121"/>
            <p:cNvSpPr>
              <a:spLocks noChangeShapeType="1"/>
            </p:cNvSpPr>
            <p:nvPr/>
          </p:nvSpPr>
          <p:spPr bwMode="auto">
            <a:xfrm>
              <a:off x="6280831" y="4439875"/>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15" name="Line 122"/>
            <p:cNvSpPr>
              <a:spLocks noChangeShapeType="1"/>
            </p:cNvSpPr>
            <p:nvPr/>
          </p:nvSpPr>
          <p:spPr bwMode="auto">
            <a:xfrm>
              <a:off x="6192509" y="4439875"/>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16" name="Line 123"/>
            <p:cNvSpPr>
              <a:spLocks noChangeShapeType="1"/>
            </p:cNvSpPr>
            <p:nvPr/>
          </p:nvSpPr>
          <p:spPr bwMode="auto">
            <a:xfrm>
              <a:off x="6160966" y="4439875"/>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17" name="Line 124"/>
            <p:cNvSpPr>
              <a:spLocks noChangeShapeType="1"/>
            </p:cNvSpPr>
            <p:nvPr/>
          </p:nvSpPr>
          <p:spPr bwMode="auto">
            <a:xfrm>
              <a:off x="6083684" y="4326319"/>
              <a:ext cx="0" cy="47315"/>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18" name="Line 125"/>
            <p:cNvSpPr>
              <a:spLocks noChangeShapeType="1"/>
            </p:cNvSpPr>
            <p:nvPr/>
          </p:nvSpPr>
          <p:spPr bwMode="auto">
            <a:xfrm>
              <a:off x="6105765" y="4348399"/>
              <a:ext cx="0" cy="47315"/>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19" name="Line 126"/>
            <p:cNvSpPr>
              <a:spLocks noChangeShapeType="1"/>
            </p:cNvSpPr>
            <p:nvPr/>
          </p:nvSpPr>
          <p:spPr bwMode="auto">
            <a:xfrm>
              <a:off x="7053646" y="4744270"/>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20" name="Line 127"/>
            <p:cNvSpPr>
              <a:spLocks noChangeShapeType="1"/>
            </p:cNvSpPr>
            <p:nvPr/>
          </p:nvSpPr>
          <p:spPr bwMode="auto">
            <a:xfrm>
              <a:off x="7086766" y="4775813"/>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21" name="Line 128"/>
            <p:cNvSpPr>
              <a:spLocks noChangeShapeType="1"/>
            </p:cNvSpPr>
            <p:nvPr/>
          </p:nvSpPr>
          <p:spPr bwMode="auto">
            <a:xfrm>
              <a:off x="8066190" y="4957188"/>
              <a:ext cx="0" cy="47315"/>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22" name="Line 129"/>
            <p:cNvSpPr>
              <a:spLocks noChangeShapeType="1"/>
            </p:cNvSpPr>
            <p:nvPr/>
          </p:nvSpPr>
          <p:spPr bwMode="auto">
            <a:xfrm>
              <a:off x="5608955" y="2777535"/>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23" name="Line 130"/>
            <p:cNvSpPr>
              <a:spLocks noChangeShapeType="1"/>
            </p:cNvSpPr>
            <p:nvPr/>
          </p:nvSpPr>
          <p:spPr bwMode="auto">
            <a:xfrm>
              <a:off x="5427580" y="2444751"/>
              <a:ext cx="0" cy="50470"/>
            </a:xfrm>
            <a:prstGeom prst="line">
              <a:avLst/>
            </a:prstGeom>
            <a:ln w="19050" cap="flat">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grpSp>
      <p:cxnSp>
        <p:nvCxnSpPr>
          <p:cNvPr id="224" name="Straight Connector 223"/>
          <p:cNvCxnSpPr/>
          <p:nvPr/>
        </p:nvCxnSpPr>
        <p:spPr>
          <a:xfrm flipH="1">
            <a:off x="6015459" y="2869610"/>
            <a:ext cx="368709" cy="0"/>
          </a:xfrm>
          <a:prstGeom prst="line">
            <a:avLst/>
          </a:prstGeom>
          <a:ln w="19050" cap="flat">
            <a:solidFill>
              <a:schemeClr val="accent3"/>
            </a:solidFill>
            <a:miter lim="800000"/>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p:nvCxnSpPr>
        <p:spPr>
          <a:xfrm flipH="1">
            <a:off x="6015459" y="3161429"/>
            <a:ext cx="368709" cy="0"/>
          </a:xfrm>
          <a:prstGeom prst="line">
            <a:avLst/>
          </a:prstGeom>
          <a:ln w="19050" cap="flat">
            <a:solidFill>
              <a:schemeClr val="accent2"/>
            </a:solidFill>
            <a:miter lim="800000"/>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flipH="1">
            <a:off x="426326" y="5888838"/>
            <a:ext cx="368709" cy="0"/>
          </a:xfrm>
          <a:prstGeom prst="line">
            <a:avLst/>
          </a:prstGeom>
          <a:ln w="19050" cap="flat">
            <a:solidFill>
              <a:schemeClr val="accent3"/>
            </a:solidFill>
            <a:miter lim="800000"/>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p:nvCxnSpPr>
        <p:spPr>
          <a:xfrm flipH="1">
            <a:off x="426326" y="6049687"/>
            <a:ext cx="368709" cy="0"/>
          </a:xfrm>
          <a:prstGeom prst="line">
            <a:avLst/>
          </a:prstGeom>
          <a:ln w="19050" cap="flat">
            <a:solidFill>
              <a:schemeClr val="accent2"/>
            </a:solidFill>
            <a:miter lim="800000"/>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p:nvCxnSpPr>
        <p:spPr>
          <a:xfrm flipH="1">
            <a:off x="4934174" y="5888838"/>
            <a:ext cx="368709" cy="0"/>
          </a:xfrm>
          <a:prstGeom prst="line">
            <a:avLst/>
          </a:prstGeom>
          <a:ln w="19050" cap="flat">
            <a:solidFill>
              <a:schemeClr val="accent3"/>
            </a:solidFill>
            <a:miter lim="800000"/>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p:nvCxnSpPr>
        <p:spPr>
          <a:xfrm flipH="1">
            <a:off x="4934174" y="6049687"/>
            <a:ext cx="368709" cy="0"/>
          </a:xfrm>
          <a:prstGeom prst="line">
            <a:avLst/>
          </a:prstGeom>
          <a:ln w="19050" cap="flat">
            <a:solidFill>
              <a:schemeClr val="accent2"/>
            </a:solidFill>
            <a:miter lim="800000"/>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a:off x="935572" y="5105400"/>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31" name="Straight Connector 230"/>
          <p:cNvCxnSpPr>
            <a:cxnSpLocks/>
          </p:cNvCxnSpPr>
          <p:nvPr/>
        </p:nvCxnSpPr>
        <p:spPr>
          <a:xfrm rot="5400000">
            <a:off x="971572"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32" name="Straight Connector 231"/>
          <p:cNvCxnSpPr>
            <a:cxnSpLocks/>
          </p:cNvCxnSpPr>
          <p:nvPr/>
        </p:nvCxnSpPr>
        <p:spPr>
          <a:xfrm rot="5400000">
            <a:off x="1258514"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33" name="Straight Connector 232"/>
          <p:cNvCxnSpPr>
            <a:cxnSpLocks/>
          </p:cNvCxnSpPr>
          <p:nvPr/>
        </p:nvCxnSpPr>
        <p:spPr>
          <a:xfrm rot="5400000">
            <a:off x="1545456"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34" name="Straight Connector 233"/>
          <p:cNvCxnSpPr>
            <a:cxnSpLocks/>
          </p:cNvCxnSpPr>
          <p:nvPr/>
        </p:nvCxnSpPr>
        <p:spPr>
          <a:xfrm rot="5400000">
            <a:off x="1832398"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35" name="Straight Connector 234"/>
          <p:cNvCxnSpPr>
            <a:cxnSpLocks/>
          </p:cNvCxnSpPr>
          <p:nvPr/>
        </p:nvCxnSpPr>
        <p:spPr>
          <a:xfrm rot="5400000">
            <a:off x="2119340"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36" name="Straight Connector 235"/>
          <p:cNvCxnSpPr>
            <a:cxnSpLocks/>
          </p:cNvCxnSpPr>
          <p:nvPr/>
        </p:nvCxnSpPr>
        <p:spPr>
          <a:xfrm rot="5400000">
            <a:off x="2406282"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37" name="Straight Connector 236"/>
          <p:cNvCxnSpPr>
            <a:cxnSpLocks/>
          </p:cNvCxnSpPr>
          <p:nvPr/>
        </p:nvCxnSpPr>
        <p:spPr>
          <a:xfrm rot="5400000">
            <a:off x="2693225"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38" name="Straight Connector 237"/>
          <p:cNvCxnSpPr>
            <a:cxnSpLocks/>
          </p:cNvCxnSpPr>
          <p:nvPr/>
        </p:nvCxnSpPr>
        <p:spPr>
          <a:xfrm rot="5400000">
            <a:off x="2980167"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39" name="Straight Connector 238"/>
          <p:cNvCxnSpPr>
            <a:cxnSpLocks/>
          </p:cNvCxnSpPr>
          <p:nvPr/>
        </p:nvCxnSpPr>
        <p:spPr>
          <a:xfrm rot="5400000">
            <a:off x="3267109"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40" name="Straight Connector 239"/>
          <p:cNvCxnSpPr>
            <a:cxnSpLocks/>
          </p:cNvCxnSpPr>
          <p:nvPr/>
        </p:nvCxnSpPr>
        <p:spPr>
          <a:xfrm rot="5400000">
            <a:off x="3554051"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41" name="Straight Connector 240"/>
          <p:cNvCxnSpPr>
            <a:cxnSpLocks/>
          </p:cNvCxnSpPr>
          <p:nvPr/>
        </p:nvCxnSpPr>
        <p:spPr>
          <a:xfrm rot="5400000">
            <a:off x="3840993"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42" name="Straight Connector 241"/>
          <p:cNvCxnSpPr>
            <a:cxnSpLocks/>
          </p:cNvCxnSpPr>
          <p:nvPr/>
        </p:nvCxnSpPr>
        <p:spPr>
          <a:xfrm rot="5400000">
            <a:off x="4127936"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243" name="Freeform: Shape 17"/>
          <p:cNvSpPr/>
          <p:nvPr/>
        </p:nvSpPr>
        <p:spPr>
          <a:xfrm>
            <a:off x="1007572" y="2496385"/>
            <a:ext cx="3155880" cy="2608490"/>
          </a:xfrm>
          <a:custGeom>
            <a:avLst/>
            <a:gdLst>
              <a:gd name="connsiteX0" fmla="*/ 0 w 3214688"/>
              <a:gd name="connsiteY0" fmla="*/ 0 h 2395538"/>
              <a:gd name="connsiteX1" fmla="*/ 0 w 3214688"/>
              <a:gd name="connsiteY1" fmla="*/ 2395538 h 2395538"/>
              <a:gd name="connsiteX2" fmla="*/ 3214688 w 3214688"/>
              <a:gd name="connsiteY2" fmla="*/ 2395538 h 2395538"/>
            </a:gdLst>
            <a:ahLst/>
            <a:cxnLst>
              <a:cxn ang="0">
                <a:pos x="connsiteX0" y="connsiteY0"/>
              </a:cxn>
              <a:cxn ang="0">
                <a:pos x="connsiteX1" y="connsiteY1"/>
              </a:cxn>
              <a:cxn ang="0">
                <a:pos x="connsiteX2" y="connsiteY2"/>
              </a:cxn>
            </a:cxnLst>
            <a:rect l="l" t="t" r="r" b="b"/>
            <a:pathLst>
              <a:path w="3214688" h="2395538">
                <a:moveTo>
                  <a:pt x="0" y="0"/>
                </a:moveTo>
                <a:lnTo>
                  <a:pt x="0" y="2395538"/>
                </a:lnTo>
                <a:lnTo>
                  <a:pt x="3214688" y="2395538"/>
                </a:lnTo>
              </a:path>
            </a:pathLst>
          </a:cu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solidFill>
                <a:srgbClr val="4D4D4D"/>
              </a:solidFill>
              <a:latin typeface="Arial" panose="020B0604020202020204" pitchFamily="34" charset="0"/>
              <a:cs typeface="Arial" panose="020B0604020202020204" pitchFamily="34" charset="0"/>
            </a:endParaRPr>
          </a:p>
        </p:txBody>
      </p:sp>
      <p:cxnSp>
        <p:nvCxnSpPr>
          <p:cNvPr id="244" name="Straight Connector 243"/>
          <p:cNvCxnSpPr/>
          <p:nvPr/>
        </p:nvCxnSpPr>
        <p:spPr>
          <a:xfrm>
            <a:off x="935572" y="2495378"/>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45" name="Straight Connector 244"/>
          <p:cNvCxnSpPr/>
          <p:nvPr/>
        </p:nvCxnSpPr>
        <p:spPr>
          <a:xfrm>
            <a:off x="935572" y="3017277"/>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46" name="Straight Connector 245"/>
          <p:cNvCxnSpPr/>
          <p:nvPr/>
        </p:nvCxnSpPr>
        <p:spPr>
          <a:xfrm>
            <a:off x="935572" y="353917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47" name="Straight Connector 246"/>
          <p:cNvCxnSpPr/>
          <p:nvPr/>
        </p:nvCxnSpPr>
        <p:spPr>
          <a:xfrm>
            <a:off x="935572" y="4061075"/>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48" name="Straight Connector 247"/>
          <p:cNvCxnSpPr/>
          <p:nvPr/>
        </p:nvCxnSpPr>
        <p:spPr>
          <a:xfrm>
            <a:off x="935572" y="4582974"/>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2489589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Nivolumab (ONO-4538/BMS-936558) as salvage treatment after second or later-line chemotherapy for advanced gastric or gastro-</a:t>
            </a:r>
            <a:r>
              <a:rPr lang="en-GB" dirty="0" err="1"/>
              <a:t>esophageal</a:t>
            </a:r>
            <a:r>
              <a:rPr lang="en-GB" dirty="0"/>
              <a:t> junction cancer (AGC): A double-blinded, randomized phase III trial – Kang Y-K, et al</a:t>
            </a:r>
          </a:p>
        </p:txBody>
      </p:sp>
      <p:sp>
        <p:nvSpPr>
          <p:cNvPr id="3" name="Content Placeholder 2"/>
          <p:cNvSpPr>
            <a:spLocks noGrp="1"/>
          </p:cNvSpPr>
          <p:nvPr>
            <p:ph idx="1"/>
          </p:nvPr>
        </p:nvSpPr>
        <p:spPr>
          <a:xfrm>
            <a:off x="365124" y="1254035"/>
            <a:ext cx="8413751" cy="422365"/>
          </a:xfrm>
        </p:spPr>
        <p:txBody>
          <a:bodyPr/>
          <a:lstStyle/>
          <a:p>
            <a:pPr marL="0" indent="0">
              <a:buNone/>
            </a:pPr>
            <a:r>
              <a:rPr lang="en-GB" b="1" dirty="0" smtClean="0"/>
              <a:t>Key results (cont.)</a:t>
            </a:r>
            <a:endParaRPr lang="en-GB" b="1" dirty="0"/>
          </a:p>
        </p:txBody>
      </p:sp>
      <p:sp>
        <p:nvSpPr>
          <p:cNvPr id="5" name="Text Placeholder 4"/>
          <p:cNvSpPr>
            <a:spLocks noGrp="1"/>
          </p:cNvSpPr>
          <p:nvPr>
            <p:ph type="body" sz="quarter" idx="11"/>
          </p:nvPr>
        </p:nvSpPr>
        <p:spPr/>
        <p:txBody>
          <a:bodyPr/>
          <a:lstStyle/>
          <a:p>
            <a:r>
              <a:rPr lang="en-GB" dirty="0" smtClean="0"/>
              <a:t>Kang Y-K,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2</a:t>
            </a:r>
            <a:endParaRPr lang="en-GB" dirty="0"/>
          </a:p>
        </p:txBody>
      </p:sp>
      <p:sp>
        <p:nvSpPr>
          <p:cNvPr id="6" name="TextBox 5"/>
          <p:cNvSpPr txBox="1"/>
          <p:nvPr/>
        </p:nvSpPr>
        <p:spPr>
          <a:xfrm>
            <a:off x="3682173" y="1295400"/>
            <a:ext cx="1779654" cy="338554"/>
          </a:xfrm>
          <a:prstGeom prst="rect">
            <a:avLst/>
          </a:prstGeom>
          <a:noFill/>
        </p:spPr>
        <p:txBody>
          <a:bodyPr wrap="none" rtlCol="0">
            <a:spAutoFit/>
          </a:bodyPr>
          <a:lstStyle/>
          <a:p>
            <a:pPr defTabSz="457200"/>
            <a:r>
              <a:rPr lang="en-GB" sz="1600" b="1" dirty="0" smtClean="0">
                <a:latin typeface="Arial" panose="020B0604020202020204" pitchFamily="34" charset="0"/>
                <a:cs typeface="Arial" panose="020B0604020202020204" pitchFamily="34" charset="0"/>
              </a:rPr>
              <a:t>OS by subgroup</a:t>
            </a:r>
            <a:endParaRPr lang="en-GB" sz="1600" b="1" dirty="0">
              <a:latin typeface="Arial" panose="020B0604020202020204" pitchFamily="34" charset="0"/>
              <a:cs typeface="Arial" panose="020B0604020202020204" pitchFamily="34" charset="0"/>
            </a:endParaRPr>
          </a:p>
        </p:txBody>
      </p:sp>
      <p:sp>
        <p:nvSpPr>
          <p:cNvPr id="7" name="TextBox 6"/>
          <p:cNvSpPr txBox="1"/>
          <p:nvPr/>
        </p:nvSpPr>
        <p:spPr>
          <a:xfrm>
            <a:off x="447519" y="1630764"/>
            <a:ext cx="2097369" cy="3988271"/>
          </a:xfrm>
          <a:prstGeom prst="rect">
            <a:avLst/>
          </a:prstGeom>
          <a:noFill/>
        </p:spPr>
        <p:txBody>
          <a:bodyPr wrap="none" rtlCol="0">
            <a:spAutoFit/>
          </a:bodyPr>
          <a:lstStyle/>
          <a:p>
            <a:pPr>
              <a:spcAft>
                <a:spcPts val="200"/>
              </a:spcAft>
            </a:pPr>
            <a:r>
              <a:rPr lang="en-GB" sz="1050" dirty="0" smtClean="0">
                <a:solidFill>
                  <a:srgbClr val="4D4D4D"/>
                </a:solidFill>
                <a:latin typeface="Arial" panose="020B0604020202020204" pitchFamily="34" charset="0"/>
                <a:cs typeface="Arial" panose="020B0604020202020204" pitchFamily="34" charset="0"/>
              </a:rPr>
              <a:t>Subgroup</a:t>
            </a:r>
          </a:p>
          <a:p>
            <a:pPr>
              <a:spcAft>
                <a:spcPts val="200"/>
              </a:spcAft>
            </a:pPr>
            <a:r>
              <a:rPr lang="en-GB" sz="1050" dirty="0" smtClean="0">
                <a:solidFill>
                  <a:srgbClr val="4D4D4D"/>
                </a:solidFill>
                <a:latin typeface="Arial" panose="020B0604020202020204" pitchFamily="34" charset="0"/>
                <a:cs typeface="Arial" panose="020B0604020202020204" pitchFamily="34" charset="0"/>
              </a:rPr>
              <a:t>All</a:t>
            </a:r>
          </a:p>
          <a:p>
            <a:r>
              <a:rPr lang="en-GB" sz="1050" dirty="0" smtClean="0">
                <a:solidFill>
                  <a:srgbClr val="4D4D4D"/>
                </a:solidFill>
                <a:latin typeface="Arial" panose="020B0604020202020204" pitchFamily="34" charset="0"/>
                <a:cs typeface="Arial" panose="020B0604020202020204" pitchFamily="34" charset="0"/>
              </a:rPr>
              <a:t>Country</a:t>
            </a:r>
          </a:p>
          <a:p>
            <a:pPr defTabSz="182563"/>
            <a:r>
              <a:rPr lang="en-GB" sz="1050" dirty="0" smtClean="0">
                <a:solidFill>
                  <a:srgbClr val="4D4D4D"/>
                </a:solidFill>
                <a:latin typeface="Arial" panose="020B0604020202020204" pitchFamily="34" charset="0"/>
                <a:cs typeface="Arial" panose="020B0604020202020204" pitchFamily="34" charset="0"/>
              </a:rPr>
              <a:t>	Japan</a:t>
            </a:r>
          </a:p>
          <a:p>
            <a:pPr defTabSz="182563"/>
            <a:r>
              <a:rPr lang="en-GB" sz="1050" dirty="0" smtClean="0">
                <a:solidFill>
                  <a:srgbClr val="4D4D4D"/>
                </a:solidFill>
                <a:latin typeface="Arial" panose="020B0604020202020204" pitchFamily="34" charset="0"/>
                <a:cs typeface="Arial" panose="020B0604020202020204" pitchFamily="34" charset="0"/>
              </a:rPr>
              <a:t>	Korea</a:t>
            </a:r>
          </a:p>
          <a:p>
            <a:pPr defTabSz="182563">
              <a:spcAft>
                <a:spcPts val="200"/>
              </a:spcAft>
            </a:pPr>
            <a:r>
              <a:rPr lang="en-GB" sz="1050" dirty="0" smtClean="0">
                <a:solidFill>
                  <a:srgbClr val="4D4D4D"/>
                </a:solidFill>
                <a:latin typeface="Arial" panose="020B0604020202020204" pitchFamily="34" charset="0"/>
                <a:cs typeface="Arial" panose="020B0604020202020204" pitchFamily="34" charset="0"/>
              </a:rPr>
              <a:t>	Taiwan</a:t>
            </a:r>
          </a:p>
          <a:p>
            <a:pPr defTabSz="182563"/>
            <a:r>
              <a:rPr lang="en-GB" sz="1050" dirty="0" smtClean="0">
                <a:solidFill>
                  <a:srgbClr val="4D4D4D"/>
                </a:solidFill>
                <a:latin typeface="Arial" panose="020B0604020202020204" pitchFamily="34" charset="0"/>
                <a:cs typeface="Arial" panose="020B0604020202020204" pitchFamily="34" charset="0"/>
              </a:rPr>
              <a:t>Age, years</a:t>
            </a:r>
          </a:p>
          <a:p>
            <a:pPr defTabSz="182563"/>
            <a:r>
              <a:rPr lang="en-GB" sz="1050" dirty="0" smtClean="0">
                <a:solidFill>
                  <a:srgbClr val="4D4D4D"/>
                </a:solidFill>
                <a:latin typeface="Arial" panose="020B0604020202020204" pitchFamily="34" charset="0"/>
                <a:cs typeface="Arial" panose="020B0604020202020204" pitchFamily="34" charset="0"/>
              </a:rPr>
              <a:t>	&lt;65</a:t>
            </a:r>
          </a:p>
          <a:p>
            <a:pPr defTabSz="182563">
              <a:spcAft>
                <a:spcPts val="200"/>
              </a:spcAft>
            </a:pPr>
            <a:r>
              <a:rPr lang="en-GB" sz="1050" dirty="0" smtClean="0">
                <a:solidFill>
                  <a:srgbClr val="4D4D4D"/>
                </a:solidFill>
                <a:latin typeface="Arial" panose="020B0604020202020204" pitchFamily="34" charset="0"/>
                <a:cs typeface="Arial" panose="020B0604020202020204" pitchFamily="34" charset="0"/>
              </a:rPr>
              <a:t>	≥65</a:t>
            </a:r>
          </a:p>
          <a:p>
            <a:pPr defTabSz="182563"/>
            <a:r>
              <a:rPr lang="en-GB" sz="1050" dirty="0" smtClean="0">
                <a:solidFill>
                  <a:srgbClr val="4D4D4D"/>
                </a:solidFill>
                <a:latin typeface="Arial" panose="020B0604020202020204" pitchFamily="34" charset="0"/>
                <a:cs typeface="Arial" panose="020B0604020202020204" pitchFamily="34" charset="0"/>
              </a:rPr>
              <a:t>Sex</a:t>
            </a:r>
          </a:p>
          <a:p>
            <a:pPr defTabSz="182563"/>
            <a:r>
              <a:rPr lang="en-GB" sz="1050" dirty="0" smtClean="0">
                <a:solidFill>
                  <a:srgbClr val="4D4D4D"/>
                </a:solidFill>
                <a:latin typeface="Arial" panose="020B0604020202020204" pitchFamily="34" charset="0"/>
                <a:cs typeface="Arial" panose="020B0604020202020204" pitchFamily="34" charset="0"/>
              </a:rPr>
              <a:t>	Male</a:t>
            </a:r>
          </a:p>
          <a:p>
            <a:pPr defTabSz="182563">
              <a:spcAft>
                <a:spcPts val="200"/>
              </a:spcAft>
            </a:pPr>
            <a:r>
              <a:rPr lang="en-GB" sz="1050" dirty="0" smtClean="0">
                <a:solidFill>
                  <a:srgbClr val="4D4D4D"/>
                </a:solidFill>
                <a:latin typeface="Arial" panose="020B0604020202020204" pitchFamily="34" charset="0"/>
                <a:cs typeface="Arial" panose="020B0604020202020204" pitchFamily="34" charset="0"/>
              </a:rPr>
              <a:t>	Female</a:t>
            </a:r>
          </a:p>
          <a:p>
            <a:pPr defTabSz="182563"/>
            <a:r>
              <a:rPr lang="en-GB" sz="1050" dirty="0" smtClean="0">
                <a:solidFill>
                  <a:srgbClr val="4D4D4D"/>
                </a:solidFill>
                <a:latin typeface="Arial" panose="020B0604020202020204" pitchFamily="34" charset="0"/>
                <a:cs typeface="Arial" panose="020B0604020202020204" pitchFamily="34" charset="0"/>
              </a:rPr>
              <a:t>ECOG PS</a:t>
            </a:r>
          </a:p>
          <a:p>
            <a:pPr defTabSz="182563"/>
            <a:r>
              <a:rPr lang="en-GB" sz="1050" dirty="0" smtClean="0">
                <a:solidFill>
                  <a:srgbClr val="4D4D4D"/>
                </a:solidFill>
                <a:latin typeface="Arial" panose="020B0604020202020204" pitchFamily="34" charset="0"/>
                <a:cs typeface="Arial" panose="020B0604020202020204" pitchFamily="34" charset="0"/>
              </a:rPr>
              <a:t>	0</a:t>
            </a:r>
          </a:p>
          <a:p>
            <a:pPr defTabSz="182563">
              <a:spcAft>
                <a:spcPts val="200"/>
              </a:spcAft>
            </a:pPr>
            <a:r>
              <a:rPr lang="en-GB" sz="1050" dirty="0" smtClean="0">
                <a:solidFill>
                  <a:srgbClr val="4D4D4D"/>
                </a:solidFill>
                <a:latin typeface="Arial" panose="020B0604020202020204" pitchFamily="34" charset="0"/>
                <a:cs typeface="Arial" panose="020B0604020202020204" pitchFamily="34" charset="0"/>
              </a:rPr>
              <a:t>	1</a:t>
            </a:r>
          </a:p>
          <a:p>
            <a:pPr defTabSz="182563"/>
            <a:r>
              <a:rPr lang="en-GB" sz="1050" dirty="0" smtClean="0">
                <a:solidFill>
                  <a:srgbClr val="4D4D4D"/>
                </a:solidFill>
                <a:latin typeface="Arial" panose="020B0604020202020204" pitchFamily="34" charset="0"/>
                <a:cs typeface="Arial" panose="020B0604020202020204" pitchFamily="34" charset="0"/>
              </a:rPr>
              <a:t>Prior gastrectomy</a:t>
            </a:r>
          </a:p>
          <a:p>
            <a:pPr defTabSz="182563"/>
            <a:r>
              <a:rPr lang="en-GB" sz="1050" dirty="0" smtClean="0">
                <a:solidFill>
                  <a:srgbClr val="4D4D4D"/>
                </a:solidFill>
                <a:latin typeface="Arial" panose="020B0604020202020204" pitchFamily="34" charset="0"/>
                <a:cs typeface="Arial" panose="020B0604020202020204" pitchFamily="34" charset="0"/>
              </a:rPr>
              <a:t>	No</a:t>
            </a:r>
          </a:p>
          <a:p>
            <a:pPr defTabSz="182563">
              <a:spcAft>
                <a:spcPts val="200"/>
              </a:spcAft>
            </a:pPr>
            <a:r>
              <a:rPr lang="en-GB" sz="1050" dirty="0" smtClean="0">
                <a:solidFill>
                  <a:srgbClr val="4D4D4D"/>
                </a:solidFill>
                <a:latin typeface="Arial" panose="020B0604020202020204" pitchFamily="34" charset="0"/>
                <a:cs typeface="Arial" panose="020B0604020202020204" pitchFamily="34" charset="0"/>
              </a:rPr>
              <a:t>	Yes</a:t>
            </a:r>
          </a:p>
          <a:p>
            <a:pPr defTabSz="182563"/>
            <a:r>
              <a:rPr lang="en-GB" sz="1050" dirty="0" smtClean="0">
                <a:solidFill>
                  <a:srgbClr val="4D4D4D"/>
                </a:solidFill>
                <a:latin typeface="Arial" panose="020B0604020202020204" pitchFamily="34" charset="0"/>
                <a:cs typeface="Arial" panose="020B0604020202020204" pitchFamily="34" charset="0"/>
              </a:rPr>
              <a:t>Primary sites</a:t>
            </a:r>
          </a:p>
          <a:p>
            <a:pPr defTabSz="182563"/>
            <a:r>
              <a:rPr lang="en-GB" sz="1050" dirty="0" smtClean="0">
                <a:solidFill>
                  <a:srgbClr val="4D4D4D"/>
                </a:solidFill>
                <a:latin typeface="Arial" panose="020B0604020202020204" pitchFamily="34" charset="0"/>
                <a:cs typeface="Arial" panose="020B0604020202020204" pitchFamily="34" charset="0"/>
              </a:rPr>
              <a:t>	Gastric (fundus, corpus,</a:t>
            </a:r>
            <a:br>
              <a:rPr lang="en-GB" sz="1050" dirty="0" smtClean="0">
                <a:solidFill>
                  <a:srgbClr val="4D4D4D"/>
                </a:solidFill>
                <a:latin typeface="Arial" panose="020B0604020202020204" pitchFamily="34" charset="0"/>
                <a:cs typeface="Arial" panose="020B0604020202020204" pitchFamily="34" charset="0"/>
              </a:rPr>
            </a:br>
            <a:r>
              <a:rPr lang="en-GB" sz="1050" dirty="0" smtClean="0">
                <a:solidFill>
                  <a:srgbClr val="4D4D4D"/>
                </a:solidFill>
                <a:latin typeface="Arial" panose="020B0604020202020204" pitchFamily="34" charset="0"/>
                <a:cs typeface="Arial" panose="020B0604020202020204" pitchFamily="34" charset="0"/>
              </a:rPr>
              <a:t>	</a:t>
            </a:r>
            <a:r>
              <a:rPr lang="en-GB" sz="1050" dirty="0" err="1" smtClean="0">
                <a:solidFill>
                  <a:srgbClr val="4D4D4D"/>
                </a:solidFill>
                <a:latin typeface="Arial" panose="020B0604020202020204" pitchFamily="34" charset="0"/>
                <a:cs typeface="Arial" panose="020B0604020202020204" pitchFamily="34" charset="0"/>
              </a:rPr>
              <a:t>antrum</a:t>
            </a:r>
            <a:r>
              <a:rPr lang="en-GB" sz="1050" dirty="0" smtClean="0">
                <a:solidFill>
                  <a:srgbClr val="4D4D4D"/>
                </a:solidFill>
                <a:latin typeface="Arial" panose="020B0604020202020204" pitchFamily="34" charset="0"/>
                <a:cs typeface="Arial" panose="020B0604020202020204" pitchFamily="34" charset="0"/>
              </a:rPr>
              <a:t>, and pylorus)</a:t>
            </a:r>
          </a:p>
          <a:p>
            <a:pPr defTabSz="182563"/>
            <a:r>
              <a:rPr lang="en-GB" sz="1050" dirty="0" smtClean="0">
                <a:solidFill>
                  <a:srgbClr val="4D4D4D"/>
                </a:solidFill>
                <a:latin typeface="Arial" panose="020B0604020202020204" pitchFamily="34" charset="0"/>
                <a:cs typeface="Arial" panose="020B0604020202020204" pitchFamily="34" charset="0"/>
              </a:rPr>
              <a:t>	Gastro-oesophageal junction</a:t>
            </a:r>
          </a:p>
          <a:p>
            <a:pPr defTabSz="182563"/>
            <a:r>
              <a:rPr lang="en-GB" sz="1050" dirty="0" smtClean="0">
                <a:solidFill>
                  <a:srgbClr val="4D4D4D"/>
                </a:solidFill>
                <a:latin typeface="Arial" panose="020B0604020202020204" pitchFamily="34" charset="0"/>
                <a:cs typeface="Arial" panose="020B0604020202020204" pitchFamily="34" charset="0"/>
              </a:rPr>
              <a:t>	Unknown</a:t>
            </a:r>
            <a:endParaRPr lang="en-GB" sz="1050" dirty="0">
              <a:solidFill>
                <a:srgbClr val="4D4D4D"/>
              </a:solidFill>
              <a:latin typeface="Arial" panose="020B0604020202020204" pitchFamily="34" charset="0"/>
              <a:cs typeface="Arial" panose="020B0604020202020204" pitchFamily="34" charset="0"/>
            </a:endParaRPr>
          </a:p>
        </p:txBody>
      </p:sp>
      <p:sp>
        <p:nvSpPr>
          <p:cNvPr id="8" name="TextBox 7"/>
          <p:cNvSpPr txBox="1"/>
          <p:nvPr/>
        </p:nvSpPr>
        <p:spPr>
          <a:xfrm>
            <a:off x="1561180" y="5883443"/>
            <a:ext cx="1377300" cy="261610"/>
          </a:xfrm>
          <a:prstGeom prst="rect">
            <a:avLst/>
          </a:prstGeom>
          <a:noFill/>
        </p:spPr>
        <p:txBody>
          <a:bodyPr wrap="none" rtlCol="0">
            <a:spAutoFit/>
          </a:bodyPr>
          <a:lstStyle/>
          <a:p>
            <a:pPr algn="r">
              <a:spcAft>
                <a:spcPts val="200"/>
              </a:spcAft>
            </a:pPr>
            <a:r>
              <a:rPr lang="en-GB" sz="1100" dirty="0" smtClean="0">
                <a:solidFill>
                  <a:srgbClr val="4D4D4D"/>
                </a:solidFill>
                <a:latin typeface="Arial" panose="020B0604020202020204" pitchFamily="34" charset="0"/>
                <a:cs typeface="Arial" panose="020B0604020202020204" pitchFamily="34" charset="0"/>
              </a:rPr>
              <a:t>Favours nivolumab</a:t>
            </a:r>
            <a:endParaRPr lang="en-GB" sz="1100" dirty="0">
              <a:solidFill>
                <a:srgbClr val="4D4D4D"/>
              </a:solidFill>
              <a:latin typeface="Arial" panose="020B0604020202020204" pitchFamily="34" charset="0"/>
              <a:cs typeface="Arial" panose="020B0604020202020204" pitchFamily="34" charset="0"/>
            </a:endParaRPr>
          </a:p>
        </p:txBody>
      </p:sp>
      <p:sp>
        <p:nvSpPr>
          <p:cNvPr id="9" name="TextBox 8"/>
          <p:cNvSpPr txBox="1"/>
          <p:nvPr/>
        </p:nvSpPr>
        <p:spPr>
          <a:xfrm>
            <a:off x="2635285" y="6062990"/>
            <a:ext cx="928459" cy="261610"/>
          </a:xfrm>
          <a:prstGeom prst="rect">
            <a:avLst/>
          </a:prstGeom>
          <a:noFill/>
        </p:spPr>
        <p:txBody>
          <a:bodyPr wrap="none" rtlCol="0">
            <a:spAutoFit/>
          </a:bodyPr>
          <a:lstStyle/>
          <a:p>
            <a:pPr algn="ctr">
              <a:spcAft>
                <a:spcPts val="200"/>
              </a:spcAft>
            </a:pPr>
            <a:r>
              <a:rPr lang="en-GB" sz="1100" dirty="0" smtClean="0">
                <a:solidFill>
                  <a:srgbClr val="4D4D4D"/>
                </a:solidFill>
                <a:latin typeface="Arial" panose="020B0604020202020204" pitchFamily="34" charset="0"/>
                <a:cs typeface="Arial" panose="020B0604020202020204" pitchFamily="34" charset="0"/>
              </a:rPr>
              <a:t>HR [95%CI]</a:t>
            </a:r>
            <a:endParaRPr lang="en-GB" sz="1100" dirty="0">
              <a:solidFill>
                <a:srgbClr val="4D4D4D"/>
              </a:solidFill>
              <a:latin typeface="Arial" panose="020B0604020202020204" pitchFamily="34" charset="0"/>
              <a:cs typeface="Arial" panose="020B0604020202020204" pitchFamily="34" charset="0"/>
            </a:endParaRPr>
          </a:p>
        </p:txBody>
      </p:sp>
      <p:sp>
        <p:nvSpPr>
          <p:cNvPr id="10" name="TextBox 9"/>
          <p:cNvSpPr txBox="1"/>
          <p:nvPr/>
        </p:nvSpPr>
        <p:spPr>
          <a:xfrm>
            <a:off x="3103432" y="1630764"/>
            <a:ext cx="1173719" cy="3988271"/>
          </a:xfrm>
          <a:prstGeom prst="rect">
            <a:avLst/>
          </a:prstGeom>
          <a:noFill/>
        </p:spPr>
        <p:txBody>
          <a:bodyPr wrap="none" rtlCol="0">
            <a:spAutoFit/>
          </a:bodyPr>
          <a:lstStyle/>
          <a:p>
            <a:pPr algn="ctr">
              <a:spcAft>
                <a:spcPts val="200"/>
              </a:spcAft>
            </a:pPr>
            <a:r>
              <a:rPr lang="en-GB" sz="1050" dirty="0" smtClean="0">
                <a:solidFill>
                  <a:srgbClr val="4D4D4D"/>
                </a:solidFill>
                <a:latin typeface="Arial" panose="020B0604020202020204" pitchFamily="34" charset="0"/>
                <a:cs typeface="Arial" panose="020B0604020202020204" pitchFamily="34" charset="0"/>
              </a:rPr>
              <a:t>HR (95%CI)</a:t>
            </a:r>
          </a:p>
          <a:p>
            <a:pPr algn="ctr">
              <a:spcAft>
                <a:spcPts val="200"/>
              </a:spcAft>
            </a:pPr>
            <a:r>
              <a:rPr lang="en-GB" sz="1050" dirty="0" smtClean="0">
                <a:solidFill>
                  <a:srgbClr val="4D4D4D"/>
                </a:solidFill>
                <a:latin typeface="Arial" panose="020B0604020202020204" pitchFamily="34" charset="0"/>
                <a:cs typeface="Arial" panose="020B0604020202020204" pitchFamily="34" charset="0"/>
              </a:rPr>
              <a:t>0.64 (0.52, 0.80)</a:t>
            </a:r>
          </a:p>
          <a:p>
            <a:pPr algn="ctr"/>
            <a:endParaRPr lang="en-GB" sz="1050" dirty="0" smtClean="0">
              <a:solidFill>
                <a:srgbClr val="4D4D4D"/>
              </a:solidFill>
              <a:latin typeface="Arial" panose="020B0604020202020204" pitchFamily="34" charset="0"/>
              <a:cs typeface="Arial" panose="020B0604020202020204" pitchFamily="34" charset="0"/>
            </a:endParaRPr>
          </a:p>
          <a:p>
            <a:pPr algn="ctr"/>
            <a:r>
              <a:rPr lang="en-GB" sz="1050" dirty="0" smtClean="0">
                <a:solidFill>
                  <a:srgbClr val="4D4D4D"/>
                </a:solidFill>
                <a:latin typeface="Arial" panose="020B0604020202020204" pitchFamily="34" charset="0"/>
                <a:cs typeface="Arial" panose="020B0604020202020204" pitchFamily="34" charset="0"/>
              </a:rPr>
              <a:t>0.63 (0.46, 0.85)</a:t>
            </a:r>
          </a:p>
          <a:p>
            <a:pPr algn="ctr"/>
            <a:r>
              <a:rPr lang="en-GB" sz="1050" dirty="0" smtClean="0">
                <a:solidFill>
                  <a:srgbClr val="4D4D4D"/>
                </a:solidFill>
                <a:latin typeface="Arial" panose="020B0604020202020204" pitchFamily="34" charset="0"/>
                <a:cs typeface="Arial" panose="020B0604020202020204" pitchFamily="34" charset="0"/>
              </a:rPr>
              <a:t>0.70 (0.51, 0.96)</a:t>
            </a:r>
          </a:p>
          <a:p>
            <a:pPr algn="ctr">
              <a:spcAft>
                <a:spcPts val="200"/>
              </a:spcAft>
            </a:pPr>
            <a:r>
              <a:rPr lang="en-GB" sz="1050" dirty="0" smtClean="0">
                <a:solidFill>
                  <a:srgbClr val="4D4D4D"/>
                </a:solidFill>
                <a:latin typeface="Arial" panose="020B0604020202020204" pitchFamily="34" charset="0"/>
                <a:cs typeface="Arial" panose="020B0604020202020204" pitchFamily="34" charset="0"/>
              </a:rPr>
              <a:t>0.46 (0.23, 0.92)</a:t>
            </a:r>
          </a:p>
          <a:p>
            <a:pPr algn="ctr"/>
            <a:endParaRPr lang="en-GB" sz="1050" dirty="0" smtClean="0">
              <a:solidFill>
                <a:srgbClr val="4D4D4D"/>
              </a:solidFill>
              <a:latin typeface="Arial" panose="020B0604020202020204" pitchFamily="34" charset="0"/>
              <a:cs typeface="Arial" panose="020B0604020202020204" pitchFamily="34" charset="0"/>
            </a:endParaRPr>
          </a:p>
          <a:p>
            <a:pPr algn="ctr"/>
            <a:r>
              <a:rPr lang="en-GB" sz="1050" dirty="0" smtClean="0">
                <a:solidFill>
                  <a:srgbClr val="4D4D4D"/>
                </a:solidFill>
                <a:latin typeface="Arial" panose="020B0604020202020204" pitchFamily="34" charset="0"/>
                <a:cs typeface="Arial" panose="020B0604020202020204" pitchFamily="34" charset="0"/>
              </a:rPr>
              <a:t>0.75 (0.57, 0.98)</a:t>
            </a:r>
          </a:p>
          <a:p>
            <a:pPr algn="ctr">
              <a:spcAft>
                <a:spcPts val="200"/>
              </a:spcAft>
            </a:pPr>
            <a:r>
              <a:rPr lang="en-GB" sz="1050" dirty="0" smtClean="0">
                <a:solidFill>
                  <a:srgbClr val="4D4D4D"/>
                </a:solidFill>
                <a:latin typeface="Arial" panose="020B0604020202020204" pitchFamily="34" charset="0"/>
                <a:cs typeface="Arial" panose="020B0604020202020204" pitchFamily="34" charset="0"/>
              </a:rPr>
              <a:t>0.53 (0.38, 0.74)</a:t>
            </a:r>
          </a:p>
          <a:p>
            <a:pPr algn="ctr"/>
            <a:endParaRPr lang="en-GB" sz="1050" dirty="0" smtClean="0">
              <a:solidFill>
                <a:srgbClr val="4D4D4D"/>
              </a:solidFill>
              <a:latin typeface="Arial" panose="020B0604020202020204" pitchFamily="34" charset="0"/>
              <a:cs typeface="Arial" panose="020B0604020202020204" pitchFamily="34" charset="0"/>
            </a:endParaRPr>
          </a:p>
          <a:p>
            <a:pPr algn="ctr"/>
            <a:r>
              <a:rPr lang="en-GB" sz="1050" dirty="0" smtClean="0">
                <a:solidFill>
                  <a:srgbClr val="4D4D4D"/>
                </a:solidFill>
                <a:latin typeface="Arial" panose="020B0604020202020204" pitchFamily="34" charset="0"/>
                <a:cs typeface="Arial" panose="020B0604020202020204" pitchFamily="34" charset="0"/>
              </a:rPr>
              <a:t>0.58 (0.45, 0.75)</a:t>
            </a:r>
          </a:p>
          <a:p>
            <a:pPr algn="ctr">
              <a:spcAft>
                <a:spcPts val="200"/>
              </a:spcAft>
            </a:pPr>
            <a:r>
              <a:rPr lang="en-GB" sz="1050" dirty="0" smtClean="0">
                <a:solidFill>
                  <a:srgbClr val="4D4D4D"/>
                </a:solidFill>
                <a:latin typeface="Arial" panose="020B0604020202020204" pitchFamily="34" charset="0"/>
                <a:cs typeface="Arial" panose="020B0604020202020204" pitchFamily="34" charset="0"/>
              </a:rPr>
              <a:t>0.83 (0.56, 1.23)</a:t>
            </a:r>
          </a:p>
          <a:p>
            <a:pPr algn="ctr"/>
            <a:endParaRPr lang="en-GB" sz="1050" dirty="0" smtClean="0">
              <a:solidFill>
                <a:srgbClr val="4D4D4D"/>
              </a:solidFill>
              <a:latin typeface="Arial" panose="020B0604020202020204" pitchFamily="34" charset="0"/>
              <a:cs typeface="Arial" panose="020B0604020202020204" pitchFamily="34" charset="0"/>
            </a:endParaRPr>
          </a:p>
          <a:p>
            <a:pPr algn="ctr"/>
            <a:r>
              <a:rPr lang="en-GB" sz="1050" dirty="0" smtClean="0">
                <a:solidFill>
                  <a:srgbClr val="4D4D4D"/>
                </a:solidFill>
                <a:latin typeface="Arial" panose="020B0604020202020204" pitchFamily="34" charset="0"/>
                <a:cs typeface="Arial" panose="020B0604020202020204" pitchFamily="34" charset="0"/>
              </a:rPr>
              <a:t>0.59 (0.40, 0.87)</a:t>
            </a:r>
          </a:p>
          <a:p>
            <a:pPr algn="ctr">
              <a:spcAft>
                <a:spcPts val="200"/>
              </a:spcAft>
            </a:pPr>
            <a:r>
              <a:rPr lang="en-GB" sz="1050" dirty="0" smtClean="0">
                <a:solidFill>
                  <a:srgbClr val="4D4D4D"/>
                </a:solidFill>
                <a:latin typeface="Arial" panose="020B0604020202020204" pitchFamily="34" charset="0"/>
                <a:cs typeface="Arial" panose="020B0604020202020204" pitchFamily="34" charset="0"/>
              </a:rPr>
              <a:t>0.67 (0.52, 0.86)</a:t>
            </a:r>
          </a:p>
          <a:p>
            <a:pPr algn="ctr"/>
            <a:endParaRPr lang="en-GB" sz="1050" dirty="0" smtClean="0">
              <a:solidFill>
                <a:srgbClr val="4D4D4D"/>
              </a:solidFill>
              <a:latin typeface="Arial" panose="020B0604020202020204" pitchFamily="34" charset="0"/>
              <a:cs typeface="Arial" panose="020B0604020202020204" pitchFamily="34" charset="0"/>
            </a:endParaRPr>
          </a:p>
          <a:p>
            <a:pPr algn="ctr"/>
            <a:r>
              <a:rPr lang="en-GB" sz="1050" dirty="0" smtClean="0">
                <a:solidFill>
                  <a:srgbClr val="4D4D4D"/>
                </a:solidFill>
                <a:latin typeface="Arial" panose="020B0604020202020204" pitchFamily="34" charset="0"/>
                <a:cs typeface="Arial" panose="020B0604020202020204" pitchFamily="34" charset="0"/>
              </a:rPr>
              <a:t>0.69 (0.49, 0.98)</a:t>
            </a:r>
          </a:p>
          <a:p>
            <a:pPr algn="ctr">
              <a:spcAft>
                <a:spcPts val="200"/>
              </a:spcAft>
            </a:pPr>
            <a:r>
              <a:rPr lang="en-GB" sz="1050" dirty="0" smtClean="0">
                <a:solidFill>
                  <a:srgbClr val="4D4D4D"/>
                </a:solidFill>
                <a:latin typeface="Arial" panose="020B0604020202020204" pitchFamily="34" charset="0"/>
                <a:cs typeface="Arial" panose="020B0604020202020204" pitchFamily="34" charset="0"/>
              </a:rPr>
              <a:t>0.60 (0.46, 0.79)</a:t>
            </a:r>
          </a:p>
          <a:p>
            <a:pPr algn="ctr"/>
            <a:endParaRPr lang="en-GB" sz="1050" dirty="0" smtClean="0">
              <a:solidFill>
                <a:srgbClr val="4D4D4D"/>
              </a:solidFill>
              <a:latin typeface="Arial" panose="020B0604020202020204" pitchFamily="34" charset="0"/>
              <a:cs typeface="Arial" panose="020B0604020202020204" pitchFamily="34" charset="0"/>
            </a:endParaRPr>
          </a:p>
          <a:p>
            <a:pPr algn="ctr"/>
            <a:r>
              <a:rPr lang="en-GB" sz="1050" dirty="0" smtClean="0">
                <a:solidFill>
                  <a:srgbClr val="4D4D4D"/>
                </a:solidFill>
                <a:latin typeface="Arial" panose="020B0604020202020204" pitchFamily="34" charset="0"/>
                <a:cs typeface="Arial" panose="020B0604020202020204" pitchFamily="34" charset="0"/>
              </a:rPr>
              <a:t>0.69 (0.55, 0.87)</a:t>
            </a:r>
            <a:br>
              <a:rPr lang="en-GB" sz="1050" dirty="0" smtClean="0">
                <a:solidFill>
                  <a:srgbClr val="4D4D4D"/>
                </a:solidFill>
                <a:latin typeface="Arial" panose="020B0604020202020204" pitchFamily="34" charset="0"/>
                <a:cs typeface="Arial" panose="020B0604020202020204" pitchFamily="34" charset="0"/>
              </a:rPr>
            </a:br>
            <a:endParaRPr lang="en-GB" sz="1050" dirty="0" smtClean="0">
              <a:solidFill>
                <a:srgbClr val="4D4D4D"/>
              </a:solidFill>
              <a:latin typeface="Arial" panose="020B0604020202020204" pitchFamily="34" charset="0"/>
              <a:cs typeface="Arial" panose="020B0604020202020204" pitchFamily="34" charset="0"/>
            </a:endParaRPr>
          </a:p>
          <a:p>
            <a:pPr algn="ctr"/>
            <a:r>
              <a:rPr lang="en-GB" sz="1050" dirty="0" smtClean="0">
                <a:solidFill>
                  <a:srgbClr val="4D4D4D"/>
                </a:solidFill>
                <a:latin typeface="Arial" panose="020B0604020202020204" pitchFamily="34" charset="0"/>
                <a:cs typeface="Arial" panose="020B0604020202020204" pitchFamily="34" charset="0"/>
              </a:rPr>
              <a:t>0.44 (0.20, 0.97)</a:t>
            </a:r>
          </a:p>
          <a:p>
            <a:pPr algn="ctr"/>
            <a:r>
              <a:rPr lang="en-GB" sz="1050" dirty="0" smtClean="0">
                <a:solidFill>
                  <a:srgbClr val="4D4D4D"/>
                </a:solidFill>
                <a:latin typeface="Arial" panose="020B0604020202020204" pitchFamily="34" charset="0"/>
                <a:cs typeface="Arial" panose="020B0604020202020204" pitchFamily="34" charset="0"/>
              </a:rPr>
              <a:t>0.52 (0.26, 1.06)</a:t>
            </a:r>
            <a:endParaRPr lang="en-GB" sz="1050" dirty="0">
              <a:solidFill>
                <a:srgbClr val="4D4D4D"/>
              </a:solidFill>
              <a:latin typeface="Arial" panose="020B0604020202020204" pitchFamily="34" charset="0"/>
              <a:cs typeface="Arial" panose="020B0604020202020204" pitchFamily="34" charset="0"/>
            </a:endParaRPr>
          </a:p>
        </p:txBody>
      </p:sp>
      <p:sp>
        <p:nvSpPr>
          <p:cNvPr id="11" name="TextBox 10"/>
          <p:cNvSpPr txBox="1"/>
          <p:nvPr/>
        </p:nvSpPr>
        <p:spPr>
          <a:xfrm>
            <a:off x="2841353" y="5883443"/>
            <a:ext cx="1228221" cy="261610"/>
          </a:xfrm>
          <a:prstGeom prst="rect">
            <a:avLst/>
          </a:prstGeom>
          <a:noFill/>
        </p:spPr>
        <p:txBody>
          <a:bodyPr wrap="none" rtlCol="0">
            <a:spAutoFit/>
          </a:bodyPr>
          <a:lstStyle/>
          <a:p>
            <a:pPr>
              <a:spcAft>
                <a:spcPts val="200"/>
              </a:spcAft>
            </a:pPr>
            <a:r>
              <a:rPr lang="en-GB" sz="1100" dirty="0" smtClean="0">
                <a:solidFill>
                  <a:srgbClr val="4D4D4D"/>
                </a:solidFill>
                <a:latin typeface="Arial" panose="020B0604020202020204" pitchFamily="34" charset="0"/>
                <a:cs typeface="Arial" panose="020B0604020202020204" pitchFamily="34" charset="0"/>
              </a:rPr>
              <a:t>Favours placebo</a:t>
            </a:r>
            <a:endParaRPr lang="en-GB" sz="1100" dirty="0">
              <a:solidFill>
                <a:srgbClr val="4D4D4D"/>
              </a:solidFill>
              <a:latin typeface="Arial" panose="020B0604020202020204" pitchFamily="34" charset="0"/>
              <a:cs typeface="Arial" panose="020B0604020202020204" pitchFamily="34" charset="0"/>
            </a:endParaRPr>
          </a:p>
        </p:txBody>
      </p:sp>
      <p:cxnSp>
        <p:nvCxnSpPr>
          <p:cNvPr id="12" name="Straight Connector 11"/>
          <p:cNvCxnSpPr>
            <a:cxnSpLocks/>
          </p:cNvCxnSpPr>
          <p:nvPr/>
        </p:nvCxnSpPr>
        <p:spPr>
          <a:xfrm>
            <a:off x="2390775" y="5590515"/>
            <a:ext cx="1476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3" name="Straight Connector 12"/>
          <p:cNvCxnSpPr/>
          <p:nvPr/>
        </p:nvCxnSpPr>
        <p:spPr>
          <a:xfrm>
            <a:off x="2388518" y="5590515"/>
            <a:ext cx="0" cy="7200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4" name="Straight Connector 13"/>
          <p:cNvCxnSpPr/>
          <p:nvPr/>
        </p:nvCxnSpPr>
        <p:spPr>
          <a:xfrm>
            <a:off x="2886199" y="5590515"/>
            <a:ext cx="0" cy="7200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5" name="Straight Connector 14"/>
          <p:cNvCxnSpPr/>
          <p:nvPr/>
        </p:nvCxnSpPr>
        <p:spPr>
          <a:xfrm>
            <a:off x="3374355" y="5590515"/>
            <a:ext cx="0" cy="7200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 name="Straight Connector 15"/>
          <p:cNvCxnSpPr/>
          <p:nvPr/>
        </p:nvCxnSpPr>
        <p:spPr>
          <a:xfrm>
            <a:off x="3872036" y="5590515"/>
            <a:ext cx="0" cy="7200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7" name="Straight Connector 16"/>
          <p:cNvCxnSpPr>
            <a:cxnSpLocks/>
          </p:cNvCxnSpPr>
          <p:nvPr/>
        </p:nvCxnSpPr>
        <p:spPr>
          <a:xfrm>
            <a:off x="2886199" y="1869456"/>
            <a:ext cx="0" cy="3746765"/>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18" name="TextBox 17"/>
          <p:cNvSpPr txBox="1"/>
          <p:nvPr/>
        </p:nvSpPr>
        <p:spPr>
          <a:xfrm>
            <a:off x="2256911" y="5643684"/>
            <a:ext cx="263213" cy="261610"/>
          </a:xfrm>
          <a:prstGeom prst="rect">
            <a:avLst/>
          </a:prstGeom>
          <a:noFill/>
        </p:spPr>
        <p:txBody>
          <a:bodyPr wrap="none" rtlCol="0">
            <a:spAutoFit/>
          </a:bodyPr>
          <a:lstStyle/>
          <a:p>
            <a:pPr algn="ctr">
              <a:spcAft>
                <a:spcPts val="200"/>
              </a:spcAft>
            </a:pPr>
            <a:r>
              <a:rPr lang="en-GB" sz="1100" dirty="0" smtClean="0">
                <a:solidFill>
                  <a:srgbClr val="4D4D4D"/>
                </a:solidFill>
                <a:latin typeface="Arial" panose="020B0604020202020204" pitchFamily="34" charset="0"/>
                <a:cs typeface="Arial" panose="020B0604020202020204" pitchFamily="34" charset="0"/>
              </a:rPr>
              <a:t>0</a:t>
            </a:r>
            <a:endParaRPr lang="en-GB" sz="1100" dirty="0">
              <a:solidFill>
                <a:srgbClr val="4D4D4D"/>
              </a:solidFill>
              <a:latin typeface="Arial" panose="020B0604020202020204" pitchFamily="34" charset="0"/>
              <a:cs typeface="Arial" panose="020B0604020202020204" pitchFamily="34" charset="0"/>
            </a:endParaRPr>
          </a:p>
        </p:txBody>
      </p:sp>
      <p:sp>
        <p:nvSpPr>
          <p:cNvPr id="19" name="TextBox 18"/>
          <p:cNvSpPr txBox="1"/>
          <p:nvPr/>
        </p:nvSpPr>
        <p:spPr>
          <a:xfrm>
            <a:off x="2754592" y="5643684"/>
            <a:ext cx="263213" cy="261610"/>
          </a:xfrm>
          <a:prstGeom prst="rect">
            <a:avLst/>
          </a:prstGeom>
          <a:noFill/>
        </p:spPr>
        <p:txBody>
          <a:bodyPr wrap="none" rtlCol="0">
            <a:spAutoFit/>
          </a:bodyPr>
          <a:lstStyle/>
          <a:p>
            <a:pPr algn="ctr">
              <a:spcAft>
                <a:spcPts val="200"/>
              </a:spcAft>
            </a:pPr>
            <a:r>
              <a:rPr lang="en-GB" sz="1100" dirty="0" smtClean="0">
                <a:solidFill>
                  <a:srgbClr val="4D4D4D"/>
                </a:solidFill>
                <a:latin typeface="Arial" panose="020B0604020202020204" pitchFamily="34" charset="0"/>
                <a:cs typeface="Arial" panose="020B0604020202020204" pitchFamily="34" charset="0"/>
              </a:rPr>
              <a:t>1</a:t>
            </a:r>
            <a:endParaRPr lang="en-GB" sz="1100" dirty="0">
              <a:solidFill>
                <a:srgbClr val="4D4D4D"/>
              </a:solidFill>
              <a:latin typeface="Arial" panose="020B0604020202020204" pitchFamily="34" charset="0"/>
              <a:cs typeface="Arial" panose="020B0604020202020204" pitchFamily="34" charset="0"/>
            </a:endParaRPr>
          </a:p>
        </p:txBody>
      </p:sp>
      <p:sp>
        <p:nvSpPr>
          <p:cNvPr id="20" name="TextBox 19"/>
          <p:cNvSpPr txBox="1"/>
          <p:nvPr/>
        </p:nvSpPr>
        <p:spPr>
          <a:xfrm>
            <a:off x="3242748" y="5643684"/>
            <a:ext cx="263213" cy="261610"/>
          </a:xfrm>
          <a:prstGeom prst="rect">
            <a:avLst/>
          </a:prstGeom>
          <a:noFill/>
        </p:spPr>
        <p:txBody>
          <a:bodyPr wrap="none" rtlCol="0">
            <a:spAutoFit/>
          </a:bodyPr>
          <a:lstStyle/>
          <a:p>
            <a:pPr algn="ctr">
              <a:spcAft>
                <a:spcPts val="200"/>
              </a:spcAft>
            </a:pPr>
            <a:r>
              <a:rPr lang="en-GB" sz="1100" dirty="0" smtClean="0">
                <a:solidFill>
                  <a:srgbClr val="4D4D4D"/>
                </a:solidFill>
                <a:latin typeface="Arial" panose="020B0604020202020204" pitchFamily="34" charset="0"/>
                <a:cs typeface="Arial" panose="020B0604020202020204" pitchFamily="34" charset="0"/>
              </a:rPr>
              <a:t>2</a:t>
            </a:r>
            <a:endParaRPr lang="en-GB" sz="1100" dirty="0">
              <a:solidFill>
                <a:srgbClr val="4D4D4D"/>
              </a:solidFill>
              <a:latin typeface="Arial" panose="020B0604020202020204" pitchFamily="34" charset="0"/>
              <a:cs typeface="Arial" panose="020B0604020202020204" pitchFamily="34" charset="0"/>
            </a:endParaRPr>
          </a:p>
        </p:txBody>
      </p:sp>
      <p:sp>
        <p:nvSpPr>
          <p:cNvPr id="21" name="TextBox 20"/>
          <p:cNvSpPr txBox="1"/>
          <p:nvPr/>
        </p:nvSpPr>
        <p:spPr>
          <a:xfrm>
            <a:off x="3742810" y="5643684"/>
            <a:ext cx="263213" cy="261610"/>
          </a:xfrm>
          <a:prstGeom prst="rect">
            <a:avLst/>
          </a:prstGeom>
          <a:noFill/>
        </p:spPr>
        <p:txBody>
          <a:bodyPr wrap="none" rtlCol="0">
            <a:spAutoFit/>
          </a:bodyPr>
          <a:lstStyle/>
          <a:p>
            <a:pPr algn="ctr">
              <a:spcAft>
                <a:spcPts val="200"/>
              </a:spcAft>
            </a:pPr>
            <a:r>
              <a:rPr lang="en-GB" sz="1100" dirty="0" smtClean="0">
                <a:solidFill>
                  <a:srgbClr val="4D4D4D"/>
                </a:solidFill>
                <a:latin typeface="Arial" panose="020B0604020202020204" pitchFamily="34" charset="0"/>
                <a:cs typeface="Arial" panose="020B0604020202020204" pitchFamily="34" charset="0"/>
              </a:rPr>
              <a:t>3</a:t>
            </a:r>
            <a:endParaRPr lang="en-GB" sz="1100" dirty="0">
              <a:solidFill>
                <a:srgbClr val="4D4D4D"/>
              </a:solidFill>
              <a:latin typeface="Arial" panose="020B0604020202020204" pitchFamily="34" charset="0"/>
              <a:cs typeface="Arial" panose="020B0604020202020204" pitchFamily="34" charset="0"/>
            </a:endParaRPr>
          </a:p>
        </p:txBody>
      </p:sp>
      <p:cxnSp>
        <p:nvCxnSpPr>
          <p:cNvPr id="22" name="Straight Arrow Connector 21"/>
          <p:cNvCxnSpPr>
            <a:cxnSpLocks/>
          </p:cNvCxnSpPr>
          <p:nvPr/>
        </p:nvCxnSpPr>
        <p:spPr>
          <a:xfrm>
            <a:off x="2914774" y="5907624"/>
            <a:ext cx="988218" cy="0"/>
          </a:xfrm>
          <a:prstGeom prst="straightConnector1">
            <a:avLst/>
          </a:prstGeom>
          <a:noFill/>
          <a:ln w="19050" cap="sq">
            <a:solidFill>
              <a:schemeClr val="accent2"/>
            </a:solidFill>
            <a:miter lim="800000"/>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cxnSp>
      <p:cxnSp>
        <p:nvCxnSpPr>
          <p:cNvPr id="23" name="Straight Arrow Connector 22"/>
          <p:cNvCxnSpPr>
            <a:cxnSpLocks/>
          </p:cNvCxnSpPr>
          <p:nvPr/>
        </p:nvCxnSpPr>
        <p:spPr>
          <a:xfrm flipH="1">
            <a:off x="2405063" y="5907624"/>
            <a:ext cx="445416" cy="0"/>
          </a:xfrm>
          <a:prstGeom prst="straightConnector1">
            <a:avLst/>
          </a:prstGeom>
          <a:noFill/>
          <a:ln w="19050" cap="sq">
            <a:solidFill>
              <a:schemeClr val="accent3"/>
            </a:solidFill>
            <a:miter lim="800000"/>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cxnSp>
      <p:grpSp>
        <p:nvGrpSpPr>
          <p:cNvPr id="24" name="Group 23"/>
          <p:cNvGrpSpPr/>
          <p:nvPr/>
        </p:nvGrpSpPr>
        <p:grpSpPr>
          <a:xfrm>
            <a:off x="2661712" y="1908037"/>
            <a:ext cx="154781" cy="81110"/>
            <a:chOff x="2661712" y="2125738"/>
            <a:chExt cx="154781" cy="81110"/>
          </a:xfrm>
        </p:grpSpPr>
        <p:sp>
          <p:nvSpPr>
            <p:cNvPr id="25" name="Diamond 24"/>
            <p:cNvSpPr/>
            <p:nvPr/>
          </p:nvSpPr>
          <p:spPr>
            <a:xfrm>
              <a:off x="2694484" y="2130029"/>
              <a:ext cx="72528" cy="72528"/>
            </a:xfrm>
            <a:prstGeom prst="diamond">
              <a:avLst/>
            </a:prstGeom>
            <a:solidFill>
              <a:srgbClr val="1D2F5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26" name="Group 25"/>
            <p:cNvGrpSpPr/>
            <p:nvPr/>
          </p:nvGrpSpPr>
          <p:grpSpPr>
            <a:xfrm>
              <a:off x="2661712" y="2125738"/>
              <a:ext cx="154781" cy="81110"/>
              <a:chOff x="2661712" y="2126309"/>
              <a:chExt cx="154781" cy="81110"/>
            </a:xfrm>
          </p:grpSpPr>
          <p:cxnSp>
            <p:nvCxnSpPr>
              <p:cNvPr id="27" name="Straight Connector 26"/>
              <p:cNvCxnSpPr/>
              <p:nvPr/>
            </p:nvCxnSpPr>
            <p:spPr>
              <a:xfrm>
                <a:off x="2661712" y="2126309"/>
                <a:ext cx="0" cy="81110"/>
              </a:xfrm>
              <a:prstGeom prst="line">
                <a:avLst/>
              </a:prstGeom>
              <a:no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28" name="Straight Connector 27"/>
              <p:cNvCxnSpPr/>
              <p:nvPr/>
            </p:nvCxnSpPr>
            <p:spPr>
              <a:xfrm>
                <a:off x="2816493" y="2126309"/>
                <a:ext cx="0" cy="81110"/>
              </a:xfrm>
              <a:prstGeom prst="line">
                <a:avLst/>
              </a:prstGeom>
              <a:no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29" name="Straight Connector 28"/>
              <p:cNvCxnSpPr>
                <a:cxnSpLocks/>
              </p:cNvCxnSpPr>
              <p:nvPr/>
            </p:nvCxnSpPr>
            <p:spPr>
              <a:xfrm>
                <a:off x="2675925" y="2166864"/>
                <a:ext cx="129188" cy="0"/>
              </a:xfrm>
              <a:prstGeom prst="line">
                <a:avLst/>
              </a:prstGeom>
              <a:no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30" name="Group 29"/>
          <p:cNvGrpSpPr/>
          <p:nvPr/>
        </p:nvGrpSpPr>
        <p:grpSpPr>
          <a:xfrm>
            <a:off x="2625466" y="2245380"/>
            <a:ext cx="208221" cy="81110"/>
            <a:chOff x="2625466" y="2494831"/>
            <a:chExt cx="208221" cy="81110"/>
          </a:xfrm>
          <a:solidFill>
            <a:schemeClr val="bg1"/>
          </a:solidFill>
        </p:grpSpPr>
        <p:sp>
          <p:nvSpPr>
            <p:cNvPr id="31" name="Diamond 30"/>
            <p:cNvSpPr/>
            <p:nvPr/>
          </p:nvSpPr>
          <p:spPr>
            <a:xfrm>
              <a:off x="2677815" y="2499122"/>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32" name="Group 31"/>
            <p:cNvGrpSpPr/>
            <p:nvPr/>
          </p:nvGrpSpPr>
          <p:grpSpPr>
            <a:xfrm>
              <a:off x="2625466" y="2494831"/>
              <a:ext cx="208221" cy="81110"/>
              <a:chOff x="2661712" y="2126309"/>
              <a:chExt cx="154781" cy="81110"/>
            </a:xfrm>
            <a:grpFill/>
          </p:grpSpPr>
          <p:cxnSp>
            <p:nvCxnSpPr>
              <p:cNvPr id="33" name="Straight Connector 32"/>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34" name="Straight Connector 33"/>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35" name="Straight Connector 34"/>
              <p:cNvCxnSpPr>
                <a:cxnSpLocks/>
              </p:cNvCxnSpPr>
              <p:nvPr/>
            </p:nvCxnSpPr>
            <p:spPr>
              <a:xfrm>
                <a:off x="2675925" y="2166864"/>
                <a:ext cx="129188"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36" name="Group 35"/>
          <p:cNvGrpSpPr/>
          <p:nvPr/>
        </p:nvGrpSpPr>
        <p:grpSpPr>
          <a:xfrm>
            <a:off x="2655094" y="2408496"/>
            <a:ext cx="226219" cy="81110"/>
            <a:chOff x="2655094" y="2651993"/>
            <a:chExt cx="226219" cy="81110"/>
          </a:xfrm>
          <a:solidFill>
            <a:schemeClr val="bg1"/>
          </a:solidFill>
        </p:grpSpPr>
        <p:sp>
          <p:nvSpPr>
            <p:cNvPr id="37" name="Diamond 36"/>
            <p:cNvSpPr/>
            <p:nvPr/>
          </p:nvSpPr>
          <p:spPr>
            <a:xfrm>
              <a:off x="2715915" y="2656284"/>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38" name="Group 37"/>
            <p:cNvGrpSpPr/>
            <p:nvPr/>
          </p:nvGrpSpPr>
          <p:grpSpPr>
            <a:xfrm>
              <a:off x="2655094" y="2651993"/>
              <a:ext cx="226219" cy="81110"/>
              <a:chOff x="2661712" y="2126309"/>
              <a:chExt cx="154781" cy="81110"/>
            </a:xfrm>
            <a:grpFill/>
          </p:grpSpPr>
          <p:cxnSp>
            <p:nvCxnSpPr>
              <p:cNvPr id="39" name="Straight Connector 38"/>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40" name="Straight Connector 39"/>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41" name="Straight Connector 40"/>
              <p:cNvCxnSpPr>
                <a:cxnSpLocks/>
              </p:cNvCxnSpPr>
              <p:nvPr/>
            </p:nvCxnSpPr>
            <p:spPr>
              <a:xfrm>
                <a:off x="2668231" y="2166864"/>
                <a:ext cx="136882"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42" name="Group 41"/>
          <p:cNvGrpSpPr/>
          <p:nvPr/>
        </p:nvGrpSpPr>
        <p:grpSpPr>
          <a:xfrm>
            <a:off x="2519363" y="2571611"/>
            <a:ext cx="340518" cy="81110"/>
            <a:chOff x="2519363" y="2821062"/>
            <a:chExt cx="340518" cy="81110"/>
          </a:xfrm>
          <a:solidFill>
            <a:schemeClr val="bg1"/>
          </a:solidFill>
        </p:grpSpPr>
        <p:sp>
          <p:nvSpPr>
            <p:cNvPr id="43" name="Diamond 42"/>
            <p:cNvSpPr/>
            <p:nvPr/>
          </p:nvSpPr>
          <p:spPr>
            <a:xfrm>
              <a:off x="2580184" y="2825353"/>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44" name="Group 43"/>
            <p:cNvGrpSpPr/>
            <p:nvPr/>
          </p:nvGrpSpPr>
          <p:grpSpPr>
            <a:xfrm>
              <a:off x="2519363" y="2821062"/>
              <a:ext cx="340518" cy="81110"/>
              <a:chOff x="2661712" y="2126309"/>
              <a:chExt cx="154781" cy="81110"/>
            </a:xfrm>
            <a:grpFill/>
          </p:grpSpPr>
          <p:cxnSp>
            <p:nvCxnSpPr>
              <p:cNvPr id="45" name="Straight Connector 44"/>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46" name="Straight Connector 45"/>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47" name="Straight Connector 46"/>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48" name="Group 47"/>
          <p:cNvGrpSpPr/>
          <p:nvPr/>
        </p:nvGrpSpPr>
        <p:grpSpPr>
          <a:xfrm>
            <a:off x="2695575" y="2920067"/>
            <a:ext cx="192882" cy="81110"/>
            <a:chOff x="2695575" y="3168724"/>
            <a:chExt cx="192882" cy="81110"/>
          </a:xfrm>
          <a:solidFill>
            <a:schemeClr val="bg1"/>
          </a:solidFill>
        </p:grpSpPr>
        <p:sp>
          <p:nvSpPr>
            <p:cNvPr id="49" name="Diamond 48"/>
            <p:cNvSpPr/>
            <p:nvPr/>
          </p:nvSpPr>
          <p:spPr>
            <a:xfrm>
              <a:off x="2734965" y="3173015"/>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50" name="Group 49"/>
            <p:cNvGrpSpPr/>
            <p:nvPr/>
          </p:nvGrpSpPr>
          <p:grpSpPr>
            <a:xfrm>
              <a:off x="2695575" y="3168724"/>
              <a:ext cx="192882" cy="81110"/>
              <a:chOff x="2661712" y="2126309"/>
              <a:chExt cx="154781" cy="81110"/>
            </a:xfrm>
            <a:grpFill/>
          </p:grpSpPr>
          <p:cxnSp>
            <p:nvCxnSpPr>
              <p:cNvPr id="51" name="Straight Connector 50"/>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52" name="Straight Connector 51"/>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53" name="Straight Connector 52"/>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54" name="Group 53"/>
          <p:cNvGrpSpPr/>
          <p:nvPr/>
        </p:nvGrpSpPr>
        <p:grpSpPr>
          <a:xfrm>
            <a:off x="2583657" y="3058179"/>
            <a:ext cx="178593" cy="81110"/>
            <a:chOff x="2583657" y="3361605"/>
            <a:chExt cx="178593" cy="81110"/>
          </a:xfrm>
          <a:solidFill>
            <a:schemeClr val="bg1"/>
          </a:solidFill>
        </p:grpSpPr>
        <p:sp>
          <p:nvSpPr>
            <p:cNvPr id="55" name="Diamond 54"/>
            <p:cNvSpPr/>
            <p:nvPr/>
          </p:nvSpPr>
          <p:spPr>
            <a:xfrm>
              <a:off x="2623047" y="3365896"/>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56" name="Group 55"/>
            <p:cNvGrpSpPr/>
            <p:nvPr/>
          </p:nvGrpSpPr>
          <p:grpSpPr>
            <a:xfrm>
              <a:off x="2583657" y="3361605"/>
              <a:ext cx="178593" cy="81110"/>
              <a:chOff x="2661712" y="2126309"/>
              <a:chExt cx="154781" cy="81110"/>
            </a:xfrm>
            <a:grpFill/>
          </p:grpSpPr>
          <p:cxnSp>
            <p:nvCxnSpPr>
              <p:cNvPr id="57" name="Straight Connector 56"/>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58" name="Straight Connector 57"/>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59" name="Straight Connector 58"/>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60" name="Group 59"/>
          <p:cNvGrpSpPr/>
          <p:nvPr/>
        </p:nvGrpSpPr>
        <p:grpSpPr>
          <a:xfrm>
            <a:off x="2631281" y="3423305"/>
            <a:ext cx="152400" cy="81110"/>
            <a:chOff x="2631281" y="3640212"/>
            <a:chExt cx="152400" cy="81110"/>
          </a:xfrm>
          <a:solidFill>
            <a:schemeClr val="bg1"/>
          </a:solidFill>
        </p:grpSpPr>
        <p:sp>
          <p:nvSpPr>
            <p:cNvPr id="61" name="Diamond 60"/>
            <p:cNvSpPr/>
            <p:nvPr/>
          </p:nvSpPr>
          <p:spPr>
            <a:xfrm>
              <a:off x="2656384" y="3644503"/>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62" name="Group 61"/>
            <p:cNvGrpSpPr/>
            <p:nvPr/>
          </p:nvGrpSpPr>
          <p:grpSpPr>
            <a:xfrm>
              <a:off x="2631281" y="3640212"/>
              <a:ext cx="152400" cy="81110"/>
              <a:chOff x="2661712" y="2126309"/>
              <a:chExt cx="154781" cy="81110"/>
            </a:xfrm>
            <a:grpFill/>
          </p:grpSpPr>
          <p:cxnSp>
            <p:nvCxnSpPr>
              <p:cNvPr id="63" name="Straight Connector 62"/>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64" name="Straight Connector 63"/>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65" name="Straight Connector 64"/>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66" name="Group 65"/>
          <p:cNvGrpSpPr/>
          <p:nvPr/>
        </p:nvGrpSpPr>
        <p:grpSpPr>
          <a:xfrm>
            <a:off x="2690813" y="3572530"/>
            <a:ext cx="333375" cy="81110"/>
            <a:chOff x="2690813" y="3883099"/>
            <a:chExt cx="333375" cy="81110"/>
          </a:xfrm>
          <a:solidFill>
            <a:schemeClr val="bg1"/>
          </a:solidFill>
        </p:grpSpPr>
        <p:sp>
          <p:nvSpPr>
            <p:cNvPr id="67" name="Diamond 66"/>
            <p:cNvSpPr/>
            <p:nvPr/>
          </p:nvSpPr>
          <p:spPr>
            <a:xfrm>
              <a:off x="2765921" y="3887390"/>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68" name="Group 67"/>
            <p:cNvGrpSpPr/>
            <p:nvPr/>
          </p:nvGrpSpPr>
          <p:grpSpPr>
            <a:xfrm>
              <a:off x="2690813" y="3883099"/>
              <a:ext cx="333375" cy="81110"/>
              <a:chOff x="2661712" y="2126309"/>
              <a:chExt cx="154781" cy="81110"/>
            </a:xfrm>
            <a:grpFill/>
          </p:grpSpPr>
          <p:cxnSp>
            <p:nvCxnSpPr>
              <p:cNvPr id="69" name="Straight Connector 68"/>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70" name="Straight Connector 69"/>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71" name="Straight Connector 70"/>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72" name="Group 71"/>
          <p:cNvGrpSpPr/>
          <p:nvPr/>
        </p:nvGrpSpPr>
        <p:grpSpPr>
          <a:xfrm>
            <a:off x="2600325" y="3926543"/>
            <a:ext cx="233363" cy="81110"/>
            <a:chOff x="2600325" y="4235524"/>
            <a:chExt cx="233363" cy="81110"/>
          </a:xfrm>
          <a:solidFill>
            <a:schemeClr val="bg1"/>
          </a:solidFill>
        </p:grpSpPr>
        <p:sp>
          <p:nvSpPr>
            <p:cNvPr id="73" name="Diamond 72"/>
            <p:cNvSpPr/>
            <p:nvPr/>
          </p:nvSpPr>
          <p:spPr>
            <a:xfrm>
              <a:off x="2658765" y="4239815"/>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74" name="Group 73"/>
            <p:cNvGrpSpPr/>
            <p:nvPr/>
          </p:nvGrpSpPr>
          <p:grpSpPr>
            <a:xfrm>
              <a:off x="2600325" y="4235524"/>
              <a:ext cx="233363" cy="81110"/>
              <a:chOff x="2661712" y="2126309"/>
              <a:chExt cx="154781" cy="81110"/>
            </a:xfrm>
            <a:grpFill/>
          </p:grpSpPr>
          <p:cxnSp>
            <p:nvCxnSpPr>
              <p:cNvPr id="75" name="Straight Connector 74"/>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76" name="Straight Connector 75"/>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77" name="Straight Connector 76"/>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78" name="Group 77"/>
          <p:cNvGrpSpPr/>
          <p:nvPr/>
        </p:nvGrpSpPr>
        <p:grpSpPr>
          <a:xfrm>
            <a:off x="2657475" y="4086881"/>
            <a:ext cx="171450" cy="81110"/>
            <a:chOff x="2657475" y="4404593"/>
            <a:chExt cx="171450" cy="81110"/>
          </a:xfrm>
          <a:solidFill>
            <a:schemeClr val="bg1"/>
          </a:solidFill>
        </p:grpSpPr>
        <p:sp>
          <p:nvSpPr>
            <p:cNvPr id="79" name="Diamond 78"/>
            <p:cNvSpPr/>
            <p:nvPr/>
          </p:nvSpPr>
          <p:spPr>
            <a:xfrm>
              <a:off x="2694484" y="4408884"/>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80" name="Group 79"/>
            <p:cNvGrpSpPr/>
            <p:nvPr/>
          </p:nvGrpSpPr>
          <p:grpSpPr>
            <a:xfrm>
              <a:off x="2657475" y="4404593"/>
              <a:ext cx="171450" cy="81110"/>
              <a:chOff x="2661712" y="2126309"/>
              <a:chExt cx="154781" cy="81110"/>
            </a:xfrm>
            <a:grpFill/>
          </p:grpSpPr>
          <p:cxnSp>
            <p:nvCxnSpPr>
              <p:cNvPr id="81" name="Straight Connector 80"/>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82" name="Straight Connector 81"/>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83" name="Straight Connector 82"/>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84" name="Group 83"/>
          <p:cNvGrpSpPr/>
          <p:nvPr/>
        </p:nvGrpSpPr>
        <p:grpSpPr>
          <a:xfrm>
            <a:off x="2638425" y="4429780"/>
            <a:ext cx="233363" cy="81110"/>
            <a:chOff x="2638425" y="4778449"/>
            <a:chExt cx="233363" cy="81110"/>
          </a:xfrm>
          <a:solidFill>
            <a:schemeClr val="bg1"/>
          </a:solidFill>
        </p:grpSpPr>
        <p:sp>
          <p:nvSpPr>
            <p:cNvPr id="85" name="Diamond 84"/>
            <p:cNvSpPr/>
            <p:nvPr/>
          </p:nvSpPr>
          <p:spPr>
            <a:xfrm>
              <a:off x="2696865" y="4782740"/>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86" name="Group 85"/>
            <p:cNvGrpSpPr/>
            <p:nvPr/>
          </p:nvGrpSpPr>
          <p:grpSpPr>
            <a:xfrm>
              <a:off x="2638425" y="4778449"/>
              <a:ext cx="233363" cy="81110"/>
              <a:chOff x="2661712" y="2126309"/>
              <a:chExt cx="154781" cy="81110"/>
            </a:xfrm>
            <a:grpFill/>
          </p:grpSpPr>
          <p:cxnSp>
            <p:nvCxnSpPr>
              <p:cNvPr id="87" name="Straight Connector 86"/>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88" name="Straight Connector 87"/>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89" name="Straight Connector 88"/>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90" name="Group 89"/>
          <p:cNvGrpSpPr/>
          <p:nvPr/>
        </p:nvGrpSpPr>
        <p:grpSpPr>
          <a:xfrm>
            <a:off x="2607470" y="4601231"/>
            <a:ext cx="183356" cy="81110"/>
            <a:chOff x="2607470" y="4935612"/>
            <a:chExt cx="183356" cy="81110"/>
          </a:xfrm>
          <a:solidFill>
            <a:schemeClr val="bg1"/>
          </a:solidFill>
        </p:grpSpPr>
        <p:sp>
          <p:nvSpPr>
            <p:cNvPr id="91" name="Diamond 90"/>
            <p:cNvSpPr/>
            <p:nvPr/>
          </p:nvSpPr>
          <p:spPr>
            <a:xfrm>
              <a:off x="2651621" y="4939903"/>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92" name="Group 91"/>
            <p:cNvGrpSpPr/>
            <p:nvPr/>
          </p:nvGrpSpPr>
          <p:grpSpPr>
            <a:xfrm>
              <a:off x="2607470" y="4935612"/>
              <a:ext cx="183356" cy="81110"/>
              <a:chOff x="2661712" y="2126309"/>
              <a:chExt cx="154781" cy="81110"/>
            </a:xfrm>
            <a:grpFill/>
          </p:grpSpPr>
          <p:cxnSp>
            <p:nvCxnSpPr>
              <p:cNvPr id="93" name="Straight Connector 92"/>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94" name="Straight Connector 93"/>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95" name="Straight Connector 94"/>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96" name="Group 95"/>
          <p:cNvGrpSpPr/>
          <p:nvPr/>
        </p:nvGrpSpPr>
        <p:grpSpPr>
          <a:xfrm>
            <a:off x="2662238" y="4951273"/>
            <a:ext cx="159543" cy="81110"/>
            <a:chOff x="2662238" y="5311849"/>
            <a:chExt cx="159543" cy="81110"/>
          </a:xfrm>
          <a:solidFill>
            <a:schemeClr val="bg1"/>
          </a:solidFill>
        </p:grpSpPr>
        <p:sp>
          <p:nvSpPr>
            <p:cNvPr id="97" name="Diamond 96"/>
            <p:cNvSpPr/>
            <p:nvPr/>
          </p:nvSpPr>
          <p:spPr>
            <a:xfrm>
              <a:off x="2706389" y="5316140"/>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98" name="Group 97"/>
            <p:cNvGrpSpPr/>
            <p:nvPr/>
          </p:nvGrpSpPr>
          <p:grpSpPr>
            <a:xfrm>
              <a:off x="2662238" y="5311849"/>
              <a:ext cx="159543" cy="81110"/>
              <a:chOff x="2661712" y="2126309"/>
              <a:chExt cx="154781" cy="81110"/>
            </a:xfrm>
            <a:grpFill/>
          </p:grpSpPr>
          <p:cxnSp>
            <p:nvCxnSpPr>
              <p:cNvPr id="99" name="Straight Connector 98"/>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00" name="Straight Connector 99"/>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01" name="Straight Connector 100"/>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102" name="Group 101"/>
          <p:cNvGrpSpPr/>
          <p:nvPr/>
        </p:nvGrpSpPr>
        <p:grpSpPr>
          <a:xfrm>
            <a:off x="2493170" y="5274006"/>
            <a:ext cx="378618" cy="81110"/>
            <a:chOff x="2493170" y="5454724"/>
            <a:chExt cx="378618" cy="81110"/>
          </a:xfrm>
          <a:solidFill>
            <a:schemeClr val="bg1"/>
          </a:solidFill>
        </p:grpSpPr>
        <p:sp>
          <p:nvSpPr>
            <p:cNvPr id="103" name="Diamond 102"/>
            <p:cNvSpPr/>
            <p:nvPr/>
          </p:nvSpPr>
          <p:spPr>
            <a:xfrm>
              <a:off x="2565895" y="5459015"/>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104" name="Group 103"/>
            <p:cNvGrpSpPr/>
            <p:nvPr/>
          </p:nvGrpSpPr>
          <p:grpSpPr>
            <a:xfrm>
              <a:off x="2493170" y="5454724"/>
              <a:ext cx="378618" cy="81110"/>
              <a:chOff x="2661712" y="2126309"/>
              <a:chExt cx="154781" cy="81110"/>
            </a:xfrm>
            <a:grpFill/>
          </p:grpSpPr>
          <p:cxnSp>
            <p:nvCxnSpPr>
              <p:cNvPr id="105" name="Straight Connector 104"/>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06" name="Straight Connector 105"/>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07" name="Straight Connector 106"/>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108" name="Group 107"/>
          <p:cNvGrpSpPr/>
          <p:nvPr/>
        </p:nvGrpSpPr>
        <p:grpSpPr>
          <a:xfrm>
            <a:off x="2512219" y="5428483"/>
            <a:ext cx="409575" cy="81110"/>
            <a:chOff x="2512219" y="5614268"/>
            <a:chExt cx="409575" cy="81110"/>
          </a:xfrm>
          <a:solidFill>
            <a:schemeClr val="bg1"/>
          </a:solidFill>
        </p:grpSpPr>
        <p:sp>
          <p:nvSpPr>
            <p:cNvPr id="109" name="Diamond 108"/>
            <p:cNvSpPr/>
            <p:nvPr/>
          </p:nvSpPr>
          <p:spPr>
            <a:xfrm>
              <a:off x="2608757" y="5618559"/>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110" name="Group 109"/>
            <p:cNvGrpSpPr/>
            <p:nvPr/>
          </p:nvGrpSpPr>
          <p:grpSpPr>
            <a:xfrm>
              <a:off x="2512219" y="5614268"/>
              <a:ext cx="409575" cy="81110"/>
              <a:chOff x="2661712" y="2126309"/>
              <a:chExt cx="154781" cy="81110"/>
            </a:xfrm>
            <a:grpFill/>
          </p:grpSpPr>
          <p:cxnSp>
            <p:nvCxnSpPr>
              <p:cNvPr id="111" name="Straight Connector 110"/>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12" name="Straight Connector 111"/>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13" name="Straight Connector 112"/>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sp>
        <p:nvSpPr>
          <p:cNvPr id="114" name="TextBox 113"/>
          <p:cNvSpPr txBox="1"/>
          <p:nvPr/>
        </p:nvSpPr>
        <p:spPr>
          <a:xfrm>
            <a:off x="4729873" y="1630764"/>
            <a:ext cx="2223686" cy="3988271"/>
          </a:xfrm>
          <a:prstGeom prst="rect">
            <a:avLst/>
          </a:prstGeom>
          <a:noFill/>
        </p:spPr>
        <p:txBody>
          <a:bodyPr wrap="none" rtlCol="0">
            <a:spAutoFit/>
          </a:bodyPr>
          <a:lstStyle/>
          <a:p>
            <a:pPr>
              <a:spcAft>
                <a:spcPts val="200"/>
              </a:spcAft>
            </a:pPr>
            <a:r>
              <a:rPr lang="en-GB" sz="1050" dirty="0" smtClean="0">
                <a:solidFill>
                  <a:srgbClr val="4D4D4D"/>
                </a:solidFill>
                <a:latin typeface="Arial" panose="020B0604020202020204" pitchFamily="34" charset="0"/>
                <a:cs typeface="Arial" panose="020B0604020202020204" pitchFamily="34" charset="0"/>
              </a:rPr>
              <a:t>Subgroup</a:t>
            </a:r>
          </a:p>
          <a:p>
            <a:r>
              <a:rPr lang="en-GB" sz="1050" dirty="0" smtClean="0">
                <a:solidFill>
                  <a:srgbClr val="4D4D4D"/>
                </a:solidFill>
                <a:latin typeface="Arial" panose="020B0604020202020204" pitchFamily="34" charset="0"/>
                <a:cs typeface="Arial" panose="020B0604020202020204" pitchFamily="34" charset="0"/>
              </a:rPr>
              <a:t>Histological type</a:t>
            </a:r>
            <a:br>
              <a:rPr lang="en-GB" sz="1050" dirty="0" smtClean="0">
                <a:solidFill>
                  <a:srgbClr val="4D4D4D"/>
                </a:solidFill>
                <a:latin typeface="Arial" panose="020B0604020202020204" pitchFamily="34" charset="0"/>
                <a:cs typeface="Arial" panose="020B0604020202020204" pitchFamily="34" charset="0"/>
              </a:rPr>
            </a:br>
            <a:r>
              <a:rPr lang="en-GB" sz="1050" dirty="0" smtClean="0">
                <a:solidFill>
                  <a:srgbClr val="4D4D4D"/>
                </a:solidFill>
                <a:latin typeface="Arial" panose="020B0604020202020204" pitchFamily="34" charset="0"/>
                <a:cs typeface="Arial" panose="020B0604020202020204" pitchFamily="34" charset="0"/>
              </a:rPr>
              <a:t>(Lauren classification)</a:t>
            </a:r>
          </a:p>
          <a:p>
            <a:pPr defTabSz="182563"/>
            <a:r>
              <a:rPr lang="en-GB" sz="1050" dirty="0" smtClean="0">
                <a:solidFill>
                  <a:srgbClr val="4D4D4D"/>
                </a:solidFill>
                <a:latin typeface="Arial" panose="020B0604020202020204" pitchFamily="34" charset="0"/>
                <a:cs typeface="Arial" panose="020B0604020202020204" pitchFamily="34" charset="0"/>
              </a:rPr>
              <a:t>	Intestinal type</a:t>
            </a:r>
          </a:p>
          <a:p>
            <a:pPr defTabSz="182563"/>
            <a:r>
              <a:rPr lang="en-GB" sz="1050" dirty="0" smtClean="0">
                <a:solidFill>
                  <a:srgbClr val="4D4D4D"/>
                </a:solidFill>
                <a:latin typeface="Arial" panose="020B0604020202020204" pitchFamily="34" charset="0"/>
                <a:cs typeface="Arial" panose="020B0604020202020204" pitchFamily="34" charset="0"/>
              </a:rPr>
              <a:t>	Diffuse type</a:t>
            </a:r>
          </a:p>
          <a:p>
            <a:pPr defTabSz="182563">
              <a:spcAft>
                <a:spcPts val="200"/>
              </a:spcAft>
            </a:pPr>
            <a:r>
              <a:rPr lang="en-GB" sz="1050" dirty="0" smtClean="0">
                <a:solidFill>
                  <a:srgbClr val="4D4D4D"/>
                </a:solidFill>
                <a:latin typeface="Arial" panose="020B0604020202020204" pitchFamily="34" charset="0"/>
                <a:cs typeface="Arial" panose="020B0604020202020204" pitchFamily="34" charset="0"/>
              </a:rPr>
              <a:t>	Mixed	</a:t>
            </a:r>
          </a:p>
          <a:p>
            <a:pPr defTabSz="182563">
              <a:spcAft>
                <a:spcPts val="200"/>
              </a:spcAft>
            </a:pPr>
            <a:r>
              <a:rPr lang="en-GB" sz="1050" dirty="0" smtClean="0">
                <a:solidFill>
                  <a:srgbClr val="4D4D4D"/>
                </a:solidFill>
                <a:latin typeface="Arial" panose="020B0604020202020204" pitchFamily="34" charset="0"/>
                <a:cs typeface="Arial" panose="020B0604020202020204" pitchFamily="34" charset="0"/>
              </a:rPr>
              <a:t>	Unknown</a:t>
            </a:r>
          </a:p>
          <a:p>
            <a:pPr defTabSz="182563"/>
            <a:r>
              <a:rPr lang="en-GB" sz="1050" dirty="0" smtClean="0">
                <a:solidFill>
                  <a:srgbClr val="4D4D4D"/>
                </a:solidFill>
                <a:latin typeface="Arial" panose="020B0604020202020204" pitchFamily="34" charset="0"/>
                <a:cs typeface="Arial" panose="020B0604020202020204" pitchFamily="34" charset="0"/>
              </a:rPr>
              <a:t>Number of organs with metastasis</a:t>
            </a:r>
          </a:p>
          <a:p>
            <a:pPr defTabSz="182563"/>
            <a:r>
              <a:rPr lang="en-GB" sz="1050" dirty="0" smtClean="0">
                <a:solidFill>
                  <a:srgbClr val="4D4D4D"/>
                </a:solidFill>
                <a:latin typeface="Arial" panose="020B0604020202020204" pitchFamily="34" charset="0"/>
                <a:cs typeface="Arial" panose="020B0604020202020204" pitchFamily="34" charset="0"/>
              </a:rPr>
              <a:t>	&lt;2</a:t>
            </a:r>
          </a:p>
          <a:p>
            <a:pPr defTabSz="182563">
              <a:spcAft>
                <a:spcPts val="200"/>
              </a:spcAft>
            </a:pPr>
            <a:r>
              <a:rPr lang="en-GB" sz="1050" dirty="0" smtClean="0">
                <a:solidFill>
                  <a:srgbClr val="4D4D4D"/>
                </a:solidFill>
                <a:latin typeface="Arial" panose="020B0604020202020204" pitchFamily="34" charset="0"/>
                <a:cs typeface="Arial" panose="020B0604020202020204" pitchFamily="34" charset="0"/>
              </a:rPr>
              <a:t>	≥2</a:t>
            </a:r>
          </a:p>
          <a:p>
            <a:pPr defTabSz="182563"/>
            <a:r>
              <a:rPr lang="en-GB" sz="1050" dirty="0" smtClean="0">
                <a:solidFill>
                  <a:srgbClr val="4D4D4D"/>
                </a:solidFill>
                <a:latin typeface="Arial" panose="020B0604020202020204" pitchFamily="34" charset="0"/>
                <a:cs typeface="Arial" panose="020B0604020202020204" pitchFamily="34" charset="0"/>
              </a:rPr>
              <a:t>Peritoneal metastasis</a:t>
            </a:r>
          </a:p>
          <a:p>
            <a:pPr defTabSz="182563"/>
            <a:r>
              <a:rPr lang="en-GB" sz="1050" dirty="0" smtClean="0">
                <a:solidFill>
                  <a:srgbClr val="4D4D4D"/>
                </a:solidFill>
                <a:latin typeface="Arial" panose="020B0604020202020204" pitchFamily="34" charset="0"/>
                <a:cs typeface="Arial" panose="020B0604020202020204" pitchFamily="34" charset="0"/>
              </a:rPr>
              <a:t>	No</a:t>
            </a:r>
          </a:p>
          <a:p>
            <a:pPr defTabSz="182563">
              <a:spcAft>
                <a:spcPts val="200"/>
              </a:spcAft>
            </a:pPr>
            <a:r>
              <a:rPr lang="en-GB" sz="1050" dirty="0" smtClean="0">
                <a:solidFill>
                  <a:srgbClr val="4D4D4D"/>
                </a:solidFill>
                <a:latin typeface="Arial" panose="020B0604020202020204" pitchFamily="34" charset="0"/>
                <a:cs typeface="Arial" panose="020B0604020202020204" pitchFamily="34" charset="0"/>
              </a:rPr>
              <a:t>	Yes</a:t>
            </a:r>
          </a:p>
          <a:p>
            <a:pPr defTabSz="182563"/>
            <a:r>
              <a:rPr lang="en-GB" sz="1050" dirty="0" smtClean="0">
                <a:solidFill>
                  <a:srgbClr val="4D4D4D"/>
                </a:solidFill>
                <a:latin typeface="Arial" panose="020B0604020202020204" pitchFamily="34" charset="0"/>
                <a:cs typeface="Arial" panose="020B0604020202020204" pitchFamily="34" charset="0"/>
              </a:rPr>
              <a:t>Liver metastasis</a:t>
            </a:r>
          </a:p>
          <a:p>
            <a:pPr defTabSz="182563"/>
            <a:r>
              <a:rPr lang="en-GB" sz="1050" dirty="0" smtClean="0">
                <a:solidFill>
                  <a:srgbClr val="4D4D4D"/>
                </a:solidFill>
                <a:latin typeface="Arial" panose="020B0604020202020204" pitchFamily="34" charset="0"/>
                <a:cs typeface="Arial" panose="020B0604020202020204" pitchFamily="34" charset="0"/>
              </a:rPr>
              <a:t>	No</a:t>
            </a:r>
          </a:p>
          <a:p>
            <a:pPr defTabSz="182563">
              <a:spcAft>
                <a:spcPts val="200"/>
              </a:spcAft>
            </a:pPr>
            <a:r>
              <a:rPr lang="en-GB" sz="1050" dirty="0" smtClean="0">
                <a:solidFill>
                  <a:srgbClr val="4D4D4D"/>
                </a:solidFill>
                <a:latin typeface="Arial" panose="020B0604020202020204" pitchFamily="34" charset="0"/>
                <a:cs typeface="Arial" panose="020B0604020202020204" pitchFamily="34" charset="0"/>
              </a:rPr>
              <a:t>	Yes</a:t>
            </a:r>
          </a:p>
          <a:p>
            <a:pPr defTabSz="182563"/>
            <a:r>
              <a:rPr lang="en-GB" sz="1050" dirty="0" smtClean="0">
                <a:solidFill>
                  <a:srgbClr val="4D4D4D"/>
                </a:solidFill>
                <a:latin typeface="Arial" panose="020B0604020202020204" pitchFamily="34" charset="0"/>
                <a:cs typeface="Arial" panose="020B0604020202020204" pitchFamily="34" charset="0"/>
              </a:rPr>
              <a:t>Measurable lesion</a:t>
            </a:r>
          </a:p>
          <a:p>
            <a:pPr defTabSz="182563"/>
            <a:r>
              <a:rPr lang="en-GB" sz="1050" dirty="0" smtClean="0">
                <a:solidFill>
                  <a:srgbClr val="4D4D4D"/>
                </a:solidFill>
                <a:latin typeface="Arial" panose="020B0604020202020204" pitchFamily="34" charset="0"/>
                <a:cs typeface="Arial" panose="020B0604020202020204" pitchFamily="34" charset="0"/>
              </a:rPr>
              <a:t>	No</a:t>
            </a:r>
          </a:p>
          <a:p>
            <a:pPr defTabSz="182563">
              <a:spcAft>
                <a:spcPts val="200"/>
              </a:spcAft>
            </a:pPr>
            <a:r>
              <a:rPr lang="en-GB" sz="1050" dirty="0" smtClean="0">
                <a:solidFill>
                  <a:srgbClr val="4D4D4D"/>
                </a:solidFill>
                <a:latin typeface="Arial" panose="020B0604020202020204" pitchFamily="34" charset="0"/>
                <a:cs typeface="Arial" panose="020B0604020202020204" pitchFamily="34" charset="0"/>
              </a:rPr>
              <a:t>	Yes</a:t>
            </a:r>
          </a:p>
          <a:p>
            <a:pPr defTabSz="182563"/>
            <a:r>
              <a:rPr lang="en-GB" sz="1050" dirty="0" smtClean="0">
                <a:solidFill>
                  <a:srgbClr val="4D4D4D"/>
                </a:solidFill>
                <a:latin typeface="Arial" panose="020B0604020202020204" pitchFamily="34" charset="0"/>
                <a:cs typeface="Arial" panose="020B0604020202020204" pitchFamily="34" charset="0"/>
              </a:rPr>
              <a:t>Number of previous regimens</a:t>
            </a:r>
          </a:p>
          <a:p>
            <a:pPr defTabSz="182563"/>
            <a:r>
              <a:rPr lang="en-GB" sz="1050" dirty="0" smtClean="0">
                <a:solidFill>
                  <a:srgbClr val="4D4D4D"/>
                </a:solidFill>
                <a:latin typeface="Arial" panose="020B0604020202020204" pitchFamily="34" charset="0"/>
                <a:cs typeface="Arial" panose="020B0604020202020204" pitchFamily="34" charset="0"/>
              </a:rPr>
              <a:t>	2</a:t>
            </a:r>
          </a:p>
          <a:p>
            <a:pPr defTabSz="182563"/>
            <a:r>
              <a:rPr lang="en-GB" sz="1050" dirty="0" smtClean="0">
                <a:solidFill>
                  <a:srgbClr val="4D4D4D"/>
                </a:solidFill>
                <a:latin typeface="Arial" panose="020B0604020202020204" pitchFamily="34" charset="0"/>
                <a:cs typeface="Arial" panose="020B0604020202020204" pitchFamily="34" charset="0"/>
              </a:rPr>
              <a:t>	3</a:t>
            </a:r>
          </a:p>
          <a:p>
            <a:pPr defTabSz="182563"/>
            <a:r>
              <a:rPr lang="en-GB" sz="1050" dirty="0" smtClean="0">
                <a:solidFill>
                  <a:srgbClr val="4D4D4D"/>
                </a:solidFill>
                <a:latin typeface="Arial" panose="020B0604020202020204" pitchFamily="34" charset="0"/>
                <a:cs typeface="Arial" panose="020B0604020202020204" pitchFamily="34" charset="0"/>
              </a:rPr>
              <a:t>	≥4</a:t>
            </a:r>
            <a:endParaRPr lang="en-GB" sz="1050" dirty="0">
              <a:solidFill>
                <a:srgbClr val="4D4D4D"/>
              </a:solidFill>
              <a:latin typeface="Arial" panose="020B0604020202020204" pitchFamily="34" charset="0"/>
              <a:cs typeface="Arial" panose="020B0604020202020204" pitchFamily="34" charset="0"/>
            </a:endParaRPr>
          </a:p>
        </p:txBody>
      </p:sp>
      <p:sp>
        <p:nvSpPr>
          <p:cNvPr id="115" name="TextBox 114"/>
          <p:cNvSpPr txBox="1"/>
          <p:nvPr/>
        </p:nvSpPr>
        <p:spPr>
          <a:xfrm>
            <a:off x="5783209" y="5883443"/>
            <a:ext cx="1377300" cy="261610"/>
          </a:xfrm>
          <a:prstGeom prst="rect">
            <a:avLst/>
          </a:prstGeom>
          <a:noFill/>
        </p:spPr>
        <p:txBody>
          <a:bodyPr wrap="none" rtlCol="0">
            <a:spAutoFit/>
          </a:bodyPr>
          <a:lstStyle/>
          <a:p>
            <a:pPr algn="r">
              <a:spcAft>
                <a:spcPts val="200"/>
              </a:spcAft>
            </a:pPr>
            <a:r>
              <a:rPr lang="en-GB" sz="1100" dirty="0" smtClean="0">
                <a:solidFill>
                  <a:srgbClr val="4D4D4D"/>
                </a:solidFill>
                <a:latin typeface="Arial" panose="020B0604020202020204" pitchFamily="34" charset="0"/>
                <a:cs typeface="Arial" panose="020B0604020202020204" pitchFamily="34" charset="0"/>
              </a:rPr>
              <a:t>Favours nivolumab</a:t>
            </a:r>
            <a:endParaRPr lang="en-GB" sz="1100" dirty="0">
              <a:solidFill>
                <a:srgbClr val="4D4D4D"/>
              </a:solidFill>
              <a:latin typeface="Arial" panose="020B0604020202020204" pitchFamily="34" charset="0"/>
              <a:cs typeface="Arial" panose="020B0604020202020204" pitchFamily="34" charset="0"/>
            </a:endParaRPr>
          </a:p>
        </p:txBody>
      </p:sp>
      <p:sp>
        <p:nvSpPr>
          <p:cNvPr id="116" name="TextBox 115"/>
          <p:cNvSpPr txBox="1"/>
          <p:nvPr/>
        </p:nvSpPr>
        <p:spPr>
          <a:xfrm>
            <a:off x="6857314" y="6062990"/>
            <a:ext cx="928459" cy="261610"/>
          </a:xfrm>
          <a:prstGeom prst="rect">
            <a:avLst/>
          </a:prstGeom>
          <a:noFill/>
        </p:spPr>
        <p:txBody>
          <a:bodyPr wrap="none" rtlCol="0">
            <a:spAutoFit/>
          </a:bodyPr>
          <a:lstStyle/>
          <a:p>
            <a:pPr algn="ctr">
              <a:spcAft>
                <a:spcPts val="200"/>
              </a:spcAft>
            </a:pPr>
            <a:r>
              <a:rPr lang="en-GB" sz="1100" dirty="0" smtClean="0">
                <a:solidFill>
                  <a:srgbClr val="4D4D4D"/>
                </a:solidFill>
                <a:latin typeface="Arial" panose="020B0604020202020204" pitchFamily="34" charset="0"/>
                <a:cs typeface="Arial" panose="020B0604020202020204" pitchFamily="34" charset="0"/>
              </a:rPr>
              <a:t>HR [95%CI]</a:t>
            </a:r>
            <a:endParaRPr lang="en-GB" sz="1100" dirty="0">
              <a:solidFill>
                <a:srgbClr val="4D4D4D"/>
              </a:solidFill>
              <a:latin typeface="Arial" panose="020B0604020202020204" pitchFamily="34" charset="0"/>
              <a:cs typeface="Arial" panose="020B0604020202020204" pitchFamily="34" charset="0"/>
            </a:endParaRPr>
          </a:p>
        </p:txBody>
      </p:sp>
      <p:sp>
        <p:nvSpPr>
          <p:cNvPr id="117" name="TextBox 116"/>
          <p:cNvSpPr txBox="1"/>
          <p:nvPr/>
        </p:nvSpPr>
        <p:spPr>
          <a:xfrm>
            <a:off x="7325460" y="1630764"/>
            <a:ext cx="1173719" cy="3988271"/>
          </a:xfrm>
          <a:prstGeom prst="rect">
            <a:avLst/>
          </a:prstGeom>
          <a:noFill/>
        </p:spPr>
        <p:txBody>
          <a:bodyPr wrap="none" rtlCol="0">
            <a:spAutoFit/>
          </a:bodyPr>
          <a:lstStyle/>
          <a:p>
            <a:pPr algn="ctr">
              <a:spcAft>
                <a:spcPts val="200"/>
              </a:spcAft>
            </a:pPr>
            <a:r>
              <a:rPr lang="en-GB" sz="1050" dirty="0" smtClean="0">
                <a:solidFill>
                  <a:srgbClr val="4D4D4D"/>
                </a:solidFill>
                <a:latin typeface="Arial" panose="020B0604020202020204" pitchFamily="34" charset="0"/>
                <a:cs typeface="Arial" panose="020B0604020202020204" pitchFamily="34" charset="0"/>
              </a:rPr>
              <a:t>HR (95%CI)</a:t>
            </a:r>
          </a:p>
          <a:p>
            <a:pPr algn="ctr"/>
            <a:endParaRPr lang="en-GB" sz="1050" dirty="0" smtClean="0">
              <a:solidFill>
                <a:srgbClr val="4D4D4D"/>
              </a:solidFill>
              <a:latin typeface="Arial" panose="020B0604020202020204" pitchFamily="34" charset="0"/>
              <a:cs typeface="Arial" panose="020B0604020202020204" pitchFamily="34" charset="0"/>
            </a:endParaRPr>
          </a:p>
          <a:p>
            <a:pPr algn="ctr"/>
            <a:endParaRPr lang="en-GB" sz="1050" dirty="0" smtClean="0">
              <a:solidFill>
                <a:srgbClr val="4D4D4D"/>
              </a:solidFill>
              <a:latin typeface="Arial" panose="020B0604020202020204" pitchFamily="34" charset="0"/>
              <a:cs typeface="Arial" panose="020B0604020202020204" pitchFamily="34" charset="0"/>
            </a:endParaRPr>
          </a:p>
          <a:p>
            <a:pPr algn="ctr"/>
            <a:r>
              <a:rPr lang="en-GB" sz="1050" dirty="0" smtClean="0">
                <a:solidFill>
                  <a:srgbClr val="4D4D4D"/>
                </a:solidFill>
                <a:latin typeface="Arial" panose="020B0604020202020204" pitchFamily="34" charset="0"/>
                <a:cs typeface="Arial" panose="020B0604020202020204" pitchFamily="34" charset="0"/>
              </a:rPr>
              <a:t>0.59 (0.41, 0.85)</a:t>
            </a:r>
          </a:p>
          <a:p>
            <a:pPr algn="ctr"/>
            <a:r>
              <a:rPr lang="en-GB" sz="1050" dirty="0" smtClean="0">
                <a:solidFill>
                  <a:srgbClr val="4D4D4D"/>
                </a:solidFill>
                <a:latin typeface="Arial" panose="020B0604020202020204" pitchFamily="34" charset="0"/>
                <a:cs typeface="Arial" panose="020B0604020202020204" pitchFamily="34" charset="0"/>
              </a:rPr>
              <a:t>0.82 (0.57, 1.17)</a:t>
            </a:r>
          </a:p>
          <a:p>
            <a:pPr algn="ctr"/>
            <a:r>
              <a:rPr lang="en-GB" sz="1050" dirty="0" smtClean="0">
                <a:solidFill>
                  <a:srgbClr val="4D4D4D"/>
                </a:solidFill>
                <a:latin typeface="Arial" panose="020B0604020202020204" pitchFamily="34" charset="0"/>
                <a:cs typeface="Arial" panose="020B0604020202020204" pitchFamily="34" charset="0"/>
              </a:rPr>
              <a:t>0.37 (0.13, 1.04)</a:t>
            </a:r>
          </a:p>
          <a:p>
            <a:pPr algn="ctr">
              <a:spcAft>
                <a:spcPts val="200"/>
              </a:spcAft>
            </a:pPr>
            <a:r>
              <a:rPr lang="en-GB" sz="1050" dirty="0" smtClean="0">
                <a:solidFill>
                  <a:srgbClr val="4D4D4D"/>
                </a:solidFill>
                <a:latin typeface="Arial" panose="020B0604020202020204" pitchFamily="34" charset="0"/>
                <a:cs typeface="Arial" panose="020B0604020202020204" pitchFamily="34" charset="0"/>
              </a:rPr>
              <a:t>0.56 (0.37, 0.84)</a:t>
            </a:r>
          </a:p>
          <a:p>
            <a:pPr algn="ctr"/>
            <a:endParaRPr lang="en-GB" sz="1050" dirty="0" smtClean="0">
              <a:solidFill>
                <a:srgbClr val="4D4D4D"/>
              </a:solidFill>
              <a:latin typeface="Arial" panose="020B0604020202020204" pitchFamily="34" charset="0"/>
              <a:cs typeface="Arial" panose="020B0604020202020204" pitchFamily="34" charset="0"/>
            </a:endParaRPr>
          </a:p>
          <a:p>
            <a:pPr algn="ctr"/>
            <a:r>
              <a:rPr lang="en-GB" sz="1050" dirty="0" smtClean="0">
                <a:solidFill>
                  <a:srgbClr val="4D4D4D"/>
                </a:solidFill>
                <a:latin typeface="Arial" panose="020B0604020202020204" pitchFamily="34" charset="0"/>
                <a:cs typeface="Arial" panose="020B0604020202020204" pitchFamily="34" charset="0"/>
              </a:rPr>
              <a:t>0.70 (0.46, 1.08)</a:t>
            </a:r>
          </a:p>
          <a:p>
            <a:pPr algn="ctr">
              <a:spcAft>
                <a:spcPts val="200"/>
              </a:spcAft>
            </a:pPr>
            <a:r>
              <a:rPr lang="en-GB" sz="1050" dirty="0" smtClean="0">
                <a:solidFill>
                  <a:srgbClr val="4D4D4D"/>
                </a:solidFill>
                <a:latin typeface="Arial" panose="020B0604020202020204" pitchFamily="34" charset="0"/>
                <a:cs typeface="Arial" panose="020B0604020202020204" pitchFamily="34" charset="0"/>
              </a:rPr>
              <a:t>0.61 (0.48, 0.78)</a:t>
            </a:r>
          </a:p>
          <a:p>
            <a:pPr algn="ctr"/>
            <a:endParaRPr lang="en-GB" sz="1050" dirty="0" smtClean="0">
              <a:solidFill>
                <a:srgbClr val="4D4D4D"/>
              </a:solidFill>
              <a:latin typeface="Arial" panose="020B0604020202020204" pitchFamily="34" charset="0"/>
              <a:cs typeface="Arial" panose="020B0604020202020204" pitchFamily="34" charset="0"/>
            </a:endParaRPr>
          </a:p>
          <a:p>
            <a:pPr algn="ctr"/>
            <a:r>
              <a:rPr lang="en-GB" sz="1050" dirty="0" smtClean="0">
                <a:solidFill>
                  <a:srgbClr val="4D4D4D"/>
                </a:solidFill>
                <a:latin typeface="Arial" panose="020B0604020202020204" pitchFamily="34" charset="0"/>
                <a:cs typeface="Arial" panose="020B0604020202020204" pitchFamily="34" charset="0"/>
              </a:rPr>
              <a:t>0.63 (0.50, 0.81)</a:t>
            </a:r>
          </a:p>
          <a:p>
            <a:pPr algn="ctr">
              <a:spcAft>
                <a:spcPts val="200"/>
              </a:spcAft>
            </a:pPr>
            <a:r>
              <a:rPr lang="en-GB" sz="1050" dirty="0" smtClean="0">
                <a:solidFill>
                  <a:srgbClr val="4D4D4D"/>
                </a:solidFill>
                <a:latin typeface="Arial" panose="020B0604020202020204" pitchFamily="34" charset="0"/>
                <a:cs typeface="Arial" panose="020B0604020202020204" pitchFamily="34" charset="0"/>
              </a:rPr>
              <a:t>0.74 (0.48, 1.15)</a:t>
            </a:r>
          </a:p>
          <a:p>
            <a:pPr algn="ctr"/>
            <a:endParaRPr lang="en-GB" sz="1050" dirty="0" smtClean="0">
              <a:solidFill>
                <a:srgbClr val="4D4D4D"/>
              </a:solidFill>
              <a:latin typeface="Arial" panose="020B0604020202020204" pitchFamily="34" charset="0"/>
              <a:cs typeface="Arial" panose="020B0604020202020204" pitchFamily="34" charset="0"/>
            </a:endParaRPr>
          </a:p>
          <a:p>
            <a:pPr algn="ctr"/>
            <a:r>
              <a:rPr lang="en-GB" sz="1050" dirty="0" smtClean="0">
                <a:solidFill>
                  <a:srgbClr val="4D4D4D"/>
                </a:solidFill>
                <a:latin typeface="Arial" panose="020B0604020202020204" pitchFamily="34" charset="0"/>
                <a:cs typeface="Arial" panose="020B0604020202020204" pitchFamily="34" charset="0"/>
              </a:rPr>
              <a:t>0.63 (0.50, 0.80)</a:t>
            </a:r>
          </a:p>
          <a:p>
            <a:pPr algn="ctr">
              <a:spcAft>
                <a:spcPts val="200"/>
              </a:spcAft>
            </a:pPr>
            <a:r>
              <a:rPr lang="en-GB" sz="1050" dirty="0" smtClean="0">
                <a:solidFill>
                  <a:srgbClr val="4D4D4D"/>
                </a:solidFill>
                <a:latin typeface="Arial" panose="020B0604020202020204" pitchFamily="34" charset="0"/>
                <a:cs typeface="Arial" panose="020B0604020202020204" pitchFamily="34" charset="0"/>
              </a:rPr>
              <a:t>0.67 (0.42, 1.07)</a:t>
            </a:r>
          </a:p>
          <a:p>
            <a:pPr algn="ctr"/>
            <a:endParaRPr lang="en-GB" sz="1050" dirty="0" smtClean="0">
              <a:solidFill>
                <a:srgbClr val="4D4D4D"/>
              </a:solidFill>
              <a:latin typeface="Arial" panose="020B0604020202020204" pitchFamily="34" charset="0"/>
              <a:cs typeface="Arial" panose="020B0604020202020204" pitchFamily="34" charset="0"/>
            </a:endParaRPr>
          </a:p>
          <a:p>
            <a:pPr algn="ctr">
              <a:spcAft>
                <a:spcPts val="200"/>
              </a:spcAft>
            </a:pPr>
            <a:r>
              <a:rPr lang="en-GB" sz="1050" dirty="0" smtClean="0">
                <a:solidFill>
                  <a:srgbClr val="4D4D4D"/>
                </a:solidFill>
                <a:latin typeface="Arial" panose="020B0604020202020204" pitchFamily="34" charset="0"/>
                <a:cs typeface="Arial" panose="020B0604020202020204" pitchFamily="34" charset="0"/>
              </a:rPr>
              <a:t>0.70 (0.43, 1.14)</a:t>
            </a:r>
          </a:p>
          <a:p>
            <a:pPr algn="ctr">
              <a:spcAft>
                <a:spcPts val="200"/>
              </a:spcAft>
            </a:pPr>
            <a:r>
              <a:rPr lang="en-GB" sz="1050" dirty="0" smtClean="0">
                <a:solidFill>
                  <a:srgbClr val="4D4D4D"/>
                </a:solidFill>
                <a:latin typeface="Arial" panose="020B0604020202020204" pitchFamily="34" charset="0"/>
                <a:cs typeface="Arial" panose="020B0604020202020204" pitchFamily="34" charset="0"/>
              </a:rPr>
              <a:t>0.63 (0.50, 0.80)</a:t>
            </a:r>
          </a:p>
          <a:p>
            <a:pPr algn="ctr"/>
            <a:endParaRPr lang="en-GB" sz="1050" dirty="0" smtClean="0">
              <a:solidFill>
                <a:srgbClr val="4D4D4D"/>
              </a:solidFill>
              <a:latin typeface="Arial" panose="020B0604020202020204" pitchFamily="34" charset="0"/>
              <a:cs typeface="Arial" panose="020B0604020202020204" pitchFamily="34" charset="0"/>
            </a:endParaRPr>
          </a:p>
          <a:p>
            <a:pPr algn="ctr"/>
            <a:r>
              <a:rPr lang="en-GB" sz="1050" dirty="0" smtClean="0">
                <a:solidFill>
                  <a:srgbClr val="4D4D4D"/>
                </a:solidFill>
                <a:latin typeface="Arial" panose="020B0604020202020204" pitchFamily="34" charset="0"/>
                <a:cs typeface="Arial" panose="020B0604020202020204" pitchFamily="34" charset="0"/>
              </a:rPr>
              <a:t>0.82 (0.50, 1.35)</a:t>
            </a:r>
            <a:br>
              <a:rPr lang="en-GB" sz="1050" dirty="0" smtClean="0">
                <a:solidFill>
                  <a:srgbClr val="4D4D4D"/>
                </a:solidFill>
                <a:latin typeface="Arial" panose="020B0604020202020204" pitchFamily="34" charset="0"/>
                <a:cs typeface="Arial" panose="020B0604020202020204" pitchFamily="34" charset="0"/>
              </a:rPr>
            </a:br>
            <a:r>
              <a:rPr lang="en-GB" sz="1050" dirty="0" smtClean="0">
                <a:solidFill>
                  <a:srgbClr val="4D4D4D"/>
                </a:solidFill>
                <a:latin typeface="Arial" panose="020B0604020202020204" pitchFamily="34" charset="0"/>
                <a:cs typeface="Arial" panose="020B0604020202020204" pitchFamily="34" charset="0"/>
              </a:rPr>
              <a:t>0.87 (0.61, 1.22)</a:t>
            </a:r>
          </a:p>
          <a:p>
            <a:pPr algn="ctr"/>
            <a:r>
              <a:rPr lang="en-GB" sz="1050" dirty="0" smtClean="0">
                <a:solidFill>
                  <a:srgbClr val="4D4D4D"/>
                </a:solidFill>
                <a:latin typeface="Arial" panose="020B0604020202020204" pitchFamily="34" charset="0"/>
                <a:cs typeface="Arial" panose="020B0604020202020204" pitchFamily="34" charset="0"/>
              </a:rPr>
              <a:t>0.44 (0.31, 0.61)</a:t>
            </a:r>
            <a:endParaRPr lang="en-GB" sz="1050" dirty="0">
              <a:solidFill>
                <a:srgbClr val="4D4D4D"/>
              </a:solidFill>
              <a:latin typeface="Arial" panose="020B0604020202020204" pitchFamily="34" charset="0"/>
              <a:cs typeface="Arial" panose="020B0604020202020204" pitchFamily="34" charset="0"/>
            </a:endParaRPr>
          </a:p>
        </p:txBody>
      </p:sp>
      <p:sp>
        <p:nvSpPr>
          <p:cNvPr id="118" name="TextBox 117"/>
          <p:cNvSpPr txBox="1"/>
          <p:nvPr/>
        </p:nvSpPr>
        <p:spPr>
          <a:xfrm>
            <a:off x="7063382" y="5883443"/>
            <a:ext cx="1228221" cy="261610"/>
          </a:xfrm>
          <a:prstGeom prst="rect">
            <a:avLst/>
          </a:prstGeom>
          <a:noFill/>
        </p:spPr>
        <p:txBody>
          <a:bodyPr wrap="none" rtlCol="0">
            <a:spAutoFit/>
          </a:bodyPr>
          <a:lstStyle/>
          <a:p>
            <a:pPr>
              <a:spcAft>
                <a:spcPts val="200"/>
              </a:spcAft>
            </a:pPr>
            <a:r>
              <a:rPr lang="en-GB" sz="1100" dirty="0" smtClean="0">
                <a:solidFill>
                  <a:srgbClr val="4D4D4D"/>
                </a:solidFill>
                <a:latin typeface="Arial" panose="020B0604020202020204" pitchFamily="34" charset="0"/>
                <a:cs typeface="Arial" panose="020B0604020202020204" pitchFamily="34" charset="0"/>
              </a:rPr>
              <a:t>Favours placebo</a:t>
            </a:r>
            <a:endParaRPr lang="en-GB" sz="1100" dirty="0">
              <a:solidFill>
                <a:srgbClr val="4D4D4D"/>
              </a:solidFill>
              <a:latin typeface="Arial" panose="020B0604020202020204" pitchFamily="34" charset="0"/>
              <a:cs typeface="Arial" panose="020B0604020202020204" pitchFamily="34" charset="0"/>
            </a:endParaRPr>
          </a:p>
        </p:txBody>
      </p:sp>
      <p:cxnSp>
        <p:nvCxnSpPr>
          <p:cNvPr id="119" name="Straight Connector 118"/>
          <p:cNvCxnSpPr>
            <a:cxnSpLocks/>
          </p:cNvCxnSpPr>
          <p:nvPr/>
        </p:nvCxnSpPr>
        <p:spPr>
          <a:xfrm>
            <a:off x="6612804" y="5590515"/>
            <a:ext cx="1476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20" name="Straight Connector 119"/>
          <p:cNvCxnSpPr/>
          <p:nvPr/>
        </p:nvCxnSpPr>
        <p:spPr>
          <a:xfrm>
            <a:off x="6610547" y="5590515"/>
            <a:ext cx="0" cy="7200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21" name="Straight Connector 120"/>
          <p:cNvCxnSpPr/>
          <p:nvPr/>
        </p:nvCxnSpPr>
        <p:spPr>
          <a:xfrm>
            <a:off x="7108228" y="5590515"/>
            <a:ext cx="0" cy="7200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22" name="Straight Connector 121"/>
          <p:cNvCxnSpPr/>
          <p:nvPr/>
        </p:nvCxnSpPr>
        <p:spPr>
          <a:xfrm>
            <a:off x="7596384" y="5590515"/>
            <a:ext cx="0" cy="7200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23" name="Straight Connector 122"/>
          <p:cNvCxnSpPr/>
          <p:nvPr/>
        </p:nvCxnSpPr>
        <p:spPr>
          <a:xfrm>
            <a:off x="8094065" y="5590515"/>
            <a:ext cx="0" cy="7200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24" name="Straight Connector 123"/>
          <p:cNvCxnSpPr>
            <a:cxnSpLocks/>
          </p:cNvCxnSpPr>
          <p:nvPr/>
        </p:nvCxnSpPr>
        <p:spPr>
          <a:xfrm>
            <a:off x="7108228" y="1860748"/>
            <a:ext cx="0" cy="3755473"/>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125" name="TextBox 124"/>
          <p:cNvSpPr txBox="1"/>
          <p:nvPr/>
        </p:nvSpPr>
        <p:spPr>
          <a:xfrm>
            <a:off x="6478940" y="5643684"/>
            <a:ext cx="263213" cy="261610"/>
          </a:xfrm>
          <a:prstGeom prst="rect">
            <a:avLst/>
          </a:prstGeom>
          <a:noFill/>
        </p:spPr>
        <p:txBody>
          <a:bodyPr wrap="none" rtlCol="0">
            <a:spAutoFit/>
          </a:bodyPr>
          <a:lstStyle/>
          <a:p>
            <a:pPr algn="ctr">
              <a:spcAft>
                <a:spcPts val="200"/>
              </a:spcAft>
            </a:pPr>
            <a:r>
              <a:rPr lang="en-GB" sz="1100" dirty="0" smtClean="0">
                <a:solidFill>
                  <a:srgbClr val="4D4D4D"/>
                </a:solidFill>
                <a:latin typeface="Arial" panose="020B0604020202020204" pitchFamily="34" charset="0"/>
                <a:cs typeface="Arial" panose="020B0604020202020204" pitchFamily="34" charset="0"/>
              </a:rPr>
              <a:t>0</a:t>
            </a:r>
            <a:endParaRPr lang="en-GB" sz="1100" dirty="0">
              <a:solidFill>
                <a:srgbClr val="4D4D4D"/>
              </a:solidFill>
              <a:latin typeface="Arial" panose="020B0604020202020204" pitchFamily="34" charset="0"/>
              <a:cs typeface="Arial" panose="020B0604020202020204" pitchFamily="34" charset="0"/>
            </a:endParaRPr>
          </a:p>
        </p:txBody>
      </p:sp>
      <p:sp>
        <p:nvSpPr>
          <p:cNvPr id="126" name="TextBox 125"/>
          <p:cNvSpPr txBox="1"/>
          <p:nvPr/>
        </p:nvSpPr>
        <p:spPr>
          <a:xfrm>
            <a:off x="6976621" y="5643684"/>
            <a:ext cx="263213" cy="261610"/>
          </a:xfrm>
          <a:prstGeom prst="rect">
            <a:avLst/>
          </a:prstGeom>
          <a:noFill/>
        </p:spPr>
        <p:txBody>
          <a:bodyPr wrap="none" rtlCol="0">
            <a:spAutoFit/>
          </a:bodyPr>
          <a:lstStyle/>
          <a:p>
            <a:pPr algn="ctr">
              <a:spcAft>
                <a:spcPts val="200"/>
              </a:spcAft>
            </a:pPr>
            <a:r>
              <a:rPr lang="en-GB" sz="1100" dirty="0" smtClean="0">
                <a:solidFill>
                  <a:srgbClr val="4D4D4D"/>
                </a:solidFill>
                <a:latin typeface="Arial" panose="020B0604020202020204" pitchFamily="34" charset="0"/>
                <a:cs typeface="Arial" panose="020B0604020202020204" pitchFamily="34" charset="0"/>
              </a:rPr>
              <a:t>1</a:t>
            </a:r>
            <a:endParaRPr lang="en-GB" sz="1100" dirty="0">
              <a:solidFill>
                <a:srgbClr val="4D4D4D"/>
              </a:solidFill>
              <a:latin typeface="Arial" panose="020B0604020202020204" pitchFamily="34" charset="0"/>
              <a:cs typeface="Arial" panose="020B0604020202020204" pitchFamily="34" charset="0"/>
            </a:endParaRPr>
          </a:p>
        </p:txBody>
      </p:sp>
      <p:sp>
        <p:nvSpPr>
          <p:cNvPr id="127" name="TextBox 126"/>
          <p:cNvSpPr txBox="1"/>
          <p:nvPr/>
        </p:nvSpPr>
        <p:spPr>
          <a:xfrm>
            <a:off x="7464777" y="5643684"/>
            <a:ext cx="263213" cy="261610"/>
          </a:xfrm>
          <a:prstGeom prst="rect">
            <a:avLst/>
          </a:prstGeom>
          <a:noFill/>
        </p:spPr>
        <p:txBody>
          <a:bodyPr wrap="none" rtlCol="0">
            <a:spAutoFit/>
          </a:bodyPr>
          <a:lstStyle/>
          <a:p>
            <a:pPr algn="ctr">
              <a:spcAft>
                <a:spcPts val="200"/>
              </a:spcAft>
            </a:pPr>
            <a:r>
              <a:rPr lang="en-GB" sz="1100" dirty="0" smtClean="0">
                <a:solidFill>
                  <a:srgbClr val="4D4D4D"/>
                </a:solidFill>
                <a:latin typeface="Arial" panose="020B0604020202020204" pitchFamily="34" charset="0"/>
                <a:cs typeface="Arial" panose="020B0604020202020204" pitchFamily="34" charset="0"/>
              </a:rPr>
              <a:t>2</a:t>
            </a:r>
            <a:endParaRPr lang="en-GB" sz="1100" dirty="0">
              <a:solidFill>
                <a:srgbClr val="4D4D4D"/>
              </a:solidFill>
              <a:latin typeface="Arial" panose="020B0604020202020204" pitchFamily="34" charset="0"/>
              <a:cs typeface="Arial" panose="020B0604020202020204" pitchFamily="34" charset="0"/>
            </a:endParaRPr>
          </a:p>
        </p:txBody>
      </p:sp>
      <p:sp>
        <p:nvSpPr>
          <p:cNvPr id="128" name="TextBox 127"/>
          <p:cNvSpPr txBox="1"/>
          <p:nvPr/>
        </p:nvSpPr>
        <p:spPr>
          <a:xfrm>
            <a:off x="7964839" y="5643684"/>
            <a:ext cx="263213" cy="261610"/>
          </a:xfrm>
          <a:prstGeom prst="rect">
            <a:avLst/>
          </a:prstGeom>
          <a:noFill/>
        </p:spPr>
        <p:txBody>
          <a:bodyPr wrap="none" rtlCol="0">
            <a:spAutoFit/>
          </a:bodyPr>
          <a:lstStyle/>
          <a:p>
            <a:pPr algn="ctr">
              <a:spcAft>
                <a:spcPts val="200"/>
              </a:spcAft>
            </a:pPr>
            <a:r>
              <a:rPr lang="en-GB" sz="1100" dirty="0" smtClean="0">
                <a:solidFill>
                  <a:srgbClr val="4D4D4D"/>
                </a:solidFill>
                <a:latin typeface="Arial" panose="020B0604020202020204" pitchFamily="34" charset="0"/>
                <a:cs typeface="Arial" panose="020B0604020202020204" pitchFamily="34" charset="0"/>
              </a:rPr>
              <a:t>3</a:t>
            </a:r>
            <a:endParaRPr lang="en-GB" sz="1100" dirty="0">
              <a:solidFill>
                <a:srgbClr val="4D4D4D"/>
              </a:solidFill>
              <a:latin typeface="Arial" panose="020B0604020202020204" pitchFamily="34" charset="0"/>
              <a:cs typeface="Arial" panose="020B0604020202020204" pitchFamily="34" charset="0"/>
            </a:endParaRPr>
          </a:p>
        </p:txBody>
      </p:sp>
      <p:cxnSp>
        <p:nvCxnSpPr>
          <p:cNvPr id="129" name="Straight Arrow Connector 128"/>
          <p:cNvCxnSpPr>
            <a:cxnSpLocks/>
          </p:cNvCxnSpPr>
          <p:nvPr/>
        </p:nvCxnSpPr>
        <p:spPr>
          <a:xfrm>
            <a:off x="7136803" y="5907624"/>
            <a:ext cx="988218" cy="0"/>
          </a:xfrm>
          <a:prstGeom prst="straightConnector1">
            <a:avLst/>
          </a:prstGeom>
          <a:noFill/>
          <a:ln w="19050" cap="sq">
            <a:solidFill>
              <a:schemeClr val="accent2"/>
            </a:solidFill>
            <a:miter lim="800000"/>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cxnSp>
      <p:cxnSp>
        <p:nvCxnSpPr>
          <p:cNvPr id="130" name="Straight Arrow Connector 129"/>
          <p:cNvCxnSpPr>
            <a:cxnSpLocks/>
          </p:cNvCxnSpPr>
          <p:nvPr/>
        </p:nvCxnSpPr>
        <p:spPr>
          <a:xfrm flipH="1">
            <a:off x="6627092" y="5907624"/>
            <a:ext cx="445416" cy="0"/>
          </a:xfrm>
          <a:prstGeom prst="straightConnector1">
            <a:avLst/>
          </a:prstGeom>
          <a:noFill/>
          <a:ln w="19050" cap="sq">
            <a:solidFill>
              <a:schemeClr val="accent3"/>
            </a:solidFill>
            <a:miter lim="800000"/>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cxnSp>
      <p:cxnSp>
        <p:nvCxnSpPr>
          <p:cNvPr id="131" name="Straight Connector 130"/>
          <p:cNvCxnSpPr/>
          <p:nvPr/>
        </p:nvCxnSpPr>
        <p:spPr>
          <a:xfrm>
            <a:off x="517387" y="1842322"/>
            <a:ext cx="8109226"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32" name="Straight Connector 131"/>
          <p:cNvCxnSpPr/>
          <p:nvPr/>
        </p:nvCxnSpPr>
        <p:spPr>
          <a:xfrm>
            <a:off x="517387" y="1648065"/>
            <a:ext cx="8109226"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grpSp>
        <p:nvGrpSpPr>
          <p:cNvPr id="133" name="Group 132"/>
          <p:cNvGrpSpPr/>
          <p:nvPr/>
        </p:nvGrpSpPr>
        <p:grpSpPr>
          <a:xfrm>
            <a:off x="6752750" y="5418957"/>
            <a:ext cx="140969" cy="81110"/>
            <a:chOff x="6771800" y="5483621"/>
            <a:chExt cx="140969" cy="81110"/>
          </a:xfrm>
          <a:solidFill>
            <a:schemeClr val="bg1"/>
          </a:solidFill>
        </p:grpSpPr>
        <p:sp>
          <p:nvSpPr>
            <p:cNvPr id="134" name="Diamond 133"/>
            <p:cNvSpPr/>
            <p:nvPr/>
          </p:nvSpPr>
          <p:spPr>
            <a:xfrm>
              <a:off x="6791185" y="5487912"/>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135" name="Group 134"/>
            <p:cNvGrpSpPr/>
            <p:nvPr/>
          </p:nvGrpSpPr>
          <p:grpSpPr>
            <a:xfrm>
              <a:off x="6771800" y="5483621"/>
              <a:ext cx="140969" cy="81110"/>
              <a:chOff x="2661712" y="2126309"/>
              <a:chExt cx="154781" cy="81110"/>
            </a:xfrm>
            <a:grpFill/>
          </p:grpSpPr>
          <p:cxnSp>
            <p:nvCxnSpPr>
              <p:cNvPr id="136" name="Straight Connector 135"/>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37" name="Straight Connector 136"/>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38" name="Straight Connector 137"/>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139" name="Group 138"/>
          <p:cNvGrpSpPr/>
          <p:nvPr/>
        </p:nvGrpSpPr>
        <p:grpSpPr>
          <a:xfrm>
            <a:off x="6905150" y="5261794"/>
            <a:ext cx="281463" cy="81110"/>
            <a:chOff x="6924200" y="5297883"/>
            <a:chExt cx="281463" cy="81110"/>
          </a:xfrm>
          <a:solidFill>
            <a:schemeClr val="bg1"/>
          </a:solidFill>
        </p:grpSpPr>
        <p:sp>
          <p:nvSpPr>
            <p:cNvPr id="140" name="Diamond 139"/>
            <p:cNvSpPr/>
            <p:nvPr/>
          </p:nvSpPr>
          <p:spPr>
            <a:xfrm>
              <a:off x="6998354" y="5302174"/>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141" name="Group 140"/>
            <p:cNvGrpSpPr/>
            <p:nvPr/>
          </p:nvGrpSpPr>
          <p:grpSpPr>
            <a:xfrm>
              <a:off x="6924200" y="5297883"/>
              <a:ext cx="281463" cy="81110"/>
              <a:chOff x="2661712" y="2126309"/>
              <a:chExt cx="154781" cy="81110"/>
            </a:xfrm>
            <a:grpFill/>
          </p:grpSpPr>
          <p:cxnSp>
            <p:nvCxnSpPr>
              <p:cNvPr id="142" name="Straight Connector 141"/>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43" name="Straight Connector 142"/>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44" name="Straight Connector 143"/>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145" name="Group 144"/>
          <p:cNvGrpSpPr/>
          <p:nvPr/>
        </p:nvGrpSpPr>
        <p:grpSpPr>
          <a:xfrm>
            <a:off x="6853238" y="5104631"/>
            <a:ext cx="414337" cy="81110"/>
            <a:chOff x="6872288" y="5121670"/>
            <a:chExt cx="414337" cy="81110"/>
          </a:xfrm>
          <a:solidFill>
            <a:schemeClr val="bg1"/>
          </a:solidFill>
        </p:grpSpPr>
        <p:sp>
          <p:nvSpPr>
            <p:cNvPr id="146" name="Diamond 145"/>
            <p:cNvSpPr/>
            <p:nvPr/>
          </p:nvSpPr>
          <p:spPr>
            <a:xfrm>
              <a:off x="6986447" y="5125961"/>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147" name="Group 146"/>
            <p:cNvGrpSpPr/>
            <p:nvPr/>
          </p:nvGrpSpPr>
          <p:grpSpPr>
            <a:xfrm>
              <a:off x="6872288" y="5121670"/>
              <a:ext cx="414337" cy="81110"/>
              <a:chOff x="2661712" y="2126309"/>
              <a:chExt cx="154781" cy="81110"/>
            </a:xfrm>
            <a:grpFill/>
          </p:grpSpPr>
          <p:cxnSp>
            <p:nvCxnSpPr>
              <p:cNvPr id="148" name="Straight Connector 147"/>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49" name="Straight Connector 148"/>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50" name="Straight Connector 149"/>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151" name="Group 150"/>
          <p:cNvGrpSpPr/>
          <p:nvPr/>
        </p:nvGrpSpPr>
        <p:grpSpPr>
          <a:xfrm>
            <a:off x="6853237" y="4747444"/>
            <a:ext cx="145257" cy="81110"/>
            <a:chOff x="6872287" y="4757339"/>
            <a:chExt cx="145257" cy="81110"/>
          </a:xfrm>
          <a:solidFill>
            <a:schemeClr val="bg1"/>
          </a:solidFill>
        </p:grpSpPr>
        <p:sp>
          <p:nvSpPr>
            <p:cNvPr id="152" name="Diamond 151"/>
            <p:cNvSpPr/>
            <p:nvPr/>
          </p:nvSpPr>
          <p:spPr>
            <a:xfrm>
              <a:off x="6898341" y="4761630"/>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153" name="Group 152"/>
            <p:cNvGrpSpPr/>
            <p:nvPr/>
          </p:nvGrpSpPr>
          <p:grpSpPr>
            <a:xfrm>
              <a:off x="6872287" y="4757339"/>
              <a:ext cx="145257" cy="81110"/>
              <a:chOff x="2661712" y="2126309"/>
              <a:chExt cx="154781" cy="81110"/>
            </a:xfrm>
            <a:grpFill/>
          </p:grpSpPr>
          <p:cxnSp>
            <p:nvCxnSpPr>
              <p:cNvPr id="154" name="Straight Connector 153"/>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55" name="Straight Connector 154"/>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56" name="Straight Connector 155"/>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157" name="Group 156"/>
          <p:cNvGrpSpPr/>
          <p:nvPr/>
        </p:nvGrpSpPr>
        <p:grpSpPr>
          <a:xfrm>
            <a:off x="6822281" y="4561707"/>
            <a:ext cx="347663" cy="81110"/>
            <a:chOff x="6841331" y="4576364"/>
            <a:chExt cx="347663" cy="81110"/>
          </a:xfrm>
          <a:solidFill>
            <a:schemeClr val="bg1"/>
          </a:solidFill>
        </p:grpSpPr>
        <p:sp>
          <p:nvSpPr>
            <p:cNvPr id="158" name="Diamond 157"/>
            <p:cNvSpPr/>
            <p:nvPr/>
          </p:nvSpPr>
          <p:spPr>
            <a:xfrm>
              <a:off x="6926916" y="4580655"/>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159" name="Group 158"/>
            <p:cNvGrpSpPr/>
            <p:nvPr/>
          </p:nvGrpSpPr>
          <p:grpSpPr>
            <a:xfrm>
              <a:off x="6841331" y="4576364"/>
              <a:ext cx="347663" cy="81110"/>
              <a:chOff x="2661712" y="2126309"/>
              <a:chExt cx="154781" cy="81110"/>
            </a:xfrm>
            <a:grpFill/>
          </p:grpSpPr>
          <p:cxnSp>
            <p:nvCxnSpPr>
              <p:cNvPr id="160" name="Straight Connector 159"/>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1" name="Straight Connector 160"/>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2" name="Straight Connector 161"/>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163" name="Group 162"/>
          <p:cNvGrpSpPr/>
          <p:nvPr/>
        </p:nvGrpSpPr>
        <p:grpSpPr>
          <a:xfrm>
            <a:off x="6829425" y="4235476"/>
            <a:ext cx="314325" cy="81110"/>
            <a:chOff x="6848475" y="4226321"/>
            <a:chExt cx="314325" cy="81110"/>
          </a:xfrm>
          <a:solidFill>
            <a:schemeClr val="bg1"/>
          </a:solidFill>
        </p:grpSpPr>
        <p:sp>
          <p:nvSpPr>
            <p:cNvPr id="164" name="Diamond 163"/>
            <p:cNvSpPr/>
            <p:nvPr/>
          </p:nvSpPr>
          <p:spPr>
            <a:xfrm>
              <a:off x="6926916" y="4230612"/>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165" name="Group 164"/>
            <p:cNvGrpSpPr/>
            <p:nvPr/>
          </p:nvGrpSpPr>
          <p:grpSpPr>
            <a:xfrm>
              <a:off x="6848475" y="4226321"/>
              <a:ext cx="314325" cy="81110"/>
              <a:chOff x="2661712" y="2126309"/>
              <a:chExt cx="154781" cy="81110"/>
            </a:xfrm>
            <a:grpFill/>
          </p:grpSpPr>
          <p:cxnSp>
            <p:nvCxnSpPr>
              <p:cNvPr id="166" name="Straight Connector 165"/>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7" name="Straight Connector 166"/>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8" name="Straight Connector 167"/>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169" name="Group 168"/>
          <p:cNvGrpSpPr/>
          <p:nvPr/>
        </p:nvGrpSpPr>
        <p:grpSpPr>
          <a:xfrm>
            <a:off x="6860381" y="4055493"/>
            <a:ext cx="142875" cy="81110"/>
            <a:chOff x="6879431" y="4042965"/>
            <a:chExt cx="142875" cy="81110"/>
          </a:xfrm>
          <a:solidFill>
            <a:schemeClr val="bg1"/>
          </a:solidFill>
        </p:grpSpPr>
        <p:sp>
          <p:nvSpPr>
            <p:cNvPr id="170" name="Diamond 169"/>
            <p:cNvSpPr/>
            <p:nvPr/>
          </p:nvSpPr>
          <p:spPr>
            <a:xfrm>
              <a:off x="6912629" y="4047256"/>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171" name="Group 170"/>
            <p:cNvGrpSpPr/>
            <p:nvPr/>
          </p:nvGrpSpPr>
          <p:grpSpPr>
            <a:xfrm>
              <a:off x="6879431" y="4042965"/>
              <a:ext cx="142875" cy="81110"/>
              <a:chOff x="2661712" y="2126309"/>
              <a:chExt cx="154781" cy="81110"/>
            </a:xfrm>
            <a:grpFill/>
          </p:grpSpPr>
          <p:cxnSp>
            <p:nvCxnSpPr>
              <p:cNvPr id="172" name="Straight Connector 171"/>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73" name="Straight Connector 172"/>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74" name="Straight Connector 173"/>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175" name="Group 174"/>
          <p:cNvGrpSpPr/>
          <p:nvPr/>
        </p:nvGrpSpPr>
        <p:grpSpPr>
          <a:xfrm>
            <a:off x="6869906" y="3723507"/>
            <a:ext cx="321469" cy="81110"/>
            <a:chOff x="6888956" y="3685778"/>
            <a:chExt cx="321469" cy="81110"/>
          </a:xfrm>
          <a:solidFill>
            <a:schemeClr val="bg1"/>
          </a:solidFill>
        </p:grpSpPr>
        <p:sp>
          <p:nvSpPr>
            <p:cNvPr id="176" name="Diamond 175"/>
            <p:cNvSpPr/>
            <p:nvPr/>
          </p:nvSpPr>
          <p:spPr>
            <a:xfrm>
              <a:off x="6960254" y="3690069"/>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177" name="Group 176"/>
            <p:cNvGrpSpPr/>
            <p:nvPr/>
          </p:nvGrpSpPr>
          <p:grpSpPr>
            <a:xfrm>
              <a:off x="6888956" y="3685778"/>
              <a:ext cx="321469" cy="81110"/>
              <a:chOff x="2661712" y="2126309"/>
              <a:chExt cx="154781" cy="81110"/>
            </a:xfrm>
            <a:grpFill/>
          </p:grpSpPr>
          <p:cxnSp>
            <p:nvCxnSpPr>
              <p:cNvPr id="178" name="Straight Connector 177"/>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79" name="Straight Connector 178"/>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80" name="Straight Connector 179"/>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181" name="Group 180"/>
          <p:cNvGrpSpPr/>
          <p:nvPr/>
        </p:nvGrpSpPr>
        <p:grpSpPr>
          <a:xfrm>
            <a:off x="6869906" y="3549279"/>
            <a:ext cx="161925" cy="81110"/>
            <a:chOff x="6888956" y="3511946"/>
            <a:chExt cx="161925" cy="81110"/>
          </a:xfrm>
          <a:solidFill>
            <a:schemeClr val="bg1"/>
          </a:solidFill>
        </p:grpSpPr>
        <p:sp>
          <p:nvSpPr>
            <p:cNvPr id="182" name="Diamond 181"/>
            <p:cNvSpPr/>
            <p:nvPr/>
          </p:nvSpPr>
          <p:spPr>
            <a:xfrm>
              <a:off x="6917392" y="3516237"/>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183" name="Group 182"/>
            <p:cNvGrpSpPr/>
            <p:nvPr/>
          </p:nvGrpSpPr>
          <p:grpSpPr>
            <a:xfrm>
              <a:off x="6888956" y="3511946"/>
              <a:ext cx="161925" cy="81110"/>
              <a:chOff x="2661712" y="2126309"/>
              <a:chExt cx="154781" cy="81110"/>
            </a:xfrm>
            <a:grpFill/>
          </p:grpSpPr>
          <p:cxnSp>
            <p:nvCxnSpPr>
              <p:cNvPr id="184" name="Straight Connector 183"/>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85" name="Straight Connector 184"/>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86" name="Straight Connector 185"/>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187" name="Group 186"/>
          <p:cNvGrpSpPr/>
          <p:nvPr/>
        </p:nvGrpSpPr>
        <p:grpSpPr>
          <a:xfrm>
            <a:off x="6872288" y="3211538"/>
            <a:ext cx="145255" cy="81110"/>
            <a:chOff x="6891338" y="3121421"/>
            <a:chExt cx="145255" cy="81110"/>
          </a:xfrm>
          <a:solidFill>
            <a:schemeClr val="bg1"/>
          </a:solidFill>
        </p:grpSpPr>
        <p:sp>
          <p:nvSpPr>
            <p:cNvPr id="188" name="Diamond 187"/>
            <p:cNvSpPr/>
            <p:nvPr/>
          </p:nvSpPr>
          <p:spPr>
            <a:xfrm>
              <a:off x="6903104" y="3125712"/>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189" name="Group 188"/>
            <p:cNvGrpSpPr/>
            <p:nvPr/>
          </p:nvGrpSpPr>
          <p:grpSpPr>
            <a:xfrm>
              <a:off x="6891338" y="3121421"/>
              <a:ext cx="145255" cy="81110"/>
              <a:chOff x="2661712" y="2126309"/>
              <a:chExt cx="154781" cy="81110"/>
            </a:xfrm>
            <a:grpFill/>
          </p:grpSpPr>
          <p:cxnSp>
            <p:nvCxnSpPr>
              <p:cNvPr id="190" name="Straight Connector 189"/>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91" name="Straight Connector 190"/>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92" name="Straight Connector 191"/>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193" name="Group 192"/>
          <p:cNvGrpSpPr/>
          <p:nvPr/>
        </p:nvGrpSpPr>
        <p:grpSpPr>
          <a:xfrm>
            <a:off x="6865144" y="3043065"/>
            <a:ext cx="302419" cy="81110"/>
            <a:chOff x="6884194" y="2961877"/>
            <a:chExt cx="302419" cy="81110"/>
          </a:xfrm>
          <a:solidFill>
            <a:schemeClr val="bg1"/>
          </a:solidFill>
        </p:grpSpPr>
        <p:sp>
          <p:nvSpPr>
            <p:cNvPr id="194" name="Diamond 193"/>
            <p:cNvSpPr/>
            <p:nvPr/>
          </p:nvSpPr>
          <p:spPr>
            <a:xfrm>
              <a:off x="6950729" y="2966168"/>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195" name="Group 194"/>
            <p:cNvGrpSpPr/>
            <p:nvPr/>
          </p:nvGrpSpPr>
          <p:grpSpPr>
            <a:xfrm>
              <a:off x="6884194" y="2961877"/>
              <a:ext cx="302419" cy="81110"/>
              <a:chOff x="2661712" y="2126309"/>
              <a:chExt cx="154781" cy="81110"/>
            </a:xfrm>
            <a:grpFill/>
          </p:grpSpPr>
          <p:cxnSp>
            <p:nvCxnSpPr>
              <p:cNvPr id="196" name="Straight Connector 195"/>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97" name="Straight Connector 196"/>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198" name="Straight Connector 197"/>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199" name="Group 198"/>
          <p:cNvGrpSpPr/>
          <p:nvPr/>
        </p:nvGrpSpPr>
        <p:grpSpPr>
          <a:xfrm>
            <a:off x="6819900" y="2699569"/>
            <a:ext cx="235744" cy="81110"/>
            <a:chOff x="6838950" y="2590402"/>
            <a:chExt cx="235744" cy="81110"/>
          </a:xfrm>
          <a:solidFill>
            <a:schemeClr val="bg1"/>
          </a:solidFill>
        </p:grpSpPr>
        <p:sp>
          <p:nvSpPr>
            <p:cNvPr id="200" name="Diamond 199"/>
            <p:cNvSpPr/>
            <p:nvPr/>
          </p:nvSpPr>
          <p:spPr>
            <a:xfrm>
              <a:off x="6888816" y="2594693"/>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201" name="Group 200"/>
            <p:cNvGrpSpPr/>
            <p:nvPr/>
          </p:nvGrpSpPr>
          <p:grpSpPr>
            <a:xfrm>
              <a:off x="6838950" y="2590402"/>
              <a:ext cx="235744" cy="81110"/>
              <a:chOff x="2661712" y="2126309"/>
              <a:chExt cx="154781" cy="81110"/>
            </a:xfrm>
            <a:grpFill/>
          </p:grpSpPr>
          <p:cxnSp>
            <p:nvCxnSpPr>
              <p:cNvPr id="202" name="Straight Connector 201"/>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203" name="Straight Connector 202"/>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204" name="Straight Connector 203"/>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205" name="Group 204"/>
          <p:cNvGrpSpPr/>
          <p:nvPr/>
        </p:nvGrpSpPr>
        <p:grpSpPr>
          <a:xfrm>
            <a:off x="6698456" y="2536851"/>
            <a:ext cx="469107" cy="81110"/>
            <a:chOff x="6717506" y="2418952"/>
            <a:chExt cx="469107" cy="81110"/>
          </a:xfrm>
          <a:solidFill>
            <a:schemeClr val="bg1"/>
          </a:solidFill>
        </p:grpSpPr>
        <p:sp>
          <p:nvSpPr>
            <p:cNvPr id="206" name="Diamond 205"/>
            <p:cNvSpPr/>
            <p:nvPr/>
          </p:nvSpPr>
          <p:spPr>
            <a:xfrm>
              <a:off x="6803091" y="2423243"/>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207" name="Group 206"/>
            <p:cNvGrpSpPr/>
            <p:nvPr/>
          </p:nvGrpSpPr>
          <p:grpSpPr>
            <a:xfrm>
              <a:off x="6717506" y="2418952"/>
              <a:ext cx="469107" cy="81110"/>
              <a:chOff x="2661712" y="2126309"/>
              <a:chExt cx="154781" cy="81110"/>
            </a:xfrm>
            <a:grpFill/>
          </p:grpSpPr>
          <p:cxnSp>
            <p:nvCxnSpPr>
              <p:cNvPr id="208" name="Straight Connector 207"/>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209" name="Straight Connector 208"/>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210" name="Straight Connector 209"/>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211" name="Group 210"/>
          <p:cNvGrpSpPr/>
          <p:nvPr/>
        </p:nvGrpSpPr>
        <p:grpSpPr>
          <a:xfrm>
            <a:off x="6924620" y="2374132"/>
            <a:ext cx="316705" cy="81110"/>
            <a:chOff x="6943670" y="2261789"/>
            <a:chExt cx="316705" cy="81110"/>
          </a:xfrm>
          <a:solidFill>
            <a:schemeClr val="bg1"/>
          </a:solidFill>
        </p:grpSpPr>
        <p:sp>
          <p:nvSpPr>
            <p:cNvPr id="212" name="Diamond 211"/>
            <p:cNvSpPr/>
            <p:nvPr/>
          </p:nvSpPr>
          <p:spPr>
            <a:xfrm>
              <a:off x="7034072" y="2266080"/>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213" name="Group 212"/>
            <p:cNvGrpSpPr/>
            <p:nvPr/>
          </p:nvGrpSpPr>
          <p:grpSpPr>
            <a:xfrm>
              <a:off x="6943670" y="2261789"/>
              <a:ext cx="316705" cy="81110"/>
              <a:chOff x="2661712" y="2126309"/>
              <a:chExt cx="154781" cy="81110"/>
            </a:xfrm>
            <a:grpFill/>
          </p:grpSpPr>
          <p:cxnSp>
            <p:nvCxnSpPr>
              <p:cNvPr id="214" name="Straight Connector 213"/>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215" name="Straight Connector 214"/>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216" name="Straight Connector 215"/>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grpSp>
        <p:nvGrpSpPr>
          <p:cNvPr id="217" name="Group 216"/>
          <p:cNvGrpSpPr/>
          <p:nvPr/>
        </p:nvGrpSpPr>
        <p:grpSpPr>
          <a:xfrm>
            <a:off x="6848475" y="2211413"/>
            <a:ext cx="226219" cy="81110"/>
            <a:chOff x="6867525" y="2102246"/>
            <a:chExt cx="226219" cy="81110"/>
          </a:xfrm>
          <a:solidFill>
            <a:schemeClr val="bg1"/>
          </a:solidFill>
        </p:grpSpPr>
        <p:sp>
          <p:nvSpPr>
            <p:cNvPr id="218" name="Diamond 217"/>
            <p:cNvSpPr/>
            <p:nvPr/>
          </p:nvSpPr>
          <p:spPr>
            <a:xfrm>
              <a:off x="6924534" y="2106537"/>
              <a:ext cx="72528" cy="72528"/>
            </a:xfrm>
            <a:prstGeom prst="diamond">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latin typeface="Arial" panose="020B0604020202020204" pitchFamily="34" charset="0"/>
                <a:cs typeface="Arial" panose="020B0604020202020204" pitchFamily="34" charset="0"/>
              </a:endParaRPr>
            </a:p>
          </p:txBody>
        </p:sp>
        <p:grpSp>
          <p:nvGrpSpPr>
            <p:cNvPr id="219" name="Group 218"/>
            <p:cNvGrpSpPr/>
            <p:nvPr/>
          </p:nvGrpSpPr>
          <p:grpSpPr>
            <a:xfrm>
              <a:off x="6867525" y="2102246"/>
              <a:ext cx="226219" cy="81110"/>
              <a:chOff x="2661712" y="2126309"/>
              <a:chExt cx="154781" cy="81110"/>
            </a:xfrm>
            <a:grpFill/>
          </p:grpSpPr>
          <p:cxnSp>
            <p:nvCxnSpPr>
              <p:cNvPr id="220" name="Straight Connector 219"/>
              <p:cNvCxnSpPr/>
              <p:nvPr/>
            </p:nvCxnSpPr>
            <p:spPr>
              <a:xfrm>
                <a:off x="2661712"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221" name="Straight Connector 220"/>
              <p:cNvCxnSpPr/>
              <p:nvPr/>
            </p:nvCxnSpPr>
            <p:spPr>
              <a:xfrm>
                <a:off x="2816493" y="2126309"/>
                <a:ext cx="0" cy="8111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cxnSp>
            <p:nvCxnSpPr>
              <p:cNvPr id="222" name="Straight Connector 221"/>
              <p:cNvCxnSpPr>
                <a:cxnSpLocks/>
              </p:cNvCxnSpPr>
              <p:nvPr/>
            </p:nvCxnSpPr>
            <p:spPr>
              <a:xfrm>
                <a:off x="2668231" y="2166864"/>
                <a:ext cx="147180" cy="0"/>
              </a:xfrm>
              <a:prstGeom prst="line">
                <a:avLst/>
              </a:prstGeom>
              <a:grpFill/>
              <a:ln w="190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cxnSp>
        </p:grpSp>
      </p:grpSp>
    </p:spTree>
    <p:extLst>
      <p:ext uri="{BB962C8B-B14F-4D97-AF65-F5344CB8AC3E}">
        <p14:creationId xmlns:p14="http://schemas.microsoft.com/office/powerpoint/2010/main" val="882118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Nivolumab (ONO-4538/BMS-936558) as salvage treatment after second or later-line chemotherapy for advanced gastric or gastro-</a:t>
            </a:r>
            <a:r>
              <a:rPr lang="en-GB" dirty="0" err="1"/>
              <a:t>esophageal</a:t>
            </a:r>
            <a:r>
              <a:rPr lang="en-GB" dirty="0"/>
              <a:t> junction cancer (AGC): A double-blinded, randomized phase III trial – Kang Y-K, et al</a:t>
            </a:r>
          </a:p>
        </p:txBody>
      </p:sp>
      <p:sp>
        <p:nvSpPr>
          <p:cNvPr id="3" name="Content Placeholder 2"/>
          <p:cNvSpPr>
            <a:spLocks noGrp="1"/>
          </p:cNvSpPr>
          <p:nvPr>
            <p:ph idx="1"/>
          </p:nvPr>
        </p:nvSpPr>
        <p:spPr/>
        <p:txBody>
          <a:bodyPr/>
          <a:lstStyle/>
          <a:p>
            <a:pPr marL="0" indent="0">
              <a:buNone/>
            </a:pPr>
            <a:r>
              <a:rPr lang="en-GB" b="1" dirty="0" smtClean="0"/>
              <a:t>Key results (cont.)</a:t>
            </a:r>
            <a:endParaRPr lang="en-GB" b="1" dirty="0"/>
          </a:p>
        </p:txBody>
      </p:sp>
      <p:sp>
        <p:nvSpPr>
          <p:cNvPr id="5" name="Text Placeholder 4"/>
          <p:cNvSpPr>
            <a:spLocks noGrp="1"/>
          </p:cNvSpPr>
          <p:nvPr>
            <p:ph type="body" sz="quarter" idx="11"/>
          </p:nvPr>
        </p:nvSpPr>
        <p:spPr/>
        <p:txBody>
          <a:bodyPr/>
          <a:lstStyle/>
          <a:p>
            <a:r>
              <a:rPr lang="en-GB" dirty="0" smtClean="0"/>
              <a:t>Kang Y-K,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2</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143017890"/>
              </p:ext>
            </p:extLst>
          </p:nvPr>
        </p:nvGraphicFramePr>
        <p:xfrm>
          <a:off x="381000" y="1600200"/>
          <a:ext cx="8382000" cy="4521176"/>
        </p:xfrm>
        <a:graphic>
          <a:graphicData uri="http://schemas.openxmlformats.org/drawingml/2006/table">
            <a:tbl>
              <a:tblPr firstRow="1" bandRow="1">
                <a:tableStyleId>{69012ECD-51FC-41F1-AA8D-1B2483CD663E}</a:tableStyleId>
              </a:tblPr>
              <a:tblGrid>
                <a:gridCol w="3048000"/>
                <a:gridCol w="2667000"/>
                <a:gridCol w="2667000"/>
              </a:tblGrid>
              <a:tr h="516844">
                <a:tc>
                  <a:txBody>
                    <a:bodyPr/>
                    <a:lstStyle/>
                    <a:p>
                      <a:pPr>
                        <a:lnSpc>
                          <a:spcPct val="90000"/>
                        </a:lnSpc>
                      </a:pPr>
                      <a:r>
                        <a:rPr lang="en-GB" sz="1600" b="1" i="0" u="none" strike="noStrike" kern="1200" baseline="0" noProof="0" dirty="0" smtClean="0">
                          <a:solidFill>
                            <a:schemeClr val="tx2"/>
                          </a:solidFill>
                          <a:latin typeface="Arial" panose="020B0604020202020204" pitchFamily="34" charset="0"/>
                          <a:ea typeface="+mn-ea"/>
                          <a:cs typeface="Arial" panose="020B0604020202020204" pitchFamily="34" charset="0"/>
                        </a:rPr>
                        <a:t>Characteristics</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en-GB" sz="1600" b="1" i="0" u="none" strike="noStrike" kern="1200" baseline="0" noProof="0" dirty="0" smtClean="0">
                          <a:solidFill>
                            <a:schemeClr val="tx2"/>
                          </a:solidFill>
                          <a:latin typeface="Arial" panose="020B0604020202020204" pitchFamily="34" charset="0"/>
                          <a:ea typeface="+mn-ea"/>
                          <a:cs typeface="Arial" panose="020B0604020202020204" pitchFamily="34" charset="0"/>
                        </a:rPr>
                        <a:t>Nivolumab 3 mg/kg </a:t>
                      </a:r>
                      <a:br>
                        <a:rPr lang="en-GB" sz="1600" b="1" i="0" u="none" strike="noStrike" kern="1200" baseline="0" noProof="0" dirty="0" smtClean="0">
                          <a:solidFill>
                            <a:schemeClr val="tx2"/>
                          </a:solidFill>
                          <a:latin typeface="Arial" panose="020B0604020202020204" pitchFamily="34" charset="0"/>
                          <a:ea typeface="+mn-ea"/>
                          <a:cs typeface="Arial" panose="020B0604020202020204" pitchFamily="34" charset="0"/>
                        </a:rPr>
                      </a:br>
                      <a:r>
                        <a:rPr lang="en-GB" sz="1600" b="1" i="0" u="none" strike="noStrike" kern="1200" baseline="0" noProof="0" dirty="0" smtClean="0">
                          <a:solidFill>
                            <a:schemeClr val="tx2"/>
                          </a:solidFill>
                          <a:latin typeface="Arial" panose="020B0604020202020204" pitchFamily="34" charset="0"/>
                          <a:ea typeface="+mn-ea"/>
                          <a:cs typeface="Arial" panose="020B0604020202020204" pitchFamily="34" charset="0"/>
                        </a:rPr>
                        <a:t>(n=268)</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en-GB" sz="1600" b="1" i="0" u="none" strike="noStrike" kern="1200" baseline="0" noProof="0" dirty="0" smtClean="0">
                          <a:solidFill>
                            <a:schemeClr val="tx2"/>
                          </a:solidFill>
                          <a:latin typeface="Arial" panose="020B0604020202020204" pitchFamily="34" charset="0"/>
                          <a:ea typeface="+mn-ea"/>
                          <a:cs typeface="Arial" panose="020B0604020202020204" pitchFamily="34" charset="0"/>
                        </a:rPr>
                        <a:t>Placebo </a:t>
                      </a:r>
                      <a:br>
                        <a:rPr lang="en-GB" sz="1600" b="1" i="0" u="none" strike="noStrike" kern="1200" baseline="0" noProof="0" dirty="0" smtClean="0">
                          <a:solidFill>
                            <a:schemeClr val="tx2"/>
                          </a:solidFill>
                          <a:latin typeface="Arial" panose="020B0604020202020204" pitchFamily="34" charset="0"/>
                          <a:ea typeface="+mn-ea"/>
                          <a:cs typeface="Arial" panose="020B0604020202020204" pitchFamily="34" charset="0"/>
                        </a:rPr>
                      </a:br>
                      <a:r>
                        <a:rPr lang="en-GB" sz="1600" b="1" i="0" u="none" strike="noStrike" kern="1200" baseline="0" noProof="0" dirty="0" smtClean="0">
                          <a:solidFill>
                            <a:schemeClr val="tx2"/>
                          </a:solidFill>
                          <a:latin typeface="Arial" panose="020B0604020202020204" pitchFamily="34" charset="0"/>
                          <a:ea typeface="+mn-ea"/>
                          <a:cs typeface="Arial" panose="020B0604020202020204" pitchFamily="34" charset="0"/>
                        </a:rPr>
                        <a:t>(n=131)</a:t>
                      </a:r>
                      <a:endParaRPr lang="en-GB" sz="1600" b="1" noProof="0" dirty="0" smtClean="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99318">
                <a:tc>
                  <a:txBody>
                    <a:bodyPr/>
                    <a:lstStyle/>
                    <a:p>
                      <a:r>
                        <a:rPr lang="en-GB" sz="1600" b="0" i="0" u="none" strike="noStrike" kern="1200" baseline="0" noProof="0" dirty="0" smtClean="0">
                          <a:solidFill>
                            <a:schemeClr val="tx1"/>
                          </a:solidFill>
                          <a:latin typeface="Arial" panose="020B0604020202020204" pitchFamily="34" charset="0"/>
                          <a:ea typeface="+mn-ea"/>
                          <a:cs typeface="Arial" panose="020B0604020202020204" pitchFamily="34" charset="0"/>
                        </a:rPr>
                        <a:t>ORR, n (%)</a:t>
                      </a:r>
                    </a:p>
                    <a:p>
                      <a:pPr marL="182563" indent="0"/>
                      <a:r>
                        <a:rPr lang="en-GB" sz="1600" b="0" i="0" u="none" strike="noStrike" kern="1200" baseline="0" noProof="0" dirty="0" smtClean="0">
                          <a:solidFill>
                            <a:schemeClr val="tx1"/>
                          </a:solidFill>
                          <a:latin typeface="Arial" panose="020B0604020202020204" pitchFamily="34" charset="0"/>
                          <a:ea typeface="+mn-ea"/>
                          <a:cs typeface="Arial" panose="020B0604020202020204" pitchFamily="34" charset="0"/>
                        </a:rPr>
                        <a:t>95%CI</a:t>
                      </a:r>
                    </a:p>
                    <a:p>
                      <a:pPr marL="182563" indent="0"/>
                      <a:r>
                        <a:rPr lang="en-GB" sz="1600" b="0" i="0" u="none" strike="noStrike" kern="1200" baseline="0" noProof="0" dirty="0" smtClean="0">
                          <a:solidFill>
                            <a:schemeClr val="tx1"/>
                          </a:solidFill>
                          <a:latin typeface="Arial" panose="020B0604020202020204" pitchFamily="34" charset="0"/>
                          <a:ea typeface="+mn-ea"/>
                          <a:cs typeface="Arial" panose="020B0604020202020204" pitchFamily="34" charset="0"/>
                        </a:rPr>
                        <a:t>p-value</a:t>
                      </a:r>
                      <a:endParaRPr lang="en-GB"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noProof="0" dirty="0" smtClean="0">
                          <a:solidFill>
                            <a:schemeClr val="tx1"/>
                          </a:solidFill>
                          <a:latin typeface="Arial" panose="020B0604020202020204" pitchFamily="34" charset="0"/>
                          <a:cs typeface="Arial" panose="020B0604020202020204" pitchFamily="34" charset="0"/>
                        </a:rPr>
                        <a:t>30 (11.2)</a:t>
                      </a:r>
                    </a:p>
                    <a:p>
                      <a:pPr algn="ctr"/>
                      <a:r>
                        <a:rPr lang="en-GB" sz="1600" noProof="0" dirty="0" smtClean="0">
                          <a:solidFill>
                            <a:schemeClr val="tx1"/>
                          </a:solidFill>
                          <a:latin typeface="Arial" panose="020B0604020202020204" pitchFamily="34" charset="0"/>
                          <a:cs typeface="Arial" panose="020B0604020202020204" pitchFamily="34" charset="0"/>
                        </a:rPr>
                        <a:t>7.7, 15.6</a:t>
                      </a:r>
                    </a:p>
                    <a:p>
                      <a:pPr algn="ctr"/>
                      <a:r>
                        <a:rPr lang="en-GB" sz="1600" noProof="0" dirty="0" smtClean="0">
                          <a:solidFill>
                            <a:schemeClr val="tx1"/>
                          </a:solidFill>
                          <a:latin typeface="Arial" panose="020B0604020202020204" pitchFamily="34" charset="0"/>
                          <a:cs typeface="Arial" panose="020B0604020202020204" pitchFamily="34" charset="0"/>
                        </a:rPr>
                        <a:t>&lt;0.0001</a:t>
                      </a:r>
                      <a:endParaRPr lang="en-GB"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noProof="0" dirty="0" smtClean="0">
                          <a:solidFill>
                            <a:schemeClr val="tx1"/>
                          </a:solidFill>
                          <a:latin typeface="Arial" panose="020B0604020202020204" pitchFamily="34" charset="0"/>
                          <a:cs typeface="Arial" panose="020B0604020202020204" pitchFamily="34" charset="0"/>
                        </a:rPr>
                        <a:t>0</a:t>
                      </a:r>
                    </a:p>
                    <a:p>
                      <a:pPr algn="ctr"/>
                      <a:r>
                        <a:rPr lang="en-GB" sz="1600" noProof="0" dirty="0" smtClean="0">
                          <a:solidFill>
                            <a:schemeClr val="tx1"/>
                          </a:solidFill>
                          <a:latin typeface="Arial" panose="020B0604020202020204" pitchFamily="34" charset="0"/>
                          <a:cs typeface="Arial" panose="020B0604020202020204" pitchFamily="34" charset="0"/>
                        </a:rPr>
                        <a:t>0,</a:t>
                      </a:r>
                      <a:r>
                        <a:rPr lang="en-GB" sz="1600" baseline="0" noProof="0" dirty="0" smtClean="0">
                          <a:solidFill>
                            <a:schemeClr val="tx1"/>
                          </a:solidFill>
                          <a:latin typeface="Arial" panose="020B0604020202020204" pitchFamily="34" charset="0"/>
                          <a:cs typeface="Arial" panose="020B0604020202020204" pitchFamily="34" charset="0"/>
                        </a:rPr>
                        <a:t> </a:t>
                      </a:r>
                      <a:r>
                        <a:rPr lang="en-GB" sz="1600" noProof="0" dirty="0" smtClean="0">
                          <a:solidFill>
                            <a:schemeClr val="tx1"/>
                          </a:solidFill>
                          <a:latin typeface="Arial" panose="020B0604020202020204" pitchFamily="34" charset="0"/>
                          <a:cs typeface="Arial" panose="020B0604020202020204" pitchFamily="34" charset="0"/>
                        </a:rPr>
                        <a:t>2.8</a:t>
                      </a:r>
                    </a:p>
                    <a:p>
                      <a:pPr algn="ctr"/>
                      <a:r>
                        <a:rPr lang="en-GB" sz="1600" noProof="0" dirty="0" smtClean="0">
                          <a:solidFill>
                            <a:schemeClr val="tx1"/>
                          </a:solidFill>
                          <a:latin typeface="Arial" panose="020B0604020202020204" pitchFamily="34" charset="0"/>
                          <a:cs typeface="Arial" panose="020B0604020202020204" pitchFamily="34" charset="0"/>
                        </a:rPr>
                        <a:t>—</a:t>
                      </a:r>
                      <a:endParaRPr lang="en-GB"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113729">
                <a:tc>
                  <a:txBody>
                    <a:bodyPr/>
                    <a:lstStyle/>
                    <a:p>
                      <a:r>
                        <a:rPr lang="en-GB" sz="1600" b="0" i="0" u="none" strike="noStrike" kern="1200" baseline="0" noProof="0" dirty="0" smtClean="0">
                          <a:solidFill>
                            <a:schemeClr val="tx1"/>
                          </a:solidFill>
                          <a:latin typeface="Arial" panose="020B0604020202020204" pitchFamily="34" charset="0"/>
                          <a:ea typeface="+mn-ea"/>
                          <a:cs typeface="Arial" panose="020B0604020202020204" pitchFamily="34" charset="0"/>
                        </a:rPr>
                        <a:t>BOR, n (%)</a:t>
                      </a:r>
                    </a:p>
                    <a:p>
                      <a:pPr marL="182563" indent="0"/>
                      <a:r>
                        <a:rPr lang="en-GB" sz="1600" b="0" i="0" u="none" strike="noStrike" kern="1200" baseline="0" noProof="0" dirty="0" smtClean="0">
                          <a:solidFill>
                            <a:schemeClr val="tx1"/>
                          </a:solidFill>
                          <a:latin typeface="Arial" panose="020B0604020202020204" pitchFamily="34" charset="0"/>
                          <a:ea typeface="+mn-ea"/>
                          <a:cs typeface="Arial" panose="020B0604020202020204" pitchFamily="34" charset="0"/>
                        </a:rPr>
                        <a:t>CR</a:t>
                      </a:r>
                    </a:p>
                    <a:p>
                      <a:pPr marL="182563" indent="0"/>
                      <a:r>
                        <a:rPr lang="en-GB" sz="1600" b="0" i="0" u="none" strike="noStrike" kern="1200" baseline="0" noProof="0" dirty="0" smtClean="0">
                          <a:solidFill>
                            <a:schemeClr val="tx1"/>
                          </a:solidFill>
                          <a:latin typeface="Arial" panose="020B0604020202020204" pitchFamily="34" charset="0"/>
                          <a:ea typeface="+mn-ea"/>
                          <a:cs typeface="Arial" panose="020B0604020202020204" pitchFamily="34" charset="0"/>
                        </a:rPr>
                        <a:t>PR</a:t>
                      </a:r>
                    </a:p>
                    <a:p>
                      <a:pPr marL="182563" indent="0"/>
                      <a:r>
                        <a:rPr lang="en-GB" sz="1600" b="0" i="0" u="none" strike="noStrike" kern="1200" baseline="0" noProof="0" dirty="0" smtClean="0">
                          <a:solidFill>
                            <a:schemeClr val="tx1"/>
                          </a:solidFill>
                          <a:latin typeface="Arial" panose="020B0604020202020204" pitchFamily="34" charset="0"/>
                          <a:ea typeface="+mn-ea"/>
                          <a:cs typeface="Arial" panose="020B0604020202020204" pitchFamily="34" charset="0"/>
                        </a:rPr>
                        <a:t>SD</a:t>
                      </a:r>
                    </a:p>
                    <a:p>
                      <a:pPr marL="182563" indent="0"/>
                      <a:r>
                        <a:rPr lang="en-GB" sz="1600" b="0" i="0" u="none" strike="noStrike" kern="1200" baseline="0" noProof="0" dirty="0" smtClean="0">
                          <a:solidFill>
                            <a:schemeClr val="tx1"/>
                          </a:solidFill>
                          <a:latin typeface="Arial" panose="020B0604020202020204" pitchFamily="34" charset="0"/>
                          <a:ea typeface="+mn-ea"/>
                          <a:cs typeface="Arial" panose="020B0604020202020204" pitchFamily="34" charset="0"/>
                        </a:rPr>
                        <a:t>PD</a:t>
                      </a:r>
                      <a:endParaRPr lang="en-GB"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sz="1600" noProof="0" dirty="0" smtClean="0">
                        <a:solidFill>
                          <a:schemeClr val="tx1"/>
                        </a:solidFill>
                        <a:latin typeface="Arial" panose="020B0604020202020204" pitchFamily="34" charset="0"/>
                        <a:cs typeface="Arial" panose="020B0604020202020204" pitchFamily="34" charset="0"/>
                      </a:endParaRPr>
                    </a:p>
                    <a:p>
                      <a:pPr algn="ctr"/>
                      <a:r>
                        <a:rPr lang="en-GB" sz="1600" noProof="0" dirty="0" smtClean="0">
                          <a:solidFill>
                            <a:schemeClr val="tx1"/>
                          </a:solidFill>
                          <a:latin typeface="Arial" panose="020B0604020202020204" pitchFamily="34" charset="0"/>
                          <a:cs typeface="Arial" panose="020B0604020202020204" pitchFamily="34" charset="0"/>
                        </a:rPr>
                        <a:t>0</a:t>
                      </a:r>
                    </a:p>
                    <a:p>
                      <a:pPr algn="ctr"/>
                      <a:r>
                        <a:rPr lang="en-GB" sz="1600" noProof="0" dirty="0" smtClean="0">
                          <a:solidFill>
                            <a:schemeClr val="tx1"/>
                          </a:solidFill>
                          <a:latin typeface="Arial" panose="020B0604020202020204" pitchFamily="34" charset="0"/>
                          <a:cs typeface="Arial" panose="020B0604020202020204" pitchFamily="34" charset="0"/>
                        </a:rPr>
                        <a:t>30 (11.2)</a:t>
                      </a:r>
                    </a:p>
                    <a:p>
                      <a:pPr algn="ctr"/>
                      <a:r>
                        <a:rPr lang="en-GB" sz="1600" noProof="0" dirty="0" smtClean="0">
                          <a:solidFill>
                            <a:schemeClr val="tx1"/>
                          </a:solidFill>
                          <a:latin typeface="Arial" panose="020B0604020202020204" pitchFamily="34" charset="0"/>
                          <a:cs typeface="Arial" panose="020B0604020202020204" pitchFamily="34" charset="0"/>
                        </a:rPr>
                        <a:t>78 (29.1)</a:t>
                      </a:r>
                    </a:p>
                    <a:p>
                      <a:pPr algn="ctr"/>
                      <a:r>
                        <a:rPr lang="en-GB" sz="1600" noProof="0" dirty="0" smtClean="0">
                          <a:solidFill>
                            <a:schemeClr val="tx1"/>
                          </a:solidFill>
                          <a:latin typeface="Arial" panose="020B0604020202020204" pitchFamily="34" charset="0"/>
                          <a:cs typeface="Arial" panose="020B0604020202020204" pitchFamily="34" charset="0"/>
                        </a:rPr>
                        <a:t>124 (46.3)</a:t>
                      </a:r>
                      <a:endParaRPr lang="en-GB"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sz="1600" noProof="0" dirty="0" smtClean="0">
                        <a:solidFill>
                          <a:schemeClr val="tx1"/>
                        </a:solidFill>
                        <a:latin typeface="Arial" panose="020B0604020202020204" pitchFamily="34" charset="0"/>
                        <a:cs typeface="Arial" panose="020B0604020202020204" pitchFamily="34" charset="0"/>
                      </a:endParaRPr>
                    </a:p>
                    <a:p>
                      <a:pPr algn="ctr"/>
                      <a:r>
                        <a:rPr lang="en-GB" sz="1600" noProof="0" dirty="0" smtClean="0">
                          <a:solidFill>
                            <a:schemeClr val="tx1"/>
                          </a:solidFill>
                          <a:latin typeface="Arial" panose="020B0604020202020204" pitchFamily="34" charset="0"/>
                          <a:cs typeface="Arial" panose="020B0604020202020204" pitchFamily="34" charset="0"/>
                        </a:rPr>
                        <a:t>0</a:t>
                      </a:r>
                    </a:p>
                    <a:p>
                      <a:pPr algn="ctr"/>
                      <a:r>
                        <a:rPr lang="en-GB" sz="1600" noProof="0" dirty="0" smtClean="0">
                          <a:solidFill>
                            <a:schemeClr val="tx1"/>
                          </a:solidFill>
                          <a:latin typeface="Arial" panose="020B0604020202020204" pitchFamily="34" charset="0"/>
                          <a:cs typeface="Arial" panose="020B0604020202020204" pitchFamily="34" charset="0"/>
                        </a:rPr>
                        <a:t>0</a:t>
                      </a:r>
                    </a:p>
                    <a:p>
                      <a:pPr algn="ctr"/>
                      <a:r>
                        <a:rPr lang="en-GB" sz="1600" noProof="0" dirty="0" smtClean="0">
                          <a:solidFill>
                            <a:schemeClr val="tx1"/>
                          </a:solidFill>
                          <a:latin typeface="Arial" panose="020B0604020202020204" pitchFamily="34" charset="0"/>
                          <a:cs typeface="Arial" panose="020B0604020202020204" pitchFamily="34" charset="0"/>
                        </a:rPr>
                        <a:t>33 (25.2)</a:t>
                      </a:r>
                    </a:p>
                    <a:p>
                      <a:pPr algn="ctr"/>
                      <a:r>
                        <a:rPr lang="en-GB" sz="1600" noProof="0" dirty="0" smtClean="0">
                          <a:solidFill>
                            <a:schemeClr val="tx1"/>
                          </a:solidFill>
                          <a:latin typeface="Arial" panose="020B0604020202020204" pitchFamily="34" charset="0"/>
                          <a:cs typeface="Arial" panose="020B0604020202020204" pitchFamily="34" charset="0"/>
                        </a:rPr>
                        <a:t>79 (60.3)</a:t>
                      </a:r>
                      <a:endParaRPr lang="en-GB"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699318">
                <a:tc>
                  <a:txBody>
                    <a:bodyPr/>
                    <a:lstStyle/>
                    <a:p>
                      <a:r>
                        <a:rPr lang="en-GB" sz="1600" b="0" i="0" u="none" strike="noStrike" kern="1200" baseline="0" noProof="0" dirty="0" smtClean="0">
                          <a:solidFill>
                            <a:schemeClr val="tx1"/>
                          </a:solidFill>
                          <a:latin typeface="Arial" panose="020B0604020202020204" pitchFamily="34" charset="0"/>
                          <a:ea typeface="+mn-ea"/>
                          <a:cs typeface="Arial" panose="020B0604020202020204" pitchFamily="34" charset="0"/>
                        </a:rPr>
                        <a:t>DCR, n (%)</a:t>
                      </a:r>
                    </a:p>
                    <a:p>
                      <a:pPr marL="182563" indent="0"/>
                      <a:r>
                        <a:rPr lang="en-GB" sz="1600" b="0" i="0" u="none" strike="noStrike" kern="1200" baseline="0" noProof="0" dirty="0" smtClean="0">
                          <a:solidFill>
                            <a:schemeClr val="tx1"/>
                          </a:solidFill>
                          <a:latin typeface="Arial" panose="020B0604020202020204" pitchFamily="34" charset="0"/>
                          <a:ea typeface="+mn-ea"/>
                          <a:cs typeface="Arial" panose="020B0604020202020204" pitchFamily="34" charset="0"/>
                        </a:rPr>
                        <a:t>95%CI</a:t>
                      </a:r>
                    </a:p>
                    <a:p>
                      <a:pPr marL="182563" indent="0"/>
                      <a:r>
                        <a:rPr lang="en-GB" sz="1600" b="0" i="0" u="none" strike="noStrike" kern="1200" baseline="0" noProof="0" dirty="0" smtClean="0">
                          <a:solidFill>
                            <a:schemeClr val="tx1"/>
                          </a:solidFill>
                          <a:latin typeface="Arial" panose="020B0604020202020204" pitchFamily="34" charset="0"/>
                          <a:ea typeface="+mn-ea"/>
                          <a:cs typeface="Arial" panose="020B0604020202020204" pitchFamily="34" charset="0"/>
                        </a:rPr>
                        <a:t>p-value</a:t>
                      </a:r>
                      <a:endParaRPr lang="en-GB"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noProof="0" dirty="0" smtClean="0">
                          <a:solidFill>
                            <a:schemeClr val="tx1"/>
                          </a:solidFill>
                          <a:latin typeface="Arial" panose="020B0604020202020204" pitchFamily="34" charset="0"/>
                          <a:cs typeface="Arial" panose="020B0604020202020204" pitchFamily="34" charset="0"/>
                        </a:rPr>
                        <a:t>108 (40.3)</a:t>
                      </a:r>
                    </a:p>
                    <a:p>
                      <a:pPr algn="ctr"/>
                      <a:r>
                        <a:rPr lang="en-GB" sz="1600" noProof="0" dirty="0" smtClean="0">
                          <a:solidFill>
                            <a:schemeClr val="tx1"/>
                          </a:solidFill>
                          <a:latin typeface="Arial" panose="020B0604020202020204" pitchFamily="34" charset="0"/>
                          <a:cs typeface="Arial" panose="020B0604020202020204" pitchFamily="34" charset="0"/>
                        </a:rPr>
                        <a:t>34.4, 46.4</a:t>
                      </a:r>
                    </a:p>
                    <a:p>
                      <a:pPr algn="ctr"/>
                      <a:r>
                        <a:rPr lang="en-GB" sz="1600" noProof="0" dirty="0" smtClean="0">
                          <a:solidFill>
                            <a:schemeClr val="tx1"/>
                          </a:solidFill>
                          <a:latin typeface="Arial" panose="020B0604020202020204" pitchFamily="34" charset="0"/>
                          <a:cs typeface="Arial" panose="020B0604020202020204" pitchFamily="34" charset="0"/>
                        </a:rPr>
                        <a:t>0.0036</a:t>
                      </a:r>
                      <a:endParaRPr lang="en-GB"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noProof="0" dirty="0" smtClean="0">
                          <a:solidFill>
                            <a:schemeClr val="tx1"/>
                          </a:solidFill>
                          <a:latin typeface="Arial" panose="020B0604020202020204" pitchFamily="34" charset="0"/>
                          <a:cs typeface="Arial" panose="020B0604020202020204" pitchFamily="34" charset="0"/>
                        </a:rPr>
                        <a:t>33 (25.2)</a:t>
                      </a:r>
                    </a:p>
                    <a:p>
                      <a:pPr algn="ctr"/>
                      <a:r>
                        <a:rPr lang="en-GB" sz="1600" noProof="0" dirty="0" smtClean="0">
                          <a:solidFill>
                            <a:schemeClr val="tx1"/>
                          </a:solidFill>
                          <a:latin typeface="Arial" panose="020B0604020202020204" pitchFamily="34" charset="0"/>
                          <a:cs typeface="Arial" panose="020B0604020202020204" pitchFamily="34" charset="0"/>
                        </a:rPr>
                        <a:t>18.0, 33.5</a:t>
                      </a:r>
                    </a:p>
                    <a:p>
                      <a:pPr algn="ctr"/>
                      <a:r>
                        <a:rPr lang="en-GB" sz="1600" noProof="0" dirty="0" smtClean="0">
                          <a:solidFill>
                            <a:schemeClr val="tx1"/>
                          </a:solidFill>
                          <a:latin typeface="Arial" panose="020B0604020202020204" pitchFamily="34" charset="0"/>
                          <a:cs typeface="Arial" panose="020B0604020202020204" pitchFamily="34" charset="0"/>
                        </a:rPr>
                        <a:t>—</a:t>
                      </a:r>
                      <a:endParaRPr lang="en-GB"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56246">
                <a:tc>
                  <a:txBody>
                    <a:bodyPr/>
                    <a:lstStyle/>
                    <a:p>
                      <a:r>
                        <a:rPr lang="en-GB" sz="1600" b="0" i="0" u="none" strike="noStrike" kern="1200" baseline="0" noProof="0" dirty="0" smtClean="0">
                          <a:solidFill>
                            <a:schemeClr val="tx1"/>
                          </a:solidFill>
                          <a:latin typeface="Arial" panose="020B0604020202020204" pitchFamily="34" charset="0"/>
                          <a:ea typeface="+mn-ea"/>
                          <a:cs typeface="Arial" panose="020B0604020202020204" pitchFamily="34" charset="0"/>
                        </a:rPr>
                        <a:t>Median TTR, months (range)</a:t>
                      </a:r>
                      <a:endParaRPr lang="en-GB"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600" noProof="0" dirty="0" smtClean="0">
                          <a:solidFill>
                            <a:schemeClr val="tx1"/>
                          </a:solidFill>
                          <a:latin typeface="Arial" panose="020B0604020202020204" pitchFamily="34" charset="0"/>
                          <a:cs typeface="Arial" panose="020B0604020202020204" pitchFamily="34" charset="0"/>
                        </a:rPr>
                        <a:t>1.61 (1.4–7.0)</a:t>
                      </a:r>
                      <a:endParaRPr lang="en-GB"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600" noProof="0" dirty="0" smtClean="0">
                          <a:solidFill>
                            <a:schemeClr val="tx1"/>
                          </a:solidFill>
                          <a:latin typeface="Arial" panose="020B0604020202020204" pitchFamily="34" charset="0"/>
                          <a:cs typeface="Arial" panose="020B0604020202020204" pitchFamily="34" charset="0"/>
                        </a:rPr>
                        <a:t>—</a:t>
                      </a:r>
                      <a:endParaRPr lang="en-GB"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56246">
                <a:tc>
                  <a:txBody>
                    <a:bodyPr/>
                    <a:lstStyle/>
                    <a:p>
                      <a:r>
                        <a:rPr lang="en-GB" sz="1600" b="0" i="0" u="none" strike="noStrike" kern="1200" baseline="0" noProof="0" dirty="0" smtClean="0">
                          <a:solidFill>
                            <a:schemeClr val="tx1"/>
                          </a:solidFill>
                          <a:latin typeface="Arial" panose="020B0604020202020204" pitchFamily="34" charset="0"/>
                          <a:ea typeface="+mn-ea"/>
                          <a:cs typeface="Arial" panose="020B0604020202020204" pitchFamily="34" charset="0"/>
                        </a:rPr>
                        <a:t>Median </a:t>
                      </a:r>
                      <a:r>
                        <a:rPr lang="en-GB" sz="1600" b="0" i="0" u="none" strike="noStrike" kern="1200" baseline="0" noProof="0" dirty="0" err="1" smtClean="0">
                          <a:solidFill>
                            <a:schemeClr val="tx1"/>
                          </a:solidFill>
                          <a:latin typeface="Arial" panose="020B0604020202020204" pitchFamily="34" charset="0"/>
                          <a:ea typeface="+mn-ea"/>
                          <a:cs typeface="Arial" panose="020B0604020202020204" pitchFamily="34" charset="0"/>
                        </a:rPr>
                        <a:t>DoR</a:t>
                      </a:r>
                      <a:r>
                        <a:rPr lang="en-GB" sz="1600" b="0" i="0" u="none" strike="noStrike" kern="1200" baseline="0" noProof="0" dirty="0" smtClean="0">
                          <a:solidFill>
                            <a:schemeClr val="tx1"/>
                          </a:solidFill>
                          <a:latin typeface="Arial" panose="020B0604020202020204" pitchFamily="34" charset="0"/>
                          <a:ea typeface="+mn-ea"/>
                          <a:cs typeface="Arial" panose="020B0604020202020204" pitchFamily="34" charset="0"/>
                        </a:rPr>
                        <a:t>, months (95%CI)</a:t>
                      </a:r>
                      <a:endParaRPr lang="en-GB"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noProof="0" dirty="0" smtClean="0">
                          <a:solidFill>
                            <a:schemeClr val="tx1"/>
                          </a:solidFill>
                          <a:latin typeface="Arial" panose="020B0604020202020204" pitchFamily="34" charset="0"/>
                          <a:cs typeface="Arial" panose="020B0604020202020204" pitchFamily="34" charset="0"/>
                        </a:rPr>
                        <a:t>9.53 (6.14, 9.82)</a:t>
                      </a:r>
                      <a:endParaRPr lang="en-GB"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noProof="0" dirty="0" smtClean="0">
                          <a:solidFill>
                            <a:schemeClr val="tx1"/>
                          </a:solidFill>
                          <a:latin typeface="Arial" panose="020B0604020202020204" pitchFamily="34" charset="0"/>
                          <a:cs typeface="Arial" panose="020B0604020202020204" pitchFamily="34" charset="0"/>
                        </a:rPr>
                        <a:t>—</a:t>
                      </a:r>
                      <a:endParaRPr lang="en-GB"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33981">
                <a:tc>
                  <a:txBody>
                    <a:bodyPr/>
                    <a:lstStyle/>
                    <a:p>
                      <a:r>
                        <a:rPr lang="en-GB" sz="1600" noProof="0" dirty="0" smtClean="0">
                          <a:solidFill>
                            <a:schemeClr val="tx1"/>
                          </a:solidFill>
                          <a:latin typeface="Arial" panose="020B0604020202020204" pitchFamily="34" charset="0"/>
                          <a:cs typeface="Arial" panose="020B0604020202020204" pitchFamily="34" charset="0"/>
                        </a:rPr>
                        <a:t>Tumour</a:t>
                      </a:r>
                      <a:r>
                        <a:rPr lang="en-GB" sz="1600" baseline="0" noProof="0" dirty="0" smtClean="0">
                          <a:solidFill>
                            <a:schemeClr val="tx1"/>
                          </a:solidFill>
                          <a:latin typeface="Arial" panose="020B0604020202020204" pitchFamily="34" charset="0"/>
                          <a:cs typeface="Arial" panose="020B0604020202020204" pitchFamily="34" charset="0"/>
                        </a:rPr>
                        <a:t> reduction, %</a:t>
                      </a:r>
                      <a:endParaRPr lang="en-GB"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algn="ctr"/>
                      <a:r>
                        <a:rPr lang="en-GB" sz="1600" noProof="0" dirty="0" smtClean="0">
                          <a:solidFill>
                            <a:schemeClr val="tx1"/>
                          </a:solidFill>
                          <a:latin typeface="Arial" panose="020B0604020202020204" pitchFamily="34" charset="0"/>
                          <a:cs typeface="Arial" panose="020B0604020202020204" pitchFamily="34" charset="0"/>
                        </a:rPr>
                        <a:t>37.3</a:t>
                      </a:r>
                      <a:endParaRPr lang="en-GB"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algn="ctr"/>
                      <a:r>
                        <a:rPr lang="en-GB" sz="1600" noProof="0" dirty="0" smtClean="0">
                          <a:solidFill>
                            <a:schemeClr val="tx1"/>
                          </a:solidFill>
                          <a:latin typeface="Arial" panose="020B0604020202020204" pitchFamily="34" charset="0"/>
                          <a:cs typeface="Arial" panose="020B0604020202020204" pitchFamily="34" charset="0"/>
                        </a:rPr>
                        <a:t>12.4</a:t>
                      </a:r>
                      <a:endParaRPr lang="en-GB"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r>
            </a:tbl>
          </a:graphicData>
        </a:graphic>
      </p:graphicFrame>
    </p:spTree>
    <p:extLst>
      <p:ext uri="{BB962C8B-B14F-4D97-AF65-F5344CB8AC3E}">
        <p14:creationId xmlns:p14="http://schemas.microsoft.com/office/powerpoint/2010/main" val="882118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Nivolumab (ONO-4538/BMS-936558) as salvage treatment after second or later-line chemotherapy for advanced gastric or gastro-</a:t>
            </a:r>
            <a:r>
              <a:rPr lang="en-GB" dirty="0" err="1"/>
              <a:t>esophageal</a:t>
            </a:r>
            <a:r>
              <a:rPr lang="en-GB" dirty="0"/>
              <a:t> junction cancer (AGC): A double-blinded, randomized phase III trial – Kang Y-K, et al</a:t>
            </a:r>
          </a:p>
        </p:txBody>
      </p:sp>
      <p:sp>
        <p:nvSpPr>
          <p:cNvPr id="3" name="Content Placeholder 2"/>
          <p:cNvSpPr>
            <a:spLocks noGrp="1"/>
          </p:cNvSpPr>
          <p:nvPr>
            <p:ph idx="1"/>
          </p:nvPr>
        </p:nvSpPr>
        <p:spPr>
          <a:xfrm>
            <a:off x="365124" y="1254035"/>
            <a:ext cx="8413751" cy="574765"/>
          </a:xfrm>
        </p:spPr>
        <p:txBody>
          <a:bodyPr/>
          <a:lstStyle/>
          <a:p>
            <a:pPr marL="0" indent="0">
              <a:buNone/>
            </a:pPr>
            <a:r>
              <a:rPr lang="en-GB" b="1" dirty="0" smtClean="0"/>
              <a:t>Key results (cont.)</a:t>
            </a:r>
            <a:endParaRPr lang="en-GB" b="1" dirty="0"/>
          </a:p>
        </p:txBody>
      </p:sp>
      <p:sp>
        <p:nvSpPr>
          <p:cNvPr id="5" name="Text Placeholder 4"/>
          <p:cNvSpPr>
            <a:spLocks noGrp="1"/>
          </p:cNvSpPr>
          <p:nvPr>
            <p:ph type="body" sz="quarter" idx="11"/>
          </p:nvPr>
        </p:nvSpPr>
        <p:spPr/>
        <p:txBody>
          <a:bodyPr/>
          <a:lstStyle/>
          <a:p>
            <a:r>
              <a:rPr lang="en-GB" dirty="0" smtClean="0"/>
              <a:t>Kang Y-K,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2</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2448282841"/>
              </p:ext>
            </p:extLst>
          </p:nvPr>
        </p:nvGraphicFramePr>
        <p:xfrm>
          <a:off x="304801" y="1684389"/>
          <a:ext cx="8534399" cy="3649611"/>
        </p:xfrm>
        <a:graphic>
          <a:graphicData uri="http://schemas.openxmlformats.org/drawingml/2006/table">
            <a:tbl>
              <a:tblPr firstRow="1" bandRow="1">
                <a:tableStyleId>{69012ECD-51FC-41F1-AA8D-1B2483CD663E}</a:tableStyleId>
              </a:tblPr>
              <a:tblGrid>
                <a:gridCol w="3200399"/>
                <a:gridCol w="1333500"/>
                <a:gridCol w="1333500"/>
                <a:gridCol w="1333500"/>
                <a:gridCol w="1333500"/>
              </a:tblGrid>
              <a:tr h="505772">
                <a:tc rowSpan="2">
                  <a:txBody>
                    <a:bodyPr/>
                    <a:lstStyle/>
                    <a:p>
                      <a:pPr>
                        <a:lnSpc>
                          <a:spcPct val="90000"/>
                        </a:lnSpc>
                      </a:pPr>
                      <a:r>
                        <a:rPr lang="en-US" sz="1600" b="1" i="0" u="none" strike="noStrike" kern="1200" baseline="0" noProof="0" dirty="0" smtClean="0">
                          <a:solidFill>
                            <a:schemeClr val="tx2"/>
                          </a:solidFill>
                          <a:latin typeface="Arial" panose="020B0604020202020204" pitchFamily="34" charset="0"/>
                          <a:ea typeface="+mn-ea"/>
                          <a:cs typeface="Arial" panose="020B0604020202020204" pitchFamily="34" charset="0"/>
                        </a:rPr>
                        <a:t>Patients, n (%)</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90000"/>
                        </a:lnSpc>
                      </a:pPr>
                      <a:r>
                        <a:rPr lang="en-US" sz="1600" b="1" i="0" u="none" strike="noStrike" kern="1200" baseline="0" noProof="0" dirty="0" smtClean="0">
                          <a:solidFill>
                            <a:schemeClr val="tx2"/>
                          </a:solidFill>
                          <a:latin typeface="Arial" panose="020B0604020202020204" pitchFamily="34" charset="0"/>
                          <a:ea typeface="+mn-ea"/>
                          <a:cs typeface="Arial" panose="020B0604020202020204" pitchFamily="34" charset="0"/>
                        </a:rPr>
                        <a:t>Nivolumab 3 mg/kg </a:t>
                      </a:r>
                      <a:br>
                        <a:rPr lang="en-US" sz="1600" b="1" i="0" u="none" strike="noStrike" kern="1200" baseline="0" noProof="0" dirty="0" smtClean="0">
                          <a:solidFill>
                            <a:schemeClr val="tx2"/>
                          </a:solidFill>
                          <a:latin typeface="Arial" panose="020B0604020202020204" pitchFamily="34" charset="0"/>
                          <a:ea typeface="+mn-ea"/>
                          <a:cs typeface="Arial" panose="020B0604020202020204" pitchFamily="34" charset="0"/>
                        </a:rPr>
                      </a:br>
                      <a:r>
                        <a:rPr lang="en-US" sz="1600" b="1" i="0" u="none" strike="noStrike" kern="1200" baseline="0" noProof="0" dirty="0" smtClean="0">
                          <a:solidFill>
                            <a:schemeClr val="tx2"/>
                          </a:solidFill>
                          <a:latin typeface="Arial" panose="020B0604020202020204" pitchFamily="34" charset="0"/>
                          <a:ea typeface="+mn-ea"/>
                          <a:cs typeface="Arial" panose="020B0604020202020204" pitchFamily="34" charset="0"/>
                        </a:rPr>
                        <a:t>(n=330)</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lnSpc>
                          <a:spcPct val="90000"/>
                        </a:lnSpc>
                      </a:pPr>
                      <a:endParaRPr lang="en-US" sz="1600" b="1" noProof="0" dirty="0" smtClean="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90000"/>
                        </a:lnSpc>
                      </a:pPr>
                      <a:r>
                        <a:rPr lang="en-US" sz="1600" b="1" noProof="0" dirty="0" smtClean="0">
                          <a:solidFill>
                            <a:schemeClr val="tx2"/>
                          </a:solidFill>
                          <a:latin typeface="Arial" panose="020B0604020202020204" pitchFamily="34" charset="0"/>
                          <a:cs typeface="Arial" panose="020B0604020202020204" pitchFamily="34" charset="0"/>
                        </a:rPr>
                        <a:t>Placebo </a:t>
                      </a:r>
                      <a:br>
                        <a:rPr lang="en-US" sz="1600" b="1" noProof="0" dirty="0" smtClean="0">
                          <a:solidFill>
                            <a:schemeClr val="tx2"/>
                          </a:solidFill>
                          <a:latin typeface="Arial" panose="020B0604020202020204" pitchFamily="34" charset="0"/>
                          <a:cs typeface="Arial" panose="020B0604020202020204" pitchFamily="34" charset="0"/>
                        </a:rPr>
                      </a:br>
                      <a:r>
                        <a:rPr lang="en-US" sz="1600" b="1" noProof="0" dirty="0" smtClean="0">
                          <a:solidFill>
                            <a:schemeClr val="tx2"/>
                          </a:solidFill>
                          <a:latin typeface="Arial" panose="020B0604020202020204" pitchFamily="34" charset="0"/>
                          <a:cs typeface="Arial" panose="020B0604020202020204" pitchFamily="34" charset="0"/>
                        </a:rPr>
                        <a:t>(n=161)</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lnSpc>
                          <a:spcPct val="90000"/>
                        </a:lnSpc>
                      </a:pPr>
                      <a:endParaRPr lang="en-US" sz="1600" b="1" noProof="0" dirty="0" smtClean="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96107">
                <a:tc vMerge="1">
                  <a:txBody>
                    <a:bodyPr/>
                    <a:lstStyle/>
                    <a:p>
                      <a:pPr>
                        <a:lnSpc>
                          <a:spcPct val="90000"/>
                        </a:lnSpc>
                      </a:pPr>
                      <a:endParaRPr lang="en-US" sz="1600" b="1" i="0" u="none" strike="noStrike" kern="1200" baseline="0" noProof="0" dirty="0" smtClean="0">
                        <a:solidFill>
                          <a:schemeClr val="tx2"/>
                        </a:solidFill>
                        <a:latin typeface="Arial" panose="020B0604020202020204" pitchFamily="34" charset="0"/>
                        <a:ea typeface="+mn-ea"/>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en-US" sz="1600" b="1" i="0" u="none" strike="noStrike" kern="1200" baseline="0" noProof="0" dirty="0" smtClean="0">
                          <a:solidFill>
                            <a:schemeClr val="tx2"/>
                          </a:solidFill>
                          <a:latin typeface="Arial" panose="020B0604020202020204" pitchFamily="34" charset="0"/>
                          <a:ea typeface="+mn-ea"/>
                          <a:cs typeface="Arial" panose="020B0604020202020204" pitchFamily="34" charset="0"/>
                        </a:rPr>
                        <a:t>Any </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en-US" sz="1600" b="1" noProof="0" dirty="0" smtClean="0">
                          <a:solidFill>
                            <a:schemeClr val="tx2"/>
                          </a:solidFill>
                          <a:latin typeface="Arial" panose="020B0604020202020204" pitchFamily="34" charset="0"/>
                          <a:cs typeface="Arial" panose="020B0604020202020204" pitchFamily="34" charset="0"/>
                        </a:rPr>
                        <a:t>Grade 3/4</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en-US" sz="1600" b="1" i="0" u="none" strike="noStrike" kern="1200" baseline="0" noProof="0" dirty="0" smtClean="0">
                          <a:solidFill>
                            <a:schemeClr val="tx2"/>
                          </a:solidFill>
                          <a:latin typeface="Arial" panose="020B0604020202020204" pitchFamily="34" charset="0"/>
                          <a:ea typeface="+mn-ea"/>
                          <a:cs typeface="Arial" panose="020B0604020202020204" pitchFamily="34" charset="0"/>
                        </a:rPr>
                        <a:t>Any </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en-US" sz="1600" b="1" noProof="0" dirty="0" smtClean="0">
                          <a:solidFill>
                            <a:schemeClr val="tx2"/>
                          </a:solidFill>
                          <a:latin typeface="Arial" panose="020B0604020202020204" pitchFamily="34" charset="0"/>
                          <a:cs typeface="Arial" panose="020B0604020202020204" pitchFamily="34" charset="0"/>
                        </a:rPr>
                        <a:t>Grade 3/4</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0650">
                <a:tc>
                  <a:txBody>
                    <a:bodyPr/>
                    <a:lstStyle/>
                    <a:p>
                      <a:r>
                        <a:rPr lang="en-GB" sz="1600" noProof="0" dirty="0" smtClean="0">
                          <a:solidFill>
                            <a:schemeClr val="tx1"/>
                          </a:solidFill>
                          <a:latin typeface="Arial" panose="020B0604020202020204" pitchFamily="34" charset="0"/>
                          <a:cs typeface="Arial" panose="020B0604020202020204" pitchFamily="34" charset="0"/>
                        </a:rPr>
                        <a:t>Any AEs</a:t>
                      </a:r>
                    </a:p>
                    <a:p>
                      <a:r>
                        <a:rPr lang="en-GB" sz="1600" noProof="0" dirty="0" smtClean="0">
                          <a:solidFill>
                            <a:schemeClr val="tx1"/>
                          </a:solidFill>
                          <a:latin typeface="Arial" panose="020B0604020202020204" pitchFamily="34" charset="0"/>
                          <a:cs typeface="Arial" panose="020B0604020202020204" pitchFamily="34" charset="0"/>
                        </a:rPr>
                        <a:t>SAEs</a:t>
                      </a:r>
                    </a:p>
                    <a:p>
                      <a:r>
                        <a:rPr lang="en-GB" sz="1600" noProof="0" dirty="0" smtClean="0">
                          <a:solidFill>
                            <a:schemeClr val="tx1"/>
                          </a:solidFill>
                          <a:latin typeface="Arial" panose="020B0604020202020204" pitchFamily="34" charset="0"/>
                          <a:cs typeface="Arial" panose="020B0604020202020204" pitchFamily="34" charset="0"/>
                        </a:rPr>
                        <a:t>AEs leading to discontinuation</a:t>
                      </a:r>
                    </a:p>
                    <a:p>
                      <a:r>
                        <a:rPr lang="en-GB" sz="1600" noProof="0" dirty="0" smtClean="0">
                          <a:solidFill>
                            <a:schemeClr val="tx1"/>
                          </a:solidFill>
                          <a:latin typeface="Arial" panose="020B0604020202020204" pitchFamily="34" charset="0"/>
                          <a:cs typeface="Arial" panose="020B0604020202020204" pitchFamily="34" charset="0"/>
                        </a:rPr>
                        <a:t>AEs leading to dose delay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600" noProof="0" dirty="0" smtClean="0">
                          <a:solidFill>
                            <a:schemeClr val="tx1"/>
                          </a:solidFill>
                          <a:latin typeface="Arial" panose="020B0604020202020204" pitchFamily="34" charset="0"/>
                          <a:cs typeface="Arial" panose="020B0604020202020204" pitchFamily="34" charset="0"/>
                        </a:rPr>
                        <a:t>300 (90.9)</a:t>
                      </a:r>
                    </a:p>
                    <a:p>
                      <a:pPr algn="ctr"/>
                      <a:r>
                        <a:rPr lang="en-US" sz="1600" noProof="0" dirty="0" smtClean="0">
                          <a:solidFill>
                            <a:schemeClr val="tx1"/>
                          </a:solidFill>
                          <a:latin typeface="Arial" panose="020B0604020202020204" pitchFamily="34" charset="0"/>
                          <a:cs typeface="Arial" panose="020B0604020202020204" pitchFamily="34" charset="0"/>
                        </a:rPr>
                        <a:t>131 (39.7)</a:t>
                      </a:r>
                    </a:p>
                    <a:p>
                      <a:pPr algn="ctr"/>
                      <a:r>
                        <a:rPr lang="en-US" sz="1600" noProof="0" dirty="0" smtClean="0">
                          <a:solidFill>
                            <a:schemeClr val="tx1"/>
                          </a:solidFill>
                          <a:latin typeface="Arial" panose="020B0604020202020204" pitchFamily="34" charset="0"/>
                          <a:cs typeface="Arial" panose="020B0604020202020204" pitchFamily="34" charset="0"/>
                        </a:rPr>
                        <a:t>23 (7.0)</a:t>
                      </a:r>
                    </a:p>
                    <a:p>
                      <a:pPr algn="ctr"/>
                      <a:r>
                        <a:rPr lang="en-US" sz="1600" noProof="0" dirty="0" smtClean="0">
                          <a:solidFill>
                            <a:schemeClr val="tx1"/>
                          </a:solidFill>
                          <a:latin typeface="Arial" panose="020B0604020202020204" pitchFamily="34" charset="0"/>
                          <a:cs typeface="Arial" panose="020B0604020202020204" pitchFamily="34" charset="0"/>
                        </a:rPr>
                        <a:t>63 (19.1)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600" noProof="0" dirty="0" smtClean="0">
                          <a:solidFill>
                            <a:schemeClr val="tx1"/>
                          </a:solidFill>
                          <a:latin typeface="Arial" panose="020B0604020202020204" pitchFamily="34" charset="0"/>
                          <a:cs typeface="Arial" panose="020B0604020202020204" pitchFamily="34" charset="0"/>
                        </a:rPr>
                        <a:t>137 (41.5)</a:t>
                      </a:r>
                    </a:p>
                    <a:p>
                      <a:pPr algn="ctr"/>
                      <a:r>
                        <a:rPr lang="en-US" sz="1600" noProof="0" dirty="0" smtClean="0">
                          <a:solidFill>
                            <a:schemeClr val="tx1"/>
                          </a:solidFill>
                          <a:latin typeface="Arial" panose="020B0604020202020204" pitchFamily="34" charset="0"/>
                          <a:cs typeface="Arial" panose="020B0604020202020204" pitchFamily="34" charset="0"/>
                        </a:rPr>
                        <a:t>91 (27.6)</a:t>
                      </a:r>
                    </a:p>
                    <a:p>
                      <a:pPr algn="ctr"/>
                      <a:r>
                        <a:rPr lang="en-US" sz="1600" noProof="0" dirty="0" smtClean="0">
                          <a:solidFill>
                            <a:schemeClr val="tx1"/>
                          </a:solidFill>
                          <a:latin typeface="Arial" panose="020B0604020202020204" pitchFamily="34" charset="0"/>
                          <a:cs typeface="Arial" panose="020B0604020202020204" pitchFamily="34" charset="0"/>
                        </a:rPr>
                        <a:t>13 (3.9)</a:t>
                      </a:r>
                    </a:p>
                    <a:p>
                      <a:pPr algn="ctr"/>
                      <a:r>
                        <a:rPr lang="en-US" sz="1600" noProof="0" dirty="0" smtClean="0">
                          <a:solidFill>
                            <a:schemeClr val="tx1"/>
                          </a:solidFill>
                          <a:latin typeface="Arial" panose="020B0604020202020204" pitchFamily="34" charset="0"/>
                          <a:cs typeface="Arial" panose="020B0604020202020204" pitchFamily="34" charset="0"/>
                        </a:rPr>
                        <a:t>40 (12.1)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600" noProof="0" dirty="0" smtClean="0">
                          <a:solidFill>
                            <a:schemeClr val="tx1"/>
                          </a:solidFill>
                          <a:latin typeface="Arial" panose="020B0604020202020204" pitchFamily="34" charset="0"/>
                          <a:cs typeface="Arial" panose="020B0604020202020204" pitchFamily="34" charset="0"/>
                        </a:rPr>
                        <a:t>135 (83.9)</a:t>
                      </a:r>
                    </a:p>
                    <a:p>
                      <a:pPr algn="ctr"/>
                      <a:r>
                        <a:rPr lang="en-US" sz="1600" noProof="0" dirty="0" smtClean="0">
                          <a:solidFill>
                            <a:schemeClr val="tx1"/>
                          </a:solidFill>
                          <a:latin typeface="Arial" panose="020B0604020202020204" pitchFamily="34" charset="0"/>
                          <a:cs typeface="Arial" panose="020B0604020202020204" pitchFamily="34" charset="0"/>
                        </a:rPr>
                        <a:t>75 (46.6)</a:t>
                      </a:r>
                    </a:p>
                    <a:p>
                      <a:pPr algn="ctr"/>
                      <a:r>
                        <a:rPr lang="en-US" sz="1600" noProof="0" dirty="0" smtClean="0">
                          <a:solidFill>
                            <a:schemeClr val="tx1"/>
                          </a:solidFill>
                          <a:latin typeface="Arial" panose="020B0604020202020204" pitchFamily="34" charset="0"/>
                          <a:cs typeface="Arial" panose="020B0604020202020204" pitchFamily="34" charset="0"/>
                        </a:rPr>
                        <a:t>12 (7.5)</a:t>
                      </a:r>
                    </a:p>
                    <a:p>
                      <a:pPr algn="ctr"/>
                      <a:r>
                        <a:rPr lang="en-US" sz="1600" noProof="0" dirty="0" smtClean="0">
                          <a:solidFill>
                            <a:schemeClr val="tx1"/>
                          </a:solidFill>
                          <a:latin typeface="Arial" panose="020B0604020202020204" pitchFamily="34" charset="0"/>
                          <a:cs typeface="Arial" panose="020B0604020202020204" pitchFamily="34" charset="0"/>
                        </a:rPr>
                        <a:t>27 (16.8)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600" noProof="0" dirty="0" smtClean="0">
                          <a:solidFill>
                            <a:schemeClr val="tx1"/>
                          </a:solidFill>
                          <a:latin typeface="Arial" panose="020B0604020202020204" pitchFamily="34" charset="0"/>
                          <a:cs typeface="Arial" panose="020B0604020202020204" pitchFamily="34" charset="0"/>
                        </a:rPr>
                        <a:t>63 (39.1)</a:t>
                      </a:r>
                    </a:p>
                    <a:p>
                      <a:pPr algn="ctr"/>
                      <a:r>
                        <a:rPr lang="en-US" sz="1600" noProof="0" dirty="0" smtClean="0">
                          <a:solidFill>
                            <a:schemeClr val="tx1"/>
                          </a:solidFill>
                          <a:latin typeface="Arial" panose="020B0604020202020204" pitchFamily="34" charset="0"/>
                          <a:cs typeface="Arial" panose="020B0604020202020204" pitchFamily="34" charset="0"/>
                        </a:rPr>
                        <a:t>47 (29.2)</a:t>
                      </a:r>
                    </a:p>
                    <a:p>
                      <a:pPr algn="ctr"/>
                      <a:r>
                        <a:rPr lang="en-US" sz="1600" noProof="0" dirty="0" smtClean="0">
                          <a:solidFill>
                            <a:schemeClr val="tx1"/>
                          </a:solidFill>
                          <a:latin typeface="Arial" panose="020B0604020202020204" pitchFamily="34" charset="0"/>
                          <a:cs typeface="Arial" panose="020B0604020202020204" pitchFamily="34" charset="0"/>
                        </a:rPr>
                        <a:t>9 (5.6)</a:t>
                      </a:r>
                    </a:p>
                    <a:p>
                      <a:pPr algn="ctr"/>
                      <a:r>
                        <a:rPr lang="en-US" sz="1600" noProof="0" dirty="0" smtClean="0">
                          <a:solidFill>
                            <a:schemeClr val="tx1"/>
                          </a:solidFill>
                          <a:latin typeface="Arial" panose="020B0604020202020204" pitchFamily="34" charset="0"/>
                          <a:cs typeface="Arial" panose="020B0604020202020204" pitchFamily="34" charset="0"/>
                        </a:rPr>
                        <a:t>17 (10.6)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57066">
                <a:tc>
                  <a:txBody>
                    <a:bodyPr/>
                    <a:lstStyle/>
                    <a:p>
                      <a:r>
                        <a:rPr lang="en-US" sz="1600" noProof="0" dirty="0" smtClean="0">
                          <a:solidFill>
                            <a:schemeClr val="tx1"/>
                          </a:solidFill>
                          <a:latin typeface="Arial" panose="020B0604020202020204" pitchFamily="34" charset="0"/>
                          <a:cs typeface="Arial" panose="020B0604020202020204" pitchFamily="34" charset="0"/>
                        </a:rPr>
                        <a:t>AEs leading to death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en-US" sz="1600" noProof="0" dirty="0" smtClean="0">
                          <a:solidFill>
                            <a:schemeClr val="tx1"/>
                          </a:solidFill>
                          <a:latin typeface="Arial" panose="020B0604020202020204" pitchFamily="34" charset="0"/>
                          <a:cs typeface="Arial" panose="020B0604020202020204" pitchFamily="34" charset="0"/>
                        </a:rPr>
                        <a:t>35 (10.6)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US"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en-US" sz="1600" noProof="0" dirty="0" smtClean="0">
                          <a:solidFill>
                            <a:schemeClr val="tx1"/>
                          </a:solidFill>
                          <a:latin typeface="Arial" panose="020B0604020202020204" pitchFamily="34" charset="0"/>
                          <a:cs typeface="Arial" panose="020B0604020202020204" pitchFamily="34" charset="0"/>
                        </a:rPr>
                        <a:t>25 (15.5)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US"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00650">
                <a:tc>
                  <a:txBody>
                    <a:bodyPr/>
                    <a:lstStyle/>
                    <a:p>
                      <a:r>
                        <a:rPr lang="en-GB" sz="1600" noProof="0" dirty="0" smtClean="0">
                          <a:solidFill>
                            <a:schemeClr val="tx1"/>
                          </a:solidFill>
                          <a:latin typeface="Arial" panose="020B0604020202020204" pitchFamily="34" charset="0"/>
                          <a:cs typeface="Arial" panose="020B0604020202020204" pitchFamily="34" charset="0"/>
                        </a:rPr>
                        <a:t>Any TRAEs</a:t>
                      </a:r>
                    </a:p>
                    <a:p>
                      <a:r>
                        <a:rPr lang="en-GB" sz="1600" noProof="0" dirty="0" smtClean="0">
                          <a:solidFill>
                            <a:schemeClr val="tx1"/>
                          </a:solidFill>
                          <a:latin typeface="Arial" panose="020B0604020202020204" pitchFamily="34" charset="0"/>
                          <a:cs typeface="Arial" panose="020B0604020202020204" pitchFamily="34" charset="0"/>
                        </a:rPr>
                        <a:t>Serious TRAEs</a:t>
                      </a:r>
                    </a:p>
                    <a:p>
                      <a:r>
                        <a:rPr lang="en-GB" sz="1600" noProof="0" dirty="0" smtClean="0">
                          <a:solidFill>
                            <a:schemeClr val="tx1"/>
                          </a:solidFill>
                          <a:latin typeface="Arial" panose="020B0604020202020204" pitchFamily="34" charset="0"/>
                          <a:cs typeface="Arial" panose="020B0604020202020204" pitchFamily="34" charset="0"/>
                        </a:rPr>
                        <a:t>TRAEs leading to discontinuation</a:t>
                      </a:r>
                    </a:p>
                    <a:p>
                      <a:r>
                        <a:rPr lang="en-GB" sz="1600" noProof="0" dirty="0" smtClean="0">
                          <a:solidFill>
                            <a:schemeClr val="tx1"/>
                          </a:solidFill>
                          <a:latin typeface="Arial" panose="020B0604020202020204" pitchFamily="34" charset="0"/>
                          <a:cs typeface="Arial" panose="020B0604020202020204" pitchFamily="34" charset="0"/>
                        </a:rPr>
                        <a:t>TRAEs leading to dose delay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600" noProof="0" dirty="0" smtClean="0">
                          <a:solidFill>
                            <a:schemeClr val="tx1"/>
                          </a:solidFill>
                          <a:latin typeface="Arial" panose="020B0604020202020204" pitchFamily="34" charset="0"/>
                          <a:cs typeface="Arial" panose="020B0604020202020204" pitchFamily="34" charset="0"/>
                        </a:rPr>
                        <a:t>141 (42.7)</a:t>
                      </a:r>
                    </a:p>
                    <a:p>
                      <a:pPr algn="ctr"/>
                      <a:r>
                        <a:rPr lang="en-US" sz="1600" noProof="0" dirty="0" smtClean="0">
                          <a:solidFill>
                            <a:schemeClr val="tx1"/>
                          </a:solidFill>
                          <a:latin typeface="Arial" panose="020B0604020202020204" pitchFamily="34" charset="0"/>
                          <a:cs typeface="Arial" panose="020B0604020202020204" pitchFamily="34" charset="0"/>
                        </a:rPr>
                        <a:t>33 (10.0)</a:t>
                      </a:r>
                    </a:p>
                    <a:p>
                      <a:pPr algn="ctr"/>
                      <a:r>
                        <a:rPr lang="en-US" sz="1600" noProof="0" dirty="0" smtClean="0">
                          <a:solidFill>
                            <a:schemeClr val="tx1"/>
                          </a:solidFill>
                          <a:latin typeface="Arial" panose="020B0604020202020204" pitchFamily="34" charset="0"/>
                          <a:cs typeface="Arial" panose="020B0604020202020204" pitchFamily="34" charset="0"/>
                        </a:rPr>
                        <a:t>9 (2.7)</a:t>
                      </a:r>
                    </a:p>
                    <a:p>
                      <a:pPr algn="ctr"/>
                      <a:r>
                        <a:rPr lang="en-US" sz="1600" noProof="0" dirty="0" smtClean="0">
                          <a:solidFill>
                            <a:schemeClr val="tx1"/>
                          </a:solidFill>
                          <a:latin typeface="Arial" panose="020B0604020202020204" pitchFamily="34" charset="0"/>
                          <a:cs typeface="Arial" panose="020B0604020202020204" pitchFamily="34" charset="0"/>
                        </a:rPr>
                        <a:t>25 (7.6)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600" noProof="0" dirty="0" smtClean="0">
                          <a:solidFill>
                            <a:schemeClr val="tx1"/>
                          </a:solidFill>
                          <a:latin typeface="Arial" panose="020B0604020202020204" pitchFamily="34" charset="0"/>
                          <a:cs typeface="Arial" panose="020B0604020202020204" pitchFamily="34" charset="0"/>
                        </a:rPr>
                        <a:t>34 (10.3)</a:t>
                      </a:r>
                    </a:p>
                    <a:p>
                      <a:pPr algn="ctr"/>
                      <a:r>
                        <a:rPr lang="en-US" sz="1600" noProof="0" dirty="0" smtClean="0">
                          <a:solidFill>
                            <a:schemeClr val="tx1"/>
                          </a:solidFill>
                          <a:latin typeface="Arial" panose="020B0604020202020204" pitchFamily="34" charset="0"/>
                          <a:cs typeface="Arial" panose="020B0604020202020204" pitchFamily="34" charset="0"/>
                        </a:rPr>
                        <a:t>21 (6.4)</a:t>
                      </a:r>
                    </a:p>
                    <a:p>
                      <a:pPr algn="ctr"/>
                      <a:r>
                        <a:rPr lang="en-US" sz="1600" noProof="0" dirty="0" smtClean="0">
                          <a:solidFill>
                            <a:schemeClr val="tx1"/>
                          </a:solidFill>
                          <a:latin typeface="Arial" panose="020B0604020202020204" pitchFamily="34" charset="0"/>
                          <a:cs typeface="Arial" panose="020B0604020202020204" pitchFamily="34" charset="0"/>
                        </a:rPr>
                        <a:t>4 (1.2)</a:t>
                      </a:r>
                    </a:p>
                    <a:p>
                      <a:pPr algn="ctr"/>
                      <a:r>
                        <a:rPr lang="en-US" sz="1600" noProof="0" dirty="0" smtClean="0">
                          <a:solidFill>
                            <a:schemeClr val="tx1"/>
                          </a:solidFill>
                          <a:latin typeface="Arial" panose="020B0604020202020204" pitchFamily="34" charset="0"/>
                          <a:cs typeface="Arial" panose="020B0604020202020204" pitchFamily="34" charset="0"/>
                        </a:rPr>
                        <a:t>14 (4.2)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600" noProof="0" dirty="0" smtClean="0">
                          <a:solidFill>
                            <a:schemeClr val="tx1"/>
                          </a:solidFill>
                          <a:latin typeface="Arial" panose="020B0604020202020204" pitchFamily="34" charset="0"/>
                          <a:cs typeface="Arial" panose="020B0604020202020204" pitchFamily="34" charset="0"/>
                        </a:rPr>
                        <a:t>43 (26.7)</a:t>
                      </a:r>
                    </a:p>
                    <a:p>
                      <a:pPr algn="ctr"/>
                      <a:r>
                        <a:rPr lang="en-US" sz="1600" noProof="0" dirty="0" smtClean="0">
                          <a:solidFill>
                            <a:schemeClr val="tx1"/>
                          </a:solidFill>
                          <a:latin typeface="Arial" panose="020B0604020202020204" pitchFamily="34" charset="0"/>
                          <a:cs typeface="Arial" panose="020B0604020202020204" pitchFamily="34" charset="0"/>
                        </a:rPr>
                        <a:t>8 (5.0)</a:t>
                      </a:r>
                    </a:p>
                    <a:p>
                      <a:pPr algn="ctr"/>
                      <a:r>
                        <a:rPr lang="en-US" sz="1600" noProof="0" dirty="0" smtClean="0">
                          <a:solidFill>
                            <a:schemeClr val="tx1"/>
                          </a:solidFill>
                          <a:latin typeface="Arial" panose="020B0604020202020204" pitchFamily="34" charset="0"/>
                          <a:cs typeface="Arial" panose="020B0604020202020204" pitchFamily="34" charset="0"/>
                        </a:rPr>
                        <a:t>4 (2.5)</a:t>
                      </a:r>
                    </a:p>
                    <a:p>
                      <a:pPr algn="ctr"/>
                      <a:r>
                        <a:rPr lang="en-US" sz="1600" noProof="0" dirty="0" smtClean="0">
                          <a:solidFill>
                            <a:schemeClr val="tx1"/>
                          </a:solidFill>
                          <a:latin typeface="Arial" panose="020B0604020202020204" pitchFamily="34" charset="0"/>
                          <a:cs typeface="Arial" panose="020B0604020202020204" pitchFamily="34" charset="0"/>
                        </a:rPr>
                        <a:t>2 (1.2)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600" noProof="0" dirty="0" smtClean="0">
                          <a:solidFill>
                            <a:schemeClr val="tx1"/>
                          </a:solidFill>
                          <a:latin typeface="Arial" panose="020B0604020202020204" pitchFamily="34" charset="0"/>
                          <a:cs typeface="Arial" panose="020B0604020202020204" pitchFamily="34" charset="0"/>
                        </a:rPr>
                        <a:t>7 (4.3)</a:t>
                      </a:r>
                    </a:p>
                    <a:p>
                      <a:pPr algn="ctr"/>
                      <a:r>
                        <a:rPr lang="en-US" sz="1600" noProof="0" dirty="0" smtClean="0">
                          <a:solidFill>
                            <a:schemeClr val="tx1"/>
                          </a:solidFill>
                          <a:latin typeface="Arial" panose="020B0604020202020204" pitchFamily="34" charset="0"/>
                          <a:cs typeface="Arial" panose="020B0604020202020204" pitchFamily="34" charset="0"/>
                        </a:rPr>
                        <a:t>4 (2.5)</a:t>
                      </a:r>
                    </a:p>
                    <a:p>
                      <a:pPr algn="ctr"/>
                      <a:r>
                        <a:rPr lang="en-US" sz="1600" noProof="0" dirty="0" smtClean="0">
                          <a:solidFill>
                            <a:schemeClr val="tx1"/>
                          </a:solidFill>
                          <a:latin typeface="Arial" panose="020B0604020202020204" pitchFamily="34" charset="0"/>
                          <a:cs typeface="Arial" panose="020B0604020202020204" pitchFamily="34" charset="0"/>
                        </a:rPr>
                        <a:t>3 (1.9)</a:t>
                      </a:r>
                    </a:p>
                    <a:p>
                      <a:pPr algn="ctr"/>
                      <a:r>
                        <a:rPr lang="en-US" sz="1600" noProof="0" dirty="0" smtClean="0">
                          <a:solidFill>
                            <a:schemeClr val="tx1"/>
                          </a:solidFill>
                          <a:latin typeface="Arial" panose="020B0604020202020204" pitchFamily="34" charset="0"/>
                          <a:cs typeface="Arial" panose="020B0604020202020204" pitchFamily="34" charset="0"/>
                        </a:rPr>
                        <a:t>1 (0.6)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57066">
                <a:tc>
                  <a:txBody>
                    <a:bodyPr/>
                    <a:lstStyle/>
                    <a:p>
                      <a:r>
                        <a:rPr lang="en-US" sz="1600" noProof="0" dirty="0" smtClean="0">
                          <a:solidFill>
                            <a:schemeClr val="tx1"/>
                          </a:solidFill>
                          <a:latin typeface="Arial" panose="020B0604020202020204" pitchFamily="34" charset="0"/>
                          <a:cs typeface="Arial" panose="020B0604020202020204" pitchFamily="34" charset="0"/>
                        </a:rPr>
                        <a:t>TRAEs leading to death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en-US" sz="1600" noProof="0" dirty="0" smtClean="0">
                          <a:solidFill>
                            <a:schemeClr val="tx1"/>
                          </a:solidFill>
                          <a:latin typeface="Arial" panose="020B0604020202020204" pitchFamily="34" charset="0"/>
                          <a:cs typeface="Arial" panose="020B0604020202020204" pitchFamily="34" charset="0"/>
                        </a:rPr>
                        <a:t>5 (1.5)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US"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en-US" sz="1600" noProof="0" dirty="0" smtClean="0">
                          <a:solidFill>
                            <a:schemeClr val="tx1"/>
                          </a:solidFill>
                          <a:latin typeface="Arial" panose="020B0604020202020204" pitchFamily="34" charset="0"/>
                          <a:cs typeface="Arial" panose="020B0604020202020204" pitchFamily="34" charset="0"/>
                        </a:rPr>
                        <a:t>2 (1.2)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US"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extLst>
      <p:ext uri="{BB962C8B-B14F-4D97-AF65-F5344CB8AC3E}">
        <p14:creationId xmlns:p14="http://schemas.microsoft.com/office/powerpoint/2010/main" val="8821189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Nivolumab (ONO-4538/BMS-936558) as salvage treatment after second or later-line chemotherapy for advanced gastric or gastro-</a:t>
            </a:r>
            <a:r>
              <a:rPr lang="en-GB" dirty="0" err="1"/>
              <a:t>esophageal</a:t>
            </a:r>
            <a:r>
              <a:rPr lang="en-GB" dirty="0"/>
              <a:t> junction cancer (AGC): A double-blinded, randomized phase III trial – Kang Y-K, et al</a:t>
            </a:r>
          </a:p>
        </p:txBody>
      </p:sp>
      <p:sp>
        <p:nvSpPr>
          <p:cNvPr id="3" name="Content Placeholder 2"/>
          <p:cNvSpPr>
            <a:spLocks noGrp="1"/>
          </p:cNvSpPr>
          <p:nvPr>
            <p:ph idx="1"/>
          </p:nvPr>
        </p:nvSpPr>
        <p:spPr/>
        <p:txBody>
          <a:bodyPr/>
          <a:lstStyle/>
          <a:p>
            <a:pPr marL="0" indent="0">
              <a:buNone/>
            </a:pPr>
            <a:r>
              <a:rPr lang="en-GB" b="1" dirty="0" smtClean="0"/>
              <a:t>Key results (cont.)</a:t>
            </a:r>
            <a:endParaRPr lang="en-GB" b="1" dirty="0"/>
          </a:p>
        </p:txBody>
      </p:sp>
      <p:sp>
        <p:nvSpPr>
          <p:cNvPr id="5" name="Text Placeholder 4"/>
          <p:cNvSpPr>
            <a:spLocks noGrp="1"/>
          </p:cNvSpPr>
          <p:nvPr>
            <p:ph type="body" sz="quarter" idx="11"/>
          </p:nvPr>
        </p:nvSpPr>
        <p:spPr/>
        <p:txBody>
          <a:bodyPr/>
          <a:lstStyle/>
          <a:p>
            <a:r>
              <a:rPr lang="en-GB" dirty="0" smtClean="0"/>
              <a:t>Kang Y-K,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2</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2492245663"/>
              </p:ext>
            </p:extLst>
          </p:nvPr>
        </p:nvGraphicFramePr>
        <p:xfrm>
          <a:off x="304801" y="1684389"/>
          <a:ext cx="8534399" cy="3575559"/>
        </p:xfrm>
        <a:graphic>
          <a:graphicData uri="http://schemas.openxmlformats.org/drawingml/2006/table">
            <a:tbl>
              <a:tblPr firstRow="1" bandRow="1">
                <a:tableStyleId>{69012ECD-51FC-41F1-AA8D-1B2483CD663E}</a:tableStyleId>
              </a:tblPr>
              <a:tblGrid>
                <a:gridCol w="3200399"/>
                <a:gridCol w="1333500"/>
                <a:gridCol w="1333500"/>
                <a:gridCol w="1333500"/>
                <a:gridCol w="1333500"/>
              </a:tblGrid>
              <a:tr h="505772">
                <a:tc rowSpan="2">
                  <a:txBody>
                    <a:bodyPr/>
                    <a:lstStyle/>
                    <a:p>
                      <a:pPr>
                        <a:lnSpc>
                          <a:spcPct val="90000"/>
                        </a:lnSpc>
                      </a:pPr>
                      <a:r>
                        <a:rPr lang="en-GB" sz="1600" b="1" i="0" u="none" strike="noStrike" kern="1200" baseline="0" noProof="0" dirty="0" smtClean="0">
                          <a:solidFill>
                            <a:schemeClr val="tx2"/>
                          </a:solidFill>
                          <a:latin typeface="Arial" panose="020B0604020202020204" pitchFamily="34" charset="0"/>
                          <a:ea typeface="+mn-ea"/>
                          <a:cs typeface="Arial" panose="020B0604020202020204" pitchFamily="34" charset="0"/>
                        </a:rPr>
                        <a:t>TRAEs in &gt;2% of patients receiving nivolumab, n (%)</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90000"/>
                        </a:lnSpc>
                      </a:pPr>
                      <a:r>
                        <a:rPr lang="en-US" sz="1600" b="1" i="0" u="none" strike="noStrike" kern="1200" baseline="0" noProof="0" dirty="0" smtClean="0">
                          <a:solidFill>
                            <a:schemeClr val="tx2"/>
                          </a:solidFill>
                          <a:latin typeface="Arial" panose="020B0604020202020204" pitchFamily="34" charset="0"/>
                          <a:ea typeface="+mn-ea"/>
                          <a:cs typeface="Arial" panose="020B0604020202020204" pitchFamily="34" charset="0"/>
                        </a:rPr>
                        <a:t>Nivolumab 3 mg/kg </a:t>
                      </a:r>
                      <a:br>
                        <a:rPr lang="en-US" sz="1600" b="1" i="0" u="none" strike="noStrike" kern="1200" baseline="0" noProof="0" dirty="0" smtClean="0">
                          <a:solidFill>
                            <a:schemeClr val="tx2"/>
                          </a:solidFill>
                          <a:latin typeface="Arial" panose="020B0604020202020204" pitchFamily="34" charset="0"/>
                          <a:ea typeface="+mn-ea"/>
                          <a:cs typeface="Arial" panose="020B0604020202020204" pitchFamily="34" charset="0"/>
                        </a:rPr>
                      </a:br>
                      <a:r>
                        <a:rPr lang="en-US" sz="1600" b="1" i="0" u="none" strike="noStrike" kern="1200" baseline="0" noProof="0" dirty="0" smtClean="0">
                          <a:solidFill>
                            <a:schemeClr val="tx2"/>
                          </a:solidFill>
                          <a:latin typeface="Arial" panose="020B0604020202020204" pitchFamily="34" charset="0"/>
                          <a:ea typeface="+mn-ea"/>
                          <a:cs typeface="Arial" panose="020B0604020202020204" pitchFamily="34" charset="0"/>
                        </a:rPr>
                        <a:t>(n=330)</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lnSpc>
                          <a:spcPct val="90000"/>
                        </a:lnSpc>
                      </a:pPr>
                      <a:endParaRPr lang="en-US" sz="1600" b="1" noProof="0" dirty="0" smtClean="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90000"/>
                        </a:lnSpc>
                      </a:pPr>
                      <a:r>
                        <a:rPr lang="en-US" sz="1600" b="1" noProof="0" dirty="0" smtClean="0">
                          <a:solidFill>
                            <a:schemeClr val="tx2"/>
                          </a:solidFill>
                          <a:latin typeface="Arial" panose="020B0604020202020204" pitchFamily="34" charset="0"/>
                          <a:cs typeface="Arial" panose="020B0604020202020204" pitchFamily="34" charset="0"/>
                        </a:rPr>
                        <a:t>Placebo </a:t>
                      </a:r>
                      <a:br>
                        <a:rPr lang="en-US" sz="1600" b="1" noProof="0" dirty="0" smtClean="0">
                          <a:solidFill>
                            <a:schemeClr val="tx2"/>
                          </a:solidFill>
                          <a:latin typeface="Arial" panose="020B0604020202020204" pitchFamily="34" charset="0"/>
                          <a:cs typeface="Arial" panose="020B0604020202020204" pitchFamily="34" charset="0"/>
                        </a:rPr>
                      </a:br>
                      <a:r>
                        <a:rPr lang="en-US" sz="1600" b="1" noProof="0" dirty="0" smtClean="0">
                          <a:solidFill>
                            <a:schemeClr val="tx2"/>
                          </a:solidFill>
                          <a:latin typeface="Arial" panose="020B0604020202020204" pitchFamily="34" charset="0"/>
                          <a:cs typeface="Arial" panose="020B0604020202020204" pitchFamily="34" charset="0"/>
                        </a:rPr>
                        <a:t>(n=161)</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lnSpc>
                          <a:spcPct val="90000"/>
                        </a:lnSpc>
                      </a:pPr>
                      <a:endParaRPr lang="en-US" sz="1600" b="1" noProof="0" dirty="0" smtClean="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96107">
                <a:tc vMerge="1">
                  <a:txBody>
                    <a:bodyPr/>
                    <a:lstStyle/>
                    <a:p>
                      <a:pPr>
                        <a:lnSpc>
                          <a:spcPct val="90000"/>
                        </a:lnSpc>
                      </a:pPr>
                      <a:endParaRPr lang="en-US" sz="1600" b="1" i="0" u="none" strike="noStrike" kern="1200" baseline="0" noProof="0" dirty="0" smtClean="0">
                        <a:solidFill>
                          <a:schemeClr val="tx2"/>
                        </a:solidFill>
                        <a:latin typeface="Arial" panose="020B0604020202020204" pitchFamily="34" charset="0"/>
                        <a:ea typeface="+mn-ea"/>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en-US" sz="1600" b="1" i="0" u="none" strike="noStrike" kern="1200" baseline="0" noProof="0" dirty="0" smtClean="0">
                          <a:solidFill>
                            <a:schemeClr val="tx2"/>
                          </a:solidFill>
                          <a:latin typeface="Arial" panose="020B0604020202020204" pitchFamily="34" charset="0"/>
                          <a:ea typeface="+mn-ea"/>
                          <a:cs typeface="Arial" panose="020B0604020202020204" pitchFamily="34" charset="0"/>
                        </a:rPr>
                        <a:t>Any </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en-US" sz="1600" b="1" noProof="0" dirty="0" smtClean="0">
                          <a:solidFill>
                            <a:schemeClr val="tx2"/>
                          </a:solidFill>
                          <a:latin typeface="Arial" panose="020B0604020202020204" pitchFamily="34" charset="0"/>
                          <a:cs typeface="Arial" panose="020B0604020202020204" pitchFamily="34" charset="0"/>
                        </a:rPr>
                        <a:t>Grade 3/4</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en-US" sz="1600" b="1" i="0" u="none" strike="noStrike" kern="1200" baseline="0" noProof="0" dirty="0" smtClean="0">
                          <a:solidFill>
                            <a:schemeClr val="tx2"/>
                          </a:solidFill>
                          <a:latin typeface="Arial" panose="020B0604020202020204" pitchFamily="34" charset="0"/>
                          <a:ea typeface="+mn-ea"/>
                          <a:cs typeface="Arial" panose="020B0604020202020204" pitchFamily="34" charset="0"/>
                        </a:rPr>
                        <a:t>Any </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en-US" sz="1600" b="1" noProof="0" dirty="0" smtClean="0">
                          <a:solidFill>
                            <a:schemeClr val="tx2"/>
                          </a:solidFill>
                          <a:latin typeface="Arial" panose="020B0604020202020204" pitchFamily="34" charset="0"/>
                          <a:cs typeface="Arial" panose="020B0604020202020204" pitchFamily="34" charset="0"/>
                        </a:rPr>
                        <a:t>Grade 3/4</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0650">
                <a:tc>
                  <a:txBody>
                    <a:bodyPr/>
                    <a:lstStyle/>
                    <a:p>
                      <a:r>
                        <a:rPr lang="en-GB" sz="1600" noProof="0" dirty="0" smtClean="0">
                          <a:solidFill>
                            <a:schemeClr val="tx1"/>
                          </a:solidFill>
                          <a:latin typeface="Arial" panose="020B0604020202020204" pitchFamily="34" charset="0"/>
                          <a:cs typeface="Arial" panose="020B0604020202020204" pitchFamily="34" charset="0"/>
                        </a:rPr>
                        <a:t>Pruritus</a:t>
                      </a:r>
                    </a:p>
                    <a:p>
                      <a:r>
                        <a:rPr lang="en-GB" sz="1600" noProof="0" dirty="0" smtClean="0">
                          <a:solidFill>
                            <a:schemeClr val="tx1"/>
                          </a:solidFill>
                          <a:latin typeface="Arial" panose="020B0604020202020204" pitchFamily="34" charset="0"/>
                          <a:cs typeface="Arial" panose="020B0604020202020204" pitchFamily="34" charset="0"/>
                        </a:rPr>
                        <a:t>Diarrhoea</a:t>
                      </a:r>
                    </a:p>
                    <a:p>
                      <a:r>
                        <a:rPr lang="en-GB" sz="1600" noProof="0" dirty="0" smtClean="0">
                          <a:solidFill>
                            <a:schemeClr val="tx1"/>
                          </a:solidFill>
                          <a:latin typeface="Arial" panose="020B0604020202020204" pitchFamily="34" charset="0"/>
                          <a:cs typeface="Arial" panose="020B0604020202020204" pitchFamily="34" charset="0"/>
                        </a:rPr>
                        <a:t>Rash</a:t>
                      </a:r>
                    </a:p>
                    <a:p>
                      <a:r>
                        <a:rPr lang="en-GB" sz="1600" noProof="0" dirty="0" smtClean="0">
                          <a:solidFill>
                            <a:schemeClr val="tx1"/>
                          </a:solidFill>
                          <a:latin typeface="Arial" panose="020B0604020202020204" pitchFamily="34" charset="0"/>
                          <a:cs typeface="Arial" panose="020B0604020202020204" pitchFamily="34" charset="0"/>
                        </a:rPr>
                        <a:t>Fatigue</a:t>
                      </a:r>
                    </a:p>
                    <a:p>
                      <a:r>
                        <a:rPr lang="en-GB" sz="1600" noProof="0" dirty="0" smtClean="0">
                          <a:solidFill>
                            <a:schemeClr val="tx1"/>
                          </a:solidFill>
                          <a:latin typeface="Arial" panose="020B0604020202020204" pitchFamily="34" charset="0"/>
                          <a:cs typeface="Arial" panose="020B0604020202020204" pitchFamily="34" charset="0"/>
                        </a:rPr>
                        <a:t>Decreased appetite</a:t>
                      </a:r>
                    </a:p>
                    <a:p>
                      <a:r>
                        <a:rPr lang="en-GB" sz="1600" noProof="0" dirty="0" smtClean="0">
                          <a:solidFill>
                            <a:schemeClr val="tx1"/>
                          </a:solidFill>
                          <a:latin typeface="Arial" panose="020B0604020202020204" pitchFamily="34" charset="0"/>
                          <a:cs typeface="Arial" panose="020B0604020202020204" pitchFamily="34" charset="0"/>
                        </a:rPr>
                        <a:t>Nausea</a:t>
                      </a:r>
                    </a:p>
                    <a:p>
                      <a:r>
                        <a:rPr lang="en-GB" sz="1600" noProof="0" dirty="0" smtClean="0">
                          <a:solidFill>
                            <a:schemeClr val="tx1"/>
                          </a:solidFill>
                          <a:latin typeface="Arial" panose="020B0604020202020204" pitchFamily="34" charset="0"/>
                          <a:cs typeface="Arial" panose="020B0604020202020204" pitchFamily="34" charset="0"/>
                        </a:rPr>
                        <a:t>Malaise</a:t>
                      </a:r>
                    </a:p>
                    <a:p>
                      <a:r>
                        <a:rPr lang="en-GB" sz="1600" noProof="0" dirty="0" smtClean="0">
                          <a:solidFill>
                            <a:schemeClr val="tx1"/>
                          </a:solidFill>
                          <a:latin typeface="Arial" panose="020B0604020202020204" pitchFamily="34" charset="0"/>
                          <a:cs typeface="Arial" panose="020B0604020202020204" pitchFamily="34" charset="0"/>
                        </a:rPr>
                        <a:t>AST increased</a:t>
                      </a:r>
                    </a:p>
                    <a:p>
                      <a:r>
                        <a:rPr lang="en-GB" sz="1600" noProof="0" dirty="0" smtClean="0">
                          <a:solidFill>
                            <a:schemeClr val="tx1"/>
                          </a:solidFill>
                          <a:latin typeface="Arial" panose="020B0604020202020204" pitchFamily="34" charset="0"/>
                          <a:cs typeface="Arial" panose="020B0604020202020204" pitchFamily="34" charset="0"/>
                        </a:rPr>
                        <a:t>Hypothyroidism</a:t>
                      </a:r>
                    </a:p>
                    <a:p>
                      <a:r>
                        <a:rPr lang="en-GB" sz="1600" noProof="0" dirty="0" smtClean="0">
                          <a:solidFill>
                            <a:schemeClr val="tx1"/>
                          </a:solidFill>
                          <a:latin typeface="Arial" panose="020B0604020202020204" pitchFamily="34" charset="0"/>
                          <a:cs typeface="Arial" panose="020B0604020202020204" pitchFamily="34" charset="0"/>
                        </a:rPr>
                        <a:t>Pyrexia</a:t>
                      </a:r>
                    </a:p>
                    <a:p>
                      <a:r>
                        <a:rPr lang="en-GB" sz="1600" noProof="0" dirty="0" smtClean="0">
                          <a:solidFill>
                            <a:schemeClr val="tx1"/>
                          </a:solidFill>
                          <a:latin typeface="Arial" panose="020B0604020202020204" pitchFamily="34" charset="0"/>
                          <a:cs typeface="Arial" panose="020B0604020202020204" pitchFamily="34" charset="0"/>
                        </a:rPr>
                        <a:t>ALT increased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600" noProof="0" dirty="0" smtClean="0">
                          <a:solidFill>
                            <a:schemeClr val="tx1"/>
                          </a:solidFill>
                          <a:latin typeface="Arial" panose="020B0604020202020204" pitchFamily="34" charset="0"/>
                          <a:cs typeface="Arial" panose="020B0604020202020204" pitchFamily="34" charset="0"/>
                        </a:rPr>
                        <a:t>30 (9.1)</a:t>
                      </a:r>
                    </a:p>
                    <a:p>
                      <a:pPr algn="ctr"/>
                      <a:r>
                        <a:rPr lang="en-US" sz="1600" noProof="0" dirty="0" smtClean="0">
                          <a:solidFill>
                            <a:schemeClr val="tx1"/>
                          </a:solidFill>
                          <a:latin typeface="Arial" panose="020B0604020202020204" pitchFamily="34" charset="0"/>
                          <a:cs typeface="Arial" panose="020B0604020202020204" pitchFamily="34" charset="0"/>
                        </a:rPr>
                        <a:t>23 (7.0)</a:t>
                      </a:r>
                    </a:p>
                    <a:p>
                      <a:pPr algn="ctr"/>
                      <a:r>
                        <a:rPr lang="en-US" sz="1600" noProof="0" dirty="0" smtClean="0">
                          <a:solidFill>
                            <a:schemeClr val="tx1"/>
                          </a:solidFill>
                          <a:latin typeface="Arial" panose="020B0604020202020204" pitchFamily="34" charset="0"/>
                          <a:cs typeface="Arial" panose="020B0604020202020204" pitchFamily="34" charset="0"/>
                        </a:rPr>
                        <a:t>19 (5.8)</a:t>
                      </a:r>
                    </a:p>
                    <a:p>
                      <a:pPr algn="ctr"/>
                      <a:r>
                        <a:rPr lang="en-US" sz="1600" noProof="0" dirty="0" smtClean="0">
                          <a:solidFill>
                            <a:schemeClr val="tx1"/>
                          </a:solidFill>
                          <a:latin typeface="Arial" panose="020B0604020202020204" pitchFamily="34" charset="0"/>
                          <a:cs typeface="Arial" panose="020B0604020202020204" pitchFamily="34" charset="0"/>
                        </a:rPr>
                        <a:t>18 (5.5)</a:t>
                      </a:r>
                    </a:p>
                    <a:p>
                      <a:pPr algn="ctr"/>
                      <a:r>
                        <a:rPr lang="en-US" sz="1600" noProof="0" dirty="0" smtClean="0">
                          <a:solidFill>
                            <a:schemeClr val="tx1"/>
                          </a:solidFill>
                          <a:latin typeface="Arial" panose="020B0604020202020204" pitchFamily="34" charset="0"/>
                          <a:cs typeface="Arial" panose="020B0604020202020204" pitchFamily="34" charset="0"/>
                        </a:rPr>
                        <a:t>16 (4.8)</a:t>
                      </a:r>
                    </a:p>
                    <a:p>
                      <a:pPr algn="ctr"/>
                      <a:r>
                        <a:rPr lang="en-US" sz="1600" noProof="0" dirty="0" smtClean="0">
                          <a:solidFill>
                            <a:schemeClr val="tx1"/>
                          </a:solidFill>
                          <a:latin typeface="Arial" panose="020B0604020202020204" pitchFamily="34" charset="0"/>
                          <a:cs typeface="Arial" panose="020B0604020202020204" pitchFamily="34" charset="0"/>
                        </a:rPr>
                        <a:t>14 (4.2)</a:t>
                      </a:r>
                    </a:p>
                    <a:p>
                      <a:pPr algn="ctr"/>
                      <a:r>
                        <a:rPr lang="en-US" sz="1600" noProof="0" dirty="0" smtClean="0">
                          <a:solidFill>
                            <a:schemeClr val="tx1"/>
                          </a:solidFill>
                          <a:latin typeface="Arial" panose="020B0604020202020204" pitchFamily="34" charset="0"/>
                          <a:cs typeface="Arial" panose="020B0604020202020204" pitchFamily="34" charset="0"/>
                        </a:rPr>
                        <a:t>13 (3.9)</a:t>
                      </a:r>
                    </a:p>
                    <a:p>
                      <a:pPr algn="ctr"/>
                      <a:r>
                        <a:rPr lang="en-US" sz="1600" noProof="0" dirty="0" smtClean="0">
                          <a:solidFill>
                            <a:schemeClr val="tx1"/>
                          </a:solidFill>
                          <a:latin typeface="Arial" panose="020B0604020202020204" pitchFamily="34" charset="0"/>
                          <a:cs typeface="Arial" panose="020B0604020202020204" pitchFamily="34" charset="0"/>
                        </a:rPr>
                        <a:t>11 (3.3)</a:t>
                      </a:r>
                    </a:p>
                    <a:p>
                      <a:pPr algn="ctr"/>
                      <a:r>
                        <a:rPr lang="en-US" sz="1600" noProof="0" dirty="0" smtClean="0">
                          <a:solidFill>
                            <a:schemeClr val="tx1"/>
                          </a:solidFill>
                          <a:latin typeface="Arial" panose="020B0604020202020204" pitchFamily="34" charset="0"/>
                          <a:cs typeface="Arial" panose="020B0604020202020204" pitchFamily="34" charset="0"/>
                        </a:rPr>
                        <a:t>10 (3.0)</a:t>
                      </a:r>
                    </a:p>
                    <a:p>
                      <a:pPr algn="ctr"/>
                      <a:r>
                        <a:rPr lang="en-US" sz="1600" noProof="0" dirty="0" smtClean="0">
                          <a:solidFill>
                            <a:schemeClr val="tx1"/>
                          </a:solidFill>
                          <a:latin typeface="Arial" panose="020B0604020202020204" pitchFamily="34" charset="0"/>
                          <a:cs typeface="Arial" panose="020B0604020202020204" pitchFamily="34" charset="0"/>
                        </a:rPr>
                        <a:t>8 (2.4)</a:t>
                      </a:r>
                    </a:p>
                    <a:p>
                      <a:pPr algn="ctr"/>
                      <a:r>
                        <a:rPr lang="en-US" sz="1600" noProof="0" dirty="0" smtClean="0">
                          <a:solidFill>
                            <a:schemeClr val="tx1"/>
                          </a:solidFill>
                          <a:latin typeface="Arial" panose="020B0604020202020204" pitchFamily="34" charset="0"/>
                          <a:cs typeface="Arial" panose="020B0604020202020204" pitchFamily="34" charset="0"/>
                        </a:rPr>
                        <a:t>7 (2.1)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600" noProof="0" dirty="0" smtClean="0">
                          <a:solidFill>
                            <a:schemeClr val="tx1"/>
                          </a:solidFill>
                          <a:latin typeface="Arial" panose="020B0604020202020204" pitchFamily="34" charset="0"/>
                          <a:cs typeface="Arial" panose="020B0604020202020204" pitchFamily="34" charset="0"/>
                        </a:rPr>
                        <a:t>0</a:t>
                      </a:r>
                    </a:p>
                    <a:p>
                      <a:pPr algn="ctr"/>
                      <a:r>
                        <a:rPr lang="en-US" sz="1600" noProof="0" dirty="0" smtClean="0">
                          <a:solidFill>
                            <a:schemeClr val="tx1"/>
                          </a:solidFill>
                          <a:latin typeface="Arial" panose="020B0604020202020204" pitchFamily="34" charset="0"/>
                          <a:cs typeface="Arial" panose="020B0604020202020204" pitchFamily="34" charset="0"/>
                        </a:rPr>
                        <a:t>2 (0.6)</a:t>
                      </a:r>
                    </a:p>
                    <a:p>
                      <a:pPr algn="ctr"/>
                      <a:r>
                        <a:rPr lang="en-US" sz="1600" noProof="0" dirty="0" smtClean="0">
                          <a:solidFill>
                            <a:schemeClr val="tx1"/>
                          </a:solidFill>
                          <a:latin typeface="Arial" panose="020B0604020202020204" pitchFamily="34" charset="0"/>
                          <a:cs typeface="Arial" panose="020B0604020202020204" pitchFamily="34" charset="0"/>
                        </a:rPr>
                        <a:t>0</a:t>
                      </a:r>
                    </a:p>
                    <a:p>
                      <a:pPr algn="ctr"/>
                      <a:r>
                        <a:rPr lang="en-US" sz="1600" noProof="0" dirty="0" smtClean="0">
                          <a:solidFill>
                            <a:schemeClr val="tx1"/>
                          </a:solidFill>
                          <a:latin typeface="Arial" panose="020B0604020202020204" pitchFamily="34" charset="0"/>
                          <a:cs typeface="Arial" panose="020B0604020202020204" pitchFamily="34" charset="0"/>
                        </a:rPr>
                        <a:t>2 (0.6)</a:t>
                      </a:r>
                    </a:p>
                    <a:p>
                      <a:pPr algn="ctr"/>
                      <a:r>
                        <a:rPr lang="en-US" sz="1600" noProof="0" dirty="0" smtClean="0">
                          <a:solidFill>
                            <a:schemeClr val="tx1"/>
                          </a:solidFill>
                          <a:latin typeface="Arial" panose="020B0604020202020204" pitchFamily="34" charset="0"/>
                          <a:cs typeface="Arial" panose="020B0604020202020204" pitchFamily="34" charset="0"/>
                        </a:rPr>
                        <a:t>4 (1.2)</a:t>
                      </a:r>
                    </a:p>
                    <a:p>
                      <a:pPr algn="ctr"/>
                      <a:r>
                        <a:rPr lang="en-US" sz="1600" noProof="0" dirty="0" smtClean="0">
                          <a:solidFill>
                            <a:schemeClr val="tx1"/>
                          </a:solidFill>
                          <a:latin typeface="Arial" panose="020B0604020202020204" pitchFamily="34" charset="0"/>
                          <a:cs typeface="Arial" panose="020B0604020202020204" pitchFamily="34" charset="0"/>
                        </a:rPr>
                        <a:t>0</a:t>
                      </a:r>
                    </a:p>
                    <a:p>
                      <a:pPr algn="ctr"/>
                      <a:r>
                        <a:rPr lang="en-US" sz="1600" noProof="0" dirty="0" smtClean="0">
                          <a:solidFill>
                            <a:schemeClr val="tx1"/>
                          </a:solidFill>
                          <a:latin typeface="Arial" panose="020B0604020202020204" pitchFamily="34" charset="0"/>
                          <a:cs typeface="Arial" panose="020B0604020202020204" pitchFamily="34" charset="0"/>
                        </a:rPr>
                        <a:t>0</a:t>
                      </a:r>
                    </a:p>
                    <a:p>
                      <a:pPr algn="ctr"/>
                      <a:r>
                        <a:rPr lang="en-US" sz="1600" noProof="0" dirty="0" smtClean="0">
                          <a:solidFill>
                            <a:schemeClr val="tx1"/>
                          </a:solidFill>
                          <a:latin typeface="Arial" panose="020B0604020202020204" pitchFamily="34" charset="0"/>
                          <a:cs typeface="Arial" panose="020B0604020202020204" pitchFamily="34" charset="0"/>
                        </a:rPr>
                        <a:t>2 (0.6)</a:t>
                      </a:r>
                    </a:p>
                    <a:p>
                      <a:pPr algn="ctr"/>
                      <a:r>
                        <a:rPr lang="en-US" sz="1600" noProof="0" dirty="0" smtClean="0">
                          <a:solidFill>
                            <a:schemeClr val="tx1"/>
                          </a:solidFill>
                          <a:latin typeface="Arial" panose="020B0604020202020204" pitchFamily="34" charset="0"/>
                          <a:cs typeface="Arial" panose="020B0604020202020204" pitchFamily="34" charset="0"/>
                        </a:rPr>
                        <a:t>0</a:t>
                      </a:r>
                    </a:p>
                    <a:p>
                      <a:pPr algn="ctr"/>
                      <a:r>
                        <a:rPr lang="en-US" sz="1600" noProof="0" dirty="0" smtClean="0">
                          <a:solidFill>
                            <a:schemeClr val="tx1"/>
                          </a:solidFill>
                          <a:latin typeface="Arial" panose="020B0604020202020204" pitchFamily="34" charset="0"/>
                          <a:cs typeface="Arial" panose="020B0604020202020204" pitchFamily="34" charset="0"/>
                        </a:rPr>
                        <a:t>1 (0.3)</a:t>
                      </a:r>
                    </a:p>
                    <a:p>
                      <a:pPr algn="ctr"/>
                      <a:r>
                        <a:rPr lang="en-US" sz="1600" noProof="0" dirty="0" smtClean="0">
                          <a:solidFill>
                            <a:schemeClr val="tx1"/>
                          </a:solidFill>
                          <a:latin typeface="Arial" panose="020B0604020202020204" pitchFamily="34" charset="0"/>
                          <a:cs typeface="Arial" panose="020B0604020202020204" pitchFamily="34" charset="0"/>
                        </a:rPr>
                        <a:t>1 (0.3)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600" noProof="0" dirty="0" smtClean="0">
                          <a:solidFill>
                            <a:schemeClr val="tx1"/>
                          </a:solidFill>
                          <a:latin typeface="Arial" panose="020B0604020202020204" pitchFamily="34" charset="0"/>
                          <a:cs typeface="Arial" panose="020B0604020202020204" pitchFamily="34" charset="0"/>
                        </a:rPr>
                        <a:t>9 (5.6)</a:t>
                      </a:r>
                    </a:p>
                    <a:p>
                      <a:pPr algn="ctr"/>
                      <a:r>
                        <a:rPr lang="en-US" sz="1600" noProof="0" dirty="0" smtClean="0">
                          <a:solidFill>
                            <a:schemeClr val="tx1"/>
                          </a:solidFill>
                          <a:latin typeface="Arial" panose="020B0604020202020204" pitchFamily="34" charset="0"/>
                          <a:cs typeface="Arial" panose="020B0604020202020204" pitchFamily="34" charset="0"/>
                        </a:rPr>
                        <a:t>3 (1.9)</a:t>
                      </a:r>
                    </a:p>
                    <a:p>
                      <a:pPr algn="ctr"/>
                      <a:r>
                        <a:rPr lang="en-US" sz="1600" noProof="0" dirty="0" smtClean="0">
                          <a:solidFill>
                            <a:schemeClr val="tx1"/>
                          </a:solidFill>
                          <a:latin typeface="Arial" panose="020B0604020202020204" pitchFamily="34" charset="0"/>
                          <a:cs typeface="Arial" panose="020B0604020202020204" pitchFamily="34" charset="0"/>
                        </a:rPr>
                        <a:t>5 (3.1)</a:t>
                      </a:r>
                    </a:p>
                    <a:p>
                      <a:pPr algn="ctr"/>
                      <a:r>
                        <a:rPr lang="en-US" sz="1600" noProof="0" dirty="0" smtClean="0">
                          <a:solidFill>
                            <a:schemeClr val="tx1"/>
                          </a:solidFill>
                          <a:latin typeface="Arial" panose="020B0604020202020204" pitchFamily="34" charset="0"/>
                          <a:cs typeface="Arial" panose="020B0604020202020204" pitchFamily="34" charset="0"/>
                        </a:rPr>
                        <a:t>9 (5.6)</a:t>
                      </a:r>
                    </a:p>
                    <a:p>
                      <a:pPr algn="ctr"/>
                      <a:r>
                        <a:rPr lang="en-US" sz="1600" noProof="0" dirty="0" smtClean="0">
                          <a:solidFill>
                            <a:schemeClr val="tx1"/>
                          </a:solidFill>
                          <a:latin typeface="Arial" panose="020B0604020202020204" pitchFamily="34" charset="0"/>
                          <a:cs typeface="Arial" panose="020B0604020202020204" pitchFamily="34" charset="0"/>
                        </a:rPr>
                        <a:t>7 (4.3)</a:t>
                      </a:r>
                    </a:p>
                    <a:p>
                      <a:pPr algn="ctr"/>
                      <a:r>
                        <a:rPr lang="en-US" sz="1600" noProof="0" dirty="0" smtClean="0">
                          <a:solidFill>
                            <a:schemeClr val="tx1"/>
                          </a:solidFill>
                          <a:latin typeface="Arial" panose="020B0604020202020204" pitchFamily="34" charset="0"/>
                          <a:cs typeface="Arial" panose="020B0604020202020204" pitchFamily="34" charset="0"/>
                        </a:rPr>
                        <a:t>4 (2.5)</a:t>
                      </a:r>
                    </a:p>
                    <a:p>
                      <a:pPr algn="ctr"/>
                      <a:r>
                        <a:rPr lang="en-US" sz="1600" noProof="0" dirty="0" smtClean="0">
                          <a:solidFill>
                            <a:schemeClr val="tx1"/>
                          </a:solidFill>
                          <a:latin typeface="Arial" panose="020B0604020202020204" pitchFamily="34" charset="0"/>
                          <a:cs typeface="Arial" panose="020B0604020202020204" pitchFamily="34" charset="0"/>
                        </a:rPr>
                        <a:t>6 (3.7)</a:t>
                      </a:r>
                    </a:p>
                    <a:p>
                      <a:pPr algn="ctr"/>
                      <a:r>
                        <a:rPr lang="en-US" sz="1600" noProof="0" dirty="0" smtClean="0">
                          <a:solidFill>
                            <a:schemeClr val="tx1"/>
                          </a:solidFill>
                          <a:latin typeface="Arial" panose="020B0604020202020204" pitchFamily="34" charset="0"/>
                          <a:cs typeface="Arial" panose="020B0604020202020204" pitchFamily="34" charset="0"/>
                        </a:rPr>
                        <a:t>3 (1.9)</a:t>
                      </a:r>
                    </a:p>
                    <a:p>
                      <a:pPr algn="ctr"/>
                      <a:r>
                        <a:rPr lang="en-US" sz="1600" noProof="0" dirty="0" smtClean="0">
                          <a:solidFill>
                            <a:schemeClr val="tx1"/>
                          </a:solidFill>
                          <a:latin typeface="Arial" panose="020B0604020202020204" pitchFamily="34" charset="0"/>
                          <a:cs typeface="Arial" panose="020B0604020202020204" pitchFamily="34" charset="0"/>
                        </a:rPr>
                        <a:t>1 (0.6)</a:t>
                      </a:r>
                    </a:p>
                    <a:p>
                      <a:pPr algn="ctr"/>
                      <a:r>
                        <a:rPr lang="en-US" sz="1600" noProof="0" dirty="0" smtClean="0">
                          <a:solidFill>
                            <a:schemeClr val="tx1"/>
                          </a:solidFill>
                          <a:latin typeface="Arial" panose="020B0604020202020204" pitchFamily="34" charset="0"/>
                          <a:cs typeface="Arial" panose="020B0604020202020204" pitchFamily="34" charset="0"/>
                        </a:rPr>
                        <a:t>3 (1.9)</a:t>
                      </a:r>
                    </a:p>
                    <a:p>
                      <a:pPr algn="ctr"/>
                      <a:r>
                        <a:rPr lang="en-US" sz="1600" noProof="0" dirty="0" smtClean="0">
                          <a:solidFill>
                            <a:schemeClr val="tx1"/>
                          </a:solidFill>
                          <a:latin typeface="Arial" panose="020B0604020202020204" pitchFamily="34" charset="0"/>
                          <a:cs typeface="Arial" panose="020B0604020202020204" pitchFamily="34" charset="0"/>
                        </a:rPr>
                        <a:t>1 (0.6)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600" noProof="0" dirty="0" smtClean="0">
                          <a:solidFill>
                            <a:schemeClr val="tx1"/>
                          </a:solidFill>
                          <a:latin typeface="Arial" panose="020B0604020202020204" pitchFamily="34" charset="0"/>
                          <a:cs typeface="Arial" panose="020B0604020202020204" pitchFamily="34" charset="0"/>
                        </a:rPr>
                        <a:t>0</a:t>
                      </a:r>
                    </a:p>
                    <a:p>
                      <a:pPr algn="ctr"/>
                      <a:r>
                        <a:rPr lang="en-US" sz="1600" noProof="0" dirty="0" smtClean="0">
                          <a:solidFill>
                            <a:schemeClr val="tx1"/>
                          </a:solidFill>
                          <a:latin typeface="Arial" panose="020B0604020202020204" pitchFamily="34" charset="0"/>
                          <a:cs typeface="Arial" panose="020B0604020202020204" pitchFamily="34" charset="0"/>
                        </a:rPr>
                        <a:t>0</a:t>
                      </a:r>
                    </a:p>
                    <a:p>
                      <a:pPr algn="ctr"/>
                      <a:r>
                        <a:rPr lang="en-US" sz="1600" noProof="0" dirty="0" smtClean="0">
                          <a:solidFill>
                            <a:schemeClr val="tx1"/>
                          </a:solidFill>
                          <a:latin typeface="Arial" panose="020B0604020202020204" pitchFamily="34" charset="0"/>
                          <a:cs typeface="Arial" panose="020B0604020202020204" pitchFamily="34" charset="0"/>
                        </a:rPr>
                        <a:t>0</a:t>
                      </a:r>
                    </a:p>
                    <a:p>
                      <a:pPr algn="ctr"/>
                      <a:r>
                        <a:rPr lang="en-US" sz="1600" noProof="0" dirty="0" smtClean="0">
                          <a:solidFill>
                            <a:schemeClr val="tx1"/>
                          </a:solidFill>
                          <a:latin typeface="Arial" panose="020B0604020202020204" pitchFamily="34" charset="0"/>
                          <a:cs typeface="Arial" panose="020B0604020202020204" pitchFamily="34" charset="0"/>
                        </a:rPr>
                        <a:t>2 (1.2)</a:t>
                      </a:r>
                    </a:p>
                    <a:p>
                      <a:pPr algn="ctr"/>
                      <a:r>
                        <a:rPr lang="en-US" sz="1600" noProof="0" dirty="0" smtClean="0">
                          <a:solidFill>
                            <a:schemeClr val="tx1"/>
                          </a:solidFill>
                          <a:latin typeface="Arial" panose="020B0604020202020204" pitchFamily="34" charset="0"/>
                          <a:cs typeface="Arial" panose="020B0604020202020204" pitchFamily="34" charset="0"/>
                        </a:rPr>
                        <a:t>1 (0.6)</a:t>
                      </a:r>
                    </a:p>
                    <a:p>
                      <a:pPr algn="ctr"/>
                      <a:r>
                        <a:rPr lang="en-US" sz="1600" noProof="0" dirty="0" smtClean="0">
                          <a:solidFill>
                            <a:schemeClr val="tx1"/>
                          </a:solidFill>
                          <a:latin typeface="Arial" panose="020B0604020202020204" pitchFamily="34" charset="0"/>
                          <a:cs typeface="Arial" panose="020B0604020202020204" pitchFamily="34" charset="0"/>
                        </a:rPr>
                        <a:t>0</a:t>
                      </a:r>
                    </a:p>
                    <a:p>
                      <a:pPr algn="ctr"/>
                      <a:r>
                        <a:rPr lang="en-US" sz="1600" noProof="0" dirty="0" smtClean="0">
                          <a:solidFill>
                            <a:schemeClr val="tx1"/>
                          </a:solidFill>
                          <a:latin typeface="Arial" panose="020B0604020202020204" pitchFamily="34" charset="0"/>
                          <a:cs typeface="Arial" panose="020B0604020202020204" pitchFamily="34" charset="0"/>
                        </a:rPr>
                        <a:t>0</a:t>
                      </a:r>
                    </a:p>
                    <a:p>
                      <a:pPr algn="ctr"/>
                      <a:r>
                        <a:rPr lang="en-US" sz="1600" noProof="0" dirty="0" smtClean="0">
                          <a:solidFill>
                            <a:schemeClr val="tx1"/>
                          </a:solidFill>
                          <a:latin typeface="Arial" panose="020B0604020202020204" pitchFamily="34" charset="0"/>
                          <a:cs typeface="Arial" panose="020B0604020202020204" pitchFamily="34" charset="0"/>
                        </a:rPr>
                        <a:t>0</a:t>
                      </a:r>
                    </a:p>
                    <a:p>
                      <a:pPr algn="ctr"/>
                      <a:r>
                        <a:rPr lang="en-US" sz="1600" noProof="0" dirty="0" smtClean="0">
                          <a:solidFill>
                            <a:schemeClr val="tx1"/>
                          </a:solidFill>
                          <a:latin typeface="Arial" panose="020B0604020202020204" pitchFamily="34" charset="0"/>
                          <a:cs typeface="Arial" panose="020B0604020202020204" pitchFamily="34" charset="0"/>
                        </a:rPr>
                        <a:t>0</a:t>
                      </a:r>
                    </a:p>
                    <a:p>
                      <a:pPr algn="ctr"/>
                      <a:r>
                        <a:rPr lang="en-US" sz="1600" noProof="0" dirty="0" smtClean="0">
                          <a:solidFill>
                            <a:schemeClr val="tx1"/>
                          </a:solidFill>
                          <a:latin typeface="Arial" panose="020B0604020202020204" pitchFamily="34" charset="0"/>
                          <a:cs typeface="Arial" panose="020B0604020202020204" pitchFamily="34" charset="0"/>
                        </a:rPr>
                        <a:t>0</a:t>
                      </a:r>
                    </a:p>
                    <a:p>
                      <a:pPr algn="ctr"/>
                      <a:r>
                        <a:rPr lang="en-US" sz="1600" noProof="0" dirty="0" smtClean="0">
                          <a:solidFill>
                            <a:schemeClr val="tx1"/>
                          </a:solidFill>
                          <a:latin typeface="Arial" panose="020B0604020202020204" pitchFamily="34" charset="0"/>
                          <a:cs typeface="Arial" panose="020B0604020202020204"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882118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Nivolumab (ONO-4538/BMS-936558) as salvage treatment after second or later-line chemotherapy for advanced gastric or gastro-</a:t>
            </a:r>
            <a:r>
              <a:rPr lang="en-GB" dirty="0" err="1"/>
              <a:t>esophageal</a:t>
            </a:r>
            <a:r>
              <a:rPr lang="en-GB" dirty="0"/>
              <a:t> junction cancer (AGC): A double-blinded, randomized phase III trial – Kang Y-K, et al</a:t>
            </a:r>
          </a:p>
        </p:txBody>
      </p:sp>
      <p:sp>
        <p:nvSpPr>
          <p:cNvPr id="3" name="Content Placeholder 2"/>
          <p:cNvSpPr>
            <a:spLocks noGrp="1"/>
          </p:cNvSpPr>
          <p:nvPr>
            <p:ph idx="1"/>
          </p:nvPr>
        </p:nvSpPr>
        <p:spPr/>
        <p:txBody>
          <a:bodyPr/>
          <a:lstStyle/>
          <a:p>
            <a:pPr marL="0" indent="0">
              <a:buNone/>
            </a:pPr>
            <a:r>
              <a:rPr lang="en-GB" b="1" dirty="0" smtClean="0"/>
              <a:t>Conclusions</a:t>
            </a:r>
          </a:p>
          <a:p>
            <a:r>
              <a:rPr lang="en-GB" b="1" dirty="0" smtClean="0"/>
              <a:t>Nivolumab demonstrated efficacy and safety as a third or later line of treatment in patients with advanced gastric cancer</a:t>
            </a:r>
          </a:p>
          <a:p>
            <a:r>
              <a:rPr lang="en-GB" b="1" dirty="0" smtClean="0"/>
              <a:t>Compared with placebo, nivolumab had superior OS and response rates and was well-tolerated</a:t>
            </a:r>
          </a:p>
        </p:txBody>
      </p:sp>
      <p:sp>
        <p:nvSpPr>
          <p:cNvPr id="5" name="Text Placeholder 4"/>
          <p:cNvSpPr>
            <a:spLocks noGrp="1"/>
          </p:cNvSpPr>
          <p:nvPr>
            <p:ph type="body" sz="quarter" idx="11"/>
          </p:nvPr>
        </p:nvSpPr>
        <p:spPr/>
        <p:txBody>
          <a:bodyPr/>
          <a:lstStyle/>
          <a:p>
            <a:r>
              <a:rPr lang="en-GB" dirty="0" smtClean="0"/>
              <a:t>Kang Y-K,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2</a:t>
            </a:r>
            <a:endParaRPr lang="en-GB" dirty="0"/>
          </a:p>
        </p:txBody>
      </p:sp>
    </p:spTree>
    <p:extLst>
      <p:ext uri="{BB962C8B-B14F-4D97-AF65-F5344CB8AC3E}">
        <p14:creationId xmlns:p14="http://schemas.microsoft.com/office/powerpoint/2010/main" val="882118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a:t>Letter from ESDO</a:t>
            </a:r>
            <a:endParaRPr lang="en-US" dirty="0"/>
          </a:p>
        </p:txBody>
      </p:sp>
      <p:sp>
        <p:nvSpPr>
          <p:cNvPr id="32771" name="Content Placeholder 2"/>
          <p:cNvSpPr>
            <a:spLocks noGrp="1"/>
          </p:cNvSpPr>
          <p:nvPr>
            <p:ph idx="1"/>
          </p:nvPr>
        </p:nvSpPr>
        <p:spPr>
          <a:xfrm>
            <a:off x="365124" y="1371600"/>
            <a:ext cx="8074798" cy="4492869"/>
          </a:xfrm>
          <a:ln>
            <a:noFill/>
          </a:ln>
        </p:spPr>
        <p:txBody>
          <a:bodyPr lIns="0" rIns="0"/>
          <a:lstStyle/>
          <a:p>
            <a:pPr marL="0" indent="0">
              <a:spcBef>
                <a:spcPts val="0"/>
              </a:spcBef>
              <a:buFontTx/>
              <a:buNone/>
              <a:tabLst>
                <a:tab pos="441325" algn="l"/>
              </a:tabLst>
              <a:defRPr/>
            </a:pPr>
            <a:r>
              <a:rPr lang="en-GB" sz="1400" b="1" dirty="0">
                <a:solidFill>
                  <a:schemeClr val="bg2"/>
                </a:solidFill>
              </a:rPr>
              <a:t>DEAR COLLEAGUES</a:t>
            </a:r>
            <a:endParaRPr lang="en-US" sz="1400" b="1" dirty="0">
              <a:solidFill>
                <a:schemeClr val="bg2"/>
              </a:solidFill>
            </a:endParaRPr>
          </a:p>
          <a:p>
            <a:pPr marL="0" indent="0">
              <a:buNone/>
              <a:tabLst>
                <a:tab pos="441325" algn="l"/>
              </a:tabLst>
              <a:defRPr/>
            </a:pPr>
            <a:r>
              <a:rPr lang="en-US" sz="1400" dirty="0"/>
              <a:t>It is my pleasure to present this ESDO slide set which has been designed to highlight and summarise key findings in digestive cancers from the major congresses in 2017. This slide set specifically focuses on the </a:t>
            </a:r>
            <a:r>
              <a:rPr lang="en-US" sz="1400" b="1" dirty="0"/>
              <a:t>2017 Gastrointestinal Cancers Symposium </a:t>
            </a:r>
            <a:r>
              <a:rPr lang="en-US" sz="1400" dirty="0"/>
              <a:t>and is available in English, French and Japanese.</a:t>
            </a:r>
          </a:p>
          <a:p>
            <a:pPr marL="0" indent="0">
              <a:buNone/>
              <a:tabLst>
                <a:tab pos="441325" algn="l"/>
              </a:tabLst>
              <a:defRPr/>
            </a:pPr>
            <a:r>
              <a:rPr lang="en-GB" sz="1400" dirty="0"/>
              <a:t>The area of clinical research in oncology is a challenging and ever changing environment. Within this environment, we all value access to scientific data and research which helps to educate and inspire further advancements in our roles as scientists, clinicians and educators. I hope you find this review of the latest developments in digestive cancers of benefit to you in your practice. If you would like to share your thoughts with us we would welcome your comments. Please send any correspondence to </a:t>
            </a:r>
            <a:r>
              <a:rPr lang="en-GB" sz="1400" dirty="0">
                <a:hlinkClick r:id="rId3"/>
              </a:rPr>
              <a:t>info@esdo.eu</a:t>
            </a:r>
            <a:r>
              <a:rPr lang="en-GB" sz="1400" dirty="0">
                <a:solidFill>
                  <a:schemeClr val="bg1"/>
                </a:solidFill>
              </a:rPr>
              <a:t>.</a:t>
            </a:r>
            <a:endParaRPr lang="en-GB" sz="1400" dirty="0">
              <a:solidFill>
                <a:srgbClr val="FF0000"/>
              </a:solidFill>
            </a:endParaRPr>
          </a:p>
          <a:p>
            <a:pPr marL="0" indent="0">
              <a:spcBef>
                <a:spcPts val="0"/>
              </a:spcBef>
              <a:spcAft>
                <a:spcPts val="1200"/>
              </a:spcAft>
              <a:buFontTx/>
              <a:buNone/>
              <a:tabLst>
                <a:tab pos="441325" algn="l"/>
              </a:tabLst>
              <a:defRPr/>
            </a:pPr>
            <a:r>
              <a:rPr lang="en-US" sz="1400" dirty="0"/>
              <a:t>And finally, we are also very grateful to Lilly Oncology for their financial, </a:t>
            </a:r>
            <a:r>
              <a:rPr lang="en-US" sz="1400" dirty="0" err="1"/>
              <a:t>administerial</a:t>
            </a:r>
            <a:r>
              <a:rPr lang="en-US" sz="1400" dirty="0"/>
              <a:t> and logistical support in the realisation of this activity.</a:t>
            </a:r>
          </a:p>
          <a:p>
            <a:pPr marL="0" indent="0">
              <a:buNone/>
              <a:tabLst>
                <a:tab pos="441325" algn="l"/>
              </a:tabLst>
              <a:defRPr/>
            </a:pPr>
            <a:r>
              <a:rPr lang="en-US" sz="1400" dirty="0">
                <a:solidFill>
                  <a:schemeClr val="tx1"/>
                </a:solidFill>
              </a:rPr>
              <a:t>Yours sincerely, </a:t>
            </a:r>
            <a:endParaRPr lang="en-US" sz="1400" dirty="0" smtClean="0">
              <a:solidFill>
                <a:schemeClr val="tx1"/>
              </a:solidFill>
            </a:endParaRPr>
          </a:p>
          <a:p>
            <a:pPr marL="0" indent="0">
              <a:buNone/>
              <a:tabLst>
                <a:tab pos="441325" algn="l"/>
              </a:tabLst>
              <a:defRPr/>
            </a:pPr>
            <a:endParaRPr lang="en-US" sz="1400" dirty="0">
              <a:solidFill>
                <a:schemeClr val="tx1"/>
              </a:solidFill>
            </a:endParaRPr>
          </a:p>
          <a:p>
            <a:pPr marL="0" indent="0">
              <a:buNone/>
              <a:tabLst>
                <a:tab pos="441325" algn="l"/>
              </a:tabLst>
              <a:defRPr/>
            </a:pPr>
            <a:r>
              <a:rPr lang="en-GB" sz="1400" b="1" dirty="0">
                <a:solidFill>
                  <a:schemeClr val="tx1"/>
                </a:solidFill>
              </a:rPr>
              <a:t>Eric Van </a:t>
            </a:r>
            <a:r>
              <a:rPr lang="en-GB" sz="1400" b="1" dirty="0" err="1">
                <a:solidFill>
                  <a:schemeClr val="tx1"/>
                </a:solidFill>
              </a:rPr>
              <a:t>Cutsem</a:t>
            </a:r>
            <a:r>
              <a:rPr lang="en-GB" sz="1400" b="1" dirty="0">
                <a:solidFill>
                  <a:schemeClr val="tx1"/>
                </a:solidFill>
              </a:rPr>
              <a:t/>
            </a:r>
            <a:br>
              <a:rPr lang="en-GB" sz="1400" b="1" dirty="0">
                <a:solidFill>
                  <a:schemeClr val="tx1"/>
                </a:solidFill>
              </a:rPr>
            </a:br>
            <a:r>
              <a:rPr lang="en-GB" sz="1400" b="1" dirty="0">
                <a:solidFill>
                  <a:schemeClr val="tx1"/>
                </a:solidFill>
              </a:rPr>
              <a:t>Wolff </a:t>
            </a:r>
            <a:r>
              <a:rPr lang="en-GB" sz="1400" b="1" dirty="0" err="1">
                <a:solidFill>
                  <a:schemeClr val="tx1"/>
                </a:solidFill>
              </a:rPr>
              <a:t>Schmiegel</a:t>
            </a:r>
            <a:r>
              <a:rPr lang="en-GB" sz="1400" b="1" dirty="0">
                <a:solidFill>
                  <a:schemeClr val="tx1"/>
                </a:solidFill>
              </a:rPr>
              <a:t/>
            </a:r>
            <a:br>
              <a:rPr lang="en-GB" sz="1400" b="1" dirty="0">
                <a:solidFill>
                  <a:schemeClr val="tx1"/>
                </a:solidFill>
              </a:rPr>
            </a:br>
            <a:r>
              <a:rPr lang="en-GB" sz="1400" b="1" dirty="0" err="1">
                <a:solidFill>
                  <a:schemeClr val="tx1"/>
                </a:solidFill>
              </a:rPr>
              <a:t>Phillippe</a:t>
            </a:r>
            <a:r>
              <a:rPr lang="en-GB" sz="1400" b="1" dirty="0">
                <a:solidFill>
                  <a:schemeClr val="tx1"/>
                </a:solidFill>
              </a:rPr>
              <a:t> </a:t>
            </a:r>
            <a:r>
              <a:rPr lang="en-GB" sz="1400" b="1" dirty="0" err="1">
                <a:solidFill>
                  <a:schemeClr val="tx1"/>
                </a:solidFill>
              </a:rPr>
              <a:t>Rougier</a:t>
            </a:r>
            <a:r>
              <a:rPr lang="en-GB" sz="1400" b="1" dirty="0">
                <a:solidFill>
                  <a:schemeClr val="tx1"/>
                </a:solidFill>
              </a:rPr>
              <a:t/>
            </a:r>
            <a:br>
              <a:rPr lang="en-GB" sz="1400" b="1" dirty="0">
                <a:solidFill>
                  <a:schemeClr val="tx1"/>
                </a:solidFill>
              </a:rPr>
            </a:br>
            <a:r>
              <a:rPr lang="en-GB" sz="1400" b="1" dirty="0">
                <a:solidFill>
                  <a:schemeClr val="tx1"/>
                </a:solidFill>
              </a:rPr>
              <a:t>Thomas </a:t>
            </a:r>
            <a:r>
              <a:rPr lang="en-GB" sz="1400" b="1" dirty="0" err="1">
                <a:solidFill>
                  <a:schemeClr val="tx1"/>
                </a:solidFill>
              </a:rPr>
              <a:t>Seufferlein</a:t>
            </a:r>
            <a:endParaRPr lang="en-GB" sz="1400" dirty="0">
              <a:solidFill>
                <a:schemeClr val="tx1"/>
              </a:solidFill>
            </a:endParaRPr>
          </a:p>
          <a:p>
            <a:pPr marL="0" indent="0">
              <a:buNone/>
              <a:tabLst>
                <a:tab pos="441325" algn="l"/>
              </a:tabLst>
              <a:defRPr/>
            </a:pPr>
            <a:r>
              <a:rPr lang="en-GB" sz="1400" dirty="0">
                <a:solidFill>
                  <a:schemeClr val="tx1"/>
                </a:solidFill>
              </a:rPr>
              <a:t>(ESDO Governing Board)</a:t>
            </a:r>
            <a:endParaRPr lang="en-GB" sz="1400" i="1" dirty="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5079" y="4644541"/>
            <a:ext cx="1500059" cy="1403328"/>
          </a:xfrm>
          <a:prstGeom prst="rect">
            <a:avLst/>
          </a:prstGeom>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AutoShape 16"/>
          <p:cNvCxnSpPr>
            <a:cxnSpLocks noChangeShapeType="1"/>
            <a:stCxn id="8" idx="4"/>
            <a:endCxn id="23" idx="1"/>
          </p:cNvCxnSpPr>
          <p:nvPr/>
        </p:nvCxnSpPr>
        <p:spPr bwMode="auto">
          <a:xfrm rot="16200000" flipH="1">
            <a:off x="4150807" y="3028265"/>
            <a:ext cx="193177" cy="488040"/>
          </a:xfrm>
          <a:prstGeom prst="bentConnector2">
            <a:avLst/>
          </a:prstGeom>
          <a:noFill/>
          <a:ln w="57150">
            <a:solidFill>
              <a:schemeClr val="bg2">
                <a:lumMod val="60000"/>
                <a:lumOff val="40000"/>
              </a:schemeClr>
            </a:solidFill>
            <a:round/>
            <a:headEnd/>
            <a:tailEnd type="triangle" w="med" len="med"/>
          </a:ln>
        </p:spPr>
      </p:cxnSp>
      <p:sp>
        <p:nvSpPr>
          <p:cNvPr id="2" name="Title 1"/>
          <p:cNvSpPr>
            <a:spLocks noGrp="1"/>
          </p:cNvSpPr>
          <p:nvPr>
            <p:ph type="title"/>
          </p:nvPr>
        </p:nvSpPr>
        <p:spPr/>
        <p:txBody>
          <a:bodyPr/>
          <a:lstStyle/>
          <a:p>
            <a:r>
              <a:rPr lang="en-GB" dirty="0"/>
              <a:t>3: Efficacy and safety of ramucirumab (RAM) for metastatic gastric or </a:t>
            </a:r>
            <a:r>
              <a:rPr lang="en-GB" dirty="0" err="1"/>
              <a:t>gastroesophageal</a:t>
            </a:r>
            <a:r>
              <a:rPr lang="en-GB" dirty="0"/>
              <a:t> junction (GEJ) adenocarcinoma across age subgroups in two global phase 3 </a:t>
            </a:r>
            <a:r>
              <a:rPr lang="en-GB" dirty="0" smtClean="0"/>
              <a:t>trials – </a:t>
            </a:r>
            <a:r>
              <a:rPr lang="en-GB" dirty="0" err="1" smtClean="0"/>
              <a:t>Muro</a:t>
            </a:r>
            <a:r>
              <a:rPr lang="en-GB" dirty="0" smtClean="0"/>
              <a:t> K, et al</a:t>
            </a:r>
            <a:endParaRPr lang="en-GB" dirty="0"/>
          </a:p>
        </p:txBody>
      </p:sp>
      <p:sp>
        <p:nvSpPr>
          <p:cNvPr id="3" name="Content Placeholder 2"/>
          <p:cNvSpPr>
            <a:spLocks noGrp="1"/>
          </p:cNvSpPr>
          <p:nvPr>
            <p:ph idx="1"/>
          </p:nvPr>
        </p:nvSpPr>
        <p:spPr>
          <a:xfrm>
            <a:off x="365124" y="1254035"/>
            <a:ext cx="8413751" cy="955765"/>
          </a:xfrm>
        </p:spPr>
        <p:txBody>
          <a:bodyPr/>
          <a:lstStyle/>
          <a:p>
            <a:pPr marL="0" indent="0">
              <a:buNone/>
            </a:pPr>
            <a:r>
              <a:rPr lang="en-GB" b="1" dirty="0" smtClean="0"/>
              <a:t>Study objective</a:t>
            </a:r>
          </a:p>
          <a:p>
            <a:r>
              <a:rPr lang="en-GB" dirty="0" smtClean="0"/>
              <a:t>To assess the efficacy and safety of ramucirumab across a range of age groups from the REGARD and RAINBOW studies </a:t>
            </a:r>
            <a:endParaRPr lang="en-GB" dirty="0"/>
          </a:p>
        </p:txBody>
      </p:sp>
      <p:sp>
        <p:nvSpPr>
          <p:cNvPr id="5" name="Text Placeholder 4"/>
          <p:cNvSpPr>
            <a:spLocks noGrp="1"/>
          </p:cNvSpPr>
          <p:nvPr>
            <p:ph type="body" sz="quarter" idx="11"/>
          </p:nvPr>
        </p:nvSpPr>
        <p:spPr/>
        <p:txBody>
          <a:bodyPr/>
          <a:lstStyle/>
          <a:p>
            <a:r>
              <a:rPr lang="en-GB" dirty="0" err="1" smtClean="0"/>
              <a:t>Muro</a:t>
            </a:r>
            <a:r>
              <a:rPr lang="en-GB" dirty="0" smtClean="0"/>
              <a:t> K,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3</a:t>
            </a:r>
            <a:endParaRPr lang="en-GB" dirty="0"/>
          </a:p>
        </p:txBody>
      </p:sp>
      <p:sp>
        <p:nvSpPr>
          <p:cNvPr id="8" name="Oval 14"/>
          <p:cNvSpPr>
            <a:spLocks noChangeArrowheads="1"/>
          </p:cNvSpPr>
          <p:nvPr/>
        </p:nvSpPr>
        <p:spPr bwMode="auto">
          <a:xfrm>
            <a:off x="3711577" y="259149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rgbClr val="043882"/>
                </a:solidFill>
                <a:ea typeface="SimSun" pitchFamily="2" charset="-122"/>
              </a:rPr>
              <a:t>R</a:t>
            </a:r>
          </a:p>
        </p:txBody>
      </p:sp>
      <p:cxnSp>
        <p:nvCxnSpPr>
          <p:cNvPr id="9" name="AutoShape 15"/>
          <p:cNvCxnSpPr>
            <a:cxnSpLocks noChangeShapeType="1"/>
            <a:stCxn id="8" idx="0"/>
            <a:endCxn id="14" idx="1"/>
          </p:cNvCxnSpPr>
          <p:nvPr/>
        </p:nvCxnSpPr>
        <p:spPr bwMode="auto">
          <a:xfrm rot="5400000" flipH="1" flipV="1">
            <a:off x="4154105" y="2249801"/>
            <a:ext cx="190966" cy="492426"/>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212364" y="2619279"/>
            <a:ext cx="8100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400" b="1" dirty="0" smtClean="0">
                <a:solidFill>
                  <a:srgbClr val="FFFFFF"/>
                </a:solidFill>
                <a:ea typeface="SimSun" pitchFamily="2" charset="-122"/>
              </a:rPr>
              <a:t>PD/ toxicity</a:t>
            </a:r>
            <a:endParaRPr lang="en-GB" altLang="zh-CN" sz="1400" b="1" dirty="0">
              <a:solidFill>
                <a:srgbClr val="FFFFFF"/>
              </a:solidFill>
              <a:ea typeface="SimSun" pitchFamily="2" charset="-122"/>
            </a:endParaRPr>
          </a:p>
        </p:txBody>
      </p:sp>
      <p:sp>
        <p:nvSpPr>
          <p:cNvPr id="14" name="AutoShape 8"/>
          <p:cNvSpPr>
            <a:spLocks noChangeArrowheads="1"/>
          </p:cNvSpPr>
          <p:nvPr/>
        </p:nvSpPr>
        <p:spPr bwMode="auto">
          <a:xfrm>
            <a:off x="4495801" y="2089549"/>
            <a:ext cx="3440338" cy="621964"/>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ea typeface="SimSun" pitchFamily="2" charset="-122"/>
              </a:rPr>
              <a:t>Ramucirumab 8 mg/kg q2w + BSC</a:t>
            </a:r>
          </a:p>
          <a:p>
            <a:pPr algn="ctr" defTabSz="892175" eaLnBrk="0" hangingPunct="0"/>
            <a:r>
              <a:rPr lang="en-GB" altLang="zh-CN" sz="1600" dirty="0" smtClean="0">
                <a:solidFill>
                  <a:srgbClr val="FFFFFF"/>
                </a:solidFill>
                <a:ea typeface="SimSun" pitchFamily="2" charset="-122"/>
              </a:rPr>
              <a:t>(n=238)</a:t>
            </a:r>
            <a:endParaRPr lang="en-GB" altLang="zh-CN" sz="1600" dirty="0">
              <a:solidFill>
                <a:srgbClr val="FFFFFF"/>
              </a:solidFill>
              <a:ea typeface="SimSun" pitchFamily="2" charset="-122"/>
            </a:endParaRPr>
          </a:p>
        </p:txBody>
      </p:sp>
      <p:sp>
        <p:nvSpPr>
          <p:cNvPr id="19" name="AutoShape 12"/>
          <p:cNvSpPr>
            <a:spLocks noChangeArrowheads="1"/>
          </p:cNvSpPr>
          <p:nvPr/>
        </p:nvSpPr>
        <p:spPr bwMode="auto">
          <a:xfrm>
            <a:off x="4495882" y="3794524"/>
            <a:ext cx="3438309" cy="841312"/>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smtClean="0">
                <a:solidFill>
                  <a:srgbClr val="4D4D4D"/>
                </a:solidFill>
                <a:ea typeface="SimSun" pitchFamily="2" charset="-122"/>
              </a:rPr>
              <a:t>Ramucirumab 8 mg/kg d1, 15 + paclitaxel 80 mg/m</a:t>
            </a:r>
            <a:r>
              <a:rPr lang="en-GB" altLang="zh-CN" sz="1600" baseline="30000" dirty="0" smtClean="0">
                <a:solidFill>
                  <a:srgbClr val="4D4D4D"/>
                </a:solidFill>
                <a:ea typeface="SimSun" pitchFamily="2" charset="-122"/>
              </a:rPr>
              <a:t>2</a:t>
            </a:r>
            <a:r>
              <a:rPr lang="en-GB" altLang="zh-CN" sz="1600" dirty="0" smtClean="0">
                <a:solidFill>
                  <a:srgbClr val="4D4D4D"/>
                </a:solidFill>
                <a:ea typeface="SimSun" pitchFamily="2" charset="-122"/>
              </a:rPr>
              <a:t> d1, 8, 15</a:t>
            </a:r>
          </a:p>
          <a:p>
            <a:pPr algn="ctr" defTabSz="892175" eaLnBrk="0" hangingPunct="0"/>
            <a:r>
              <a:rPr lang="en-GB" altLang="zh-CN" sz="1600" dirty="0" smtClean="0">
                <a:solidFill>
                  <a:srgbClr val="4D4D4D"/>
                </a:solidFill>
                <a:ea typeface="SimSun" pitchFamily="2" charset="-122"/>
              </a:rPr>
              <a:t>(n=330)</a:t>
            </a:r>
            <a:endParaRPr lang="en-GB" altLang="zh-CN" sz="1600" dirty="0">
              <a:solidFill>
                <a:srgbClr val="4D4D4D"/>
              </a:solidFill>
              <a:ea typeface="SimSun" pitchFamily="2" charset="-122"/>
            </a:endParaRPr>
          </a:p>
        </p:txBody>
      </p:sp>
      <p:cxnSp>
        <p:nvCxnSpPr>
          <p:cNvPr id="20" name="AutoShape 16"/>
          <p:cNvCxnSpPr>
            <a:cxnSpLocks noChangeShapeType="1"/>
            <a:stCxn id="21" idx="4"/>
            <a:endCxn id="27" idx="1"/>
          </p:cNvCxnSpPr>
          <p:nvPr/>
        </p:nvCxnSpPr>
        <p:spPr bwMode="auto">
          <a:xfrm rot="16200000" flipH="1">
            <a:off x="4158059" y="4832685"/>
            <a:ext cx="178753" cy="488122"/>
          </a:xfrm>
          <a:prstGeom prst="bentConnector2">
            <a:avLst/>
          </a:prstGeom>
          <a:noFill/>
          <a:ln w="57150">
            <a:solidFill>
              <a:schemeClr val="bg2">
                <a:lumMod val="60000"/>
                <a:lumOff val="40000"/>
              </a:schemeClr>
            </a:solidFill>
            <a:round/>
            <a:headEnd/>
            <a:tailEnd type="triangle" w="med" len="med"/>
          </a:ln>
        </p:spPr>
      </p:cxnSp>
      <p:sp>
        <p:nvSpPr>
          <p:cNvPr id="21" name="Oval 14"/>
          <p:cNvSpPr>
            <a:spLocks noChangeArrowheads="1"/>
          </p:cNvSpPr>
          <p:nvPr/>
        </p:nvSpPr>
        <p:spPr bwMode="auto">
          <a:xfrm>
            <a:off x="3711576" y="440317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rgbClr val="043882"/>
                </a:solidFill>
                <a:ea typeface="SimSun" pitchFamily="2" charset="-122"/>
              </a:rPr>
              <a:t>R</a:t>
            </a:r>
          </a:p>
        </p:txBody>
      </p:sp>
      <p:cxnSp>
        <p:nvCxnSpPr>
          <p:cNvPr id="22" name="AutoShape 15"/>
          <p:cNvCxnSpPr>
            <a:cxnSpLocks noChangeShapeType="1"/>
            <a:stCxn id="21" idx="0"/>
            <a:endCxn id="19" idx="1"/>
          </p:cNvCxnSpPr>
          <p:nvPr/>
        </p:nvCxnSpPr>
        <p:spPr bwMode="auto">
          <a:xfrm rot="5400000" flipH="1" flipV="1">
            <a:off x="4155633" y="4062921"/>
            <a:ext cx="187990" cy="492508"/>
          </a:xfrm>
          <a:prstGeom prst="bentConnector2">
            <a:avLst/>
          </a:prstGeom>
          <a:noFill/>
          <a:ln w="57150">
            <a:solidFill>
              <a:schemeClr val="bg2">
                <a:lumMod val="60000"/>
                <a:lumOff val="40000"/>
              </a:schemeClr>
            </a:solidFill>
            <a:round/>
            <a:headEnd/>
            <a:tailEnd type="triangle" w="med" len="med"/>
          </a:ln>
        </p:spPr>
      </p:cxnSp>
      <p:sp>
        <p:nvSpPr>
          <p:cNvPr id="23" name="AutoShape 8"/>
          <p:cNvSpPr>
            <a:spLocks noChangeArrowheads="1"/>
          </p:cNvSpPr>
          <p:nvPr/>
        </p:nvSpPr>
        <p:spPr bwMode="auto">
          <a:xfrm>
            <a:off x="4491415" y="3080148"/>
            <a:ext cx="3440338" cy="577452"/>
          </a:xfrm>
          <a:prstGeom prst="rect">
            <a:avLst/>
          </a:prstGeom>
          <a:solidFill>
            <a:schemeClr val="bg2"/>
          </a:solidFill>
          <a:ln w="9525" algn="ctr">
            <a:noFill/>
            <a:round/>
            <a:headEnd/>
            <a:tailEnd/>
          </a:ln>
        </p:spPr>
        <p:txBody>
          <a:bodyPr lIns="90488" tIns="0" rIns="90488" bIns="0" anchor="ctr"/>
          <a:lstStyle/>
          <a:p>
            <a:pPr algn="ctr" defTabSz="892175" eaLnBrk="0" hangingPunct="0"/>
            <a:r>
              <a:rPr lang="en-GB" altLang="zh-CN" sz="1600" dirty="0" smtClean="0">
                <a:solidFill>
                  <a:schemeClr val="tx2"/>
                </a:solidFill>
                <a:ea typeface="SimSun" pitchFamily="2" charset="-122"/>
              </a:rPr>
              <a:t>Placebo q2w + BSC</a:t>
            </a:r>
          </a:p>
          <a:p>
            <a:pPr algn="ctr" defTabSz="892175" eaLnBrk="0" hangingPunct="0"/>
            <a:r>
              <a:rPr lang="en-GB" altLang="zh-CN" sz="1600" dirty="0" smtClean="0">
                <a:solidFill>
                  <a:schemeClr val="tx2"/>
                </a:solidFill>
                <a:ea typeface="SimSun" pitchFamily="2" charset="-122"/>
              </a:rPr>
              <a:t>(n=117)</a:t>
            </a:r>
            <a:endParaRPr lang="en-GB" altLang="zh-CN" sz="1600" dirty="0">
              <a:solidFill>
                <a:schemeClr val="tx2"/>
              </a:solidFill>
              <a:ea typeface="SimSun" pitchFamily="2" charset="-122"/>
            </a:endParaRPr>
          </a:p>
        </p:txBody>
      </p:sp>
      <p:sp>
        <p:nvSpPr>
          <p:cNvPr id="27" name="AutoShape 12"/>
          <p:cNvSpPr>
            <a:spLocks noChangeArrowheads="1"/>
          </p:cNvSpPr>
          <p:nvPr/>
        </p:nvSpPr>
        <p:spPr bwMode="auto">
          <a:xfrm>
            <a:off x="4491496" y="4785123"/>
            <a:ext cx="3438309" cy="762000"/>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600" dirty="0" smtClean="0">
                <a:solidFill>
                  <a:schemeClr val="tx2"/>
                </a:solidFill>
                <a:ea typeface="SimSun" pitchFamily="2" charset="-122"/>
              </a:rPr>
              <a:t>Placebo d1, 15 </a:t>
            </a:r>
            <a:r>
              <a:rPr lang="en-GB" altLang="zh-CN" sz="1600" dirty="0">
                <a:solidFill>
                  <a:schemeClr val="tx2"/>
                </a:solidFill>
                <a:ea typeface="SimSun" pitchFamily="2" charset="-122"/>
              </a:rPr>
              <a:t>+ </a:t>
            </a:r>
            <a:r>
              <a:rPr lang="en-GB" altLang="zh-CN" sz="1600" dirty="0" smtClean="0">
                <a:solidFill>
                  <a:schemeClr val="tx2"/>
                </a:solidFill>
                <a:ea typeface="SimSun" pitchFamily="2" charset="-122"/>
              </a:rPr>
              <a:t/>
            </a:r>
            <a:br>
              <a:rPr lang="en-GB" altLang="zh-CN" sz="1600" dirty="0" smtClean="0">
                <a:solidFill>
                  <a:schemeClr val="tx2"/>
                </a:solidFill>
                <a:ea typeface="SimSun" pitchFamily="2" charset="-122"/>
              </a:rPr>
            </a:br>
            <a:r>
              <a:rPr lang="en-GB" altLang="zh-CN" sz="1600" dirty="0" smtClean="0">
                <a:solidFill>
                  <a:schemeClr val="tx2"/>
                </a:solidFill>
                <a:ea typeface="SimSun" pitchFamily="2" charset="-122"/>
              </a:rPr>
              <a:t>paclitaxel </a:t>
            </a:r>
            <a:r>
              <a:rPr lang="en-GB" altLang="zh-CN" sz="1600" dirty="0">
                <a:solidFill>
                  <a:schemeClr val="tx2"/>
                </a:solidFill>
                <a:ea typeface="SimSun" pitchFamily="2" charset="-122"/>
              </a:rPr>
              <a:t>80 mg/m</a:t>
            </a:r>
            <a:r>
              <a:rPr lang="en-GB" altLang="zh-CN" sz="1600" baseline="30000" dirty="0">
                <a:solidFill>
                  <a:schemeClr val="tx2"/>
                </a:solidFill>
                <a:ea typeface="SimSun" pitchFamily="2" charset="-122"/>
              </a:rPr>
              <a:t>2</a:t>
            </a:r>
            <a:r>
              <a:rPr lang="en-GB" altLang="zh-CN" sz="1600" dirty="0">
                <a:solidFill>
                  <a:schemeClr val="tx2"/>
                </a:solidFill>
                <a:ea typeface="SimSun" pitchFamily="2" charset="-122"/>
              </a:rPr>
              <a:t> d1, 8, 15</a:t>
            </a:r>
          </a:p>
          <a:p>
            <a:pPr algn="ctr" defTabSz="892175" eaLnBrk="0" hangingPunct="0"/>
            <a:r>
              <a:rPr lang="en-GB" altLang="zh-CN" sz="1600" dirty="0" smtClean="0">
                <a:solidFill>
                  <a:schemeClr val="tx2"/>
                </a:solidFill>
                <a:ea typeface="SimSun" pitchFamily="2" charset="-122"/>
              </a:rPr>
              <a:t>(n=335)</a:t>
            </a:r>
            <a:endParaRPr lang="en-GB" altLang="zh-CN" sz="1600" dirty="0">
              <a:solidFill>
                <a:schemeClr val="tx2"/>
              </a:solidFill>
              <a:ea typeface="SimSun" pitchFamily="2" charset="-122"/>
            </a:endParaRPr>
          </a:p>
        </p:txBody>
      </p:sp>
      <p:sp>
        <p:nvSpPr>
          <p:cNvPr id="29" name="AutoShape 12"/>
          <p:cNvSpPr>
            <a:spLocks noChangeArrowheads="1"/>
          </p:cNvSpPr>
          <p:nvPr/>
        </p:nvSpPr>
        <p:spPr bwMode="auto">
          <a:xfrm>
            <a:off x="8212364" y="4430952"/>
            <a:ext cx="8100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400" b="1" dirty="0" smtClean="0">
                <a:solidFill>
                  <a:srgbClr val="FFFFFF"/>
                </a:solidFill>
                <a:ea typeface="SimSun" pitchFamily="2" charset="-122"/>
              </a:rPr>
              <a:t>PD/ toxicity</a:t>
            </a:r>
            <a:endParaRPr lang="en-GB" altLang="zh-CN" sz="1400" b="1" dirty="0">
              <a:solidFill>
                <a:srgbClr val="FFFFFF"/>
              </a:solidFill>
              <a:ea typeface="SimSun" pitchFamily="2" charset="-122"/>
            </a:endParaRPr>
          </a:p>
        </p:txBody>
      </p:sp>
      <p:cxnSp>
        <p:nvCxnSpPr>
          <p:cNvPr id="35" name="Straight Connector 34"/>
          <p:cNvCxnSpPr/>
          <p:nvPr/>
        </p:nvCxnSpPr>
        <p:spPr>
          <a:xfrm>
            <a:off x="8072294" y="2391006"/>
            <a:ext cx="9894" cy="968343"/>
          </a:xfrm>
          <a:prstGeom prst="line">
            <a:avLst/>
          </a:prstGeom>
          <a:ln w="381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4" idx="3"/>
          </p:cNvCxnSpPr>
          <p:nvPr/>
        </p:nvCxnSpPr>
        <p:spPr>
          <a:xfrm>
            <a:off x="7936139" y="2400531"/>
            <a:ext cx="136524" cy="0"/>
          </a:xfrm>
          <a:prstGeom prst="line">
            <a:avLst/>
          </a:prstGeom>
          <a:ln w="381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3" idx="3"/>
          </p:cNvCxnSpPr>
          <p:nvPr/>
        </p:nvCxnSpPr>
        <p:spPr>
          <a:xfrm>
            <a:off x="7931753" y="3368874"/>
            <a:ext cx="156786" cy="0"/>
          </a:xfrm>
          <a:prstGeom prst="line">
            <a:avLst/>
          </a:prstGeom>
          <a:ln w="381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8075840" y="2883597"/>
            <a:ext cx="136524" cy="1"/>
          </a:xfrm>
          <a:prstGeom prst="line">
            <a:avLst/>
          </a:prstGeom>
          <a:ln w="38100">
            <a:solidFill>
              <a:srgbClr val="C0C0C0"/>
            </a:solidFill>
          </a:ln>
        </p:spPr>
        <p:style>
          <a:lnRef idx="1">
            <a:schemeClr val="accent1"/>
          </a:lnRef>
          <a:fillRef idx="0">
            <a:schemeClr val="accent1"/>
          </a:fillRef>
          <a:effectRef idx="0">
            <a:schemeClr val="accent1"/>
          </a:effectRef>
          <a:fontRef idx="minor">
            <a:schemeClr val="tx1"/>
          </a:fontRef>
        </p:style>
      </p:cxnSp>
      <p:sp>
        <p:nvSpPr>
          <p:cNvPr id="32" name="AutoShape 9"/>
          <p:cNvSpPr>
            <a:spLocks noChangeArrowheads="1"/>
          </p:cNvSpPr>
          <p:nvPr/>
        </p:nvSpPr>
        <p:spPr bwMode="auto">
          <a:xfrm>
            <a:off x="250824" y="2432448"/>
            <a:ext cx="3319690" cy="90229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smtClean="0">
                <a:solidFill>
                  <a:srgbClr val="FFFFFF"/>
                </a:solidFill>
                <a:ea typeface="SimSun" pitchFamily="2" charset="-122"/>
              </a:rPr>
              <a:t>Key patient inclusion criteria </a:t>
            </a:r>
            <a:br>
              <a:rPr lang="en-US" altLang="zh-CN" sz="1600" dirty="0" smtClean="0">
                <a:solidFill>
                  <a:srgbClr val="FFFFFF"/>
                </a:solidFill>
                <a:ea typeface="SimSun" pitchFamily="2" charset="-122"/>
              </a:rPr>
            </a:br>
            <a:r>
              <a:rPr lang="en-US" altLang="zh-CN" sz="1600" dirty="0" smtClean="0">
                <a:solidFill>
                  <a:srgbClr val="FFFFFF"/>
                </a:solidFill>
                <a:ea typeface="SimSun" pitchFamily="2" charset="-122"/>
              </a:rPr>
              <a:t>in REGARD</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Advanced gastric cancer</a:t>
            </a:r>
            <a:endParaRPr lang="en-GB" altLang="zh-CN" sz="1600" dirty="0">
              <a:solidFill>
                <a:srgbClr val="FFFFFF"/>
              </a:solidFill>
              <a:ea typeface="SimSun" pitchFamily="2" charset="-122"/>
            </a:endParaRPr>
          </a:p>
        </p:txBody>
      </p:sp>
      <p:sp>
        <p:nvSpPr>
          <p:cNvPr id="33" name="AutoShape 9"/>
          <p:cNvSpPr>
            <a:spLocks noChangeArrowheads="1"/>
          </p:cNvSpPr>
          <p:nvPr/>
        </p:nvSpPr>
        <p:spPr bwMode="auto">
          <a:xfrm>
            <a:off x="250824" y="4244121"/>
            <a:ext cx="3319690" cy="90229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smtClean="0">
                <a:solidFill>
                  <a:srgbClr val="FFFFFF"/>
                </a:solidFill>
                <a:ea typeface="SimSun" pitchFamily="2" charset="-122"/>
              </a:rPr>
              <a:t>Key patient inclusion criteria </a:t>
            </a:r>
            <a:br>
              <a:rPr lang="en-US" altLang="zh-CN" sz="1600" dirty="0" smtClean="0">
                <a:solidFill>
                  <a:srgbClr val="FFFFFF"/>
                </a:solidFill>
                <a:ea typeface="SimSun" pitchFamily="2" charset="-122"/>
              </a:rPr>
            </a:br>
            <a:r>
              <a:rPr lang="en-US" altLang="zh-CN" sz="1600" dirty="0" smtClean="0">
                <a:solidFill>
                  <a:srgbClr val="FFFFFF"/>
                </a:solidFill>
                <a:ea typeface="SimSun" pitchFamily="2" charset="-122"/>
              </a:rPr>
              <a:t>in RAINBOW</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Advanced gastric cancer</a:t>
            </a:r>
            <a:endParaRPr lang="en-GB" altLang="zh-CN" sz="1600" dirty="0">
              <a:solidFill>
                <a:srgbClr val="FFFFFF"/>
              </a:solidFill>
              <a:ea typeface="SimSun" pitchFamily="2" charset="-122"/>
            </a:endParaRPr>
          </a:p>
        </p:txBody>
      </p:sp>
      <p:cxnSp>
        <p:nvCxnSpPr>
          <p:cNvPr id="34" name="AutoShape 19"/>
          <p:cNvCxnSpPr>
            <a:cxnSpLocks noChangeShapeType="1"/>
            <a:stCxn id="32" idx="3"/>
            <a:endCxn id="8" idx="2"/>
          </p:cNvCxnSpPr>
          <p:nvPr/>
        </p:nvCxnSpPr>
        <p:spPr bwMode="auto">
          <a:xfrm>
            <a:off x="3570514" y="2883597"/>
            <a:ext cx="141063" cy="0"/>
          </a:xfrm>
          <a:prstGeom prst="straightConnector1">
            <a:avLst/>
          </a:prstGeom>
          <a:noFill/>
          <a:ln w="57150">
            <a:solidFill>
              <a:schemeClr val="bg2">
                <a:lumMod val="60000"/>
                <a:lumOff val="40000"/>
              </a:schemeClr>
            </a:solidFill>
            <a:round/>
            <a:headEnd type="none" w="med" len="med"/>
            <a:tailEnd type="none" w="med" len="med"/>
          </a:ln>
        </p:spPr>
      </p:cxnSp>
      <p:cxnSp>
        <p:nvCxnSpPr>
          <p:cNvPr id="36" name="AutoShape 19"/>
          <p:cNvCxnSpPr>
            <a:cxnSpLocks noChangeShapeType="1"/>
            <a:stCxn id="33" idx="3"/>
            <a:endCxn id="21" idx="2"/>
          </p:cNvCxnSpPr>
          <p:nvPr/>
        </p:nvCxnSpPr>
        <p:spPr bwMode="auto">
          <a:xfrm>
            <a:off x="3570514" y="4695270"/>
            <a:ext cx="141062" cy="0"/>
          </a:xfrm>
          <a:prstGeom prst="straightConnector1">
            <a:avLst/>
          </a:prstGeom>
          <a:noFill/>
          <a:ln w="57150">
            <a:solidFill>
              <a:schemeClr val="bg2">
                <a:lumMod val="60000"/>
                <a:lumOff val="40000"/>
              </a:schemeClr>
            </a:solidFill>
            <a:round/>
            <a:headEnd type="none" w="med" len="med"/>
            <a:tailEnd type="none" w="med" len="med"/>
          </a:ln>
        </p:spPr>
      </p:cxnSp>
      <p:cxnSp>
        <p:nvCxnSpPr>
          <p:cNvPr id="63" name="Straight Connector 62"/>
          <p:cNvCxnSpPr/>
          <p:nvPr/>
        </p:nvCxnSpPr>
        <p:spPr>
          <a:xfrm>
            <a:off x="8064625" y="4197780"/>
            <a:ext cx="9894" cy="968343"/>
          </a:xfrm>
          <a:prstGeom prst="line">
            <a:avLst/>
          </a:prstGeom>
          <a:ln w="381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9" idx="3"/>
          </p:cNvCxnSpPr>
          <p:nvPr/>
        </p:nvCxnSpPr>
        <p:spPr>
          <a:xfrm>
            <a:off x="7934191" y="4215180"/>
            <a:ext cx="143050" cy="0"/>
          </a:xfrm>
          <a:prstGeom prst="line">
            <a:avLst/>
          </a:prstGeom>
          <a:ln w="381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27" idx="3"/>
          </p:cNvCxnSpPr>
          <p:nvPr/>
        </p:nvCxnSpPr>
        <p:spPr>
          <a:xfrm>
            <a:off x="7929805" y="5166123"/>
            <a:ext cx="158734" cy="0"/>
          </a:xfrm>
          <a:prstGeom prst="line">
            <a:avLst/>
          </a:prstGeom>
          <a:ln w="381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8078251" y="4686610"/>
            <a:ext cx="136524" cy="1"/>
          </a:xfrm>
          <a:prstGeom prst="line">
            <a:avLst/>
          </a:prstGeom>
          <a:ln w="38100">
            <a:solidFill>
              <a:srgbClr val="C0C0C0"/>
            </a:solidFill>
          </a:ln>
        </p:spPr>
        <p:style>
          <a:lnRef idx="1">
            <a:schemeClr val="accent1"/>
          </a:lnRef>
          <a:fillRef idx="0">
            <a:schemeClr val="accent1"/>
          </a:fillRef>
          <a:effectRef idx="0">
            <a:schemeClr val="accent1"/>
          </a:effectRef>
          <a:fontRef idx="minor">
            <a:schemeClr val="tx1"/>
          </a:fontRef>
        </p:style>
      </p:cxnSp>
      <p:sp>
        <p:nvSpPr>
          <p:cNvPr id="72" name="Rectangle 9"/>
          <p:cNvSpPr txBox="1">
            <a:spLocks noChangeArrowheads="1"/>
          </p:cNvSpPr>
          <p:nvPr/>
        </p:nvSpPr>
        <p:spPr bwMode="auto">
          <a:xfrm>
            <a:off x="365124" y="5407024"/>
            <a:ext cx="4130676" cy="99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ENDPOINTS</a:t>
            </a:r>
          </a:p>
          <a:p>
            <a:r>
              <a:rPr lang="en-GB" dirty="0" smtClean="0"/>
              <a:t>OS, PFS, safety by age subgroups </a:t>
            </a:r>
            <a:br>
              <a:rPr lang="en-GB" dirty="0" smtClean="0"/>
            </a:br>
            <a:r>
              <a:rPr lang="en-GB" dirty="0" smtClean="0"/>
              <a:t>(</a:t>
            </a:r>
            <a:r>
              <a:rPr lang="en-GB" dirty="0"/>
              <a:t>≤45 years, &gt;45–&lt;70 years, ≥70 years and ≥75 years </a:t>
            </a:r>
            <a:r>
              <a:rPr lang="en-GB" dirty="0" smtClean="0"/>
              <a:t>[subgroup </a:t>
            </a:r>
            <a:r>
              <a:rPr lang="en-GB" dirty="0"/>
              <a:t>of ≥70 </a:t>
            </a:r>
            <a:r>
              <a:rPr lang="en-GB" dirty="0" smtClean="0"/>
              <a:t>years</a:t>
            </a:r>
            <a:r>
              <a:rPr lang="en-GB" dirty="0"/>
              <a:t>]</a:t>
            </a:r>
            <a:r>
              <a:rPr lang="en-GB" dirty="0" smtClean="0"/>
              <a:t>)</a:t>
            </a:r>
            <a:endParaRPr lang="en-GB" dirty="0"/>
          </a:p>
          <a:p>
            <a:pPr marL="0" indent="0">
              <a:buNone/>
            </a:pPr>
            <a:endParaRPr lang="en-GB" dirty="0" smtClean="0"/>
          </a:p>
        </p:txBody>
      </p:sp>
    </p:spTree>
    <p:extLst>
      <p:ext uri="{BB962C8B-B14F-4D97-AF65-F5344CB8AC3E}">
        <p14:creationId xmlns:p14="http://schemas.microsoft.com/office/powerpoint/2010/main" val="278268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 Efficacy and safety of ramucirumab (RAM) for metastatic gastric or </a:t>
            </a:r>
            <a:r>
              <a:rPr lang="en-GB" dirty="0" err="1"/>
              <a:t>gastroesophageal</a:t>
            </a:r>
            <a:r>
              <a:rPr lang="en-GB" dirty="0"/>
              <a:t> junction (GEJ) adenocarcinoma across age subgroups in two global phase 3 </a:t>
            </a:r>
            <a:r>
              <a:rPr lang="en-GB" dirty="0" smtClean="0"/>
              <a:t>trials – </a:t>
            </a:r>
            <a:r>
              <a:rPr lang="en-GB" dirty="0" err="1" smtClean="0"/>
              <a:t>Muro</a:t>
            </a:r>
            <a:r>
              <a:rPr lang="en-GB" dirty="0" smtClean="0"/>
              <a:t> K, et al</a:t>
            </a:r>
            <a:endParaRPr lang="en-GB" dirty="0"/>
          </a:p>
        </p:txBody>
      </p:sp>
      <p:sp>
        <p:nvSpPr>
          <p:cNvPr id="3" name="Content Placeholder 2"/>
          <p:cNvSpPr>
            <a:spLocks noGrp="1"/>
          </p:cNvSpPr>
          <p:nvPr>
            <p:ph idx="1"/>
          </p:nvPr>
        </p:nvSpPr>
        <p:spPr>
          <a:xfrm>
            <a:off x="365124" y="1254035"/>
            <a:ext cx="8413751" cy="346165"/>
          </a:xfrm>
        </p:spPr>
        <p:txBody>
          <a:bodyPr/>
          <a:lstStyle/>
          <a:p>
            <a:pPr marL="0" indent="0">
              <a:buNone/>
            </a:pPr>
            <a:r>
              <a:rPr lang="en-GB" b="1" dirty="0" smtClean="0"/>
              <a:t>Key results</a:t>
            </a:r>
          </a:p>
          <a:p>
            <a:pPr marL="0" indent="0">
              <a:buNone/>
            </a:pPr>
            <a:r>
              <a:rPr lang="en-GB" b="1" dirty="0"/>
              <a:t>	</a:t>
            </a:r>
            <a:endParaRPr lang="en-GB" dirty="0" smtClean="0"/>
          </a:p>
        </p:txBody>
      </p:sp>
      <p:sp>
        <p:nvSpPr>
          <p:cNvPr id="5" name="Text Placeholder 4"/>
          <p:cNvSpPr>
            <a:spLocks noGrp="1"/>
          </p:cNvSpPr>
          <p:nvPr>
            <p:ph type="body" sz="quarter" idx="11"/>
          </p:nvPr>
        </p:nvSpPr>
        <p:spPr/>
        <p:txBody>
          <a:bodyPr/>
          <a:lstStyle/>
          <a:p>
            <a:r>
              <a:rPr lang="en-GB" dirty="0" err="1" smtClean="0"/>
              <a:t>Muro</a:t>
            </a:r>
            <a:r>
              <a:rPr lang="en-GB" dirty="0" smtClean="0"/>
              <a:t> K,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3</a:t>
            </a:r>
            <a:endParaRPr lang="en-GB" dirty="0"/>
          </a:p>
        </p:txBody>
      </p:sp>
      <p:grpSp>
        <p:nvGrpSpPr>
          <p:cNvPr id="283" name="Group 282"/>
          <p:cNvGrpSpPr/>
          <p:nvPr/>
        </p:nvGrpSpPr>
        <p:grpSpPr>
          <a:xfrm>
            <a:off x="299756" y="1721629"/>
            <a:ext cx="8545566" cy="4221971"/>
            <a:chOff x="299756" y="1950228"/>
            <a:chExt cx="8545566" cy="4221971"/>
          </a:xfrm>
        </p:grpSpPr>
        <p:sp>
          <p:nvSpPr>
            <p:cNvPr id="42" name="TextBox 41"/>
            <p:cNvSpPr txBox="1"/>
            <p:nvPr/>
          </p:nvSpPr>
          <p:spPr>
            <a:xfrm>
              <a:off x="3334870" y="5864422"/>
              <a:ext cx="3690434" cy="307777"/>
            </a:xfrm>
            <a:prstGeom prst="rect">
              <a:avLst/>
            </a:prstGeom>
            <a:noFill/>
          </p:spPr>
          <p:txBody>
            <a:bodyPr wrap="none" rtlCol="0">
              <a:spAutoFit/>
            </a:bodyPr>
            <a:lstStyle/>
            <a:p>
              <a:r>
                <a:rPr lang="en-GB" sz="1400" dirty="0" smtClean="0">
                  <a:solidFill>
                    <a:srgbClr val="4D4D4D"/>
                  </a:solidFill>
                </a:rPr>
                <a:t>Ramucirumab + BSC            Placebo + BSC</a:t>
              </a:r>
              <a:endParaRPr lang="en-GB" sz="1400" dirty="0">
                <a:solidFill>
                  <a:srgbClr val="4D4D4D"/>
                </a:solidFill>
              </a:endParaRPr>
            </a:p>
          </p:txBody>
        </p:sp>
        <p:cxnSp>
          <p:nvCxnSpPr>
            <p:cNvPr id="46" name="Straight Connector 45"/>
            <p:cNvCxnSpPr/>
            <p:nvPr/>
          </p:nvCxnSpPr>
          <p:spPr>
            <a:xfrm>
              <a:off x="2890739" y="6018310"/>
              <a:ext cx="443753"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195047" y="6025785"/>
              <a:ext cx="443753"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726727" y="2119038"/>
              <a:ext cx="2620590" cy="1930182"/>
              <a:chOff x="417446" y="2299943"/>
              <a:chExt cx="2620590" cy="1930182"/>
            </a:xfrm>
          </p:grpSpPr>
          <p:sp>
            <p:nvSpPr>
              <p:cNvPr id="26" name="Freeform 25"/>
              <p:cNvSpPr>
                <a:spLocks/>
              </p:cNvSpPr>
              <p:nvPr/>
            </p:nvSpPr>
            <p:spPr bwMode="auto">
              <a:xfrm>
                <a:off x="938552" y="2424529"/>
                <a:ext cx="1932515" cy="137693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7" name="Line 6"/>
              <p:cNvSpPr>
                <a:spLocks noChangeShapeType="1"/>
              </p:cNvSpPr>
              <p:nvPr/>
            </p:nvSpPr>
            <p:spPr bwMode="auto">
              <a:xfrm>
                <a:off x="893492" y="2424528"/>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8" name="Line 7"/>
              <p:cNvSpPr>
                <a:spLocks noChangeShapeType="1"/>
              </p:cNvSpPr>
              <p:nvPr/>
            </p:nvSpPr>
            <p:spPr bwMode="auto">
              <a:xfrm>
                <a:off x="893492" y="2688530"/>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9" name="Line 8"/>
              <p:cNvSpPr>
                <a:spLocks noChangeShapeType="1"/>
              </p:cNvSpPr>
              <p:nvPr/>
            </p:nvSpPr>
            <p:spPr bwMode="auto">
              <a:xfrm>
                <a:off x="893492" y="2941103"/>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30" name="Line 9"/>
              <p:cNvSpPr>
                <a:spLocks noChangeShapeType="1"/>
              </p:cNvSpPr>
              <p:nvPr/>
            </p:nvSpPr>
            <p:spPr bwMode="auto">
              <a:xfrm>
                <a:off x="893492" y="3201295"/>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31" name="Line 10"/>
              <p:cNvSpPr>
                <a:spLocks noChangeShapeType="1"/>
              </p:cNvSpPr>
              <p:nvPr/>
            </p:nvSpPr>
            <p:spPr bwMode="auto">
              <a:xfrm>
                <a:off x="893492" y="3472917"/>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32" name="Line 11"/>
              <p:cNvSpPr>
                <a:spLocks noChangeShapeType="1"/>
              </p:cNvSpPr>
              <p:nvPr/>
            </p:nvSpPr>
            <p:spPr bwMode="auto">
              <a:xfrm>
                <a:off x="893492" y="3740729"/>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33" name="Line 12"/>
              <p:cNvSpPr>
                <a:spLocks noChangeShapeType="1"/>
              </p:cNvSpPr>
              <p:nvPr/>
            </p:nvSpPr>
            <p:spPr bwMode="auto">
              <a:xfrm>
                <a:off x="2212085" y="3801689"/>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34" name="Line 13"/>
              <p:cNvSpPr>
                <a:spLocks noChangeShapeType="1"/>
              </p:cNvSpPr>
              <p:nvPr/>
            </p:nvSpPr>
            <p:spPr bwMode="auto">
              <a:xfrm>
                <a:off x="1889078" y="3801689"/>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35" name="Line 14"/>
              <p:cNvSpPr>
                <a:spLocks noChangeShapeType="1"/>
              </p:cNvSpPr>
              <p:nvPr/>
            </p:nvSpPr>
            <p:spPr bwMode="auto">
              <a:xfrm>
                <a:off x="2540261" y="3801689"/>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37" name="Line 17"/>
              <p:cNvSpPr>
                <a:spLocks noChangeShapeType="1"/>
              </p:cNvSpPr>
              <p:nvPr/>
            </p:nvSpPr>
            <p:spPr bwMode="auto">
              <a:xfrm>
                <a:off x="2873630" y="3801689"/>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38" name="Line 18"/>
              <p:cNvSpPr>
                <a:spLocks noChangeShapeType="1"/>
              </p:cNvSpPr>
              <p:nvPr/>
            </p:nvSpPr>
            <p:spPr bwMode="auto">
              <a:xfrm>
                <a:off x="1577500" y="3801689"/>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40" name="Line 20"/>
              <p:cNvSpPr>
                <a:spLocks noChangeShapeType="1"/>
              </p:cNvSpPr>
              <p:nvPr/>
            </p:nvSpPr>
            <p:spPr bwMode="auto">
              <a:xfrm>
                <a:off x="1250129" y="3801689"/>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41" name="Line 21"/>
              <p:cNvSpPr>
                <a:spLocks noChangeShapeType="1"/>
              </p:cNvSpPr>
              <p:nvPr/>
            </p:nvSpPr>
            <p:spPr bwMode="auto">
              <a:xfrm>
                <a:off x="938551" y="3801689"/>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9" name="TextBox 8"/>
              <p:cNvSpPr txBox="1"/>
              <p:nvPr/>
            </p:nvSpPr>
            <p:spPr>
              <a:xfrm rot="16200000">
                <a:off x="-62333" y="2993961"/>
                <a:ext cx="1205779" cy="246221"/>
              </a:xfrm>
              <a:prstGeom prst="rect">
                <a:avLst/>
              </a:prstGeom>
              <a:noFill/>
            </p:spPr>
            <p:txBody>
              <a:bodyPr wrap="none" rtlCol="0">
                <a:spAutoFit/>
              </a:bodyPr>
              <a:lstStyle/>
              <a:p>
                <a:pPr algn="ctr" fontAlgn="base">
                  <a:spcBef>
                    <a:spcPct val="0"/>
                  </a:spcBef>
                  <a:spcAft>
                    <a:spcPct val="0"/>
                  </a:spcAft>
                </a:pPr>
                <a:r>
                  <a:rPr lang="en-GB" sz="1000" dirty="0">
                    <a:solidFill>
                      <a:srgbClr val="4D4D4D"/>
                    </a:solidFill>
                  </a:rPr>
                  <a:t>Probability of PFS</a:t>
                </a:r>
              </a:p>
            </p:txBody>
          </p:sp>
          <p:sp>
            <p:nvSpPr>
              <p:cNvPr id="10" name="TextBox 9"/>
              <p:cNvSpPr txBox="1"/>
              <p:nvPr/>
            </p:nvSpPr>
            <p:spPr>
              <a:xfrm>
                <a:off x="1413467" y="3983904"/>
                <a:ext cx="958917" cy="246221"/>
              </a:xfrm>
              <a:prstGeom prst="rect">
                <a:avLst/>
              </a:prstGeom>
              <a:noFill/>
            </p:spPr>
            <p:txBody>
              <a:bodyPr wrap="none" rtlCol="0">
                <a:spAutoFit/>
              </a:bodyPr>
              <a:lstStyle/>
              <a:p>
                <a:pPr algn="ctr" fontAlgn="base">
                  <a:spcBef>
                    <a:spcPct val="0"/>
                  </a:spcBef>
                  <a:spcAft>
                    <a:spcPct val="0"/>
                  </a:spcAft>
                </a:pPr>
                <a:r>
                  <a:rPr lang="en-GB" sz="1000" dirty="0" smtClean="0">
                    <a:solidFill>
                      <a:srgbClr val="4D4D4D"/>
                    </a:solidFill>
                  </a:rPr>
                  <a:t>Time, months</a:t>
                </a:r>
                <a:endParaRPr lang="en-GB" sz="1000" dirty="0">
                  <a:solidFill>
                    <a:srgbClr val="4D4D4D"/>
                  </a:solidFill>
                </a:endParaRPr>
              </a:p>
            </p:txBody>
          </p:sp>
          <p:sp>
            <p:nvSpPr>
              <p:cNvPr id="11" name="TextBox 10"/>
              <p:cNvSpPr txBox="1"/>
              <p:nvPr/>
            </p:nvSpPr>
            <p:spPr>
              <a:xfrm>
                <a:off x="567393" y="2299943"/>
                <a:ext cx="360996" cy="246221"/>
              </a:xfrm>
              <a:prstGeom prst="rect">
                <a:avLst/>
              </a:prstGeom>
              <a:noFill/>
            </p:spPr>
            <p:txBody>
              <a:bodyPr wrap="none" rtlCol="0" anchor="ctr" anchorCtr="0">
                <a:spAutoFit/>
              </a:bodyPr>
              <a:lstStyle/>
              <a:p>
                <a:pPr algn="r"/>
                <a:r>
                  <a:rPr lang="en-GB" sz="1000" dirty="0" smtClean="0">
                    <a:solidFill>
                      <a:srgbClr val="4D4D4D"/>
                    </a:solidFill>
                  </a:rPr>
                  <a:t>1.0</a:t>
                </a:r>
                <a:endParaRPr lang="en-GB" sz="1000" dirty="0">
                  <a:solidFill>
                    <a:srgbClr val="4D4D4D"/>
                  </a:solidFill>
                </a:endParaRPr>
              </a:p>
            </p:txBody>
          </p:sp>
          <p:sp>
            <p:nvSpPr>
              <p:cNvPr id="12" name="TextBox 11"/>
              <p:cNvSpPr txBox="1"/>
              <p:nvPr/>
            </p:nvSpPr>
            <p:spPr>
              <a:xfrm>
                <a:off x="567393" y="2564974"/>
                <a:ext cx="360996" cy="246221"/>
              </a:xfrm>
              <a:prstGeom prst="rect">
                <a:avLst/>
              </a:prstGeom>
              <a:noFill/>
            </p:spPr>
            <p:txBody>
              <a:bodyPr wrap="none" rtlCol="0" anchor="ctr" anchorCtr="0">
                <a:spAutoFit/>
              </a:bodyPr>
              <a:lstStyle/>
              <a:p>
                <a:pPr algn="r"/>
                <a:r>
                  <a:rPr lang="en-GB" sz="1000" dirty="0" smtClean="0">
                    <a:solidFill>
                      <a:srgbClr val="4D4D4D"/>
                    </a:solidFill>
                  </a:rPr>
                  <a:t>0.8</a:t>
                </a:r>
                <a:endParaRPr lang="en-GB" sz="1000" dirty="0">
                  <a:solidFill>
                    <a:srgbClr val="4D4D4D"/>
                  </a:solidFill>
                </a:endParaRPr>
              </a:p>
            </p:txBody>
          </p:sp>
          <p:sp>
            <p:nvSpPr>
              <p:cNvPr id="13" name="TextBox 12"/>
              <p:cNvSpPr txBox="1"/>
              <p:nvPr/>
            </p:nvSpPr>
            <p:spPr>
              <a:xfrm>
                <a:off x="567393" y="2817424"/>
                <a:ext cx="360996" cy="246221"/>
              </a:xfrm>
              <a:prstGeom prst="rect">
                <a:avLst/>
              </a:prstGeom>
              <a:noFill/>
            </p:spPr>
            <p:txBody>
              <a:bodyPr wrap="none" rtlCol="0" anchor="ctr" anchorCtr="0">
                <a:spAutoFit/>
              </a:bodyPr>
              <a:lstStyle/>
              <a:p>
                <a:pPr algn="r"/>
                <a:r>
                  <a:rPr lang="en-GB" sz="1000" dirty="0" smtClean="0">
                    <a:solidFill>
                      <a:srgbClr val="4D4D4D"/>
                    </a:solidFill>
                  </a:rPr>
                  <a:t>0.6</a:t>
                </a:r>
                <a:endParaRPr lang="en-GB" sz="1000" dirty="0">
                  <a:solidFill>
                    <a:srgbClr val="4D4D4D"/>
                  </a:solidFill>
                </a:endParaRPr>
              </a:p>
            </p:txBody>
          </p:sp>
          <p:sp>
            <p:nvSpPr>
              <p:cNvPr id="14" name="TextBox 13"/>
              <p:cNvSpPr txBox="1"/>
              <p:nvPr/>
            </p:nvSpPr>
            <p:spPr>
              <a:xfrm>
                <a:off x="567393" y="3077494"/>
                <a:ext cx="360996" cy="246221"/>
              </a:xfrm>
              <a:prstGeom prst="rect">
                <a:avLst/>
              </a:prstGeom>
              <a:noFill/>
            </p:spPr>
            <p:txBody>
              <a:bodyPr wrap="none" rtlCol="0" anchor="ctr" anchorCtr="0">
                <a:spAutoFit/>
              </a:bodyPr>
              <a:lstStyle/>
              <a:p>
                <a:pPr algn="r"/>
                <a:r>
                  <a:rPr lang="en-GB" sz="1000" dirty="0" smtClean="0">
                    <a:solidFill>
                      <a:srgbClr val="4D4D4D"/>
                    </a:solidFill>
                  </a:rPr>
                  <a:t>0.4</a:t>
                </a:r>
                <a:endParaRPr lang="en-GB" sz="1000" dirty="0">
                  <a:solidFill>
                    <a:srgbClr val="4D4D4D"/>
                  </a:solidFill>
                </a:endParaRPr>
              </a:p>
            </p:txBody>
          </p:sp>
          <p:sp>
            <p:nvSpPr>
              <p:cNvPr id="15" name="TextBox 14"/>
              <p:cNvSpPr txBox="1"/>
              <p:nvPr/>
            </p:nvSpPr>
            <p:spPr>
              <a:xfrm>
                <a:off x="567393" y="3348994"/>
                <a:ext cx="360996" cy="246221"/>
              </a:xfrm>
              <a:prstGeom prst="rect">
                <a:avLst/>
              </a:prstGeom>
              <a:noFill/>
            </p:spPr>
            <p:txBody>
              <a:bodyPr wrap="none" rtlCol="0" anchor="ctr" anchorCtr="0">
                <a:spAutoFit/>
              </a:bodyPr>
              <a:lstStyle/>
              <a:p>
                <a:pPr algn="r"/>
                <a:r>
                  <a:rPr lang="en-GB" sz="1000" dirty="0" smtClean="0">
                    <a:solidFill>
                      <a:srgbClr val="4D4D4D"/>
                    </a:solidFill>
                  </a:rPr>
                  <a:t>0.2</a:t>
                </a:r>
                <a:endParaRPr lang="en-GB" sz="1000" dirty="0">
                  <a:solidFill>
                    <a:srgbClr val="4D4D4D"/>
                  </a:solidFill>
                </a:endParaRPr>
              </a:p>
            </p:txBody>
          </p:sp>
          <p:sp>
            <p:nvSpPr>
              <p:cNvPr id="16" name="TextBox 15"/>
              <p:cNvSpPr txBox="1"/>
              <p:nvPr/>
            </p:nvSpPr>
            <p:spPr>
              <a:xfrm>
                <a:off x="567393" y="3616684"/>
                <a:ext cx="360996" cy="246221"/>
              </a:xfrm>
              <a:prstGeom prst="rect">
                <a:avLst/>
              </a:prstGeom>
              <a:noFill/>
            </p:spPr>
            <p:txBody>
              <a:bodyPr wrap="none" rtlCol="0" anchor="ctr" anchorCtr="0">
                <a:spAutoFit/>
              </a:bodyPr>
              <a:lstStyle/>
              <a:p>
                <a:pPr algn="r"/>
                <a:r>
                  <a:rPr lang="en-GB" sz="1000" dirty="0" smtClean="0">
                    <a:solidFill>
                      <a:srgbClr val="4D4D4D"/>
                    </a:solidFill>
                  </a:rPr>
                  <a:t>0.0</a:t>
                </a:r>
                <a:endParaRPr lang="en-GB" sz="1000" dirty="0">
                  <a:solidFill>
                    <a:srgbClr val="4D4D4D"/>
                  </a:solidFill>
                </a:endParaRPr>
              </a:p>
            </p:txBody>
          </p:sp>
          <p:sp>
            <p:nvSpPr>
              <p:cNvPr id="17" name="TextBox 16"/>
              <p:cNvSpPr txBox="1"/>
              <p:nvPr/>
            </p:nvSpPr>
            <p:spPr>
              <a:xfrm>
                <a:off x="813412" y="3832587"/>
                <a:ext cx="255199" cy="246221"/>
              </a:xfrm>
              <a:prstGeom prst="rect">
                <a:avLst/>
              </a:prstGeom>
              <a:noFill/>
            </p:spPr>
            <p:txBody>
              <a:bodyPr wrap="none" rtlCol="0" anchor="t" anchorCtr="0">
                <a:spAutoFit/>
              </a:bodyPr>
              <a:lstStyle/>
              <a:p>
                <a:pPr algn="ctr"/>
                <a:r>
                  <a:rPr lang="en-GB" sz="1000" dirty="0" smtClean="0">
                    <a:solidFill>
                      <a:srgbClr val="4D4D4D"/>
                    </a:solidFill>
                  </a:rPr>
                  <a:t>0</a:t>
                </a:r>
                <a:endParaRPr lang="en-GB" sz="1000" dirty="0">
                  <a:solidFill>
                    <a:srgbClr val="4D4D4D"/>
                  </a:solidFill>
                </a:endParaRPr>
              </a:p>
            </p:txBody>
          </p:sp>
          <p:sp>
            <p:nvSpPr>
              <p:cNvPr id="18" name="TextBox 17"/>
              <p:cNvSpPr txBox="1"/>
              <p:nvPr/>
            </p:nvSpPr>
            <p:spPr>
              <a:xfrm>
                <a:off x="1122371" y="3832587"/>
                <a:ext cx="255199" cy="246221"/>
              </a:xfrm>
              <a:prstGeom prst="rect">
                <a:avLst/>
              </a:prstGeom>
              <a:noFill/>
            </p:spPr>
            <p:txBody>
              <a:bodyPr wrap="none" rtlCol="0" anchor="t" anchorCtr="0">
                <a:spAutoFit/>
              </a:bodyPr>
              <a:lstStyle/>
              <a:p>
                <a:pPr algn="ctr"/>
                <a:r>
                  <a:rPr lang="en-GB" sz="1000" dirty="0" smtClean="0">
                    <a:solidFill>
                      <a:srgbClr val="4D4D4D"/>
                    </a:solidFill>
                  </a:rPr>
                  <a:t>2</a:t>
                </a:r>
                <a:endParaRPr lang="en-GB" sz="1000" dirty="0">
                  <a:solidFill>
                    <a:srgbClr val="4D4D4D"/>
                  </a:solidFill>
                </a:endParaRPr>
              </a:p>
            </p:txBody>
          </p:sp>
          <p:sp>
            <p:nvSpPr>
              <p:cNvPr id="20" name="TextBox 19"/>
              <p:cNvSpPr txBox="1"/>
              <p:nvPr/>
            </p:nvSpPr>
            <p:spPr>
              <a:xfrm>
                <a:off x="1454336" y="3832587"/>
                <a:ext cx="255199" cy="246221"/>
              </a:xfrm>
              <a:prstGeom prst="rect">
                <a:avLst/>
              </a:prstGeom>
              <a:noFill/>
            </p:spPr>
            <p:txBody>
              <a:bodyPr wrap="none" rtlCol="0" anchor="t" anchorCtr="0">
                <a:spAutoFit/>
              </a:bodyPr>
              <a:lstStyle/>
              <a:p>
                <a:pPr algn="ctr"/>
                <a:r>
                  <a:rPr lang="en-GB" sz="1000" dirty="0" smtClean="0">
                    <a:solidFill>
                      <a:srgbClr val="4D4D4D"/>
                    </a:solidFill>
                  </a:rPr>
                  <a:t>4</a:t>
                </a:r>
                <a:endParaRPr lang="en-GB" sz="1000" dirty="0">
                  <a:solidFill>
                    <a:srgbClr val="4D4D4D"/>
                  </a:solidFill>
                </a:endParaRPr>
              </a:p>
            </p:txBody>
          </p:sp>
          <p:sp>
            <p:nvSpPr>
              <p:cNvPr id="21" name="TextBox 20"/>
              <p:cNvSpPr txBox="1"/>
              <p:nvPr/>
            </p:nvSpPr>
            <p:spPr>
              <a:xfrm>
                <a:off x="1759588" y="3832587"/>
                <a:ext cx="255199" cy="246221"/>
              </a:xfrm>
              <a:prstGeom prst="rect">
                <a:avLst/>
              </a:prstGeom>
              <a:noFill/>
            </p:spPr>
            <p:txBody>
              <a:bodyPr wrap="none" rtlCol="0" anchor="t" anchorCtr="0">
                <a:spAutoFit/>
              </a:bodyPr>
              <a:lstStyle/>
              <a:p>
                <a:pPr algn="ctr"/>
                <a:r>
                  <a:rPr lang="en-GB" sz="1000" dirty="0" smtClean="0">
                    <a:solidFill>
                      <a:srgbClr val="4D4D4D"/>
                    </a:solidFill>
                  </a:rPr>
                  <a:t>6</a:t>
                </a:r>
                <a:endParaRPr lang="en-GB" sz="1000" dirty="0">
                  <a:solidFill>
                    <a:srgbClr val="4D4D4D"/>
                  </a:solidFill>
                </a:endParaRPr>
              </a:p>
            </p:txBody>
          </p:sp>
          <p:sp>
            <p:nvSpPr>
              <p:cNvPr id="22" name="TextBox 21"/>
              <p:cNvSpPr txBox="1"/>
              <p:nvPr/>
            </p:nvSpPr>
            <p:spPr>
              <a:xfrm>
                <a:off x="2087392" y="3832587"/>
                <a:ext cx="255199" cy="246221"/>
              </a:xfrm>
              <a:prstGeom prst="rect">
                <a:avLst/>
              </a:prstGeom>
              <a:noFill/>
            </p:spPr>
            <p:txBody>
              <a:bodyPr wrap="none" rtlCol="0" anchor="t" anchorCtr="0">
                <a:spAutoFit/>
              </a:bodyPr>
              <a:lstStyle/>
              <a:p>
                <a:pPr algn="ctr"/>
                <a:r>
                  <a:rPr lang="en-GB" sz="1000" dirty="0" smtClean="0">
                    <a:solidFill>
                      <a:srgbClr val="4D4D4D"/>
                    </a:solidFill>
                  </a:rPr>
                  <a:t>8</a:t>
                </a:r>
                <a:endParaRPr lang="en-GB" sz="1000" dirty="0">
                  <a:solidFill>
                    <a:srgbClr val="4D4D4D"/>
                  </a:solidFill>
                </a:endParaRPr>
              </a:p>
            </p:txBody>
          </p:sp>
          <p:sp>
            <p:nvSpPr>
              <p:cNvPr id="24" name="TextBox 23"/>
              <p:cNvSpPr txBox="1"/>
              <p:nvPr/>
            </p:nvSpPr>
            <p:spPr>
              <a:xfrm>
                <a:off x="2376676" y="3832587"/>
                <a:ext cx="325731" cy="246221"/>
              </a:xfrm>
              <a:prstGeom prst="rect">
                <a:avLst/>
              </a:prstGeom>
              <a:noFill/>
            </p:spPr>
            <p:txBody>
              <a:bodyPr wrap="none" rtlCol="0" anchor="t" anchorCtr="0">
                <a:spAutoFit/>
              </a:bodyPr>
              <a:lstStyle/>
              <a:p>
                <a:pPr algn="ctr"/>
                <a:r>
                  <a:rPr lang="en-GB" sz="1000" dirty="0" smtClean="0">
                    <a:solidFill>
                      <a:srgbClr val="4D4D4D"/>
                    </a:solidFill>
                  </a:rPr>
                  <a:t>10</a:t>
                </a:r>
                <a:endParaRPr lang="en-GB" sz="1000" dirty="0">
                  <a:solidFill>
                    <a:srgbClr val="4D4D4D"/>
                  </a:solidFill>
                </a:endParaRPr>
              </a:p>
            </p:txBody>
          </p:sp>
          <p:sp>
            <p:nvSpPr>
              <p:cNvPr id="25" name="TextBox 24"/>
              <p:cNvSpPr txBox="1"/>
              <p:nvPr/>
            </p:nvSpPr>
            <p:spPr>
              <a:xfrm>
                <a:off x="2712305" y="3832587"/>
                <a:ext cx="325731" cy="246221"/>
              </a:xfrm>
              <a:prstGeom prst="rect">
                <a:avLst/>
              </a:prstGeom>
              <a:noFill/>
            </p:spPr>
            <p:txBody>
              <a:bodyPr wrap="none" rtlCol="0" anchor="t" anchorCtr="0">
                <a:spAutoFit/>
              </a:bodyPr>
              <a:lstStyle/>
              <a:p>
                <a:pPr algn="ctr"/>
                <a:r>
                  <a:rPr lang="en-GB" sz="1000" dirty="0" smtClean="0">
                    <a:solidFill>
                      <a:srgbClr val="4D4D4D"/>
                    </a:solidFill>
                  </a:rPr>
                  <a:t>12</a:t>
                </a:r>
                <a:endParaRPr lang="en-GB" sz="1000" dirty="0">
                  <a:solidFill>
                    <a:srgbClr val="4D4D4D"/>
                  </a:solidFill>
                </a:endParaRPr>
              </a:p>
            </p:txBody>
          </p:sp>
        </p:grpSp>
        <p:sp>
          <p:nvSpPr>
            <p:cNvPr id="47" name="TextBox 46"/>
            <p:cNvSpPr txBox="1"/>
            <p:nvPr/>
          </p:nvSpPr>
          <p:spPr>
            <a:xfrm>
              <a:off x="1522186" y="1950228"/>
              <a:ext cx="1382110" cy="276999"/>
            </a:xfrm>
            <a:prstGeom prst="rect">
              <a:avLst/>
            </a:prstGeom>
            <a:noFill/>
          </p:spPr>
          <p:txBody>
            <a:bodyPr wrap="none" rtlCol="0">
              <a:spAutoFit/>
            </a:bodyPr>
            <a:lstStyle/>
            <a:p>
              <a:r>
                <a:rPr lang="en-GB" sz="1200" b="1" dirty="0" smtClean="0">
                  <a:solidFill>
                    <a:srgbClr val="4D4D4D"/>
                  </a:solidFill>
                </a:rPr>
                <a:t>≤45 years (n=40)</a:t>
              </a:r>
              <a:endParaRPr lang="en-GB" sz="1200" b="1" dirty="0">
                <a:solidFill>
                  <a:srgbClr val="4D4D4D"/>
                </a:solidFill>
              </a:endParaRPr>
            </a:p>
          </p:txBody>
        </p:sp>
        <p:sp>
          <p:nvSpPr>
            <p:cNvPr id="50" name="TextBox 49"/>
            <p:cNvSpPr txBox="1"/>
            <p:nvPr/>
          </p:nvSpPr>
          <p:spPr>
            <a:xfrm>
              <a:off x="1886781" y="2307124"/>
              <a:ext cx="1253869" cy="400110"/>
            </a:xfrm>
            <a:prstGeom prst="rect">
              <a:avLst/>
            </a:prstGeom>
            <a:noFill/>
          </p:spPr>
          <p:txBody>
            <a:bodyPr wrap="none" rtlCol="0">
              <a:spAutoFit/>
            </a:bodyPr>
            <a:lstStyle/>
            <a:p>
              <a:r>
                <a:rPr lang="en-GB" sz="1000" dirty="0" smtClean="0">
                  <a:solidFill>
                    <a:srgbClr val="4D4D4D"/>
                  </a:solidFill>
                  <a:latin typeface="+mn-lt"/>
                </a:rPr>
                <a:t>HR 0.583 </a:t>
              </a:r>
              <a:br>
                <a:rPr lang="en-GB" sz="1000" dirty="0" smtClean="0">
                  <a:solidFill>
                    <a:srgbClr val="4D4D4D"/>
                  </a:solidFill>
                  <a:latin typeface="+mn-lt"/>
                </a:rPr>
              </a:br>
              <a:r>
                <a:rPr lang="en-GB" sz="1000" dirty="0" smtClean="0">
                  <a:solidFill>
                    <a:srgbClr val="4D4D4D"/>
                  </a:solidFill>
                  <a:latin typeface="+mn-lt"/>
                </a:rPr>
                <a:t>(95%CI 0.27, 1.26)</a:t>
              </a:r>
              <a:endParaRPr lang="en-GB" sz="1000" dirty="0">
                <a:solidFill>
                  <a:srgbClr val="4D4D4D"/>
                </a:solidFill>
                <a:latin typeface="+mn-lt"/>
              </a:endParaRPr>
            </a:p>
          </p:txBody>
        </p:sp>
        <p:grpSp>
          <p:nvGrpSpPr>
            <p:cNvPr id="137" name="Group 136"/>
            <p:cNvGrpSpPr/>
            <p:nvPr/>
          </p:nvGrpSpPr>
          <p:grpSpPr>
            <a:xfrm>
              <a:off x="3231355" y="1950228"/>
              <a:ext cx="2805514" cy="2098992"/>
              <a:chOff x="3056544" y="2232615"/>
              <a:chExt cx="2805514" cy="2098992"/>
            </a:xfrm>
          </p:grpSpPr>
          <p:sp>
            <p:nvSpPr>
              <p:cNvPr id="56" name="Freeform 55"/>
              <p:cNvSpPr>
                <a:spLocks/>
              </p:cNvSpPr>
              <p:nvPr/>
            </p:nvSpPr>
            <p:spPr bwMode="auto">
              <a:xfrm>
                <a:off x="3588214" y="2526011"/>
                <a:ext cx="2107351" cy="137693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57" name="Line 6"/>
              <p:cNvSpPr>
                <a:spLocks noChangeShapeType="1"/>
              </p:cNvSpPr>
              <p:nvPr/>
            </p:nvSpPr>
            <p:spPr bwMode="auto">
              <a:xfrm>
                <a:off x="3539077" y="2526010"/>
                <a:ext cx="4913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58" name="Line 7"/>
              <p:cNvSpPr>
                <a:spLocks noChangeShapeType="1"/>
              </p:cNvSpPr>
              <p:nvPr/>
            </p:nvSpPr>
            <p:spPr bwMode="auto">
              <a:xfrm>
                <a:off x="3539077" y="2790012"/>
                <a:ext cx="4913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59" name="Line 8"/>
              <p:cNvSpPr>
                <a:spLocks noChangeShapeType="1"/>
              </p:cNvSpPr>
              <p:nvPr/>
            </p:nvSpPr>
            <p:spPr bwMode="auto">
              <a:xfrm>
                <a:off x="3539077" y="3042585"/>
                <a:ext cx="4913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60" name="Line 9"/>
              <p:cNvSpPr>
                <a:spLocks noChangeShapeType="1"/>
              </p:cNvSpPr>
              <p:nvPr/>
            </p:nvSpPr>
            <p:spPr bwMode="auto">
              <a:xfrm>
                <a:off x="3539077" y="3302777"/>
                <a:ext cx="4913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61" name="Line 10"/>
              <p:cNvSpPr>
                <a:spLocks noChangeShapeType="1"/>
              </p:cNvSpPr>
              <p:nvPr/>
            </p:nvSpPr>
            <p:spPr bwMode="auto">
              <a:xfrm>
                <a:off x="3539077" y="3574399"/>
                <a:ext cx="4913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62" name="Line 11"/>
              <p:cNvSpPr>
                <a:spLocks noChangeShapeType="1"/>
              </p:cNvSpPr>
              <p:nvPr/>
            </p:nvSpPr>
            <p:spPr bwMode="auto">
              <a:xfrm>
                <a:off x="3539077" y="3842211"/>
                <a:ext cx="4913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69" name="Line 21"/>
              <p:cNvSpPr>
                <a:spLocks noChangeShapeType="1"/>
              </p:cNvSpPr>
              <p:nvPr/>
            </p:nvSpPr>
            <p:spPr bwMode="auto">
              <a:xfrm>
                <a:off x="3588213" y="3903171"/>
                <a:ext cx="0" cy="609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70" name="TextBox 69"/>
              <p:cNvSpPr txBox="1"/>
              <p:nvPr/>
            </p:nvSpPr>
            <p:spPr>
              <a:xfrm rot="16200000">
                <a:off x="2576766" y="3095443"/>
                <a:ext cx="1205778" cy="246221"/>
              </a:xfrm>
              <a:prstGeom prst="rect">
                <a:avLst/>
              </a:prstGeom>
              <a:noFill/>
            </p:spPr>
            <p:txBody>
              <a:bodyPr wrap="none" rtlCol="0">
                <a:spAutoFit/>
              </a:bodyPr>
              <a:lstStyle/>
              <a:p>
                <a:pPr algn="ctr" fontAlgn="base">
                  <a:spcBef>
                    <a:spcPct val="0"/>
                  </a:spcBef>
                  <a:spcAft>
                    <a:spcPct val="0"/>
                  </a:spcAft>
                </a:pPr>
                <a:r>
                  <a:rPr lang="en-GB" sz="1000" dirty="0">
                    <a:solidFill>
                      <a:srgbClr val="4D4D4D"/>
                    </a:solidFill>
                  </a:rPr>
                  <a:t>Probability of PFS</a:t>
                </a:r>
              </a:p>
            </p:txBody>
          </p:sp>
          <p:sp>
            <p:nvSpPr>
              <p:cNvPr id="71" name="TextBox 70"/>
              <p:cNvSpPr txBox="1"/>
              <p:nvPr/>
            </p:nvSpPr>
            <p:spPr>
              <a:xfrm>
                <a:off x="4170245" y="4085386"/>
                <a:ext cx="958917" cy="246221"/>
              </a:xfrm>
              <a:prstGeom prst="rect">
                <a:avLst/>
              </a:prstGeom>
              <a:noFill/>
            </p:spPr>
            <p:txBody>
              <a:bodyPr wrap="none" rtlCol="0">
                <a:spAutoFit/>
              </a:bodyPr>
              <a:lstStyle/>
              <a:p>
                <a:pPr algn="ctr" fontAlgn="base">
                  <a:spcBef>
                    <a:spcPct val="0"/>
                  </a:spcBef>
                  <a:spcAft>
                    <a:spcPct val="0"/>
                  </a:spcAft>
                </a:pPr>
                <a:r>
                  <a:rPr lang="en-GB" sz="1000" dirty="0" smtClean="0">
                    <a:solidFill>
                      <a:srgbClr val="4D4D4D"/>
                    </a:solidFill>
                  </a:rPr>
                  <a:t>Time, months</a:t>
                </a:r>
                <a:endParaRPr lang="en-GB" sz="1000" dirty="0">
                  <a:solidFill>
                    <a:srgbClr val="4D4D4D"/>
                  </a:solidFill>
                </a:endParaRPr>
              </a:p>
            </p:txBody>
          </p:sp>
          <p:sp>
            <p:nvSpPr>
              <p:cNvPr id="72" name="TextBox 71"/>
              <p:cNvSpPr txBox="1"/>
              <p:nvPr/>
            </p:nvSpPr>
            <p:spPr>
              <a:xfrm>
                <a:off x="3216136" y="2401425"/>
                <a:ext cx="360996" cy="246221"/>
              </a:xfrm>
              <a:prstGeom prst="rect">
                <a:avLst/>
              </a:prstGeom>
              <a:noFill/>
            </p:spPr>
            <p:txBody>
              <a:bodyPr wrap="none" rtlCol="0" anchor="ctr" anchorCtr="0">
                <a:spAutoFit/>
              </a:bodyPr>
              <a:lstStyle/>
              <a:p>
                <a:pPr algn="r"/>
                <a:r>
                  <a:rPr lang="en-GB" sz="1000" dirty="0" smtClean="0">
                    <a:solidFill>
                      <a:srgbClr val="4D4D4D"/>
                    </a:solidFill>
                  </a:rPr>
                  <a:t>1.0</a:t>
                </a:r>
                <a:endParaRPr lang="en-GB" sz="1000" dirty="0">
                  <a:solidFill>
                    <a:srgbClr val="4D4D4D"/>
                  </a:solidFill>
                </a:endParaRPr>
              </a:p>
            </p:txBody>
          </p:sp>
          <p:sp>
            <p:nvSpPr>
              <p:cNvPr id="73" name="TextBox 72"/>
              <p:cNvSpPr txBox="1"/>
              <p:nvPr/>
            </p:nvSpPr>
            <p:spPr>
              <a:xfrm>
                <a:off x="3216136" y="2666456"/>
                <a:ext cx="360996" cy="246221"/>
              </a:xfrm>
              <a:prstGeom prst="rect">
                <a:avLst/>
              </a:prstGeom>
              <a:noFill/>
            </p:spPr>
            <p:txBody>
              <a:bodyPr wrap="none" rtlCol="0" anchor="ctr" anchorCtr="0">
                <a:spAutoFit/>
              </a:bodyPr>
              <a:lstStyle/>
              <a:p>
                <a:pPr algn="r"/>
                <a:r>
                  <a:rPr lang="en-GB" sz="1000" dirty="0" smtClean="0">
                    <a:solidFill>
                      <a:srgbClr val="4D4D4D"/>
                    </a:solidFill>
                  </a:rPr>
                  <a:t>0.8</a:t>
                </a:r>
                <a:endParaRPr lang="en-GB" sz="1000" dirty="0">
                  <a:solidFill>
                    <a:srgbClr val="4D4D4D"/>
                  </a:solidFill>
                </a:endParaRPr>
              </a:p>
            </p:txBody>
          </p:sp>
          <p:sp>
            <p:nvSpPr>
              <p:cNvPr id="74" name="TextBox 73"/>
              <p:cNvSpPr txBox="1"/>
              <p:nvPr/>
            </p:nvSpPr>
            <p:spPr>
              <a:xfrm>
                <a:off x="3216136" y="2918906"/>
                <a:ext cx="360996" cy="246221"/>
              </a:xfrm>
              <a:prstGeom prst="rect">
                <a:avLst/>
              </a:prstGeom>
              <a:noFill/>
            </p:spPr>
            <p:txBody>
              <a:bodyPr wrap="none" rtlCol="0" anchor="ctr" anchorCtr="0">
                <a:spAutoFit/>
              </a:bodyPr>
              <a:lstStyle/>
              <a:p>
                <a:pPr algn="r"/>
                <a:r>
                  <a:rPr lang="en-GB" sz="1000" dirty="0" smtClean="0">
                    <a:solidFill>
                      <a:srgbClr val="4D4D4D"/>
                    </a:solidFill>
                  </a:rPr>
                  <a:t>0.6</a:t>
                </a:r>
                <a:endParaRPr lang="en-GB" sz="1000" dirty="0">
                  <a:solidFill>
                    <a:srgbClr val="4D4D4D"/>
                  </a:solidFill>
                </a:endParaRPr>
              </a:p>
            </p:txBody>
          </p:sp>
          <p:sp>
            <p:nvSpPr>
              <p:cNvPr id="75" name="TextBox 74"/>
              <p:cNvSpPr txBox="1"/>
              <p:nvPr/>
            </p:nvSpPr>
            <p:spPr>
              <a:xfrm>
                <a:off x="3216136" y="3178976"/>
                <a:ext cx="360996" cy="246221"/>
              </a:xfrm>
              <a:prstGeom prst="rect">
                <a:avLst/>
              </a:prstGeom>
              <a:noFill/>
            </p:spPr>
            <p:txBody>
              <a:bodyPr wrap="none" rtlCol="0" anchor="ctr" anchorCtr="0">
                <a:spAutoFit/>
              </a:bodyPr>
              <a:lstStyle/>
              <a:p>
                <a:pPr algn="r"/>
                <a:r>
                  <a:rPr lang="en-GB" sz="1000" dirty="0" smtClean="0">
                    <a:solidFill>
                      <a:srgbClr val="4D4D4D"/>
                    </a:solidFill>
                  </a:rPr>
                  <a:t>0.4</a:t>
                </a:r>
                <a:endParaRPr lang="en-GB" sz="1000" dirty="0">
                  <a:solidFill>
                    <a:srgbClr val="4D4D4D"/>
                  </a:solidFill>
                </a:endParaRPr>
              </a:p>
            </p:txBody>
          </p:sp>
          <p:sp>
            <p:nvSpPr>
              <p:cNvPr id="76" name="TextBox 75"/>
              <p:cNvSpPr txBox="1"/>
              <p:nvPr/>
            </p:nvSpPr>
            <p:spPr>
              <a:xfrm>
                <a:off x="3216136" y="3450476"/>
                <a:ext cx="360996" cy="246221"/>
              </a:xfrm>
              <a:prstGeom prst="rect">
                <a:avLst/>
              </a:prstGeom>
              <a:noFill/>
            </p:spPr>
            <p:txBody>
              <a:bodyPr wrap="none" rtlCol="0" anchor="ctr" anchorCtr="0">
                <a:spAutoFit/>
              </a:bodyPr>
              <a:lstStyle/>
              <a:p>
                <a:pPr algn="r"/>
                <a:r>
                  <a:rPr lang="en-GB" sz="1000" dirty="0" smtClean="0">
                    <a:solidFill>
                      <a:srgbClr val="4D4D4D"/>
                    </a:solidFill>
                  </a:rPr>
                  <a:t>0.2</a:t>
                </a:r>
                <a:endParaRPr lang="en-GB" sz="1000" dirty="0">
                  <a:solidFill>
                    <a:srgbClr val="4D4D4D"/>
                  </a:solidFill>
                </a:endParaRPr>
              </a:p>
            </p:txBody>
          </p:sp>
          <p:sp>
            <p:nvSpPr>
              <p:cNvPr id="77" name="TextBox 76"/>
              <p:cNvSpPr txBox="1"/>
              <p:nvPr/>
            </p:nvSpPr>
            <p:spPr>
              <a:xfrm>
                <a:off x="3216136" y="3718166"/>
                <a:ext cx="360996" cy="246221"/>
              </a:xfrm>
              <a:prstGeom prst="rect">
                <a:avLst/>
              </a:prstGeom>
              <a:noFill/>
            </p:spPr>
            <p:txBody>
              <a:bodyPr wrap="none" rtlCol="0" anchor="ctr" anchorCtr="0">
                <a:spAutoFit/>
              </a:bodyPr>
              <a:lstStyle/>
              <a:p>
                <a:pPr algn="r"/>
                <a:r>
                  <a:rPr lang="en-GB" sz="1000" dirty="0" smtClean="0">
                    <a:solidFill>
                      <a:srgbClr val="4D4D4D"/>
                    </a:solidFill>
                  </a:rPr>
                  <a:t>0.0</a:t>
                </a:r>
                <a:endParaRPr lang="en-GB" sz="1000" dirty="0">
                  <a:solidFill>
                    <a:srgbClr val="4D4D4D"/>
                  </a:solidFill>
                </a:endParaRPr>
              </a:p>
            </p:txBody>
          </p:sp>
          <p:sp>
            <p:nvSpPr>
              <p:cNvPr id="78" name="TextBox 77"/>
              <p:cNvSpPr txBox="1"/>
              <p:nvPr/>
            </p:nvSpPr>
            <p:spPr>
              <a:xfrm>
                <a:off x="3463296" y="3934069"/>
                <a:ext cx="255198" cy="246221"/>
              </a:xfrm>
              <a:prstGeom prst="rect">
                <a:avLst/>
              </a:prstGeom>
              <a:noFill/>
            </p:spPr>
            <p:txBody>
              <a:bodyPr wrap="none" rtlCol="0" anchor="t" anchorCtr="0">
                <a:spAutoFit/>
              </a:bodyPr>
              <a:lstStyle/>
              <a:p>
                <a:pPr algn="ctr"/>
                <a:r>
                  <a:rPr lang="en-GB" sz="1000" dirty="0" smtClean="0">
                    <a:solidFill>
                      <a:srgbClr val="4D4D4D"/>
                    </a:solidFill>
                  </a:rPr>
                  <a:t>0</a:t>
                </a:r>
                <a:endParaRPr lang="en-GB" sz="1000" dirty="0">
                  <a:solidFill>
                    <a:srgbClr val="4D4D4D"/>
                  </a:solidFill>
                </a:endParaRPr>
              </a:p>
            </p:txBody>
          </p:sp>
          <p:grpSp>
            <p:nvGrpSpPr>
              <p:cNvPr id="51" name="Group 50"/>
              <p:cNvGrpSpPr/>
              <p:nvPr/>
            </p:nvGrpSpPr>
            <p:grpSpPr>
              <a:xfrm>
                <a:off x="3694125" y="3903171"/>
                <a:ext cx="723268" cy="277119"/>
                <a:chOff x="3694125" y="3903171"/>
                <a:chExt cx="723268" cy="277119"/>
              </a:xfrm>
            </p:grpSpPr>
            <p:sp>
              <p:nvSpPr>
                <p:cNvPr id="64" name="Line 13"/>
                <p:cNvSpPr>
                  <a:spLocks noChangeShapeType="1"/>
                </p:cNvSpPr>
                <p:nvPr/>
              </p:nvSpPr>
              <p:spPr bwMode="auto">
                <a:xfrm>
                  <a:off x="4291857" y="3903171"/>
                  <a:ext cx="0" cy="609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67" name="Line 18"/>
                <p:cNvSpPr>
                  <a:spLocks noChangeShapeType="1"/>
                </p:cNvSpPr>
                <p:nvPr/>
              </p:nvSpPr>
              <p:spPr bwMode="auto">
                <a:xfrm>
                  <a:off x="4054514" y="3903171"/>
                  <a:ext cx="0" cy="609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68" name="Line 20"/>
                <p:cNvSpPr>
                  <a:spLocks noChangeShapeType="1"/>
                </p:cNvSpPr>
                <p:nvPr/>
              </p:nvSpPr>
              <p:spPr bwMode="auto">
                <a:xfrm>
                  <a:off x="3821897" y="3903171"/>
                  <a:ext cx="0" cy="609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79" name="TextBox 78"/>
                <p:cNvSpPr txBox="1"/>
                <p:nvPr/>
              </p:nvSpPr>
              <p:spPr>
                <a:xfrm>
                  <a:off x="3694125" y="3934069"/>
                  <a:ext cx="255198" cy="246221"/>
                </a:xfrm>
                <a:prstGeom prst="rect">
                  <a:avLst/>
                </a:prstGeom>
                <a:noFill/>
              </p:spPr>
              <p:txBody>
                <a:bodyPr wrap="none" rtlCol="0" anchor="t" anchorCtr="0">
                  <a:spAutoFit/>
                </a:bodyPr>
                <a:lstStyle/>
                <a:p>
                  <a:pPr algn="ctr"/>
                  <a:r>
                    <a:rPr lang="en-GB" sz="1000" dirty="0" smtClean="0">
                      <a:solidFill>
                        <a:srgbClr val="4D4D4D"/>
                      </a:solidFill>
                    </a:rPr>
                    <a:t>2</a:t>
                  </a:r>
                  <a:endParaRPr lang="en-GB" sz="1000" dirty="0">
                    <a:solidFill>
                      <a:srgbClr val="4D4D4D"/>
                    </a:solidFill>
                  </a:endParaRPr>
                </a:p>
              </p:txBody>
            </p:sp>
            <p:sp>
              <p:nvSpPr>
                <p:cNvPr id="80" name="TextBox 79"/>
                <p:cNvSpPr txBox="1"/>
                <p:nvPr/>
              </p:nvSpPr>
              <p:spPr>
                <a:xfrm>
                  <a:off x="3931751" y="3934069"/>
                  <a:ext cx="255198" cy="246221"/>
                </a:xfrm>
                <a:prstGeom prst="rect">
                  <a:avLst/>
                </a:prstGeom>
                <a:noFill/>
              </p:spPr>
              <p:txBody>
                <a:bodyPr wrap="none" rtlCol="0" anchor="t" anchorCtr="0">
                  <a:spAutoFit/>
                </a:bodyPr>
                <a:lstStyle/>
                <a:p>
                  <a:pPr algn="ctr"/>
                  <a:r>
                    <a:rPr lang="en-GB" sz="1000" dirty="0" smtClean="0">
                      <a:solidFill>
                        <a:srgbClr val="4D4D4D"/>
                      </a:solidFill>
                    </a:rPr>
                    <a:t>4</a:t>
                  </a:r>
                  <a:endParaRPr lang="en-GB" sz="1000" dirty="0">
                    <a:solidFill>
                      <a:srgbClr val="4D4D4D"/>
                    </a:solidFill>
                  </a:endParaRPr>
                </a:p>
              </p:txBody>
            </p:sp>
            <p:sp>
              <p:nvSpPr>
                <p:cNvPr id="81" name="TextBox 80"/>
                <p:cNvSpPr txBox="1"/>
                <p:nvPr/>
              </p:nvSpPr>
              <p:spPr>
                <a:xfrm>
                  <a:off x="4162195" y="3934069"/>
                  <a:ext cx="255198" cy="246221"/>
                </a:xfrm>
                <a:prstGeom prst="rect">
                  <a:avLst/>
                </a:prstGeom>
                <a:noFill/>
              </p:spPr>
              <p:txBody>
                <a:bodyPr wrap="none" rtlCol="0" anchor="t" anchorCtr="0">
                  <a:spAutoFit/>
                </a:bodyPr>
                <a:lstStyle/>
                <a:p>
                  <a:pPr algn="ctr"/>
                  <a:r>
                    <a:rPr lang="en-GB" sz="1000" dirty="0" smtClean="0">
                      <a:solidFill>
                        <a:srgbClr val="4D4D4D"/>
                      </a:solidFill>
                    </a:rPr>
                    <a:t>6</a:t>
                  </a:r>
                  <a:endParaRPr lang="en-GB" sz="1000" dirty="0">
                    <a:solidFill>
                      <a:srgbClr val="4D4D4D"/>
                    </a:solidFill>
                  </a:endParaRPr>
                </a:p>
              </p:txBody>
            </p:sp>
          </p:grpSp>
          <p:sp>
            <p:nvSpPr>
              <p:cNvPr id="54" name="TextBox 53"/>
              <p:cNvSpPr txBox="1"/>
              <p:nvPr/>
            </p:nvSpPr>
            <p:spPr>
              <a:xfrm>
                <a:off x="3887388" y="2232615"/>
                <a:ext cx="1816523" cy="276999"/>
              </a:xfrm>
              <a:prstGeom prst="rect">
                <a:avLst/>
              </a:prstGeom>
              <a:noFill/>
            </p:spPr>
            <p:txBody>
              <a:bodyPr wrap="none" rtlCol="0">
                <a:spAutoFit/>
              </a:bodyPr>
              <a:lstStyle/>
              <a:p>
                <a:r>
                  <a:rPr lang="en-GB" sz="1200" b="1" dirty="0" smtClean="0">
                    <a:solidFill>
                      <a:srgbClr val="4D4D4D"/>
                    </a:solidFill>
                  </a:rPr>
                  <a:t>&gt;4</a:t>
                </a:r>
                <a:r>
                  <a:rPr lang="en-GB" sz="1200" b="1" dirty="0" smtClean="0">
                    <a:solidFill>
                      <a:srgbClr val="4D4D4D"/>
                    </a:solidFill>
                    <a:latin typeface="+mn-lt"/>
                  </a:rPr>
                  <a:t>5–&lt;70</a:t>
                </a:r>
                <a:r>
                  <a:rPr lang="en-GB" sz="1200" b="1" dirty="0" smtClean="0">
                    <a:solidFill>
                      <a:srgbClr val="4D4D4D"/>
                    </a:solidFill>
                  </a:rPr>
                  <a:t> years (n=236)</a:t>
                </a:r>
                <a:endParaRPr lang="en-GB" sz="1200" b="1" dirty="0">
                  <a:solidFill>
                    <a:srgbClr val="4D4D4D"/>
                  </a:solidFill>
                </a:endParaRPr>
              </a:p>
            </p:txBody>
          </p:sp>
          <p:sp>
            <p:nvSpPr>
              <p:cNvPr id="55" name="TextBox 54"/>
              <p:cNvSpPr txBox="1"/>
              <p:nvPr/>
            </p:nvSpPr>
            <p:spPr>
              <a:xfrm>
                <a:off x="4284968" y="2589511"/>
                <a:ext cx="1253869" cy="400110"/>
              </a:xfrm>
              <a:prstGeom prst="rect">
                <a:avLst/>
              </a:prstGeom>
              <a:noFill/>
            </p:spPr>
            <p:txBody>
              <a:bodyPr wrap="none" rtlCol="0">
                <a:spAutoFit/>
              </a:bodyPr>
              <a:lstStyle/>
              <a:p>
                <a:r>
                  <a:rPr lang="en-GB" sz="1000" dirty="0" smtClean="0">
                    <a:solidFill>
                      <a:srgbClr val="4D4D4D"/>
                    </a:solidFill>
                    <a:latin typeface="+mn-lt"/>
                  </a:rPr>
                  <a:t>HR 0.451 </a:t>
                </a:r>
                <a:br>
                  <a:rPr lang="en-GB" sz="1000" dirty="0" smtClean="0">
                    <a:solidFill>
                      <a:srgbClr val="4D4D4D"/>
                    </a:solidFill>
                    <a:latin typeface="+mn-lt"/>
                  </a:rPr>
                </a:br>
                <a:r>
                  <a:rPr lang="en-GB" sz="1000" dirty="0" smtClean="0">
                    <a:solidFill>
                      <a:srgbClr val="4D4D4D"/>
                    </a:solidFill>
                    <a:latin typeface="+mn-lt"/>
                  </a:rPr>
                  <a:t>(95%CI 0.34, 0.61)</a:t>
                </a:r>
                <a:endParaRPr lang="en-GB" sz="1000" dirty="0">
                  <a:solidFill>
                    <a:srgbClr val="4D4D4D"/>
                  </a:solidFill>
                  <a:latin typeface="+mn-lt"/>
                </a:endParaRPr>
              </a:p>
            </p:txBody>
          </p:sp>
          <p:grpSp>
            <p:nvGrpSpPr>
              <p:cNvPr id="119" name="Group 118"/>
              <p:cNvGrpSpPr/>
              <p:nvPr/>
            </p:nvGrpSpPr>
            <p:grpSpPr>
              <a:xfrm>
                <a:off x="4391508" y="3903171"/>
                <a:ext cx="758535" cy="277119"/>
                <a:chOff x="3694125" y="3903171"/>
                <a:chExt cx="758535" cy="277119"/>
              </a:xfrm>
            </p:grpSpPr>
            <p:sp>
              <p:nvSpPr>
                <p:cNvPr id="120" name="Line 13"/>
                <p:cNvSpPr>
                  <a:spLocks noChangeShapeType="1"/>
                </p:cNvSpPr>
                <p:nvPr/>
              </p:nvSpPr>
              <p:spPr bwMode="auto">
                <a:xfrm>
                  <a:off x="4291857" y="3903171"/>
                  <a:ext cx="0" cy="609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21" name="Line 18"/>
                <p:cNvSpPr>
                  <a:spLocks noChangeShapeType="1"/>
                </p:cNvSpPr>
                <p:nvPr/>
              </p:nvSpPr>
              <p:spPr bwMode="auto">
                <a:xfrm>
                  <a:off x="4054514" y="3903171"/>
                  <a:ext cx="0" cy="609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22" name="Line 20"/>
                <p:cNvSpPr>
                  <a:spLocks noChangeShapeType="1"/>
                </p:cNvSpPr>
                <p:nvPr/>
              </p:nvSpPr>
              <p:spPr bwMode="auto">
                <a:xfrm>
                  <a:off x="3821897" y="3903171"/>
                  <a:ext cx="0" cy="609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23" name="TextBox 122"/>
                <p:cNvSpPr txBox="1"/>
                <p:nvPr/>
              </p:nvSpPr>
              <p:spPr>
                <a:xfrm>
                  <a:off x="3694125" y="3934069"/>
                  <a:ext cx="255198" cy="246221"/>
                </a:xfrm>
                <a:prstGeom prst="rect">
                  <a:avLst/>
                </a:prstGeom>
                <a:noFill/>
              </p:spPr>
              <p:txBody>
                <a:bodyPr wrap="none" rtlCol="0" anchor="t" anchorCtr="0">
                  <a:spAutoFit/>
                </a:bodyPr>
                <a:lstStyle/>
                <a:p>
                  <a:pPr algn="ctr"/>
                  <a:r>
                    <a:rPr lang="en-GB" sz="1000" dirty="0" smtClean="0">
                      <a:solidFill>
                        <a:srgbClr val="4D4D4D"/>
                      </a:solidFill>
                    </a:rPr>
                    <a:t>8</a:t>
                  </a:r>
                  <a:endParaRPr lang="en-GB" sz="1000" dirty="0">
                    <a:solidFill>
                      <a:srgbClr val="4D4D4D"/>
                    </a:solidFill>
                  </a:endParaRPr>
                </a:p>
              </p:txBody>
            </p:sp>
            <p:sp>
              <p:nvSpPr>
                <p:cNvPr id="124" name="TextBox 123"/>
                <p:cNvSpPr txBox="1"/>
                <p:nvPr/>
              </p:nvSpPr>
              <p:spPr>
                <a:xfrm>
                  <a:off x="3896485" y="3934069"/>
                  <a:ext cx="325731" cy="246221"/>
                </a:xfrm>
                <a:prstGeom prst="rect">
                  <a:avLst/>
                </a:prstGeom>
                <a:noFill/>
              </p:spPr>
              <p:txBody>
                <a:bodyPr wrap="none" rtlCol="0" anchor="t" anchorCtr="0">
                  <a:spAutoFit/>
                </a:bodyPr>
                <a:lstStyle/>
                <a:p>
                  <a:pPr algn="ctr"/>
                  <a:r>
                    <a:rPr lang="en-GB" sz="1000" dirty="0" smtClean="0">
                      <a:solidFill>
                        <a:srgbClr val="4D4D4D"/>
                      </a:solidFill>
                    </a:rPr>
                    <a:t>10</a:t>
                  </a:r>
                  <a:endParaRPr lang="en-GB" sz="1000" dirty="0">
                    <a:solidFill>
                      <a:srgbClr val="4D4D4D"/>
                    </a:solidFill>
                  </a:endParaRPr>
                </a:p>
              </p:txBody>
            </p:sp>
            <p:sp>
              <p:nvSpPr>
                <p:cNvPr id="125" name="TextBox 124"/>
                <p:cNvSpPr txBox="1"/>
                <p:nvPr/>
              </p:nvSpPr>
              <p:spPr>
                <a:xfrm>
                  <a:off x="4126929" y="3934069"/>
                  <a:ext cx="325731" cy="246221"/>
                </a:xfrm>
                <a:prstGeom prst="rect">
                  <a:avLst/>
                </a:prstGeom>
                <a:noFill/>
              </p:spPr>
              <p:txBody>
                <a:bodyPr wrap="none" rtlCol="0" anchor="t" anchorCtr="0">
                  <a:spAutoFit/>
                </a:bodyPr>
                <a:lstStyle/>
                <a:p>
                  <a:pPr algn="ctr"/>
                  <a:r>
                    <a:rPr lang="en-GB" sz="1000" dirty="0" smtClean="0">
                      <a:solidFill>
                        <a:srgbClr val="4D4D4D"/>
                      </a:solidFill>
                    </a:rPr>
                    <a:t>12</a:t>
                  </a:r>
                  <a:endParaRPr lang="en-GB" sz="1000" dirty="0">
                    <a:solidFill>
                      <a:srgbClr val="4D4D4D"/>
                    </a:solidFill>
                  </a:endParaRPr>
                </a:p>
              </p:txBody>
            </p:sp>
          </p:grpSp>
          <p:grpSp>
            <p:nvGrpSpPr>
              <p:cNvPr id="126" name="Group 125"/>
              <p:cNvGrpSpPr/>
              <p:nvPr/>
            </p:nvGrpSpPr>
            <p:grpSpPr>
              <a:xfrm>
                <a:off x="5068257" y="3903171"/>
                <a:ext cx="793801" cy="277119"/>
                <a:chOff x="3658859" y="3903171"/>
                <a:chExt cx="793801" cy="277119"/>
              </a:xfrm>
            </p:grpSpPr>
            <p:sp>
              <p:nvSpPr>
                <p:cNvPr id="127" name="Line 13"/>
                <p:cNvSpPr>
                  <a:spLocks noChangeShapeType="1"/>
                </p:cNvSpPr>
                <p:nvPr/>
              </p:nvSpPr>
              <p:spPr bwMode="auto">
                <a:xfrm>
                  <a:off x="4291857" y="3903171"/>
                  <a:ext cx="0" cy="609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28" name="Line 18"/>
                <p:cNvSpPr>
                  <a:spLocks noChangeShapeType="1"/>
                </p:cNvSpPr>
                <p:nvPr/>
              </p:nvSpPr>
              <p:spPr bwMode="auto">
                <a:xfrm>
                  <a:off x="4054514" y="3903171"/>
                  <a:ext cx="0" cy="609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29" name="Line 20"/>
                <p:cNvSpPr>
                  <a:spLocks noChangeShapeType="1"/>
                </p:cNvSpPr>
                <p:nvPr/>
              </p:nvSpPr>
              <p:spPr bwMode="auto">
                <a:xfrm>
                  <a:off x="3821897" y="3903171"/>
                  <a:ext cx="0" cy="609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30" name="TextBox 129"/>
                <p:cNvSpPr txBox="1"/>
                <p:nvPr/>
              </p:nvSpPr>
              <p:spPr>
                <a:xfrm>
                  <a:off x="3658859" y="3934069"/>
                  <a:ext cx="325731" cy="246221"/>
                </a:xfrm>
                <a:prstGeom prst="rect">
                  <a:avLst/>
                </a:prstGeom>
                <a:noFill/>
              </p:spPr>
              <p:txBody>
                <a:bodyPr wrap="none" rtlCol="0" anchor="t" anchorCtr="0">
                  <a:spAutoFit/>
                </a:bodyPr>
                <a:lstStyle/>
                <a:p>
                  <a:pPr algn="ctr"/>
                  <a:r>
                    <a:rPr lang="en-GB" sz="1000" dirty="0" smtClean="0">
                      <a:solidFill>
                        <a:srgbClr val="4D4D4D"/>
                      </a:solidFill>
                    </a:rPr>
                    <a:t>14</a:t>
                  </a:r>
                  <a:endParaRPr lang="en-GB" sz="1000" dirty="0">
                    <a:solidFill>
                      <a:srgbClr val="4D4D4D"/>
                    </a:solidFill>
                  </a:endParaRPr>
                </a:p>
              </p:txBody>
            </p:sp>
            <p:sp>
              <p:nvSpPr>
                <p:cNvPr id="131" name="TextBox 130"/>
                <p:cNvSpPr txBox="1"/>
                <p:nvPr/>
              </p:nvSpPr>
              <p:spPr>
                <a:xfrm>
                  <a:off x="3896485" y="3934069"/>
                  <a:ext cx="325731" cy="246221"/>
                </a:xfrm>
                <a:prstGeom prst="rect">
                  <a:avLst/>
                </a:prstGeom>
                <a:noFill/>
              </p:spPr>
              <p:txBody>
                <a:bodyPr wrap="none" rtlCol="0" anchor="t" anchorCtr="0">
                  <a:spAutoFit/>
                </a:bodyPr>
                <a:lstStyle/>
                <a:p>
                  <a:pPr algn="ctr"/>
                  <a:r>
                    <a:rPr lang="en-GB" sz="1000" dirty="0" smtClean="0">
                      <a:solidFill>
                        <a:srgbClr val="4D4D4D"/>
                      </a:solidFill>
                    </a:rPr>
                    <a:t>16</a:t>
                  </a:r>
                  <a:endParaRPr lang="en-GB" sz="1000" dirty="0">
                    <a:solidFill>
                      <a:srgbClr val="4D4D4D"/>
                    </a:solidFill>
                  </a:endParaRPr>
                </a:p>
              </p:txBody>
            </p:sp>
            <p:sp>
              <p:nvSpPr>
                <p:cNvPr id="132" name="TextBox 131"/>
                <p:cNvSpPr txBox="1"/>
                <p:nvPr/>
              </p:nvSpPr>
              <p:spPr>
                <a:xfrm>
                  <a:off x="4126929" y="3934069"/>
                  <a:ext cx="325731" cy="246221"/>
                </a:xfrm>
                <a:prstGeom prst="rect">
                  <a:avLst/>
                </a:prstGeom>
                <a:noFill/>
              </p:spPr>
              <p:txBody>
                <a:bodyPr wrap="none" rtlCol="0" anchor="t" anchorCtr="0">
                  <a:spAutoFit/>
                </a:bodyPr>
                <a:lstStyle/>
                <a:p>
                  <a:pPr algn="ctr"/>
                  <a:r>
                    <a:rPr lang="en-GB" sz="1000" dirty="0" smtClean="0">
                      <a:solidFill>
                        <a:srgbClr val="4D4D4D"/>
                      </a:solidFill>
                    </a:rPr>
                    <a:t>18</a:t>
                  </a:r>
                  <a:endParaRPr lang="en-GB" sz="1000" dirty="0">
                    <a:solidFill>
                      <a:srgbClr val="4D4D4D"/>
                    </a:solidFill>
                  </a:endParaRPr>
                </a:p>
              </p:txBody>
            </p:sp>
          </p:grpSp>
        </p:grpSp>
        <p:grpSp>
          <p:nvGrpSpPr>
            <p:cNvPr id="138" name="Group 137"/>
            <p:cNvGrpSpPr/>
            <p:nvPr/>
          </p:nvGrpSpPr>
          <p:grpSpPr>
            <a:xfrm>
              <a:off x="5915251" y="1950228"/>
              <a:ext cx="2930071" cy="2098992"/>
              <a:chOff x="5740440" y="2232615"/>
              <a:chExt cx="2930071" cy="2098992"/>
            </a:xfrm>
          </p:grpSpPr>
          <p:sp>
            <p:nvSpPr>
              <p:cNvPr id="89" name="Freeform 88"/>
              <p:cNvSpPr>
                <a:spLocks/>
              </p:cNvSpPr>
              <p:nvPr/>
            </p:nvSpPr>
            <p:spPr bwMode="auto">
              <a:xfrm>
                <a:off x="6294927" y="2526011"/>
                <a:ext cx="2212718" cy="137693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90" name="Line 6"/>
              <p:cNvSpPr>
                <a:spLocks noChangeShapeType="1"/>
              </p:cNvSpPr>
              <p:nvPr/>
            </p:nvSpPr>
            <p:spPr bwMode="auto">
              <a:xfrm>
                <a:off x="6243333" y="2526010"/>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91" name="Line 7"/>
              <p:cNvSpPr>
                <a:spLocks noChangeShapeType="1"/>
              </p:cNvSpPr>
              <p:nvPr/>
            </p:nvSpPr>
            <p:spPr bwMode="auto">
              <a:xfrm>
                <a:off x="6243333" y="2790012"/>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92" name="Line 8"/>
              <p:cNvSpPr>
                <a:spLocks noChangeShapeType="1"/>
              </p:cNvSpPr>
              <p:nvPr/>
            </p:nvSpPr>
            <p:spPr bwMode="auto">
              <a:xfrm>
                <a:off x="6243333" y="3042585"/>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93" name="Line 9"/>
              <p:cNvSpPr>
                <a:spLocks noChangeShapeType="1"/>
              </p:cNvSpPr>
              <p:nvPr/>
            </p:nvSpPr>
            <p:spPr bwMode="auto">
              <a:xfrm>
                <a:off x="6243333" y="3302777"/>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94" name="Line 10"/>
              <p:cNvSpPr>
                <a:spLocks noChangeShapeType="1"/>
              </p:cNvSpPr>
              <p:nvPr/>
            </p:nvSpPr>
            <p:spPr bwMode="auto">
              <a:xfrm>
                <a:off x="6243333" y="3574399"/>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95" name="Line 11"/>
              <p:cNvSpPr>
                <a:spLocks noChangeShapeType="1"/>
              </p:cNvSpPr>
              <p:nvPr/>
            </p:nvSpPr>
            <p:spPr bwMode="auto">
              <a:xfrm>
                <a:off x="6243333" y="3842211"/>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96" name="Line 12"/>
              <p:cNvSpPr>
                <a:spLocks noChangeShapeType="1"/>
              </p:cNvSpPr>
              <p:nvPr/>
            </p:nvSpPr>
            <p:spPr bwMode="auto">
              <a:xfrm>
                <a:off x="7548266"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97" name="Line 13"/>
              <p:cNvSpPr>
                <a:spLocks noChangeShapeType="1"/>
              </p:cNvSpPr>
              <p:nvPr/>
            </p:nvSpPr>
            <p:spPr bwMode="auto">
              <a:xfrm>
                <a:off x="7240611"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98" name="Line 14"/>
              <p:cNvSpPr>
                <a:spLocks noChangeShapeType="1"/>
              </p:cNvSpPr>
              <p:nvPr/>
            </p:nvSpPr>
            <p:spPr bwMode="auto">
              <a:xfrm>
                <a:off x="7872814"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00" name="Line 18"/>
              <p:cNvSpPr>
                <a:spLocks noChangeShapeType="1"/>
              </p:cNvSpPr>
              <p:nvPr/>
            </p:nvSpPr>
            <p:spPr bwMode="auto">
              <a:xfrm>
                <a:off x="6916778"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01" name="Line 20"/>
              <p:cNvSpPr>
                <a:spLocks noChangeShapeType="1"/>
              </p:cNvSpPr>
              <p:nvPr/>
            </p:nvSpPr>
            <p:spPr bwMode="auto">
              <a:xfrm>
                <a:off x="6615100"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02" name="Line 21"/>
              <p:cNvSpPr>
                <a:spLocks noChangeShapeType="1"/>
              </p:cNvSpPr>
              <p:nvPr/>
            </p:nvSpPr>
            <p:spPr bwMode="auto">
              <a:xfrm>
                <a:off x="6294925"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03" name="TextBox 102"/>
              <p:cNvSpPr txBox="1"/>
              <p:nvPr/>
            </p:nvSpPr>
            <p:spPr>
              <a:xfrm rot="16200000">
                <a:off x="5260662" y="3095443"/>
                <a:ext cx="1205778" cy="246221"/>
              </a:xfrm>
              <a:prstGeom prst="rect">
                <a:avLst/>
              </a:prstGeom>
              <a:noFill/>
            </p:spPr>
            <p:txBody>
              <a:bodyPr wrap="none" rtlCol="0">
                <a:spAutoFit/>
              </a:bodyPr>
              <a:lstStyle/>
              <a:p>
                <a:pPr algn="ctr" fontAlgn="base">
                  <a:spcBef>
                    <a:spcPct val="0"/>
                  </a:spcBef>
                  <a:spcAft>
                    <a:spcPct val="0"/>
                  </a:spcAft>
                </a:pPr>
                <a:r>
                  <a:rPr lang="en-GB" sz="1000" dirty="0">
                    <a:solidFill>
                      <a:srgbClr val="4D4D4D"/>
                    </a:solidFill>
                  </a:rPr>
                  <a:t>Probability of PFS</a:t>
                </a:r>
              </a:p>
            </p:txBody>
          </p:sp>
          <p:sp>
            <p:nvSpPr>
              <p:cNvPr id="104" name="TextBox 103"/>
              <p:cNvSpPr txBox="1"/>
              <p:nvPr/>
            </p:nvSpPr>
            <p:spPr>
              <a:xfrm>
                <a:off x="6930032" y="4085386"/>
                <a:ext cx="958917" cy="246221"/>
              </a:xfrm>
              <a:prstGeom prst="rect">
                <a:avLst/>
              </a:prstGeom>
              <a:noFill/>
            </p:spPr>
            <p:txBody>
              <a:bodyPr wrap="none" rtlCol="0">
                <a:spAutoFit/>
              </a:bodyPr>
              <a:lstStyle/>
              <a:p>
                <a:pPr algn="ctr" fontAlgn="base">
                  <a:spcBef>
                    <a:spcPct val="0"/>
                  </a:spcBef>
                  <a:spcAft>
                    <a:spcPct val="0"/>
                  </a:spcAft>
                </a:pPr>
                <a:r>
                  <a:rPr lang="en-GB" sz="1000" dirty="0" smtClean="0">
                    <a:solidFill>
                      <a:srgbClr val="4D4D4D"/>
                    </a:solidFill>
                  </a:rPr>
                  <a:t>Time, months</a:t>
                </a:r>
                <a:endParaRPr lang="en-GB" sz="1000" dirty="0">
                  <a:solidFill>
                    <a:srgbClr val="4D4D4D"/>
                  </a:solidFill>
                </a:endParaRPr>
              </a:p>
            </p:txBody>
          </p:sp>
          <p:sp>
            <p:nvSpPr>
              <p:cNvPr id="105" name="TextBox 104"/>
              <p:cNvSpPr txBox="1"/>
              <p:nvPr/>
            </p:nvSpPr>
            <p:spPr>
              <a:xfrm>
                <a:off x="5922294" y="2401425"/>
                <a:ext cx="360996" cy="246221"/>
              </a:xfrm>
              <a:prstGeom prst="rect">
                <a:avLst/>
              </a:prstGeom>
              <a:noFill/>
            </p:spPr>
            <p:txBody>
              <a:bodyPr wrap="none" rtlCol="0" anchor="ctr" anchorCtr="0">
                <a:spAutoFit/>
              </a:bodyPr>
              <a:lstStyle/>
              <a:p>
                <a:pPr algn="r"/>
                <a:r>
                  <a:rPr lang="en-GB" sz="1000" dirty="0" smtClean="0">
                    <a:solidFill>
                      <a:srgbClr val="4D4D4D"/>
                    </a:solidFill>
                  </a:rPr>
                  <a:t>1.0</a:t>
                </a:r>
                <a:endParaRPr lang="en-GB" sz="1000" dirty="0">
                  <a:solidFill>
                    <a:srgbClr val="4D4D4D"/>
                  </a:solidFill>
                </a:endParaRPr>
              </a:p>
            </p:txBody>
          </p:sp>
          <p:sp>
            <p:nvSpPr>
              <p:cNvPr id="106" name="TextBox 105"/>
              <p:cNvSpPr txBox="1"/>
              <p:nvPr/>
            </p:nvSpPr>
            <p:spPr>
              <a:xfrm>
                <a:off x="5922294" y="2666456"/>
                <a:ext cx="360996" cy="246221"/>
              </a:xfrm>
              <a:prstGeom prst="rect">
                <a:avLst/>
              </a:prstGeom>
              <a:noFill/>
            </p:spPr>
            <p:txBody>
              <a:bodyPr wrap="none" rtlCol="0" anchor="ctr" anchorCtr="0">
                <a:spAutoFit/>
              </a:bodyPr>
              <a:lstStyle/>
              <a:p>
                <a:pPr algn="r"/>
                <a:r>
                  <a:rPr lang="en-GB" sz="1000" dirty="0" smtClean="0">
                    <a:solidFill>
                      <a:srgbClr val="4D4D4D"/>
                    </a:solidFill>
                  </a:rPr>
                  <a:t>0.8</a:t>
                </a:r>
                <a:endParaRPr lang="en-GB" sz="1000" dirty="0">
                  <a:solidFill>
                    <a:srgbClr val="4D4D4D"/>
                  </a:solidFill>
                </a:endParaRPr>
              </a:p>
            </p:txBody>
          </p:sp>
          <p:sp>
            <p:nvSpPr>
              <p:cNvPr id="107" name="TextBox 106"/>
              <p:cNvSpPr txBox="1"/>
              <p:nvPr/>
            </p:nvSpPr>
            <p:spPr>
              <a:xfrm>
                <a:off x="5922294" y="2918906"/>
                <a:ext cx="360996" cy="246221"/>
              </a:xfrm>
              <a:prstGeom prst="rect">
                <a:avLst/>
              </a:prstGeom>
              <a:noFill/>
            </p:spPr>
            <p:txBody>
              <a:bodyPr wrap="none" rtlCol="0" anchor="ctr" anchorCtr="0">
                <a:spAutoFit/>
              </a:bodyPr>
              <a:lstStyle/>
              <a:p>
                <a:pPr algn="r"/>
                <a:r>
                  <a:rPr lang="en-GB" sz="1000" dirty="0" smtClean="0">
                    <a:solidFill>
                      <a:srgbClr val="4D4D4D"/>
                    </a:solidFill>
                  </a:rPr>
                  <a:t>0.6</a:t>
                </a:r>
                <a:endParaRPr lang="en-GB" sz="1000" dirty="0">
                  <a:solidFill>
                    <a:srgbClr val="4D4D4D"/>
                  </a:solidFill>
                </a:endParaRPr>
              </a:p>
            </p:txBody>
          </p:sp>
          <p:sp>
            <p:nvSpPr>
              <p:cNvPr id="108" name="TextBox 107"/>
              <p:cNvSpPr txBox="1"/>
              <p:nvPr/>
            </p:nvSpPr>
            <p:spPr>
              <a:xfrm>
                <a:off x="5922294" y="3178976"/>
                <a:ext cx="360996" cy="246221"/>
              </a:xfrm>
              <a:prstGeom prst="rect">
                <a:avLst/>
              </a:prstGeom>
              <a:noFill/>
            </p:spPr>
            <p:txBody>
              <a:bodyPr wrap="none" rtlCol="0" anchor="ctr" anchorCtr="0">
                <a:spAutoFit/>
              </a:bodyPr>
              <a:lstStyle/>
              <a:p>
                <a:pPr algn="r"/>
                <a:r>
                  <a:rPr lang="en-GB" sz="1000" dirty="0" smtClean="0">
                    <a:solidFill>
                      <a:srgbClr val="4D4D4D"/>
                    </a:solidFill>
                  </a:rPr>
                  <a:t>0.4</a:t>
                </a:r>
                <a:endParaRPr lang="en-GB" sz="1000" dirty="0">
                  <a:solidFill>
                    <a:srgbClr val="4D4D4D"/>
                  </a:solidFill>
                </a:endParaRPr>
              </a:p>
            </p:txBody>
          </p:sp>
          <p:sp>
            <p:nvSpPr>
              <p:cNvPr id="109" name="TextBox 108"/>
              <p:cNvSpPr txBox="1"/>
              <p:nvPr/>
            </p:nvSpPr>
            <p:spPr>
              <a:xfrm>
                <a:off x="5922294" y="3450476"/>
                <a:ext cx="360996" cy="246221"/>
              </a:xfrm>
              <a:prstGeom prst="rect">
                <a:avLst/>
              </a:prstGeom>
              <a:noFill/>
            </p:spPr>
            <p:txBody>
              <a:bodyPr wrap="none" rtlCol="0" anchor="ctr" anchorCtr="0">
                <a:spAutoFit/>
              </a:bodyPr>
              <a:lstStyle/>
              <a:p>
                <a:pPr algn="r"/>
                <a:r>
                  <a:rPr lang="en-GB" sz="1000" dirty="0" smtClean="0">
                    <a:solidFill>
                      <a:srgbClr val="4D4D4D"/>
                    </a:solidFill>
                  </a:rPr>
                  <a:t>0.2</a:t>
                </a:r>
                <a:endParaRPr lang="en-GB" sz="1000" dirty="0">
                  <a:solidFill>
                    <a:srgbClr val="4D4D4D"/>
                  </a:solidFill>
                </a:endParaRPr>
              </a:p>
            </p:txBody>
          </p:sp>
          <p:sp>
            <p:nvSpPr>
              <p:cNvPr id="110" name="TextBox 109"/>
              <p:cNvSpPr txBox="1"/>
              <p:nvPr/>
            </p:nvSpPr>
            <p:spPr>
              <a:xfrm>
                <a:off x="5922294" y="3718166"/>
                <a:ext cx="360996" cy="246221"/>
              </a:xfrm>
              <a:prstGeom prst="rect">
                <a:avLst/>
              </a:prstGeom>
              <a:noFill/>
            </p:spPr>
            <p:txBody>
              <a:bodyPr wrap="none" rtlCol="0" anchor="ctr" anchorCtr="0">
                <a:spAutoFit/>
              </a:bodyPr>
              <a:lstStyle/>
              <a:p>
                <a:pPr algn="r"/>
                <a:r>
                  <a:rPr lang="en-GB" sz="1000" dirty="0" smtClean="0">
                    <a:solidFill>
                      <a:srgbClr val="4D4D4D"/>
                    </a:solidFill>
                  </a:rPr>
                  <a:t>0.0</a:t>
                </a:r>
                <a:endParaRPr lang="en-GB" sz="1000" dirty="0">
                  <a:solidFill>
                    <a:srgbClr val="4D4D4D"/>
                  </a:solidFill>
                </a:endParaRPr>
              </a:p>
            </p:txBody>
          </p:sp>
          <p:sp>
            <p:nvSpPr>
              <p:cNvPr id="111" name="TextBox 110"/>
              <p:cNvSpPr txBox="1"/>
              <p:nvPr/>
            </p:nvSpPr>
            <p:spPr>
              <a:xfrm>
                <a:off x="6170143" y="3934069"/>
                <a:ext cx="255198" cy="246221"/>
              </a:xfrm>
              <a:prstGeom prst="rect">
                <a:avLst/>
              </a:prstGeom>
              <a:noFill/>
            </p:spPr>
            <p:txBody>
              <a:bodyPr wrap="none" rtlCol="0" anchor="t" anchorCtr="0">
                <a:spAutoFit/>
              </a:bodyPr>
              <a:lstStyle/>
              <a:p>
                <a:pPr algn="ctr"/>
                <a:r>
                  <a:rPr lang="en-GB" sz="1000" dirty="0" smtClean="0">
                    <a:solidFill>
                      <a:srgbClr val="4D4D4D"/>
                    </a:solidFill>
                  </a:rPr>
                  <a:t>0</a:t>
                </a:r>
                <a:endParaRPr lang="en-GB" sz="1000" dirty="0">
                  <a:solidFill>
                    <a:srgbClr val="4D4D4D"/>
                  </a:solidFill>
                </a:endParaRPr>
              </a:p>
            </p:txBody>
          </p:sp>
          <p:sp>
            <p:nvSpPr>
              <p:cNvPr id="112" name="TextBox 111"/>
              <p:cNvSpPr txBox="1"/>
              <p:nvPr/>
            </p:nvSpPr>
            <p:spPr>
              <a:xfrm>
                <a:off x="6487319" y="3934069"/>
                <a:ext cx="255198" cy="246221"/>
              </a:xfrm>
              <a:prstGeom prst="rect">
                <a:avLst/>
              </a:prstGeom>
              <a:noFill/>
            </p:spPr>
            <p:txBody>
              <a:bodyPr wrap="none" rtlCol="0" anchor="t" anchorCtr="0">
                <a:spAutoFit/>
              </a:bodyPr>
              <a:lstStyle/>
              <a:p>
                <a:pPr algn="ctr"/>
                <a:r>
                  <a:rPr lang="en-GB" sz="1000" dirty="0" smtClean="0">
                    <a:solidFill>
                      <a:srgbClr val="4D4D4D"/>
                    </a:solidFill>
                  </a:rPr>
                  <a:t>2</a:t>
                </a:r>
                <a:endParaRPr lang="en-GB" sz="1000" dirty="0">
                  <a:solidFill>
                    <a:srgbClr val="4D4D4D"/>
                  </a:solidFill>
                </a:endParaRPr>
              </a:p>
            </p:txBody>
          </p:sp>
          <p:sp>
            <p:nvSpPr>
              <p:cNvPr id="113" name="TextBox 112"/>
              <p:cNvSpPr txBox="1"/>
              <p:nvPr/>
            </p:nvSpPr>
            <p:spPr>
              <a:xfrm>
                <a:off x="6794257" y="3934069"/>
                <a:ext cx="255198" cy="246221"/>
              </a:xfrm>
              <a:prstGeom prst="rect">
                <a:avLst/>
              </a:prstGeom>
              <a:noFill/>
            </p:spPr>
            <p:txBody>
              <a:bodyPr wrap="none" rtlCol="0" anchor="t" anchorCtr="0">
                <a:spAutoFit/>
              </a:bodyPr>
              <a:lstStyle/>
              <a:p>
                <a:pPr algn="ctr"/>
                <a:r>
                  <a:rPr lang="en-GB" sz="1000" dirty="0" smtClean="0">
                    <a:solidFill>
                      <a:srgbClr val="4D4D4D"/>
                    </a:solidFill>
                  </a:rPr>
                  <a:t>4</a:t>
                </a:r>
                <a:endParaRPr lang="en-GB" sz="1000" dirty="0">
                  <a:solidFill>
                    <a:srgbClr val="4D4D4D"/>
                  </a:solidFill>
                </a:endParaRPr>
              </a:p>
            </p:txBody>
          </p:sp>
          <p:sp>
            <p:nvSpPr>
              <p:cNvPr id="114" name="TextBox 113"/>
              <p:cNvSpPr txBox="1"/>
              <p:nvPr/>
            </p:nvSpPr>
            <p:spPr>
              <a:xfrm>
                <a:off x="7110847" y="3934069"/>
                <a:ext cx="255198" cy="246221"/>
              </a:xfrm>
              <a:prstGeom prst="rect">
                <a:avLst/>
              </a:prstGeom>
              <a:noFill/>
            </p:spPr>
            <p:txBody>
              <a:bodyPr wrap="none" rtlCol="0" anchor="t" anchorCtr="0">
                <a:spAutoFit/>
              </a:bodyPr>
              <a:lstStyle/>
              <a:p>
                <a:pPr algn="ctr"/>
                <a:r>
                  <a:rPr lang="en-GB" sz="1000" dirty="0" smtClean="0">
                    <a:solidFill>
                      <a:srgbClr val="4D4D4D"/>
                    </a:solidFill>
                  </a:rPr>
                  <a:t>6</a:t>
                </a:r>
                <a:endParaRPr lang="en-GB" sz="1000" dirty="0">
                  <a:solidFill>
                    <a:srgbClr val="4D4D4D"/>
                  </a:solidFill>
                </a:endParaRPr>
              </a:p>
            </p:txBody>
          </p:sp>
          <p:sp>
            <p:nvSpPr>
              <p:cNvPr id="115" name="TextBox 114"/>
              <p:cNvSpPr txBox="1"/>
              <p:nvPr/>
            </p:nvSpPr>
            <p:spPr>
              <a:xfrm>
                <a:off x="7423994" y="3934069"/>
                <a:ext cx="255198" cy="246221"/>
              </a:xfrm>
              <a:prstGeom prst="rect">
                <a:avLst/>
              </a:prstGeom>
              <a:noFill/>
            </p:spPr>
            <p:txBody>
              <a:bodyPr wrap="none" rtlCol="0" anchor="t" anchorCtr="0">
                <a:spAutoFit/>
              </a:bodyPr>
              <a:lstStyle/>
              <a:p>
                <a:pPr algn="ctr"/>
                <a:r>
                  <a:rPr lang="en-GB" sz="1000" dirty="0" smtClean="0">
                    <a:solidFill>
                      <a:srgbClr val="4D4D4D"/>
                    </a:solidFill>
                  </a:rPr>
                  <a:t>8</a:t>
                </a:r>
                <a:endParaRPr lang="en-GB" sz="1000" dirty="0">
                  <a:solidFill>
                    <a:srgbClr val="4D4D4D"/>
                  </a:solidFill>
                </a:endParaRPr>
              </a:p>
            </p:txBody>
          </p:sp>
          <p:sp>
            <p:nvSpPr>
              <p:cNvPr id="116" name="TextBox 115"/>
              <p:cNvSpPr txBox="1"/>
              <p:nvPr/>
            </p:nvSpPr>
            <p:spPr>
              <a:xfrm>
                <a:off x="7709125" y="3934069"/>
                <a:ext cx="325730" cy="246221"/>
              </a:xfrm>
              <a:prstGeom prst="rect">
                <a:avLst/>
              </a:prstGeom>
              <a:noFill/>
            </p:spPr>
            <p:txBody>
              <a:bodyPr wrap="none" rtlCol="0" anchor="t" anchorCtr="0">
                <a:spAutoFit/>
              </a:bodyPr>
              <a:lstStyle/>
              <a:p>
                <a:pPr algn="ctr"/>
                <a:r>
                  <a:rPr lang="en-GB" sz="1000" dirty="0" smtClean="0">
                    <a:solidFill>
                      <a:srgbClr val="4D4D4D"/>
                    </a:solidFill>
                  </a:rPr>
                  <a:t>10</a:t>
                </a:r>
                <a:endParaRPr lang="en-GB" sz="1000" dirty="0">
                  <a:solidFill>
                    <a:srgbClr val="4D4D4D"/>
                  </a:solidFill>
                </a:endParaRPr>
              </a:p>
            </p:txBody>
          </p:sp>
          <p:grpSp>
            <p:nvGrpSpPr>
              <p:cNvPr id="118" name="Group 117"/>
              <p:cNvGrpSpPr/>
              <p:nvPr/>
            </p:nvGrpSpPr>
            <p:grpSpPr>
              <a:xfrm>
                <a:off x="8034890" y="3903171"/>
                <a:ext cx="325730" cy="277119"/>
                <a:chOff x="8034890" y="3903171"/>
                <a:chExt cx="325730" cy="277119"/>
              </a:xfrm>
            </p:grpSpPr>
            <p:sp>
              <p:nvSpPr>
                <p:cNvPr id="99" name="Line 17"/>
                <p:cNvSpPr>
                  <a:spLocks noChangeShapeType="1"/>
                </p:cNvSpPr>
                <p:nvPr/>
              </p:nvSpPr>
              <p:spPr bwMode="auto">
                <a:xfrm>
                  <a:off x="8195991"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17" name="TextBox 116"/>
                <p:cNvSpPr txBox="1"/>
                <p:nvPr/>
              </p:nvSpPr>
              <p:spPr>
                <a:xfrm>
                  <a:off x="8034890" y="3934069"/>
                  <a:ext cx="325730" cy="246221"/>
                </a:xfrm>
                <a:prstGeom prst="rect">
                  <a:avLst/>
                </a:prstGeom>
                <a:noFill/>
              </p:spPr>
              <p:txBody>
                <a:bodyPr wrap="none" rtlCol="0" anchor="t" anchorCtr="0">
                  <a:spAutoFit/>
                </a:bodyPr>
                <a:lstStyle/>
                <a:p>
                  <a:pPr algn="ctr"/>
                  <a:r>
                    <a:rPr lang="en-GB" sz="1000" dirty="0" smtClean="0">
                      <a:solidFill>
                        <a:srgbClr val="4D4D4D"/>
                      </a:solidFill>
                    </a:rPr>
                    <a:t>12</a:t>
                  </a:r>
                  <a:endParaRPr lang="en-GB" sz="1000" dirty="0">
                    <a:solidFill>
                      <a:srgbClr val="4D4D4D"/>
                    </a:solidFill>
                  </a:endParaRPr>
                </a:p>
              </p:txBody>
            </p:sp>
          </p:grpSp>
          <p:sp>
            <p:nvSpPr>
              <p:cNvPr id="87" name="TextBox 86"/>
              <p:cNvSpPr txBox="1"/>
              <p:nvPr/>
            </p:nvSpPr>
            <p:spPr>
              <a:xfrm>
                <a:off x="6609059" y="2232615"/>
                <a:ext cx="1382110" cy="276999"/>
              </a:xfrm>
              <a:prstGeom prst="rect">
                <a:avLst/>
              </a:prstGeom>
              <a:noFill/>
            </p:spPr>
            <p:txBody>
              <a:bodyPr wrap="none" rtlCol="0">
                <a:spAutoFit/>
              </a:bodyPr>
              <a:lstStyle/>
              <a:p>
                <a:r>
                  <a:rPr lang="en-GB" sz="1200" b="1" dirty="0" smtClean="0">
                    <a:solidFill>
                      <a:srgbClr val="4D4D4D"/>
                    </a:solidFill>
                  </a:rPr>
                  <a:t>≥70 years (n=79)</a:t>
                </a:r>
                <a:endParaRPr lang="en-GB" sz="1200" b="1" dirty="0">
                  <a:solidFill>
                    <a:srgbClr val="4D4D4D"/>
                  </a:solidFill>
                </a:endParaRPr>
              </a:p>
            </p:txBody>
          </p:sp>
          <p:sp>
            <p:nvSpPr>
              <p:cNvPr id="88" name="TextBox 87"/>
              <p:cNvSpPr txBox="1"/>
              <p:nvPr/>
            </p:nvSpPr>
            <p:spPr>
              <a:xfrm>
                <a:off x="7026518" y="2589511"/>
                <a:ext cx="1253869" cy="400110"/>
              </a:xfrm>
              <a:prstGeom prst="rect">
                <a:avLst/>
              </a:prstGeom>
              <a:noFill/>
            </p:spPr>
            <p:txBody>
              <a:bodyPr wrap="none" rtlCol="0">
                <a:spAutoFit/>
              </a:bodyPr>
              <a:lstStyle/>
              <a:p>
                <a:r>
                  <a:rPr lang="en-GB" sz="1000" dirty="0" smtClean="0">
                    <a:solidFill>
                      <a:srgbClr val="4D4D4D"/>
                    </a:solidFill>
                    <a:latin typeface="+mn-lt"/>
                  </a:rPr>
                  <a:t>HR 0.559 </a:t>
                </a:r>
                <a:br>
                  <a:rPr lang="en-GB" sz="1000" dirty="0" smtClean="0">
                    <a:solidFill>
                      <a:srgbClr val="4D4D4D"/>
                    </a:solidFill>
                    <a:latin typeface="+mn-lt"/>
                  </a:rPr>
                </a:br>
                <a:r>
                  <a:rPr lang="en-GB" sz="1000" dirty="0" smtClean="0">
                    <a:solidFill>
                      <a:srgbClr val="4D4D4D"/>
                    </a:solidFill>
                    <a:latin typeface="+mn-lt"/>
                  </a:rPr>
                  <a:t>(95%CI 0.34, 0.92)</a:t>
                </a:r>
                <a:endParaRPr lang="en-GB" sz="1000" dirty="0">
                  <a:solidFill>
                    <a:srgbClr val="4D4D4D"/>
                  </a:solidFill>
                  <a:latin typeface="+mn-lt"/>
                </a:endParaRPr>
              </a:p>
            </p:txBody>
          </p:sp>
          <p:grpSp>
            <p:nvGrpSpPr>
              <p:cNvPr id="134" name="Group 133"/>
              <p:cNvGrpSpPr/>
              <p:nvPr/>
            </p:nvGrpSpPr>
            <p:grpSpPr>
              <a:xfrm>
                <a:off x="8344780" y="3903171"/>
                <a:ext cx="325731" cy="277119"/>
                <a:chOff x="8034890" y="3903171"/>
                <a:chExt cx="325731" cy="277119"/>
              </a:xfrm>
            </p:grpSpPr>
            <p:sp>
              <p:nvSpPr>
                <p:cNvPr id="135" name="Line 17"/>
                <p:cNvSpPr>
                  <a:spLocks noChangeShapeType="1"/>
                </p:cNvSpPr>
                <p:nvPr/>
              </p:nvSpPr>
              <p:spPr bwMode="auto">
                <a:xfrm>
                  <a:off x="8195991"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36" name="TextBox 135"/>
                <p:cNvSpPr txBox="1"/>
                <p:nvPr/>
              </p:nvSpPr>
              <p:spPr>
                <a:xfrm>
                  <a:off x="8034890" y="3934069"/>
                  <a:ext cx="325731" cy="246221"/>
                </a:xfrm>
                <a:prstGeom prst="rect">
                  <a:avLst/>
                </a:prstGeom>
                <a:noFill/>
              </p:spPr>
              <p:txBody>
                <a:bodyPr wrap="none" rtlCol="0" anchor="t" anchorCtr="0">
                  <a:spAutoFit/>
                </a:bodyPr>
                <a:lstStyle/>
                <a:p>
                  <a:pPr algn="ctr"/>
                  <a:r>
                    <a:rPr lang="en-GB" sz="1000" dirty="0" smtClean="0">
                      <a:solidFill>
                        <a:srgbClr val="4D4D4D"/>
                      </a:solidFill>
                    </a:rPr>
                    <a:t>14</a:t>
                  </a:r>
                  <a:endParaRPr lang="en-GB" sz="1000" dirty="0">
                    <a:solidFill>
                      <a:srgbClr val="4D4D4D"/>
                    </a:solidFill>
                  </a:endParaRPr>
                </a:p>
              </p:txBody>
            </p:sp>
          </p:grpSp>
        </p:grpSp>
        <p:sp>
          <p:nvSpPr>
            <p:cNvPr id="133" name="TextBox 132"/>
            <p:cNvSpPr txBox="1"/>
            <p:nvPr/>
          </p:nvSpPr>
          <p:spPr>
            <a:xfrm>
              <a:off x="299756" y="2750007"/>
              <a:ext cx="484428" cy="276999"/>
            </a:xfrm>
            <a:prstGeom prst="rect">
              <a:avLst/>
            </a:prstGeom>
            <a:noFill/>
          </p:spPr>
          <p:txBody>
            <a:bodyPr wrap="none" rtlCol="0">
              <a:spAutoFit/>
            </a:bodyPr>
            <a:lstStyle/>
            <a:p>
              <a:pPr algn="ctr"/>
              <a:r>
                <a:rPr lang="en-GB" sz="1200" b="1" dirty="0" smtClean="0">
                  <a:solidFill>
                    <a:srgbClr val="4D4D4D"/>
                  </a:solidFill>
                </a:rPr>
                <a:t>PFS</a:t>
              </a:r>
              <a:endParaRPr lang="en-GB" sz="1200" b="1" dirty="0">
                <a:solidFill>
                  <a:srgbClr val="4D4D4D"/>
                </a:solidFill>
              </a:endParaRPr>
            </a:p>
          </p:txBody>
        </p:sp>
        <p:sp>
          <p:nvSpPr>
            <p:cNvPr id="224" name="Freeform 223"/>
            <p:cNvSpPr>
              <a:spLocks/>
            </p:cNvSpPr>
            <p:nvPr/>
          </p:nvSpPr>
          <p:spPr bwMode="auto">
            <a:xfrm>
              <a:off x="1247833" y="4114325"/>
              <a:ext cx="1932515" cy="137693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25" name="Line 6"/>
            <p:cNvSpPr>
              <a:spLocks noChangeShapeType="1"/>
            </p:cNvSpPr>
            <p:nvPr/>
          </p:nvSpPr>
          <p:spPr bwMode="auto">
            <a:xfrm>
              <a:off x="1202773" y="4114324"/>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26" name="Line 7"/>
            <p:cNvSpPr>
              <a:spLocks noChangeShapeType="1"/>
            </p:cNvSpPr>
            <p:nvPr/>
          </p:nvSpPr>
          <p:spPr bwMode="auto">
            <a:xfrm>
              <a:off x="1202773" y="4378326"/>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27" name="Line 8"/>
            <p:cNvSpPr>
              <a:spLocks noChangeShapeType="1"/>
            </p:cNvSpPr>
            <p:nvPr/>
          </p:nvSpPr>
          <p:spPr bwMode="auto">
            <a:xfrm>
              <a:off x="1202773" y="4630899"/>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28" name="Line 9"/>
            <p:cNvSpPr>
              <a:spLocks noChangeShapeType="1"/>
            </p:cNvSpPr>
            <p:nvPr/>
          </p:nvSpPr>
          <p:spPr bwMode="auto">
            <a:xfrm>
              <a:off x="1202773" y="4891091"/>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29" name="Line 10"/>
            <p:cNvSpPr>
              <a:spLocks noChangeShapeType="1"/>
            </p:cNvSpPr>
            <p:nvPr/>
          </p:nvSpPr>
          <p:spPr bwMode="auto">
            <a:xfrm>
              <a:off x="1202773" y="5162713"/>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30" name="Line 11"/>
            <p:cNvSpPr>
              <a:spLocks noChangeShapeType="1"/>
            </p:cNvSpPr>
            <p:nvPr/>
          </p:nvSpPr>
          <p:spPr bwMode="auto">
            <a:xfrm>
              <a:off x="1202773" y="5430525"/>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31" name="Line 12"/>
            <p:cNvSpPr>
              <a:spLocks noChangeShapeType="1"/>
            </p:cNvSpPr>
            <p:nvPr/>
          </p:nvSpPr>
          <p:spPr bwMode="auto">
            <a:xfrm>
              <a:off x="2295998"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32" name="Line 13"/>
            <p:cNvSpPr>
              <a:spLocks noChangeShapeType="1"/>
            </p:cNvSpPr>
            <p:nvPr/>
          </p:nvSpPr>
          <p:spPr bwMode="auto">
            <a:xfrm>
              <a:off x="2020665"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34" name="Line 17"/>
            <p:cNvSpPr>
              <a:spLocks noChangeShapeType="1"/>
            </p:cNvSpPr>
            <p:nvPr/>
          </p:nvSpPr>
          <p:spPr bwMode="auto">
            <a:xfrm>
              <a:off x="3182911"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35" name="Line 18"/>
            <p:cNvSpPr>
              <a:spLocks noChangeShapeType="1"/>
            </p:cNvSpPr>
            <p:nvPr/>
          </p:nvSpPr>
          <p:spPr bwMode="auto">
            <a:xfrm>
              <a:off x="1735091"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36" name="Line 20"/>
            <p:cNvSpPr>
              <a:spLocks noChangeShapeType="1"/>
            </p:cNvSpPr>
            <p:nvPr/>
          </p:nvSpPr>
          <p:spPr bwMode="auto">
            <a:xfrm>
              <a:off x="1483969"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37" name="Line 21"/>
            <p:cNvSpPr>
              <a:spLocks noChangeShapeType="1"/>
            </p:cNvSpPr>
            <p:nvPr/>
          </p:nvSpPr>
          <p:spPr bwMode="auto">
            <a:xfrm>
              <a:off x="1247832"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38" name="TextBox 237"/>
            <p:cNvSpPr txBox="1"/>
            <p:nvPr/>
          </p:nvSpPr>
          <p:spPr>
            <a:xfrm rot="16200000">
              <a:off x="279008" y="4683757"/>
              <a:ext cx="1141658" cy="246221"/>
            </a:xfrm>
            <a:prstGeom prst="rect">
              <a:avLst/>
            </a:prstGeom>
            <a:noFill/>
          </p:spPr>
          <p:txBody>
            <a:bodyPr wrap="none" rtlCol="0">
              <a:spAutoFit/>
            </a:bodyPr>
            <a:lstStyle/>
            <a:p>
              <a:pPr algn="ctr" fontAlgn="base">
                <a:spcBef>
                  <a:spcPct val="0"/>
                </a:spcBef>
                <a:spcAft>
                  <a:spcPct val="0"/>
                </a:spcAft>
              </a:pPr>
              <a:r>
                <a:rPr lang="en-GB" sz="1000" dirty="0">
                  <a:solidFill>
                    <a:srgbClr val="4D4D4D"/>
                  </a:solidFill>
                </a:rPr>
                <a:t>Probability of </a:t>
              </a:r>
              <a:r>
                <a:rPr lang="en-GB" sz="1000" dirty="0" smtClean="0">
                  <a:solidFill>
                    <a:srgbClr val="4D4D4D"/>
                  </a:solidFill>
                </a:rPr>
                <a:t>OS</a:t>
              </a:r>
              <a:endParaRPr lang="en-GB" sz="1000" dirty="0">
                <a:solidFill>
                  <a:srgbClr val="4D4D4D"/>
                </a:solidFill>
              </a:endParaRPr>
            </a:p>
          </p:txBody>
        </p:sp>
        <p:sp>
          <p:nvSpPr>
            <p:cNvPr id="239" name="TextBox 238"/>
            <p:cNvSpPr txBox="1"/>
            <p:nvPr/>
          </p:nvSpPr>
          <p:spPr>
            <a:xfrm>
              <a:off x="1741798" y="5673700"/>
              <a:ext cx="958917" cy="246221"/>
            </a:xfrm>
            <a:prstGeom prst="rect">
              <a:avLst/>
            </a:prstGeom>
            <a:noFill/>
          </p:spPr>
          <p:txBody>
            <a:bodyPr wrap="none" rtlCol="0">
              <a:spAutoFit/>
            </a:bodyPr>
            <a:lstStyle/>
            <a:p>
              <a:pPr algn="ctr" fontAlgn="base">
                <a:spcBef>
                  <a:spcPct val="0"/>
                </a:spcBef>
                <a:spcAft>
                  <a:spcPct val="0"/>
                </a:spcAft>
              </a:pPr>
              <a:r>
                <a:rPr lang="en-GB" sz="1000" dirty="0" smtClean="0">
                  <a:solidFill>
                    <a:srgbClr val="4D4D4D"/>
                  </a:solidFill>
                </a:rPr>
                <a:t>Time, months</a:t>
              </a:r>
              <a:endParaRPr lang="en-GB" sz="1000" dirty="0">
                <a:solidFill>
                  <a:srgbClr val="4D4D4D"/>
                </a:solidFill>
              </a:endParaRPr>
            </a:p>
          </p:txBody>
        </p:sp>
        <p:sp>
          <p:nvSpPr>
            <p:cNvPr id="240" name="TextBox 239"/>
            <p:cNvSpPr txBox="1"/>
            <p:nvPr/>
          </p:nvSpPr>
          <p:spPr>
            <a:xfrm>
              <a:off x="876674" y="3989739"/>
              <a:ext cx="360996" cy="246221"/>
            </a:xfrm>
            <a:prstGeom prst="rect">
              <a:avLst/>
            </a:prstGeom>
            <a:noFill/>
          </p:spPr>
          <p:txBody>
            <a:bodyPr wrap="none" rtlCol="0" anchor="ctr" anchorCtr="0">
              <a:spAutoFit/>
            </a:bodyPr>
            <a:lstStyle/>
            <a:p>
              <a:pPr algn="r"/>
              <a:r>
                <a:rPr lang="en-GB" sz="1000" dirty="0" smtClean="0">
                  <a:solidFill>
                    <a:srgbClr val="4D4D4D"/>
                  </a:solidFill>
                </a:rPr>
                <a:t>1.0</a:t>
              </a:r>
              <a:endParaRPr lang="en-GB" sz="1000" dirty="0">
                <a:solidFill>
                  <a:srgbClr val="4D4D4D"/>
                </a:solidFill>
              </a:endParaRPr>
            </a:p>
          </p:txBody>
        </p:sp>
        <p:sp>
          <p:nvSpPr>
            <p:cNvPr id="241" name="TextBox 240"/>
            <p:cNvSpPr txBox="1"/>
            <p:nvPr/>
          </p:nvSpPr>
          <p:spPr>
            <a:xfrm>
              <a:off x="876674" y="4254770"/>
              <a:ext cx="360996" cy="246221"/>
            </a:xfrm>
            <a:prstGeom prst="rect">
              <a:avLst/>
            </a:prstGeom>
            <a:noFill/>
          </p:spPr>
          <p:txBody>
            <a:bodyPr wrap="none" rtlCol="0" anchor="ctr" anchorCtr="0">
              <a:spAutoFit/>
            </a:bodyPr>
            <a:lstStyle/>
            <a:p>
              <a:pPr algn="r"/>
              <a:r>
                <a:rPr lang="en-GB" sz="1000" dirty="0" smtClean="0">
                  <a:solidFill>
                    <a:srgbClr val="4D4D4D"/>
                  </a:solidFill>
                </a:rPr>
                <a:t>0.8</a:t>
              </a:r>
              <a:endParaRPr lang="en-GB" sz="1000" dirty="0">
                <a:solidFill>
                  <a:srgbClr val="4D4D4D"/>
                </a:solidFill>
              </a:endParaRPr>
            </a:p>
          </p:txBody>
        </p:sp>
        <p:sp>
          <p:nvSpPr>
            <p:cNvPr id="242" name="TextBox 241"/>
            <p:cNvSpPr txBox="1"/>
            <p:nvPr/>
          </p:nvSpPr>
          <p:spPr>
            <a:xfrm>
              <a:off x="876674" y="4507220"/>
              <a:ext cx="360996" cy="246221"/>
            </a:xfrm>
            <a:prstGeom prst="rect">
              <a:avLst/>
            </a:prstGeom>
            <a:noFill/>
          </p:spPr>
          <p:txBody>
            <a:bodyPr wrap="none" rtlCol="0" anchor="ctr" anchorCtr="0">
              <a:spAutoFit/>
            </a:bodyPr>
            <a:lstStyle/>
            <a:p>
              <a:pPr algn="r"/>
              <a:r>
                <a:rPr lang="en-GB" sz="1000" dirty="0" smtClean="0">
                  <a:solidFill>
                    <a:srgbClr val="4D4D4D"/>
                  </a:solidFill>
                </a:rPr>
                <a:t>0.6</a:t>
              </a:r>
              <a:endParaRPr lang="en-GB" sz="1000" dirty="0">
                <a:solidFill>
                  <a:srgbClr val="4D4D4D"/>
                </a:solidFill>
              </a:endParaRPr>
            </a:p>
          </p:txBody>
        </p:sp>
        <p:sp>
          <p:nvSpPr>
            <p:cNvPr id="243" name="TextBox 242"/>
            <p:cNvSpPr txBox="1"/>
            <p:nvPr/>
          </p:nvSpPr>
          <p:spPr>
            <a:xfrm>
              <a:off x="876674" y="4767290"/>
              <a:ext cx="360996" cy="246221"/>
            </a:xfrm>
            <a:prstGeom prst="rect">
              <a:avLst/>
            </a:prstGeom>
            <a:noFill/>
          </p:spPr>
          <p:txBody>
            <a:bodyPr wrap="none" rtlCol="0" anchor="ctr" anchorCtr="0">
              <a:spAutoFit/>
            </a:bodyPr>
            <a:lstStyle/>
            <a:p>
              <a:pPr algn="r"/>
              <a:r>
                <a:rPr lang="en-GB" sz="1000" dirty="0" smtClean="0">
                  <a:solidFill>
                    <a:srgbClr val="4D4D4D"/>
                  </a:solidFill>
                </a:rPr>
                <a:t>0.4</a:t>
              </a:r>
              <a:endParaRPr lang="en-GB" sz="1000" dirty="0">
                <a:solidFill>
                  <a:srgbClr val="4D4D4D"/>
                </a:solidFill>
              </a:endParaRPr>
            </a:p>
          </p:txBody>
        </p:sp>
        <p:sp>
          <p:nvSpPr>
            <p:cNvPr id="244" name="TextBox 243"/>
            <p:cNvSpPr txBox="1"/>
            <p:nvPr/>
          </p:nvSpPr>
          <p:spPr>
            <a:xfrm>
              <a:off x="876674" y="5038790"/>
              <a:ext cx="360996" cy="246221"/>
            </a:xfrm>
            <a:prstGeom prst="rect">
              <a:avLst/>
            </a:prstGeom>
            <a:noFill/>
          </p:spPr>
          <p:txBody>
            <a:bodyPr wrap="none" rtlCol="0" anchor="ctr" anchorCtr="0">
              <a:spAutoFit/>
            </a:bodyPr>
            <a:lstStyle/>
            <a:p>
              <a:pPr algn="r"/>
              <a:r>
                <a:rPr lang="en-GB" sz="1000" dirty="0" smtClean="0">
                  <a:solidFill>
                    <a:srgbClr val="4D4D4D"/>
                  </a:solidFill>
                </a:rPr>
                <a:t>0.2</a:t>
              </a:r>
              <a:endParaRPr lang="en-GB" sz="1000" dirty="0">
                <a:solidFill>
                  <a:srgbClr val="4D4D4D"/>
                </a:solidFill>
              </a:endParaRPr>
            </a:p>
          </p:txBody>
        </p:sp>
        <p:sp>
          <p:nvSpPr>
            <p:cNvPr id="245" name="TextBox 244"/>
            <p:cNvSpPr txBox="1"/>
            <p:nvPr/>
          </p:nvSpPr>
          <p:spPr>
            <a:xfrm>
              <a:off x="876674" y="5306480"/>
              <a:ext cx="360996" cy="246221"/>
            </a:xfrm>
            <a:prstGeom prst="rect">
              <a:avLst/>
            </a:prstGeom>
            <a:noFill/>
          </p:spPr>
          <p:txBody>
            <a:bodyPr wrap="none" rtlCol="0" anchor="ctr" anchorCtr="0">
              <a:spAutoFit/>
            </a:bodyPr>
            <a:lstStyle/>
            <a:p>
              <a:pPr algn="r"/>
              <a:r>
                <a:rPr lang="en-GB" sz="1000" dirty="0" smtClean="0">
                  <a:solidFill>
                    <a:srgbClr val="4D4D4D"/>
                  </a:solidFill>
                </a:rPr>
                <a:t>0.0</a:t>
              </a:r>
              <a:endParaRPr lang="en-GB" sz="1000" dirty="0">
                <a:solidFill>
                  <a:srgbClr val="4D4D4D"/>
                </a:solidFill>
              </a:endParaRPr>
            </a:p>
          </p:txBody>
        </p:sp>
        <p:sp>
          <p:nvSpPr>
            <p:cNvPr id="246" name="TextBox 245"/>
            <p:cNvSpPr txBox="1"/>
            <p:nvPr/>
          </p:nvSpPr>
          <p:spPr>
            <a:xfrm>
              <a:off x="1122693" y="5522383"/>
              <a:ext cx="255199" cy="246221"/>
            </a:xfrm>
            <a:prstGeom prst="rect">
              <a:avLst/>
            </a:prstGeom>
            <a:noFill/>
          </p:spPr>
          <p:txBody>
            <a:bodyPr wrap="none" rtlCol="0" anchor="t" anchorCtr="0">
              <a:spAutoFit/>
            </a:bodyPr>
            <a:lstStyle/>
            <a:p>
              <a:pPr algn="ctr"/>
              <a:r>
                <a:rPr lang="en-GB" sz="1000" dirty="0" smtClean="0">
                  <a:solidFill>
                    <a:srgbClr val="4D4D4D"/>
                  </a:solidFill>
                </a:rPr>
                <a:t>0</a:t>
              </a:r>
              <a:endParaRPr lang="en-GB" sz="1000" dirty="0">
                <a:solidFill>
                  <a:srgbClr val="4D4D4D"/>
                </a:solidFill>
              </a:endParaRPr>
            </a:p>
          </p:txBody>
        </p:sp>
        <p:sp>
          <p:nvSpPr>
            <p:cNvPr id="247" name="TextBox 246"/>
            <p:cNvSpPr txBox="1"/>
            <p:nvPr/>
          </p:nvSpPr>
          <p:spPr>
            <a:xfrm>
              <a:off x="1356211" y="5522383"/>
              <a:ext cx="255199" cy="246221"/>
            </a:xfrm>
            <a:prstGeom prst="rect">
              <a:avLst/>
            </a:prstGeom>
            <a:noFill/>
          </p:spPr>
          <p:txBody>
            <a:bodyPr wrap="none" rtlCol="0" anchor="t" anchorCtr="0">
              <a:spAutoFit/>
            </a:bodyPr>
            <a:lstStyle/>
            <a:p>
              <a:pPr algn="ctr"/>
              <a:r>
                <a:rPr lang="en-GB" sz="1000" dirty="0" smtClean="0">
                  <a:solidFill>
                    <a:srgbClr val="4D4D4D"/>
                  </a:solidFill>
                </a:rPr>
                <a:t>4</a:t>
              </a:r>
              <a:endParaRPr lang="en-GB" sz="1000" dirty="0">
                <a:solidFill>
                  <a:srgbClr val="4D4D4D"/>
                </a:solidFill>
              </a:endParaRPr>
            </a:p>
          </p:txBody>
        </p:sp>
        <p:sp>
          <p:nvSpPr>
            <p:cNvPr id="248" name="TextBox 247"/>
            <p:cNvSpPr txBox="1"/>
            <p:nvPr/>
          </p:nvSpPr>
          <p:spPr>
            <a:xfrm>
              <a:off x="1611927" y="5522383"/>
              <a:ext cx="255199" cy="246221"/>
            </a:xfrm>
            <a:prstGeom prst="rect">
              <a:avLst/>
            </a:prstGeom>
            <a:noFill/>
          </p:spPr>
          <p:txBody>
            <a:bodyPr wrap="none" rtlCol="0" anchor="t" anchorCtr="0">
              <a:spAutoFit/>
            </a:bodyPr>
            <a:lstStyle/>
            <a:p>
              <a:pPr algn="ctr"/>
              <a:r>
                <a:rPr lang="en-GB" sz="1000" dirty="0" smtClean="0">
                  <a:solidFill>
                    <a:srgbClr val="4D4D4D"/>
                  </a:solidFill>
                </a:rPr>
                <a:t>8</a:t>
              </a:r>
              <a:endParaRPr lang="en-GB" sz="1000" dirty="0">
                <a:solidFill>
                  <a:srgbClr val="4D4D4D"/>
                </a:solidFill>
              </a:endParaRPr>
            </a:p>
          </p:txBody>
        </p:sp>
        <p:sp>
          <p:nvSpPr>
            <p:cNvPr id="249" name="TextBox 248"/>
            <p:cNvSpPr txBox="1"/>
            <p:nvPr/>
          </p:nvSpPr>
          <p:spPr>
            <a:xfrm>
              <a:off x="1855909" y="5522383"/>
              <a:ext cx="325731" cy="246221"/>
            </a:xfrm>
            <a:prstGeom prst="rect">
              <a:avLst/>
            </a:prstGeom>
            <a:noFill/>
          </p:spPr>
          <p:txBody>
            <a:bodyPr wrap="none" rtlCol="0" anchor="t" anchorCtr="0">
              <a:spAutoFit/>
            </a:bodyPr>
            <a:lstStyle/>
            <a:p>
              <a:pPr algn="ctr"/>
              <a:r>
                <a:rPr lang="en-GB" sz="1000" dirty="0" smtClean="0">
                  <a:solidFill>
                    <a:srgbClr val="4D4D4D"/>
                  </a:solidFill>
                </a:rPr>
                <a:t>12</a:t>
              </a:r>
              <a:endParaRPr lang="en-GB" sz="1000" dirty="0">
                <a:solidFill>
                  <a:srgbClr val="4D4D4D"/>
                </a:solidFill>
              </a:endParaRPr>
            </a:p>
          </p:txBody>
        </p:sp>
        <p:sp>
          <p:nvSpPr>
            <p:cNvPr id="250" name="TextBox 249"/>
            <p:cNvSpPr txBox="1"/>
            <p:nvPr/>
          </p:nvSpPr>
          <p:spPr>
            <a:xfrm>
              <a:off x="2136039" y="5522383"/>
              <a:ext cx="325731" cy="246221"/>
            </a:xfrm>
            <a:prstGeom prst="rect">
              <a:avLst/>
            </a:prstGeom>
            <a:noFill/>
          </p:spPr>
          <p:txBody>
            <a:bodyPr wrap="none" rtlCol="0" anchor="t" anchorCtr="0">
              <a:spAutoFit/>
            </a:bodyPr>
            <a:lstStyle/>
            <a:p>
              <a:pPr algn="ctr"/>
              <a:r>
                <a:rPr lang="en-GB" sz="1000" dirty="0" smtClean="0">
                  <a:solidFill>
                    <a:srgbClr val="4D4D4D"/>
                  </a:solidFill>
                </a:rPr>
                <a:t>16</a:t>
              </a:r>
              <a:endParaRPr lang="en-GB" sz="1000" dirty="0">
                <a:solidFill>
                  <a:srgbClr val="4D4D4D"/>
                </a:solidFill>
              </a:endParaRPr>
            </a:p>
          </p:txBody>
        </p:sp>
        <p:sp>
          <p:nvSpPr>
            <p:cNvPr id="233" name="Line 14"/>
            <p:cNvSpPr>
              <a:spLocks noChangeShapeType="1"/>
            </p:cNvSpPr>
            <p:nvPr/>
          </p:nvSpPr>
          <p:spPr bwMode="auto">
            <a:xfrm>
              <a:off x="2576500"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51" name="TextBox 250"/>
            <p:cNvSpPr txBox="1"/>
            <p:nvPr/>
          </p:nvSpPr>
          <p:spPr>
            <a:xfrm>
              <a:off x="2412915" y="5522383"/>
              <a:ext cx="325731" cy="246221"/>
            </a:xfrm>
            <a:prstGeom prst="rect">
              <a:avLst/>
            </a:prstGeom>
            <a:noFill/>
          </p:spPr>
          <p:txBody>
            <a:bodyPr wrap="none" rtlCol="0" anchor="t" anchorCtr="0">
              <a:spAutoFit/>
            </a:bodyPr>
            <a:lstStyle/>
            <a:p>
              <a:pPr algn="ctr"/>
              <a:r>
                <a:rPr lang="en-GB" sz="1000" dirty="0" smtClean="0">
                  <a:solidFill>
                    <a:srgbClr val="4D4D4D"/>
                  </a:solidFill>
                </a:rPr>
                <a:t>20</a:t>
              </a:r>
              <a:endParaRPr lang="en-GB" sz="1000" dirty="0">
                <a:solidFill>
                  <a:srgbClr val="4D4D4D"/>
                </a:solidFill>
              </a:endParaRPr>
            </a:p>
          </p:txBody>
        </p:sp>
        <p:sp>
          <p:nvSpPr>
            <p:cNvPr id="252" name="TextBox 251"/>
            <p:cNvSpPr txBox="1"/>
            <p:nvPr/>
          </p:nvSpPr>
          <p:spPr>
            <a:xfrm>
              <a:off x="3021586" y="5522383"/>
              <a:ext cx="325731" cy="246221"/>
            </a:xfrm>
            <a:prstGeom prst="rect">
              <a:avLst/>
            </a:prstGeom>
            <a:noFill/>
          </p:spPr>
          <p:txBody>
            <a:bodyPr wrap="none" rtlCol="0" anchor="t" anchorCtr="0">
              <a:spAutoFit/>
            </a:bodyPr>
            <a:lstStyle/>
            <a:p>
              <a:pPr algn="ctr"/>
              <a:r>
                <a:rPr lang="en-GB" sz="1000" dirty="0" smtClean="0">
                  <a:solidFill>
                    <a:srgbClr val="4D4D4D"/>
                  </a:solidFill>
                </a:rPr>
                <a:t>28</a:t>
              </a:r>
              <a:endParaRPr lang="en-GB" sz="1000" dirty="0">
                <a:solidFill>
                  <a:srgbClr val="4D4D4D"/>
                </a:solidFill>
              </a:endParaRPr>
            </a:p>
          </p:txBody>
        </p:sp>
        <p:sp>
          <p:nvSpPr>
            <p:cNvPr id="223" name="TextBox 222"/>
            <p:cNvSpPr txBox="1"/>
            <p:nvPr/>
          </p:nvSpPr>
          <p:spPr>
            <a:xfrm>
              <a:off x="1886781" y="4177825"/>
              <a:ext cx="1253869" cy="400110"/>
            </a:xfrm>
            <a:prstGeom prst="rect">
              <a:avLst/>
            </a:prstGeom>
            <a:noFill/>
          </p:spPr>
          <p:txBody>
            <a:bodyPr wrap="none" rtlCol="0">
              <a:spAutoFit/>
            </a:bodyPr>
            <a:lstStyle/>
            <a:p>
              <a:r>
                <a:rPr lang="en-GB" sz="1000" dirty="0" smtClean="0">
                  <a:solidFill>
                    <a:srgbClr val="4D4D4D"/>
                  </a:solidFill>
                  <a:latin typeface="+mn-lt"/>
                </a:rPr>
                <a:t>HR 0.586 </a:t>
              </a:r>
              <a:br>
                <a:rPr lang="en-GB" sz="1000" dirty="0" smtClean="0">
                  <a:solidFill>
                    <a:srgbClr val="4D4D4D"/>
                  </a:solidFill>
                  <a:latin typeface="+mn-lt"/>
                </a:rPr>
              </a:br>
              <a:r>
                <a:rPr lang="en-GB" sz="1000" dirty="0" smtClean="0">
                  <a:solidFill>
                    <a:srgbClr val="4D4D4D"/>
                  </a:solidFill>
                  <a:latin typeface="+mn-lt"/>
                </a:rPr>
                <a:t>(95%CI 0.27, 1.26)</a:t>
              </a:r>
              <a:endParaRPr lang="en-GB" sz="1000" dirty="0">
                <a:solidFill>
                  <a:srgbClr val="4D4D4D"/>
                </a:solidFill>
                <a:latin typeface="+mn-lt"/>
              </a:endParaRPr>
            </a:p>
          </p:txBody>
        </p:sp>
        <p:sp>
          <p:nvSpPr>
            <p:cNvPr id="181" name="Freeform 180"/>
            <p:cNvSpPr>
              <a:spLocks/>
            </p:cNvSpPr>
            <p:nvPr/>
          </p:nvSpPr>
          <p:spPr bwMode="auto">
            <a:xfrm>
              <a:off x="3763025" y="4114325"/>
              <a:ext cx="2107351" cy="137693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2" name="Line 6"/>
            <p:cNvSpPr>
              <a:spLocks noChangeShapeType="1"/>
            </p:cNvSpPr>
            <p:nvPr/>
          </p:nvSpPr>
          <p:spPr bwMode="auto">
            <a:xfrm>
              <a:off x="3713888" y="4114324"/>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3" name="Line 7"/>
            <p:cNvSpPr>
              <a:spLocks noChangeShapeType="1"/>
            </p:cNvSpPr>
            <p:nvPr/>
          </p:nvSpPr>
          <p:spPr bwMode="auto">
            <a:xfrm>
              <a:off x="3713888" y="4378326"/>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4" name="Line 8"/>
            <p:cNvSpPr>
              <a:spLocks noChangeShapeType="1"/>
            </p:cNvSpPr>
            <p:nvPr/>
          </p:nvSpPr>
          <p:spPr bwMode="auto">
            <a:xfrm>
              <a:off x="3713888" y="4630899"/>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5" name="Line 9"/>
            <p:cNvSpPr>
              <a:spLocks noChangeShapeType="1"/>
            </p:cNvSpPr>
            <p:nvPr/>
          </p:nvSpPr>
          <p:spPr bwMode="auto">
            <a:xfrm>
              <a:off x="3713888" y="4891091"/>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6" name="Line 10"/>
            <p:cNvSpPr>
              <a:spLocks noChangeShapeType="1"/>
            </p:cNvSpPr>
            <p:nvPr/>
          </p:nvSpPr>
          <p:spPr bwMode="auto">
            <a:xfrm>
              <a:off x="3713888" y="5162713"/>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7" name="Line 11"/>
            <p:cNvSpPr>
              <a:spLocks noChangeShapeType="1"/>
            </p:cNvSpPr>
            <p:nvPr/>
          </p:nvSpPr>
          <p:spPr bwMode="auto">
            <a:xfrm>
              <a:off x="3713888" y="5430525"/>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8" name="Line 21"/>
            <p:cNvSpPr>
              <a:spLocks noChangeShapeType="1"/>
            </p:cNvSpPr>
            <p:nvPr/>
          </p:nvSpPr>
          <p:spPr bwMode="auto">
            <a:xfrm>
              <a:off x="3763024"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9" name="TextBox 188"/>
            <p:cNvSpPr txBox="1"/>
            <p:nvPr/>
          </p:nvSpPr>
          <p:spPr>
            <a:xfrm rot="16200000">
              <a:off x="2783636" y="4683757"/>
              <a:ext cx="1141659" cy="246221"/>
            </a:xfrm>
            <a:prstGeom prst="rect">
              <a:avLst/>
            </a:prstGeom>
            <a:noFill/>
          </p:spPr>
          <p:txBody>
            <a:bodyPr wrap="none" rtlCol="0">
              <a:spAutoFit/>
            </a:bodyPr>
            <a:lstStyle/>
            <a:p>
              <a:pPr algn="ctr" fontAlgn="base">
                <a:spcBef>
                  <a:spcPct val="0"/>
                </a:spcBef>
                <a:spcAft>
                  <a:spcPct val="0"/>
                </a:spcAft>
              </a:pPr>
              <a:r>
                <a:rPr lang="en-GB" sz="1000" dirty="0">
                  <a:solidFill>
                    <a:srgbClr val="4D4D4D"/>
                  </a:solidFill>
                </a:rPr>
                <a:t>Probability of O</a:t>
              </a:r>
              <a:r>
                <a:rPr lang="en-GB" sz="1000" dirty="0" smtClean="0">
                  <a:solidFill>
                    <a:srgbClr val="4D4D4D"/>
                  </a:solidFill>
                </a:rPr>
                <a:t>S</a:t>
              </a:r>
              <a:endParaRPr lang="en-GB" sz="1000" dirty="0">
                <a:solidFill>
                  <a:srgbClr val="4D4D4D"/>
                </a:solidFill>
              </a:endParaRPr>
            </a:p>
          </p:txBody>
        </p:sp>
        <p:sp>
          <p:nvSpPr>
            <p:cNvPr id="190" name="TextBox 189"/>
            <p:cNvSpPr txBox="1"/>
            <p:nvPr/>
          </p:nvSpPr>
          <p:spPr>
            <a:xfrm>
              <a:off x="4345056" y="5673700"/>
              <a:ext cx="958917" cy="246221"/>
            </a:xfrm>
            <a:prstGeom prst="rect">
              <a:avLst/>
            </a:prstGeom>
            <a:noFill/>
          </p:spPr>
          <p:txBody>
            <a:bodyPr wrap="none" rtlCol="0">
              <a:spAutoFit/>
            </a:bodyPr>
            <a:lstStyle/>
            <a:p>
              <a:pPr algn="ctr" fontAlgn="base">
                <a:spcBef>
                  <a:spcPct val="0"/>
                </a:spcBef>
                <a:spcAft>
                  <a:spcPct val="0"/>
                </a:spcAft>
              </a:pPr>
              <a:r>
                <a:rPr lang="en-GB" sz="1000" dirty="0" smtClean="0">
                  <a:solidFill>
                    <a:srgbClr val="4D4D4D"/>
                  </a:solidFill>
                </a:rPr>
                <a:t>Time, months</a:t>
              </a:r>
              <a:endParaRPr lang="en-GB" sz="1000" dirty="0">
                <a:solidFill>
                  <a:srgbClr val="4D4D4D"/>
                </a:solidFill>
              </a:endParaRPr>
            </a:p>
          </p:txBody>
        </p:sp>
        <p:sp>
          <p:nvSpPr>
            <p:cNvPr id="191" name="TextBox 190"/>
            <p:cNvSpPr txBox="1"/>
            <p:nvPr/>
          </p:nvSpPr>
          <p:spPr>
            <a:xfrm>
              <a:off x="3390947" y="3989739"/>
              <a:ext cx="360996" cy="246221"/>
            </a:xfrm>
            <a:prstGeom prst="rect">
              <a:avLst/>
            </a:prstGeom>
            <a:noFill/>
          </p:spPr>
          <p:txBody>
            <a:bodyPr wrap="none" rtlCol="0" anchor="ctr" anchorCtr="0">
              <a:spAutoFit/>
            </a:bodyPr>
            <a:lstStyle/>
            <a:p>
              <a:pPr algn="r"/>
              <a:r>
                <a:rPr lang="en-GB" sz="1000" dirty="0" smtClean="0">
                  <a:solidFill>
                    <a:srgbClr val="4D4D4D"/>
                  </a:solidFill>
                </a:rPr>
                <a:t>1.0</a:t>
              </a:r>
              <a:endParaRPr lang="en-GB" sz="1000" dirty="0">
                <a:solidFill>
                  <a:srgbClr val="4D4D4D"/>
                </a:solidFill>
              </a:endParaRPr>
            </a:p>
          </p:txBody>
        </p:sp>
        <p:sp>
          <p:nvSpPr>
            <p:cNvPr id="192" name="TextBox 191"/>
            <p:cNvSpPr txBox="1"/>
            <p:nvPr/>
          </p:nvSpPr>
          <p:spPr>
            <a:xfrm>
              <a:off x="3390947" y="4254770"/>
              <a:ext cx="360996" cy="246221"/>
            </a:xfrm>
            <a:prstGeom prst="rect">
              <a:avLst/>
            </a:prstGeom>
            <a:noFill/>
          </p:spPr>
          <p:txBody>
            <a:bodyPr wrap="none" rtlCol="0" anchor="ctr" anchorCtr="0">
              <a:spAutoFit/>
            </a:bodyPr>
            <a:lstStyle/>
            <a:p>
              <a:pPr algn="r"/>
              <a:r>
                <a:rPr lang="en-GB" sz="1000" dirty="0" smtClean="0">
                  <a:solidFill>
                    <a:srgbClr val="4D4D4D"/>
                  </a:solidFill>
                </a:rPr>
                <a:t>0.8</a:t>
              </a:r>
              <a:endParaRPr lang="en-GB" sz="1000" dirty="0">
                <a:solidFill>
                  <a:srgbClr val="4D4D4D"/>
                </a:solidFill>
              </a:endParaRPr>
            </a:p>
          </p:txBody>
        </p:sp>
        <p:sp>
          <p:nvSpPr>
            <p:cNvPr id="193" name="TextBox 192"/>
            <p:cNvSpPr txBox="1"/>
            <p:nvPr/>
          </p:nvSpPr>
          <p:spPr>
            <a:xfrm>
              <a:off x="3390947" y="4507220"/>
              <a:ext cx="360996" cy="246221"/>
            </a:xfrm>
            <a:prstGeom prst="rect">
              <a:avLst/>
            </a:prstGeom>
            <a:noFill/>
          </p:spPr>
          <p:txBody>
            <a:bodyPr wrap="none" rtlCol="0" anchor="ctr" anchorCtr="0">
              <a:spAutoFit/>
            </a:bodyPr>
            <a:lstStyle/>
            <a:p>
              <a:pPr algn="r"/>
              <a:r>
                <a:rPr lang="en-GB" sz="1000" dirty="0" smtClean="0">
                  <a:solidFill>
                    <a:srgbClr val="4D4D4D"/>
                  </a:solidFill>
                </a:rPr>
                <a:t>0.6</a:t>
              </a:r>
              <a:endParaRPr lang="en-GB" sz="1000" dirty="0">
                <a:solidFill>
                  <a:srgbClr val="4D4D4D"/>
                </a:solidFill>
              </a:endParaRPr>
            </a:p>
          </p:txBody>
        </p:sp>
        <p:sp>
          <p:nvSpPr>
            <p:cNvPr id="194" name="TextBox 193"/>
            <p:cNvSpPr txBox="1"/>
            <p:nvPr/>
          </p:nvSpPr>
          <p:spPr>
            <a:xfrm>
              <a:off x="3390947" y="4767290"/>
              <a:ext cx="360996" cy="246221"/>
            </a:xfrm>
            <a:prstGeom prst="rect">
              <a:avLst/>
            </a:prstGeom>
            <a:noFill/>
          </p:spPr>
          <p:txBody>
            <a:bodyPr wrap="none" rtlCol="0" anchor="ctr" anchorCtr="0">
              <a:spAutoFit/>
            </a:bodyPr>
            <a:lstStyle/>
            <a:p>
              <a:pPr algn="r"/>
              <a:r>
                <a:rPr lang="en-GB" sz="1000" dirty="0" smtClean="0">
                  <a:solidFill>
                    <a:srgbClr val="4D4D4D"/>
                  </a:solidFill>
                </a:rPr>
                <a:t>0.4</a:t>
              </a:r>
              <a:endParaRPr lang="en-GB" sz="1000" dirty="0">
                <a:solidFill>
                  <a:srgbClr val="4D4D4D"/>
                </a:solidFill>
              </a:endParaRPr>
            </a:p>
          </p:txBody>
        </p:sp>
        <p:sp>
          <p:nvSpPr>
            <p:cNvPr id="195" name="TextBox 194"/>
            <p:cNvSpPr txBox="1"/>
            <p:nvPr/>
          </p:nvSpPr>
          <p:spPr>
            <a:xfrm>
              <a:off x="3390947" y="5038790"/>
              <a:ext cx="360996" cy="246221"/>
            </a:xfrm>
            <a:prstGeom prst="rect">
              <a:avLst/>
            </a:prstGeom>
            <a:noFill/>
          </p:spPr>
          <p:txBody>
            <a:bodyPr wrap="none" rtlCol="0" anchor="ctr" anchorCtr="0">
              <a:spAutoFit/>
            </a:bodyPr>
            <a:lstStyle/>
            <a:p>
              <a:pPr algn="r"/>
              <a:r>
                <a:rPr lang="en-GB" sz="1000" dirty="0" smtClean="0">
                  <a:solidFill>
                    <a:srgbClr val="4D4D4D"/>
                  </a:solidFill>
                </a:rPr>
                <a:t>0.2</a:t>
              </a:r>
              <a:endParaRPr lang="en-GB" sz="1000" dirty="0">
                <a:solidFill>
                  <a:srgbClr val="4D4D4D"/>
                </a:solidFill>
              </a:endParaRPr>
            </a:p>
          </p:txBody>
        </p:sp>
        <p:sp>
          <p:nvSpPr>
            <p:cNvPr id="196" name="TextBox 195"/>
            <p:cNvSpPr txBox="1"/>
            <p:nvPr/>
          </p:nvSpPr>
          <p:spPr>
            <a:xfrm>
              <a:off x="3390947" y="5306480"/>
              <a:ext cx="360996" cy="246221"/>
            </a:xfrm>
            <a:prstGeom prst="rect">
              <a:avLst/>
            </a:prstGeom>
            <a:noFill/>
          </p:spPr>
          <p:txBody>
            <a:bodyPr wrap="none" rtlCol="0" anchor="ctr" anchorCtr="0">
              <a:spAutoFit/>
            </a:bodyPr>
            <a:lstStyle/>
            <a:p>
              <a:pPr algn="r"/>
              <a:r>
                <a:rPr lang="en-GB" sz="1000" dirty="0" smtClean="0">
                  <a:solidFill>
                    <a:srgbClr val="4D4D4D"/>
                  </a:solidFill>
                </a:rPr>
                <a:t>0.0</a:t>
              </a:r>
              <a:endParaRPr lang="en-GB" sz="1000" dirty="0">
                <a:solidFill>
                  <a:srgbClr val="4D4D4D"/>
                </a:solidFill>
              </a:endParaRPr>
            </a:p>
          </p:txBody>
        </p:sp>
        <p:sp>
          <p:nvSpPr>
            <p:cNvPr id="197" name="TextBox 196"/>
            <p:cNvSpPr txBox="1"/>
            <p:nvPr/>
          </p:nvSpPr>
          <p:spPr>
            <a:xfrm>
              <a:off x="3638107" y="5522383"/>
              <a:ext cx="255198" cy="246221"/>
            </a:xfrm>
            <a:prstGeom prst="rect">
              <a:avLst/>
            </a:prstGeom>
            <a:noFill/>
          </p:spPr>
          <p:txBody>
            <a:bodyPr wrap="none" rtlCol="0" anchor="t" anchorCtr="0">
              <a:spAutoFit/>
            </a:bodyPr>
            <a:lstStyle/>
            <a:p>
              <a:pPr algn="ctr"/>
              <a:r>
                <a:rPr lang="en-GB" sz="1000" dirty="0" smtClean="0">
                  <a:solidFill>
                    <a:srgbClr val="4D4D4D"/>
                  </a:solidFill>
                </a:rPr>
                <a:t>0</a:t>
              </a:r>
              <a:endParaRPr lang="en-GB" sz="1000" dirty="0">
                <a:solidFill>
                  <a:srgbClr val="4D4D4D"/>
                </a:solidFill>
              </a:endParaRPr>
            </a:p>
          </p:txBody>
        </p:sp>
        <p:grpSp>
          <p:nvGrpSpPr>
            <p:cNvPr id="198" name="Group 197"/>
            <p:cNvGrpSpPr/>
            <p:nvPr/>
          </p:nvGrpSpPr>
          <p:grpSpPr>
            <a:xfrm>
              <a:off x="3868936" y="5491485"/>
              <a:ext cx="723268" cy="277119"/>
              <a:chOff x="3694125" y="3903171"/>
              <a:chExt cx="723268" cy="277119"/>
            </a:xfrm>
          </p:grpSpPr>
          <p:sp>
            <p:nvSpPr>
              <p:cNvPr id="215" name="Line 13"/>
              <p:cNvSpPr>
                <a:spLocks noChangeShapeType="1"/>
              </p:cNvSpPr>
              <p:nvPr/>
            </p:nvSpPr>
            <p:spPr bwMode="auto">
              <a:xfrm>
                <a:off x="4291857"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16" name="Line 18"/>
              <p:cNvSpPr>
                <a:spLocks noChangeShapeType="1"/>
              </p:cNvSpPr>
              <p:nvPr/>
            </p:nvSpPr>
            <p:spPr bwMode="auto">
              <a:xfrm>
                <a:off x="4054514"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17" name="Line 20"/>
              <p:cNvSpPr>
                <a:spLocks noChangeShapeType="1"/>
              </p:cNvSpPr>
              <p:nvPr/>
            </p:nvSpPr>
            <p:spPr bwMode="auto">
              <a:xfrm>
                <a:off x="3821897"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18" name="TextBox 217"/>
              <p:cNvSpPr txBox="1"/>
              <p:nvPr/>
            </p:nvSpPr>
            <p:spPr>
              <a:xfrm>
                <a:off x="3694125" y="3934069"/>
                <a:ext cx="255198" cy="246221"/>
              </a:xfrm>
              <a:prstGeom prst="rect">
                <a:avLst/>
              </a:prstGeom>
              <a:noFill/>
            </p:spPr>
            <p:txBody>
              <a:bodyPr wrap="none" rtlCol="0" anchor="t" anchorCtr="0">
                <a:spAutoFit/>
              </a:bodyPr>
              <a:lstStyle/>
              <a:p>
                <a:pPr algn="ctr"/>
                <a:r>
                  <a:rPr lang="en-GB" sz="1000" dirty="0" smtClean="0">
                    <a:solidFill>
                      <a:srgbClr val="4D4D4D"/>
                    </a:solidFill>
                  </a:rPr>
                  <a:t>2</a:t>
                </a:r>
                <a:endParaRPr lang="en-GB" sz="1000" dirty="0">
                  <a:solidFill>
                    <a:srgbClr val="4D4D4D"/>
                  </a:solidFill>
                </a:endParaRPr>
              </a:p>
            </p:txBody>
          </p:sp>
          <p:sp>
            <p:nvSpPr>
              <p:cNvPr id="219" name="TextBox 218"/>
              <p:cNvSpPr txBox="1"/>
              <p:nvPr/>
            </p:nvSpPr>
            <p:spPr>
              <a:xfrm>
                <a:off x="3931751" y="3934069"/>
                <a:ext cx="255198" cy="246221"/>
              </a:xfrm>
              <a:prstGeom prst="rect">
                <a:avLst/>
              </a:prstGeom>
              <a:noFill/>
            </p:spPr>
            <p:txBody>
              <a:bodyPr wrap="none" rtlCol="0" anchor="t" anchorCtr="0">
                <a:spAutoFit/>
              </a:bodyPr>
              <a:lstStyle/>
              <a:p>
                <a:pPr algn="ctr"/>
                <a:r>
                  <a:rPr lang="en-GB" sz="1000" dirty="0" smtClean="0">
                    <a:solidFill>
                      <a:srgbClr val="4D4D4D"/>
                    </a:solidFill>
                  </a:rPr>
                  <a:t>4</a:t>
                </a:r>
                <a:endParaRPr lang="en-GB" sz="1000" dirty="0">
                  <a:solidFill>
                    <a:srgbClr val="4D4D4D"/>
                  </a:solidFill>
                </a:endParaRPr>
              </a:p>
            </p:txBody>
          </p:sp>
          <p:sp>
            <p:nvSpPr>
              <p:cNvPr id="220" name="TextBox 219"/>
              <p:cNvSpPr txBox="1"/>
              <p:nvPr/>
            </p:nvSpPr>
            <p:spPr>
              <a:xfrm>
                <a:off x="4162195" y="3934069"/>
                <a:ext cx="255198" cy="246221"/>
              </a:xfrm>
              <a:prstGeom prst="rect">
                <a:avLst/>
              </a:prstGeom>
              <a:noFill/>
            </p:spPr>
            <p:txBody>
              <a:bodyPr wrap="none" rtlCol="0" anchor="t" anchorCtr="0">
                <a:spAutoFit/>
              </a:bodyPr>
              <a:lstStyle/>
              <a:p>
                <a:pPr algn="ctr"/>
                <a:r>
                  <a:rPr lang="en-GB" sz="1000" dirty="0" smtClean="0">
                    <a:solidFill>
                      <a:srgbClr val="4D4D4D"/>
                    </a:solidFill>
                  </a:rPr>
                  <a:t>6</a:t>
                </a:r>
                <a:endParaRPr lang="en-GB" sz="1000" dirty="0">
                  <a:solidFill>
                    <a:srgbClr val="4D4D4D"/>
                  </a:solidFill>
                </a:endParaRPr>
              </a:p>
            </p:txBody>
          </p:sp>
        </p:grpSp>
        <p:sp>
          <p:nvSpPr>
            <p:cNvPr id="199" name="TextBox 198"/>
            <p:cNvSpPr txBox="1"/>
            <p:nvPr/>
          </p:nvSpPr>
          <p:spPr>
            <a:xfrm>
              <a:off x="4062199" y="3820929"/>
              <a:ext cx="184731" cy="276999"/>
            </a:xfrm>
            <a:prstGeom prst="rect">
              <a:avLst/>
            </a:prstGeom>
            <a:noFill/>
          </p:spPr>
          <p:txBody>
            <a:bodyPr wrap="none" rtlCol="0">
              <a:spAutoFit/>
            </a:bodyPr>
            <a:lstStyle/>
            <a:p>
              <a:endParaRPr lang="en-GB" sz="1200" b="1" dirty="0">
                <a:solidFill>
                  <a:srgbClr val="4D4D4D"/>
                </a:solidFill>
              </a:endParaRPr>
            </a:p>
          </p:txBody>
        </p:sp>
        <p:sp>
          <p:nvSpPr>
            <p:cNvPr id="200" name="TextBox 199"/>
            <p:cNvSpPr txBox="1"/>
            <p:nvPr/>
          </p:nvSpPr>
          <p:spPr>
            <a:xfrm>
              <a:off x="4459779" y="4177825"/>
              <a:ext cx="1253869" cy="400110"/>
            </a:xfrm>
            <a:prstGeom prst="rect">
              <a:avLst/>
            </a:prstGeom>
            <a:noFill/>
          </p:spPr>
          <p:txBody>
            <a:bodyPr wrap="none" rtlCol="0">
              <a:spAutoFit/>
            </a:bodyPr>
            <a:lstStyle/>
            <a:p>
              <a:r>
                <a:rPr lang="en-GB" sz="1000" dirty="0" smtClean="0">
                  <a:solidFill>
                    <a:srgbClr val="4D4D4D"/>
                  </a:solidFill>
                  <a:latin typeface="+mn-lt"/>
                </a:rPr>
                <a:t>HR 0.780 </a:t>
              </a:r>
              <a:br>
                <a:rPr lang="en-GB" sz="1000" dirty="0" smtClean="0">
                  <a:solidFill>
                    <a:srgbClr val="4D4D4D"/>
                  </a:solidFill>
                  <a:latin typeface="+mn-lt"/>
                </a:rPr>
              </a:br>
              <a:r>
                <a:rPr lang="en-GB" sz="1000" dirty="0" smtClean="0">
                  <a:solidFill>
                    <a:srgbClr val="4D4D4D"/>
                  </a:solidFill>
                  <a:latin typeface="+mn-lt"/>
                </a:rPr>
                <a:t>(95%CI 0.57, 1.06)</a:t>
              </a:r>
              <a:endParaRPr lang="en-GB" sz="1000" dirty="0">
                <a:solidFill>
                  <a:srgbClr val="4D4D4D"/>
                </a:solidFill>
                <a:latin typeface="+mn-lt"/>
              </a:endParaRPr>
            </a:p>
          </p:txBody>
        </p:sp>
        <p:grpSp>
          <p:nvGrpSpPr>
            <p:cNvPr id="201" name="Group 200"/>
            <p:cNvGrpSpPr/>
            <p:nvPr/>
          </p:nvGrpSpPr>
          <p:grpSpPr>
            <a:xfrm>
              <a:off x="4566319" y="5491485"/>
              <a:ext cx="758535" cy="277119"/>
              <a:chOff x="3694125" y="3903171"/>
              <a:chExt cx="758535" cy="277119"/>
            </a:xfrm>
          </p:grpSpPr>
          <p:sp>
            <p:nvSpPr>
              <p:cNvPr id="209" name="Line 13"/>
              <p:cNvSpPr>
                <a:spLocks noChangeShapeType="1"/>
              </p:cNvSpPr>
              <p:nvPr/>
            </p:nvSpPr>
            <p:spPr bwMode="auto">
              <a:xfrm>
                <a:off x="4291857"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10" name="Line 18"/>
              <p:cNvSpPr>
                <a:spLocks noChangeShapeType="1"/>
              </p:cNvSpPr>
              <p:nvPr/>
            </p:nvSpPr>
            <p:spPr bwMode="auto">
              <a:xfrm>
                <a:off x="4054514"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11" name="Line 20"/>
              <p:cNvSpPr>
                <a:spLocks noChangeShapeType="1"/>
              </p:cNvSpPr>
              <p:nvPr/>
            </p:nvSpPr>
            <p:spPr bwMode="auto">
              <a:xfrm>
                <a:off x="3821897"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12" name="TextBox 211"/>
              <p:cNvSpPr txBox="1"/>
              <p:nvPr/>
            </p:nvSpPr>
            <p:spPr>
              <a:xfrm>
                <a:off x="3694125" y="3934069"/>
                <a:ext cx="255198" cy="246221"/>
              </a:xfrm>
              <a:prstGeom prst="rect">
                <a:avLst/>
              </a:prstGeom>
              <a:noFill/>
            </p:spPr>
            <p:txBody>
              <a:bodyPr wrap="none" rtlCol="0" anchor="t" anchorCtr="0">
                <a:spAutoFit/>
              </a:bodyPr>
              <a:lstStyle/>
              <a:p>
                <a:pPr algn="ctr"/>
                <a:r>
                  <a:rPr lang="en-GB" sz="1000" dirty="0" smtClean="0">
                    <a:solidFill>
                      <a:srgbClr val="4D4D4D"/>
                    </a:solidFill>
                  </a:rPr>
                  <a:t>8</a:t>
                </a:r>
                <a:endParaRPr lang="en-GB" sz="1000" dirty="0">
                  <a:solidFill>
                    <a:srgbClr val="4D4D4D"/>
                  </a:solidFill>
                </a:endParaRPr>
              </a:p>
            </p:txBody>
          </p:sp>
          <p:sp>
            <p:nvSpPr>
              <p:cNvPr id="213" name="TextBox 212"/>
              <p:cNvSpPr txBox="1"/>
              <p:nvPr/>
            </p:nvSpPr>
            <p:spPr>
              <a:xfrm>
                <a:off x="3896485" y="3934069"/>
                <a:ext cx="325731" cy="246221"/>
              </a:xfrm>
              <a:prstGeom prst="rect">
                <a:avLst/>
              </a:prstGeom>
              <a:noFill/>
            </p:spPr>
            <p:txBody>
              <a:bodyPr wrap="none" rtlCol="0" anchor="t" anchorCtr="0">
                <a:spAutoFit/>
              </a:bodyPr>
              <a:lstStyle/>
              <a:p>
                <a:pPr algn="ctr"/>
                <a:r>
                  <a:rPr lang="en-GB" sz="1000" dirty="0" smtClean="0">
                    <a:solidFill>
                      <a:srgbClr val="4D4D4D"/>
                    </a:solidFill>
                  </a:rPr>
                  <a:t>10</a:t>
                </a:r>
                <a:endParaRPr lang="en-GB" sz="1000" dirty="0">
                  <a:solidFill>
                    <a:srgbClr val="4D4D4D"/>
                  </a:solidFill>
                </a:endParaRPr>
              </a:p>
            </p:txBody>
          </p:sp>
          <p:sp>
            <p:nvSpPr>
              <p:cNvPr id="214" name="TextBox 213"/>
              <p:cNvSpPr txBox="1"/>
              <p:nvPr/>
            </p:nvSpPr>
            <p:spPr>
              <a:xfrm>
                <a:off x="4126929" y="3934069"/>
                <a:ext cx="325731" cy="246221"/>
              </a:xfrm>
              <a:prstGeom prst="rect">
                <a:avLst/>
              </a:prstGeom>
              <a:noFill/>
            </p:spPr>
            <p:txBody>
              <a:bodyPr wrap="none" rtlCol="0" anchor="t" anchorCtr="0">
                <a:spAutoFit/>
              </a:bodyPr>
              <a:lstStyle/>
              <a:p>
                <a:pPr algn="ctr"/>
                <a:r>
                  <a:rPr lang="en-GB" sz="1000" dirty="0" smtClean="0">
                    <a:solidFill>
                      <a:srgbClr val="4D4D4D"/>
                    </a:solidFill>
                  </a:rPr>
                  <a:t>12</a:t>
                </a:r>
                <a:endParaRPr lang="en-GB" sz="1000" dirty="0">
                  <a:solidFill>
                    <a:srgbClr val="4D4D4D"/>
                  </a:solidFill>
                </a:endParaRPr>
              </a:p>
            </p:txBody>
          </p:sp>
        </p:grpSp>
        <p:grpSp>
          <p:nvGrpSpPr>
            <p:cNvPr id="202" name="Group 201"/>
            <p:cNvGrpSpPr/>
            <p:nvPr/>
          </p:nvGrpSpPr>
          <p:grpSpPr>
            <a:xfrm>
              <a:off x="5243068" y="5491485"/>
              <a:ext cx="793801" cy="277119"/>
              <a:chOff x="3658859" y="3903171"/>
              <a:chExt cx="793801" cy="277119"/>
            </a:xfrm>
          </p:grpSpPr>
          <p:sp>
            <p:nvSpPr>
              <p:cNvPr id="203" name="Line 13"/>
              <p:cNvSpPr>
                <a:spLocks noChangeShapeType="1"/>
              </p:cNvSpPr>
              <p:nvPr/>
            </p:nvSpPr>
            <p:spPr bwMode="auto">
              <a:xfrm>
                <a:off x="4291857"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04" name="Line 18"/>
              <p:cNvSpPr>
                <a:spLocks noChangeShapeType="1"/>
              </p:cNvSpPr>
              <p:nvPr/>
            </p:nvSpPr>
            <p:spPr bwMode="auto">
              <a:xfrm>
                <a:off x="4054514"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05" name="Line 20"/>
              <p:cNvSpPr>
                <a:spLocks noChangeShapeType="1"/>
              </p:cNvSpPr>
              <p:nvPr/>
            </p:nvSpPr>
            <p:spPr bwMode="auto">
              <a:xfrm>
                <a:off x="3821897"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06" name="TextBox 205"/>
              <p:cNvSpPr txBox="1"/>
              <p:nvPr/>
            </p:nvSpPr>
            <p:spPr>
              <a:xfrm>
                <a:off x="3658859" y="3934069"/>
                <a:ext cx="325731" cy="246221"/>
              </a:xfrm>
              <a:prstGeom prst="rect">
                <a:avLst/>
              </a:prstGeom>
              <a:noFill/>
            </p:spPr>
            <p:txBody>
              <a:bodyPr wrap="none" rtlCol="0" anchor="t" anchorCtr="0">
                <a:spAutoFit/>
              </a:bodyPr>
              <a:lstStyle/>
              <a:p>
                <a:pPr algn="ctr"/>
                <a:r>
                  <a:rPr lang="en-GB" sz="1000" dirty="0" smtClean="0">
                    <a:solidFill>
                      <a:srgbClr val="4D4D4D"/>
                    </a:solidFill>
                  </a:rPr>
                  <a:t>14</a:t>
                </a:r>
                <a:endParaRPr lang="en-GB" sz="1000" dirty="0">
                  <a:solidFill>
                    <a:srgbClr val="4D4D4D"/>
                  </a:solidFill>
                </a:endParaRPr>
              </a:p>
            </p:txBody>
          </p:sp>
          <p:sp>
            <p:nvSpPr>
              <p:cNvPr id="207" name="TextBox 206"/>
              <p:cNvSpPr txBox="1"/>
              <p:nvPr/>
            </p:nvSpPr>
            <p:spPr>
              <a:xfrm>
                <a:off x="3896485" y="3934069"/>
                <a:ext cx="325731" cy="246221"/>
              </a:xfrm>
              <a:prstGeom prst="rect">
                <a:avLst/>
              </a:prstGeom>
              <a:noFill/>
            </p:spPr>
            <p:txBody>
              <a:bodyPr wrap="none" rtlCol="0" anchor="t" anchorCtr="0">
                <a:spAutoFit/>
              </a:bodyPr>
              <a:lstStyle/>
              <a:p>
                <a:pPr algn="ctr"/>
                <a:r>
                  <a:rPr lang="en-GB" sz="1000" dirty="0" smtClean="0">
                    <a:solidFill>
                      <a:srgbClr val="4D4D4D"/>
                    </a:solidFill>
                  </a:rPr>
                  <a:t>16</a:t>
                </a:r>
                <a:endParaRPr lang="en-GB" sz="1000" dirty="0">
                  <a:solidFill>
                    <a:srgbClr val="4D4D4D"/>
                  </a:solidFill>
                </a:endParaRPr>
              </a:p>
            </p:txBody>
          </p:sp>
          <p:sp>
            <p:nvSpPr>
              <p:cNvPr id="208" name="TextBox 207"/>
              <p:cNvSpPr txBox="1"/>
              <p:nvPr/>
            </p:nvSpPr>
            <p:spPr>
              <a:xfrm>
                <a:off x="4126929" y="3934069"/>
                <a:ext cx="325731" cy="246221"/>
              </a:xfrm>
              <a:prstGeom prst="rect">
                <a:avLst/>
              </a:prstGeom>
              <a:noFill/>
            </p:spPr>
            <p:txBody>
              <a:bodyPr wrap="none" rtlCol="0" anchor="t" anchorCtr="0">
                <a:spAutoFit/>
              </a:bodyPr>
              <a:lstStyle/>
              <a:p>
                <a:pPr algn="ctr"/>
                <a:r>
                  <a:rPr lang="en-GB" sz="1000" dirty="0" smtClean="0">
                    <a:solidFill>
                      <a:srgbClr val="4D4D4D"/>
                    </a:solidFill>
                  </a:rPr>
                  <a:t>18</a:t>
                </a:r>
                <a:endParaRPr lang="en-GB" sz="1000" dirty="0">
                  <a:solidFill>
                    <a:srgbClr val="4D4D4D"/>
                  </a:solidFill>
                </a:endParaRPr>
              </a:p>
            </p:txBody>
          </p:sp>
        </p:grpSp>
        <p:sp>
          <p:nvSpPr>
            <p:cNvPr id="146" name="Freeform 145"/>
            <p:cNvSpPr>
              <a:spLocks/>
            </p:cNvSpPr>
            <p:nvPr/>
          </p:nvSpPr>
          <p:spPr bwMode="auto">
            <a:xfrm>
              <a:off x="6469738" y="4114325"/>
              <a:ext cx="2212718" cy="137693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47" name="Line 6"/>
            <p:cNvSpPr>
              <a:spLocks noChangeShapeType="1"/>
            </p:cNvSpPr>
            <p:nvPr/>
          </p:nvSpPr>
          <p:spPr bwMode="auto">
            <a:xfrm>
              <a:off x="6418144" y="4114324"/>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48" name="Line 7"/>
            <p:cNvSpPr>
              <a:spLocks noChangeShapeType="1"/>
            </p:cNvSpPr>
            <p:nvPr/>
          </p:nvSpPr>
          <p:spPr bwMode="auto">
            <a:xfrm>
              <a:off x="6418144" y="4378326"/>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49" name="Line 8"/>
            <p:cNvSpPr>
              <a:spLocks noChangeShapeType="1"/>
            </p:cNvSpPr>
            <p:nvPr/>
          </p:nvSpPr>
          <p:spPr bwMode="auto">
            <a:xfrm>
              <a:off x="6418144" y="4630899"/>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50" name="Line 9"/>
            <p:cNvSpPr>
              <a:spLocks noChangeShapeType="1"/>
            </p:cNvSpPr>
            <p:nvPr/>
          </p:nvSpPr>
          <p:spPr bwMode="auto">
            <a:xfrm>
              <a:off x="6418144" y="4891091"/>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51" name="Line 10"/>
            <p:cNvSpPr>
              <a:spLocks noChangeShapeType="1"/>
            </p:cNvSpPr>
            <p:nvPr/>
          </p:nvSpPr>
          <p:spPr bwMode="auto">
            <a:xfrm>
              <a:off x="6418144" y="5162713"/>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52" name="Line 11"/>
            <p:cNvSpPr>
              <a:spLocks noChangeShapeType="1"/>
            </p:cNvSpPr>
            <p:nvPr/>
          </p:nvSpPr>
          <p:spPr bwMode="auto">
            <a:xfrm>
              <a:off x="6418144" y="5430525"/>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53" name="Line 12"/>
            <p:cNvSpPr>
              <a:spLocks noChangeShapeType="1"/>
            </p:cNvSpPr>
            <p:nvPr/>
          </p:nvSpPr>
          <p:spPr bwMode="auto">
            <a:xfrm>
              <a:off x="7723077"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54" name="Line 13"/>
            <p:cNvSpPr>
              <a:spLocks noChangeShapeType="1"/>
            </p:cNvSpPr>
            <p:nvPr/>
          </p:nvSpPr>
          <p:spPr bwMode="auto">
            <a:xfrm>
              <a:off x="7415422"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55" name="Line 14"/>
            <p:cNvSpPr>
              <a:spLocks noChangeShapeType="1"/>
            </p:cNvSpPr>
            <p:nvPr/>
          </p:nvSpPr>
          <p:spPr bwMode="auto">
            <a:xfrm>
              <a:off x="8047625"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56" name="Line 18"/>
            <p:cNvSpPr>
              <a:spLocks noChangeShapeType="1"/>
            </p:cNvSpPr>
            <p:nvPr/>
          </p:nvSpPr>
          <p:spPr bwMode="auto">
            <a:xfrm>
              <a:off x="7091589"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57" name="Line 20"/>
            <p:cNvSpPr>
              <a:spLocks noChangeShapeType="1"/>
            </p:cNvSpPr>
            <p:nvPr/>
          </p:nvSpPr>
          <p:spPr bwMode="auto">
            <a:xfrm>
              <a:off x="6789911"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58" name="Line 21"/>
            <p:cNvSpPr>
              <a:spLocks noChangeShapeType="1"/>
            </p:cNvSpPr>
            <p:nvPr/>
          </p:nvSpPr>
          <p:spPr bwMode="auto">
            <a:xfrm>
              <a:off x="6469736"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59" name="TextBox 158"/>
            <p:cNvSpPr txBox="1"/>
            <p:nvPr/>
          </p:nvSpPr>
          <p:spPr>
            <a:xfrm rot="16200000">
              <a:off x="5467533" y="4683757"/>
              <a:ext cx="1141658" cy="246221"/>
            </a:xfrm>
            <a:prstGeom prst="rect">
              <a:avLst/>
            </a:prstGeom>
            <a:noFill/>
          </p:spPr>
          <p:txBody>
            <a:bodyPr wrap="none" rtlCol="0">
              <a:spAutoFit/>
            </a:bodyPr>
            <a:lstStyle/>
            <a:p>
              <a:pPr algn="ctr" fontAlgn="base">
                <a:spcBef>
                  <a:spcPct val="0"/>
                </a:spcBef>
                <a:spcAft>
                  <a:spcPct val="0"/>
                </a:spcAft>
              </a:pPr>
              <a:r>
                <a:rPr lang="en-GB" sz="1000" dirty="0">
                  <a:solidFill>
                    <a:srgbClr val="4D4D4D"/>
                  </a:solidFill>
                </a:rPr>
                <a:t>Probability of </a:t>
              </a:r>
              <a:r>
                <a:rPr lang="en-GB" sz="1000" dirty="0" smtClean="0">
                  <a:solidFill>
                    <a:srgbClr val="4D4D4D"/>
                  </a:solidFill>
                </a:rPr>
                <a:t>OS</a:t>
              </a:r>
              <a:endParaRPr lang="en-GB" sz="1000" dirty="0">
                <a:solidFill>
                  <a:srgbClr val="4D4D4D"/>
                </a:solidFill>
              </a:endParaRPr>
            </a:p>
          </p:txBody>
        </p:sp>
        <p:sp>
          <p:nvSpPr>
            <p:cNvPr id="160" name="TextBox 159"/>
            <p:cNvSpPr txBox="1"/>
            <p:nvPr/>
          </p:nvSpPr>
          <p:spPr>
            <a:xfrm>
              <a:off x="7104843" y="5673700"/>
              <a:ext cx="958917" cy="246221"/>
            </a:xfrm>
            <a:prstGeom prst="rect">
              <a:avLst/>
            </a:prstGeom>
            <a:noFill/>
          </p:spPr>
          <p:txBody>
            <a:bodyPr wrap="none" rtlCol="0">
              <a:spAutoFit/>
            </a:bodyPr>
            <a:lstStyle/>
            <a:p>
              <a:pPr algn="ctr" fontAlgn="base">
                <a:spcBef>
                  <a:spcPct val="0"/>
                </a:spcBef>
                <a:spcAft>
                  <a:spcPct val="0"/>
                </a:spcAft>
              </a:pPr>
              <a:r>
                <a:rPr lang="en-GB" sz="1000" dirty="0" smtClean="0">
                  <a:solidFill>
                    <a:srgbClr val="4D4D4D"/>
                  </a:solidFill>
                </a:rPr>
                <a:t>Time, months</a:t>
              </a:r>
              <a:endParaRPr lang="en-GB" sz="1000" dirty="0">
                <a:solidFill>
                  <a:srgbClr val="4D4D4D"/>
                </a:solidFill>
              </a:endParaRPr>
            </a:p>
          </p:txBody>
        </p:sp>
        <p:sp>
          <p:nvSpPr>
            <p:cNvPr id="161" name="TextBox 160"/>
            <p:cNvSpPr txBox="1"/>
            <p:nvPr/>
          </p:nvSpPr>
          <p:spPr>
            <a:xfrm>
              <a:off x="6097105" y="3989739"/>
              <a:ext cx="360996" cy="246221"/>
            </a:xfrm>
            <a:prstGeom prst="rect">
              <a:avLst/>
            </a:prstGeom>
            <a:noFill/>
          </p:spPr>
          <p:txBody>
            <a:bodyPr wrap="none" rtlCol="0" anchor="ctr" anchorCtr="0">
              <a:spAutoFit/>
            </a:bodyPr>
            <a:lstStyle/>
            <a:p>
              <a:pPr algn="r"/>
              <a:r>
                <a:rPr lang="en-GB" sz="1000" dirty="0" smtClean="0">
                  <a:solidFill>
                    <a:srgbClr val="4D4D4D"/>
                  </a:solidFill>
                </a:rPr>
                <a:t>1.0</a:t>
              </a:r>
              <a:endParaRPr lang="en-GB" sz="1000" dirty="0">
                <a:solidFill>
                  <a:srgbClr val="4D4D4D"/>
                </a:solidFill>
              </a:endParaRPr>
            </a:p>
          </p:txBody>
        </p:sp>
        <p:sp>
          <p:nvSpPr>
            <p:cNvPr id="162" name="TextBox 161"/>
            <p:cNvSpPr txBox="1"/>
            <p:nvPr/>
          </p:nvSpPr>
          <p:spPr>
            <a:xfrm>
              <a:off x="6097105" y="4254770"/>
              <a:ext cx="360996" cy="246221"/>
            </a:xfrm>
            <a:prstGeom prst="rect">
              <a:avLst/>
            </a:prstGeom>
            <a:noFill/>
          </p:spPr>
          <p:txBody>
            <a:bodyPr wrap="none" rtlCol="0" anchor="ctr" anchorCtr="0">
              <a:spAutoFit/>
            </a:bodyPr>
            <a:lstStyle/>
            <a:p>
              <a:pPr algn="r"/>
              <a:r>
                <a:rPr lang="en-GB" sz="1000" dirty="0" smtClean="0">
                  <a:solidFill>
                    <a:srgbClr val="4D4D4D"/>
                  </a:solidFill>
                </a:rPr>
                <a:t>0.8</a:t>
              </a:r>
              <a:endParaRPr lang="en-GB" sz="1000" dirty="0">
                <a:solidFill>
                  <a:srgbClr val="4D4D4D"/>
                </a:solidFill>
              </a:endParaRPr>
            </a:p>
          </p:txBody>
        </p:sp>
        <p:sp>
          <p:nvSpPr>
            <p:cNvPr id="163" name="TextBox 162"/>
            <p:cNvSpPr txBox="1"/>
            <p:nvPr/>
          </p:nvSpPr>
          <p:spPr>
            <a:xfrm>
              <a:off x="6097105" y="4507220"/>
              <a:ext cx="360996" cy="246221"/>
            </a:xfrm>
            <a:prstGeom prst="rect">
              <a:avLst/>
            </a:prstGeom>
            <a:noFill/>
          </p:spPr>
          <p:txBody>
            <a:bodyPr wrap="none" rtlCol="0" anchor="ctr" anchorCtr="0">
              <a:spAutoFit/>
            </a:bodyPr>
            <a:lstStyle/>
            <a:p>
              <a:pPr algn="r"/>
              <a:r>
                <a:rPr lang="en-GB" sz="1000" dirty="0" smtClean="0">
                  <a:solidFill>
                    <a:srgbClr val="4D4D4D"/>
                  </a:solidFill>
                </a:rPr>
                <a:t>0.6</a:t>
              </a:r>
              <a:endParaRPr lang="en-GB" sz="1000" dirty="0">
                <a:solidFill>
                  <a:srgbClr val="4D4D4D"/>
                </a:solidFill>
              </a:endParaRPr>
            </a:p>
          </p:txBody>
        </p:sp>
        <p:sp>
          <p:nvSpPr>
            <p:cNvPr id="164" name="TextBox 163"/>
            <p:cNvSpPr txBox="1"/>
            <p:nvPr/>
          </p:nvSpPr>
          <p:spPr>
            <a:xfrm>
              <a:off x="6097105" y="4767290"/>
              <a:ext cx="360996" cy="246221"/>
            </a:xfrm>
            <a:prstGeom prst="rect">
              <a:avLst/>
            </a:prstGeom>
            <a:noFill/>
          </p:spPr>
          <p:txBody>
            <a:bodyPr wrap="none" rtlCol="0" anchor="ctr" anchorCtr="0">
              <a:spAutoFit/>
            </a:bodyPr>
            <a:lstStyle/>
            <a:p>
              <a:pPr algn="r"/>
              <a:r>
                <a:rPr lang="en-GB" sz="1000" dirty="0" smtClean="0">
                  <a:solidFill>
                    <a:srgbClr val="4D4D4D"/>
                  </a:solidFill>
                </a:rPr>
                <a:t>0.4</a:t>
              </a:r>
              <a:endParaRPr lang="en-GB" sz="1000" dirty="0">
                <a:solidFill>
                  <a:srgbClr val="4D4D4D"/>
                </a:solidFill>
              </a:endParaRPr>
            </a:p>
          </p:txBody>
        </p:sp>
        <p:sp>
          <p:nvSpPr>
            <p:cNvPr id="165" name="TextBox 164"/>
            <p:cNvSpPr txBox="1"/>
            <p:nvPr/>
          </p:nvSpPr>
          <p:spPr>
            <a:xfrm>
              <a:off x="6097105" y="5038790"/>
              <a:ext cx="360996" cy="246221"/>
            </a:xfrm>
            <a:prstGeom prst="rect">
              <a:avLst/>
            </a:prstGeom>
            <a:noFill/>
          </p:spPr>
          <p:txBody>
            <a:bodyPr wrap="none" rtlCol="0" anchor="ctr" anchorCtr="0">
              <a:spAutoFit/>
            </a:bodyPr>
            <a:lstStyle/>
            <a:p>
              <a:pPr algn="r"/>
              <a:r>
                <a:rPr lang="en-GB" sz="1000" dirty="0" smtClean="0">
                  <a:solidFill>
                    <a:srgbClr val="4D4D4D"/>
                  </a:solidFill>
                </a:rPr>
                <a:t>0.2</a:t>
              </a:r>
              <a:endParaRPr lang="en-GB" sz="1000" dirty="0">
                <a:solidFill>
                  <a:srgbClr val="4D4D4D"/>
                </a:solidFill>
              </a:endParaRPr>
            </a:p>
          </p:txBody>
        </p:sp>
        <p:sp>
          <p:nvSpPr>
            <p:cNvPr id="166" name="TextBox 165"/>
            <p:cNvSpPr txBox="1"/>
            <p:nvPr/>
          </p:nvSpPr>
          <p:spPr>
            <a:xfrm>
              <a:off x="6097105" y="5306480"/>
              <a:ext cx="360996" cy="246221"/>
            </a:xfrm>
            <a:prstGeom prst="rect">
              <a:avLst/>
            </a:prstGeom>
            <a:noFill/>
          </p:spPr>
          <p:txBody>
            <a:bodyPr wrap="none" rtlCol="0" anchor="ctr" anchorCtr="0">
              <a:spAutoFit/>
            </a:bodyPr>
            <a:lstStyle/>
            <a:p>
              <a:pPr algn="r"/>
              <a:r>
                <a:rPr lang="en-GB" sz="1000" dirty="0" smtClean="0">
                  <a:solidFill>
                    <a:srgbClr val="4D4D4D"/>
                  </a:solidFill>
                </a:rPr>
                <a:t>0.0</a:t>
              </a:r>
              <a:endParaRPr lang="en-GB" sz="1000" dirty="0">
                <a:solidFill>
                  <a:srgbClr val="4D4D4D"/>
                </a:solidFill>
              </a:endParaRPr>
            </a:p>
          </p:txBody>
        </p:sp>
        <p:sp>
          <p:nvSpPr>
            <p:cNvPr id="167" name="TextBox 166"/>
            <p:cNvSpPr txBox="1"/>
            <p:nvPr/>
          </p:nvSpPr>
          <p:spPr>
            <a:xfrm>
              <a:off x="6344954" y="5522383"/>
              <a:ext cx="255198" cy="246221"/>
            </a:xfrm>
            <a:prstGeom prst="rect">
              <a:avLst/>
            </a:prstGeom>
            <a:noFill/>
          </p:spPr>
          <p:txBody>
            <a:bodyPr wrap="none" rtlCol="0" anchor="t" anchorCtr="0">
              <a:spAutoFit/>
            </a:bodyPr>
            <a:lstStyle/>
            <a:p>
              <a:pPr algn="ctr"/>
              <a:r>
                <a:rPr lang="en-GB" sz="1000" dirty="0" smtClean="0">
                  <a:solidFill>
                    <a:srgbClr val="4D4D4D"/>
                  </a:solidFill>
                </a:rPr>
                <a:t>0</a:t>
              </a:r>
              <a:endParaRPr lang="en-GB" sz="1000" dirty="0">
                <a:solidFill>
                  <a:srgbClr val="4D4D4D"/>
                </a:solidFill>
              </a:endParaRPr>
            </a:p>
          </p:txBody>
        </p:sp>
        <p:sp>
          <p:nvSpPr>
            <p:cNvPr id="168" name="TextBox 167"/>
            <p:cNvSpPr txBox="1"/>
            <p:nvPr/>
          </p:nvSpPr>
          <p:spPr>
            <a:xfrm>
              <a:off x="6662130" y="5522383"/>
              <a:ext cx="255198" cy="246221"/>
            </a:xfrm>
            <a:prstGeom prst="rect">
              <a:avLst/>
            </a:prstGeom>
            <a:noFill/>
          </p:spPr>
          <p:txBody>
            <a:bodyPr wrap="none" rtlCol="0" anchor="t" anchorCtr="0">
              <a:spAutoFit/>
            </a:bodyPr>
            <a:lstStyle/>
            <a:p>
              <a:pPr algn="ctr"/>
              <a:r>
                <a:rPr lang="en-GB" sz="1000" dirty="0" smtClean="0">
                  <a:solidFill>
                    <a:srgbClr val="4D4D4D"/>
                  </a:solidFill>
                </a:rPr>
                <a:t>4</a:t>
              </a:r>
              <a:endParaRPr lang="en-GB" sz="1000" dirty="0">
                <a:solidFill>
                  <a:srgbClr val="4D4D4D"/>
                </a:solidFill>
              </a:endParaRPr>
            </a:p>
          </p:txBody>
        </p:sp>
        <p:sp>
          <p:nvSpPr>
            <p:cNvPr id="169" name="TextBox 168"/>
            <p:cNvSpPr txBox="1"/>
            <p:nvPr/>
          </p:nvSpPr>
          <p:spPr>
            <a:xfrm>
              <a:off x="6969068" y="5522383"/>
              <a:ext cx="255198" cy="246221"/>
            </a:xfrm>
            <a:prstGeom prst="rect">
              <a:avLst/>
            </a:prstGeom>
            <a:noFill/>
          </p:spPr>
          <p:txBody>
            <a:bodyPr wrap="none" rtlCol="0" anchor="t" anchorCtr="0">
              <a:spAutoFit/>
            </a:bodyPr>
            <a:lstStyle/>
            <a:p>
              <a:pPr algn="ctr"/>
              <a:r>
                <a:rPr lang="en-GB" sz="1000" dirty="0" smtClean="0">
                  <a:solidFill>
                    <a:srgbClr val="4D4D4D"/>
                  </a:solidFill>
                </a:rPr>
                <a:t>8</a:t>
              </a:r>
              <a:endParaRPr lang="en-GB" sz="1000" dirty="0">
                <a:solidFill>
                  <a:srgbClr val="4D4D4D"/>
                </a:solidFill>
              </a:endParaRPr>
            </a:p>
          </p:txBody>
        </p:sp>
        <p:sp>
          <p:nvSpPr>
            <p:cNvPr id="170" name="TextBox 169"/>
            <p:cNvSpPr txBox="1"/>
            <p:nvPr/>
          </p:nvSpPr>
          <p:spPr>
            <a:xfrm>
              <a:off x="7250392" y="5522383"/>
              <a:ext cx="325731" cy="246221"/>
            </a:xfrm>
            <a:prstGeom prst="rect">
              <a:avLst/>
            </a:prstGeom>
            <a:noFill/>
          </p:spPr>
          <p:txBody>
            <a:bodyPr wrap="none" rtlCol="0" anchor="t" anchorCtr="0">
              <a:spAutoFit/>
            </a:bodyPr>
            <a:lstStyle/>
            <a:p>
              <a:pPr algn="ctr"/>
              <a:r>
                <a:rPr lang="en-GB" sz="1000" dirty="0" smtClean="0">
                  <a:solidFill>
                    <a:srgbClr val="4D4D4D"/>
                  </a:solidFill>
                </a:rPr>
                <a:t>12</a:t>
              </a:r>
              <a:endParaRPr lang="en-GB" sz="1000" dirty="0">
                <a:solidFill>
                  <a:srgbClr val="4D4D4D"/>
                </a:solidFill>
              </a:endParaRPr>
            </a:p>
          </p:txBody>
        </p:sp>
        <p:sp>
          <p:nvSpPr>
            <p:cNvPr id="171" name="TextBox 170"/>
            <p:cNvSpPr txBox="1"/>
            <p:nvPr/>
          </p:nvSpPr>
          <p:spPr>
            <a:xfrm>
              <a:off x="7563539" y="5522383"/>
              <a:ext cx="325731" cy="246221"/>
            </a:xfrm>
            <a:prstGeom prst="rect">
              <a:avLst/>
            </a:prstGeom>
            <a:noFill/>
          </p:spPr>
          <p:txBody>
            <a:bodyPr wrap="none" rtlCol="0" anchor="t" anchorCtr="0">
              <a:spAutoFit/>
            </a:bodyPr>
            <a:lstStyle/>
            <a:p>
              <a:pPr algn="ctr"/>
              <a:r>
                <a:rPr lang="en-GB" sz="1000" dirty="0" smtClean="0">
                  <a:solidFill>
                    <a:srgbClr val="4D4D4D"/>
                  </a:solidFill>
                </a:rPr>
                <a:t>16</a:t>
              </a:r>
              <a:endParaRPr lang="en-GB" sz="1000" dirty="0">
                <a:solidFill>
                  <a:srgbClr val="4D4D4D"/>
                </a:solidFill>
              </a:endParaRPr>
            </a:p>
          </p:txBody>
        </p:sp>
        <p:sp>
          <p:nvSpPr>
            <p:cNvPr id="172" name="TextBox 171"/>
            <p:cNvSpPr txBox="1"/>
            <p:nvPr/>
          </p:nvSpPr>
          <p:spPr>
            <a:xfrm>
              <a:off x="7883936" y="5522383"/>
              <a:ext cx="325730" cy="246221"/>
            </a:xfrm>
            <a:prstGeom prst="rect">
              <a:avLst/>
            </a:prstGeom>
            <a:noFill/>
          </p:spPr>
          <p:txBody>
            <a:bodyPr wrap="none" rtlCol="0" anchor="t" anchorCtr="0">
              <a:spAutoFit/>
            </a:bodyPr>
            <a:lstStyle/>
            <a:p>
              <a:pPr algn="ctr"/>
              <a:r>
                <a:rPr lang="en-GB" sz="1000" dirty="0" smtClean="0">
                  <a:solidFill>
                    <a:srgbClr val="4D4D4D"/>
                  </a:solidFill>
                </a:rPr>
                <a:t>20</a:t>
              </a:r>
              <a:endParaRPr lang="en-GB" sz="1000" dirty="0">
                <a:solidFill>
                  <a:srgbClr val="4D4D4D"/>
                </a:solidFill>
              </a:endParaRPr>
            </a:p>
          </p:txBody>
        </p:sp>
        <p:grpSp>
          <p:nvGrpSpPr>
            <p:cNvPr id="173" name="Group 172"/>
            <p:cNvGrpSpPr/>
            <p:nvPr/>
          </p:nvGrpSpPr>
          <p:grpSpPr>
            <a:xfrm>
              <a:off x="8209701" y="5491485"/>
              <a:ext cx="325731" cy="277119"/>
              <a:chOff x="8034890" y="3903171"/>
              <a:chExt cx="325731" cy="277119"/>
            </a:xfrm>
          </p:grpSpPr>
          <p:sp>
            <p:nvSpPr>
              <p:cNvPr id="179" name="Line 17"/>
              <p:cNvSpPr>
                <a:spLocks noChangeShapeType="1"/>
              </p:cNvSpPr>
              <p:nvPr/>
            </p:nvSpPr>
            <p:spPr bwMode="auto">
              <a:xfrm>
                <a:off x="8195991"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0" name="TextBox 179"/>
              <p:cNvSpPr txBox="1"/>
              <p:nvPr/>
            </p:nvSpPr>
            <p:spPr>
              <a:xfrm>
                <a:off x="8034890" y="3934069"/>
                <a:ext cx="325731" cy="246221"/>
              </a:xfrm>
              <a:prstGeom prst="rect">
                <a:avLst/>
              </a:prstGeom>
              <a:noFill/>
            </p:spPr>
            <p:txBody>
              <a:bodyPr wrap="none" rtlCol="0" anchor="t" anchorCtr="0">
                <a:spAutoFit/>
              </a:bodyPr>
              <a:lstStyle/>
              <a:p>
                <a:pPr algn="ctr"/>
                <a:r>
                  <a:rPr lang="en-GB" sz="1000" dirty="0" smtClean="0">
                    <a:solidFill>
                      <a:srgbClr val="4D4D4D"/>
                    </a:solidFill>
                  </a:rPr>
                  <a:t>24</a:t>
                </a:r>
                <a:endParaRPr lang="en-GB" sz="1000" dirty="0">
                  <a:solidFill>
                    <a:srgbClr val="4D4D4D"/>
                  </a:solidFill>
                </a:endParaRPr>
              </a:p>
            </p:txBody>
          </p:sp>
        </p:grpSp>
        <p:sp>
          <p:nvSpPr>
            <p:cNvPr id="174" name="TextBox 173"/>
            <p:cNvSpPr txBox="1"/>
            <p:nvPr/>
          </p:nvSpPr>
          <p:spPr>
            <a:xfrm>
              <a:off x="6783870" y="3820929"/>
              <a:ext cx="184731" cy="276999"/>
            </a:xfrm>
            <a:prstGeom prst="rect">
              <a:avLst/>
            </a:prstGeom>
            <a:noFill/>
          </p:spPr>
          <p:txBody>
            <a:bodyPr wrap="none" rtlCol="0">
              <a:spAutoFit/>
            </a:bodyPr>
            <a:lstStyle/>
            <a:p>
              <a:endParaRPr lang="en-GB" sz="1200" b="1" dirty="0">
                <a:solidFill>
                  <a:srgbClr val="4D4D4D"/>
                </a:solidFill>
              </a:endParaRPr>
            </a:p>
          </p:txBody>
        </p:sp>
        <p:sp>
          <p:nvSpPr>
            <p:cNvPr id="175" name="TextBox 174"/>
            <p:cNvSpPr txBox="1"/>
            <p:nvPr/>
          </p:nvSpPr>
          <p:spPr>
            <a:xfrm>
              <a:off x="7201329" y="4177825"/>
              <a:ext cx="1253869" cy="400110"/>
            </a:xfrm>
            <a:prstGeom prst="rect">
              <a:avLst/>
            </a:prstGeom>
            <a:noFill/>
          </p:spPr>
          <p:txBody>
            <a:bodyPr wrap="none" rtlCol="0">
              <a:spAutoFit/>
            </a:bodyPr>
            <a:lstStyle/>
            <a:p>
              <a:r>
                <a:rPr lang="en-GB" sz="1000" dirty="0" smtClean="0">
                  <a:solidFill>
                    <a:srgbClr val="4D4D4D"/>
                  </a:solidFill>
                  <a:latin typeface="+mn-lt"/>
                </a:rPr>
                <a:t>HR 0.730 </a:t>
              </a:r>
              <a:br>
                <a:rPr lang="en-GB" sz="1000" dirty="0" smtClean="0">
                  <a:solidFill>
                    <a:srgbClr val="4D4D4D"/>
                  </a:solidFill>
                  <a:latin typeface="+mn-lt"/>
                </a:rPr>
              </a:br>
              <a:r>
                <a:rPr lang="en-GB" sz="1000" dirty="0" smtClean="0">
                  <a:solidFill>
                    <a:srgbClr val="4D4D4D"/>
                  </a:solidFill>
                  <a:latin typeface="+mn-lt"/>
                </a:rPr>
                <a:t>(95%CI 0.44, 1.23)</a:t>
              </a:r>
              <a:endParaRPr lang="en-GB" sz="1000" dirty="0">
                <a:solidFill>
                  <a:srgbClr val="4D4D4D"/>
                </a:solidFill>
                <a:latin typeface="+mn-lt"/>
              </a:endParaRPr>
            </a:p>
          </p:txBody>
        </p:sp>
        <p:grpSp>
          <p:nvGrpSpPr>
            <p:cNvPr id="176" name="Group 175"/>
            <p:cNvGrpSpPr/>
            <p:nvPr/>
          </p:nvGrpSpPr>
          <p:grpSpPr>
            <a:xfrm>
              <a:off x="8519591" y="5491485"/>
              <a:ext cx="325731" cy="277119"/>
              <a:chOff x="8034890" y="3903171"/>
              <a:chExt cx="325731" cy="277119"/>
            </a:xfrm>
          </p:grpSpPr>
          <p:sp>
            <p:nvSpPr>
              <p:cNvPr id="177" name="Line 17"/>
              <p:cNvSpPr>
                <a:spLocks noChangeShapeType="1"/>
              </p:cNvSpPr>
              <p:nvPr/>
            </p:nvSpPr>
            <p:spPr bwMode="auto">
              <a:xfrm>
                <a:off x="8195991"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78" name="TextBox 177"/>
              <p:cNvSpPr txBox="1"/>
              <p:nvPr/>
            </p:nvSpPr>
            <p:spPr>
              <a:xfrm>
                <a:off x="8034890" y="3934069"/>
                <a:ext cx="325731" cy="246221"/>
              </a:xfrm>
              <a:prstGeom prst="rect">
                <a:avLst/>
              </a:prstGeom>
              <a:noFill/>
            </p:spPr>
            <p:txBody>
              <a:bodyPr wrap="none" rtlCol="0" anchor="t" anchorCtr="0">
                <a:spAutoFit/>
              </a:bodyPr>
              <a:lstStyle/>
              <a:p>
                <a:pPr algn="ctr"/>
                <a:r>
                  <a:rPr lang="en-GB" sz="1000" dirty="0" smtClean="0">
                    <a:solidFill>
                      <a:srgbClr val="4D4D4D"/>
                    </a:solidFill>
                  </a:rPr>
                  <a:t>28</a:t>
                </a:r>
                <a:endParaRPr lang="en-GB" sz="1000" dirty="0">
                  <a:solidFill>
                    <a:srgbClr val="4D4D4D"/>
                  </a:solidFill>
                </a:endParaRPr>
              </a:p>
            </p:txBody>
          </p:sp>
        </p:grpSp>
        <p:sp>
          <p:nvSpPr>
            <p:cNvPr id="145" name="TextBox 144"/>
            <p:cNvSpPr txBox="1"/>
            <p:nvPr/>
          </p:nvSpPr>
          <p:spPr>
            <a:xfrm>
              <a:off x="338228" y="4620708"/>
              <a:ext cx="407483" cy="276999"/>
            </a:xfrm>
            <a:prstGeom prst="rect">
              <a:avLst/>
            </a:prstGeom>
            <a:noFill/>
          </p:spPr>
          <p:txBody>
            <a:bodyPr wrap="none" rtlCol="0">
              <a:spAutoFit/>
            </a:bodyPr>
            <a:lstStyle/>
            <a:p>
              <a:pPr algn="ctr"/>
              <a:r>
                <a:rPr lang="en-GB" sz="1200" b="1" dirty="0" smtClean="0">
                  <a:solidFill>
                    <a:srgbClr val="4D4D4D"/>
                  </a:solidFill>
                </a:rPr>
                <a:t>OS</a:t>
              </a:r>
              <a:endParaRPr lang="en-GB" sz="1200" b="1" dirty="0">
                <a:solidFill>
                  <a:srgbClr val="4D4D4D"/>
                </a:solidFill>
              </a:endParaRPr>
            </a:p>
          </p:txBody>
        </p:sp>
        <p:sp>
          <p:nvSpPr>
            <p:cNvPr id="259" name="Line 14"/>
            <p:cNvSpPr>
              <a:spLocks noChangeShapeType="1"/>
            </p:cNvSpPr>
            <p:nvPr/>
          </p:nvSpPr>
          <p:spPr bwMode="auto">
            <a:xfrm>
              <a:off x="2859440" y="5491485"/>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60" name="TextBox 259"/>
            <p:cNvSpPr txBox="1"/>
            <p:nvPr/>
          </p:nvSpPr>
          <p:spPr>
            <a:xfrm>
              <a:off x="2695855" y="5522383"/>
              <a:ext cx="325731" cy="246221"/>
            </a:xfrm>
            <a:prstGeom prst="rect">
              <a:avLst/>
            </a:prstGeom>
            <a:noFill/>
          </p:spPr>
          <p:txBody>
            <a:bodyPr wrap="none" rtlCol="0" anchor="t" anchorCtr="0">
              <a:spAutoFit/>
            </a:bodyPr>
            <a:lstStyle/>
            <a:p>
              <a:pPr algn="ctr"/>
              <a:r>
                <a:rPr lang="en-GB" sz="1000" dirty="0" smtClean="0">
                  <a:solidFill>
                    <a:srgbClr val="4D4D4D"/>
                  </a:solidFill>
                </a:rPr>
                <a:t>24</a:t>
              </a:r>
              <a:endParaRPr lang="en-GB" sz="1000" dirty="0">
                <a:solidFill>
                  <a:srgbClr val="4D4D4D"/>
                </a:solidFill>
              </a:endParaRPr>
            </a:p>
          </p:txBody>
        </p:sp>
        <p:sp>
          <p:nvSpPr>
            <p:cNvPr id="254" name="Freeform 2"/>
            <p:cNvSpPr>
              <a:spLocks/>
            </p:cNvSpPr>
            <p:nvPr/>
          </p:nvSpPr>
          <p:spPr bwMode="auto">
            <a:xfrm>
              <a:off x="1257894" y="2274021"/>
              <a:ext cx="499359" cy="1299941"/>
            </a:xfrm>
            <a:custGeom>
              <a:avLst/>
              <a:gdLst>
                <a:gd name="T0" fmla="*/ 39 w 39"/>
                <a:gd name="T1" fmla="*/ 102 h 102"/>
                <a:gd name="T2" fmla="*/ 39 w 39"/>
                <a:gd name="T3" fmla="*/ 90 h 102"/>
                <a:gd name="T4" fmla="*/ 32 w 39"/>
                <a:gd name="T5" fmla="*/ 90 h 102"/>
                <a:gd name="T6" fmla="*/ 32 w 39"/>
                <a:gd name="T7" fmla="*/ 77 h 102"/>
                <a:gd name="T8" fmla="*/ 27 w 39"/>
                <a:gd name="T9" fmla="*/ 77 h 102"/>
                <a:gd name="T10" fmla="*/ 27 w 39"/>
                <a:gd name="T11" fmla="*/ 65 h 102"/>
                <a:gd name="T12" fmla="*/ 16 w 39"/>
                <a:gd name="T13" fmla="*/ 65 h 102"/>
                <a:gd name="T14" fmla="*/ 16 w 39"/>
                <a:gd name="T15" fmla="*/ 46 h 102"/>
                <a:gd name="T16" fmla="*/ 13 w 39"/>
                <a:gd name="T17" fmla="*/ 46 h 102"/>
                <a:gd name="T18" fmla="*/ 13 w 39"/>
                <a:gd name="T19" fmla="*/ 36 h 102"/>
                <a:gd name="T20" fmla="*/ 11 w 39"/>
                <a:gd name="T21" fmla="*/ 36 h 102"/>
                <a:gd name="T22" fmla="*/ 11 w 39"/>
                <a:gd name="T23" fmla="*/ 28 h 102"/>
                <a:gd name="T24" fmla="*/ 5 w 39"/>
                <a:gd name="T25" fmla="*/ 28 h 102"/>
                <a:gd name="T26" fmla="*/ 5 w 39"/>
                <a:gd name="T27" fmla="*/ 9 h 102"/>
                <a:gd name="T28" fmla="*/ 1 w 39"/>
                <a:gd name="T29" fmla="*/ 9 h 102"/>
                <a:gd name="T30" fmla="*/ 1 w 39"/>
                <a:gd name="T31" fmla="*/ 0 h 102"/>
                <a:gd name="T32" fmla="*/ 0 w 39"/>
                <a:gd name="T3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102">
                  <a:moveTo>
                    <a:pt x="39" y="102"/>
                  </a:moveTo>
                  <a:lnTo>
                    <a:pt x="39" y="90"/>
                  </a:lnTo>
                  <a:lnTo>
                    <a:pt x="32" y="90"/>
                  </a:lnTo>
                  <a:lnTo>
                    <a:pt x="32" y="77"/>
                  </a:lnTo>
                  <a:lnTo>
                    <a:pt x="27" y="77"/>
                  </a:lnTo>
                  <a:lnTo>
                    <a:pt x="27" y="65"/>
                  </a:lnTo>
                  <a:lnTo>
                    <a:pt x="16" y="65"/>
                  </a:lnTo>
                  <a:lnTo>
                    <a:pt x="16" y="46"/>
                  </a:lnTo>
                  <a:lnTo>
                    <a:pt x="13" y="46"/>
                  </a:lnTo>
                  <a:lnTo>
                    <a:pt x="13" y="36"/>
                  </a:lnTo>
                  <a:lnTo>
                    <a:pt x="11" y="36"/>
                  </a:lnTo>
                  <a:lnTo>
                    <a:pt x="11" y="28"/>
                  </a:lnTo>
                  <a:lnTo>
                    <a:pt x="5" y="28"/>
                  </a:lnTo>
                  <a:lnTo>
                    <a:pt x="5" y="9"/>
                  </a:lnTo>
                  <a:lnTo>
                    <a:pt x="1" y="9"/>
                  </a:lnTo>
                  <a:lnTo>
                    <a:pt x="1" y="0"/>
                  </a:lnTo>
                  <a:lnTo>
                    <a:pt x="0" y="0"/>
                  </a:lnTo>
                </a:path>
              </a:pathLst>
            </a:custGeom>
            <a:ln w="19050">
              <a:solidFill>
                <a:schemeClr val="bg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1" name="Freeform 3"/>
            <p:cNvSpPr>
              <a:spLocks/>
            </p:cNvSpPr>
            <p:nvPr/>
          </p:nvSpPr>
          <p:spPr bwMode="auto">
            <a:xfrm>
              <a:off x="1257894" y="2274022"/>
              <a:ext cx="1523686" cy="1210729"/>
            </a:xfrm>
            <a:custGeom>
              <a:avLst/>
              <a:gdLst>
                <a:gd name="T0" fmla="*/ 119 w 119"/>
                <a:gd name="T1" fmla="*/ 95 h 95"/>
                <a:gd name="T2" fmla="*/ 99 w 119"/>
                <a:gd name="T3" fmla="*/ 95 h 95"/>
                <a:gd name="T4" fmla="*/ 99 w 119"/>
                <a:gd name="T5" fmla="*/ 88 h 95"/>
                <a:gd name="T6" fmla="*/ 64 w 119"/>
                <a:gd name="T7" fmla="*/ 88 h 95"/>
                <a:gd name="T8" fmla="*/ 64 w 119"/>
                <a:gd name="T9" fmla="*/ 83 h 95"/>
                <a:gd name="T10" fmla="*/ 62 w 119"/>
                <a:gd name="T11" fmla="*/ 83 h 95"/>
                <a:gd name="T12" fmla="*/ 62 w 119"/>
                <a:gd name="T13" fmla="*/ 79 h 95"/>
                <a:gd name="T14" fmla="*/ 51 w 119"/>
                <a:gd name="T15" fmla="*/ 79 h 95"/>
                <a:gd name="T16" fmla="*/ 51 w 119"/>
                <a:gd name="T17" fmla="*/ 75 h 95"/>
                <a:gd name="T18" fmla="*/ 33 w 119"/>
                <a:gd name="T19" fmla="*/ 75 h 95"/>
                <a:gd name="T20" fmla="*/ 33 w 119"/>
                <a:gd name="T21" fmla="*/ 71 h 95"/>
                <a:gd name="T22" fmla="*/ 32 w 119"/>
                <a:gd name="T23" fmla="*/ 71 h 95"/>
                <a:gd name="T24" fmla="*/ 32 w 119"/>
                <a:gd name="T25" fmla="*/ 67 h 95"/>
                <a:gd name="T26" fmla="*/ 31 w 119"/>
                <a:gd name="T27" fmla="*/ 67 h 95"/>
                <a:gd name="T28" fmla="*/ 31 w 119"/>
                <a:gd name="T29" fmla="*/ 63 h 95"/>
                <a:gd name="T30" fmla="*/ 29 w 119"/>
                <a:gd name="T31" fmla="*/ 63 h 95"/>
                <a:gd name="T32" fmla="*/ 29 w 119"/>
                <a:gd name="T33" fmla="*/ 59 h 95"/>
                <a:gd name="T34" fmla="*/ 25 w 119"/>
                <a:gd name="T35" fmla="*/ 59 h 95"/>
                <a:gd name="T36" fmla="*/ 25 w 119"/>
                <a:gd name="T37" fmla="*/ 56 h 95"/>
                <a:gd name="T38" fmla="*/ 22 w 119"/>
                <a:gd name="T39" fmla="*/ 56 h 95"/>
                <a:gd name="T40" fmla="*/ 22 w 119"/>
                <a:gd name="T41" fmla="*/ 51 h 95"/>
                <a:gd name="T42" fmla="*/ 17 w 119"/>
                <a:gd name="T43" fmla="*/ 51 h 95"/>
                <a:gd name="T44" fmla="*/ 17 w 119"/>
                <a:gd name="T45" fmla="*/ 43 h 95"/>
                <a:gd name="T46" fmla="*/ 15 w 119"/>
                <a:gd name="T47" fmla="*/ 43 h 95"/>
                <a:gd name="T48" fmla="*/ 15 w 119"/>
                <a:gd name="T49" fmla="*/ 31 h 95"/>
                <a:gd name="T50" fmla="*/ 14 w 119"/>
                <a:gd name="T51" fmla="*/ 31 h 95"/>
                <a:gd name="T52" fmla="*/ 14 w 119"/>
                <a:gd name="T53" fmla="*/ 13 h 95"/>
                <a:gd name="T54" fmla="*/ 12 w 119"/>
                <a:gd name="T55" fmla="*/ 13 h 95"/>
                <a:gd name="T56" fmla="*/ 12 w 119"/>
                <a:gd name="T57" fmla="*/ 11 h 95"/>
                <a:gd name="T58" fmla="*/ 11 w 119"/>
                <a:gd name="T59" fmla="*/ 11 h 95"/>
                <a:gd name="T60" fmla="*/ 11 w 119"/>
                <a:gd name="T61" fmla="*/ 8 h 95"/>
                <a:gd name="T62" fmla="*/ 7 w 119"/>
                <a:gd name="T63" fmla="*/ 8 h 95"/>
                <a:gd name="T64" fmla="*/ 7 w 119"/>
                <a:gd name="T65" fmla="*/ 4 h 95"/>
                <a:gd name="T66" fmla="*/ 2 w 119"/>
                <a:gd name="T67" fmla="*/ 4 h 95"/>
                <a:gd name="T68" fmla="*/ 2 w 119"/>
                <a:gd name="T69" fmla="*/ 0 h 95"/>
                <a:gd name="T70" fmla="*/ 0 w 119"/>
                <a:gd name="T7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9" h="95">
                  <a:moveTo>
                    <a:pt x="119" y="95"/>
                  </a:moveTo>
                  <a:lnTo>
                    <a:pt x="99" y="95"/>
                  </a:lnTo>
                  <a:lnTo>
                    <a:pt x="99" y="88"/>
                  </a:lnTo>
                  <a:lnTo>
                    <a:pt x="64" y="88"/>
                  </a:lnTo>
                  <a:lnTo>
                    <a:pt x="64" y="83"/>
                  </a:lnTo>
                  <a:lnTo>
                    <a:pt x="62" y="83"/>
                  </a:lnTo>
                  <a:lnTo>
                    <a:pt x="62" y="79"/>
                  </a:lnTo>
                  <a:lnTo>
                    <a:pt x="51" y="79"/>
                  </a:lnTo>
                  <a:lnTo>
                    <a:pt x="51" y="75"/>
                  </a:lnTo>
                  <a:lnTo>
                    <a:pt x="33" y="75"/>
                  </a:lnTo>
                  <a:lnTo>
                    <a:pt x="33" y="71"/>
                  </a:lnTo>
                  <a:lnTo>
                    <a:pt x="32" y="71"/>
                  </a:lnTo>
                  <a:lnTo>
                    <a:pt x="32" y="67"/>
                  </a:lnTo>
                  <a:lnTo>
                    <a:pt x="31" y="67"/>
                  </a:lnTo>
                  <a:lnTo>
                    <a:pt x="31" y="63"/>
                  </a:lnTo>
                  <a:lnTo>
                    <a:pt x="29" y="63"/>
                  </a:lnTo>
                  <a:lnTo>
                    <a:pt x="29" y="59"/>
                  </a:lnTo>
                  <a:lnTo>
                    <a:pt x="25" y="59"/>
                  </a:lnTo>
                  <a:lnTo>
                    <a:pt x="25" y="56"/>
                  </a:lnTo>
                  <a:lnTo>
                    <a:pt x="22" y="56"/>
                  </a:lnTo>
                  <a:lnTo>
                    <a:pt x="22" y="51"/>
                  </a:lnTo>
                  <a:lnTo>
                    <a:pt x="17" y="51"/>
                  </a:lnTo>
                  <a:lnTo>
                    <a:pt x="17" y="43"/>
                  </a:lnTo>
                  <a:lnTo>
                    <a:pt x="15" y="43"/>
                  </a:lnTo>
                  <a:lnTo>
                    <a:pt x="15" y="31"/>
                  </a:lnTo>
                  <a:lnTo>
                    <a:pt x="14" y="31"/>
                  </a:lnTo>
                  <a:lnTo>
                    <a:pt x="14" y="13"/>
                  </a:lnTo>
                  <a:lnTo>
                    <a:pt x="12" y="13"/>
                  </a:lnTo>
                  <a:lnTo>
                    <a:pt x="12" y="11"/>
                  </a:lnTo>
                  <a:lnTo>
                    <a:pt x="11" y="11"/>
                  </a:lnTo>
                  <a:lnTo>
                    <a:pt x="11" y="8"/>
                  </a:lnTo>
                  <a:lnTo>
                    <a:pt x="7" y="8"/>
                  </a:lnTo>
                  <a:lnTo>
                    <a:pt x="7" y="4"/>
                  </a:lnTo>
                  <a:lnTo>
                    <a:pt x="2" y="4"/>
                  </a:lnTo>
                  <a:lnTo>
                    <a:pt x="2"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2" name="Line 4"/>
            <p:cNvSpPr>
              <a:spLocks noChangeShapeType="1"/>
            </p:cNvSpPr>
            <p:nvPr/>
          </p:nvSpPr>
          <p:spPr bwMode="auto">
            <a:xfrm>
              <a:off x="2808474" y="3455014"/>
              <a:ext cx="0" cy="29737"/>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3" name="Line 5"/>
            <p:cNvSpPr>
              <a:spLocks noChangeShapeType="1"/>
            </p:cNvSpPr>
            <p:nvPr/>
          </p:nvSpPr>
          <p:spPr bwMode="auto">
            <a:xfrm>
              <a:off x="2181074" y="3365802"/>
              <a:ext cx="0" cy="29737"/>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5" name="Line 6"/>
            <p:cNvSpPr>
              <a:spLocks noChangeShapeType="1"/>
            </p:cNvSpPr>
            <p:nvPr/>
          </p:nvSpPr>
          <p:spPr bwMode="auto">
            <a:xfrm>
              <a:off x="5234351" y="3495875"/>
              <a:ext cx="0" cy="4102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sp>
          <p:nvSpPr>
            <p:cNvPr id="266" name="Freeform 7"/>
            <p:cNvSpPr>
              <a:spLocks/>
            </p:cNvSpPr>
            <p:nvPr/>
          </p:nvSpPr>
          <p:spPr bwMode="auto">
            <a:xfrm>
              <a:off x="3765502" y="2243624"/>
              <a:ext cx="1477566" cy="1295432"/>
            </a:xfrm>
            <a:custGeom>
              <a:avLst/>
              <a:gdLst>
                <a:gd name="T0" fmla="*/ 113 w 113"/>
                <a:gd name="T1" fmla="*/ 100 h 100"/>
                <a:gd name="T2" fmla="*/ 52 w 113"/>
                <a:gd name="T3" fmla="*/ 100 h 100"/>
                <a:gd name="T4" fmla="*/ 52 w 113"/>
                <a:gd name="T5" fmla="*/ 99 h 100"/>
                <a:gd name="T6" fmla="*/ 50 w 113"/>
                <a:gd name="T7" fmla="*/ 99 h 100"/>
                <a:gd name="T8" fmla="*/ 50 w 113"/>
                <a:gd name="T9" fmla="*/ 97 h 100"/>
                <a:gd name="T10" fmla="*/ 37 w 113"/>
                <a:gd name="T11" fmla="*/ 97 h 100"/>
                <a:gd name="T12" fmla="*/ 37 w 113"/>
                <a:gd name="T13" fmla="*/ 96 h 100"/>
                <a:gd name="T14" fmla="*/ 27 w 113"/>
                <a:gd name="T15" fmla="*/ 96 h 100"/>
                <a:gd name="T16" fmla="*/ 27 w 113"/>
                <a:gd name="T17" fmla="*/ 95 h 100"/>
                <a:gd name="T18" fmla="*/ 25 w 113"/>
                <a:gd name="T19" fmla="*/ 95 h 100"/>
                <a:gd name="T20" fmla="*/ 25 w 113"/>
                <a:gd name="T21" fmla="*/ 90 h 100"/>
                <a:gd name="T22" fmla="*/ 24 w 113"/>
                <a:gd name="T23" fmla="*/ 90 h 100"/>
                <a:gd name="T24" fmla="*/ 24 w 113"/>
                <a:gd name="T25" fmla="*/ 84 h 100"/>
                <a:gd name="T26" fmla="*/ 22 w 113"/>
                <a:gd name="T27" fmla="*/ 84 h 100"/>
                <a:gd name="T28" fmla="*/ 22 w 113"/>
                <a:gd name="T29" fmla="*/ 80 h 100"/>
                <a:gd name="T30" fmla="*/ 18 w 113"/>
                <a:gd name="T31" fmla="*/ 80 h 100"/>
                <a:gd name="T32" fmla="*/ 18 w 113"/>
                <a:gd name="T33" fmla="*/ 78 h 100"/>
                <a:gd name="T34" fmla="*/ 17 w 113"/>
                <a:gd name="T35" fmla="*/ 78 h 100"/>
                <a:gd name="T36" fmla="*/ 17 w 113"/>
                <a:gd name="T37" fmla="*/ 76 h 100"/>
                <a:gd name="T38" fmla="*/ 15 w 113"/>
                <a:gd name="T39" fmla="*/ 76 h 100"/>
                <a:gd name="T40" fmla="*/ 15 w 113"/>
                <a:gd name="T41" fmla="*/ 75 h 100"/>
                <a:gd name="T42" fmla="*/ 14 w 113"/>
                <a:gd name="T43" fmla="*/ 75 h 100"/>
                <a:gd name="T44" fmla="*/ 14 w 113"/>
                <a:gd name="T45" fmla="*/ 68 h 100"/>
                <a:gd name="T46" fmla="*/ 12 w 113"/>
                <a:gd name="T47" fmla="*/ 68 h 100"/>
                <a:gd name="T48" fmla="*/ 12 w 113"/>
                <a:gd name="T49" fmla="*/ 53 h 100"/>
                <a:gd name="T50" fmla="*/ 11 w 113"/>
                <a:gd name="T51" fmla="*/ 53 h 100"/>
                <a:gd name="T52" fmla="*/ 11 w 113"/>
                <a:gd name="T53" fmla="*/ 39 h 100"/>
                <a:gd name="T54" fmla="*/ 11 w 113"/>
                <a:gd name="T55" fmla="*/ 29 h 100"/>
                <a:gd name="T56" fmla="*/ 10 w 113"/>
                <a:gd name="T57" fmla="*/ 29 h 100"/>
                <a:gd name="T58" fmla="*/ 10 w 113"/>
                <a:gd name="T59" fmla="*/ 24 h 100"/>
                <a:gd name="T60" fmla="*/ 9 w 113"/>
                <a:gd name="T61" fmla="*/ 24 h 100"/>
                <a:gd name="T62" fmla="*/ 9 w 113"/>
                <a:gd name="T63" fmla="*/ 17 h 100"/>
                <a:gd name="T64" fmla="*/ 8 w 113"/>
                <a:gd name="T65" fmla="*/ 17 h 100"/>
                <a:gd name="T66" fmla="*/ 8 w 113"/>
                <a:gd name="T67" fmla="*/ 13 h 100"/>
                <a:gd name="T68" fmla="*/ 7 w 113"/>
                <a:gd name="T69" fmla="*/ 13 h 100"/>
                <a:gd name="T70" fmla="*/ 7 w 113"/>
                <a:gd name="T71" fmla="*/ 7 h 100"/>
                <a:gd name="T72" fmla="*/ 6 w 113"/>
                <a:gd name="T73" fmla="*/ 7 h 100"/>
                <a:gd name="T74" fmla="*/ 6 w 113"/>
                <a:gd name="T75" fmla="*/ 3 h 100"/>
                <a:gd name="T76" fmla="*/ 3 w 113"/>
                <a:gd name="T77" fmla="*/ 3 h 100"/>
                <a:gd name="T78" fmla="*/ 3 w 113"/>
                <a:gd name="T79" fmla="*/ 0 h 100"/>
                <a:gd name="T80" fmla="*/ 0 w 113"/>
                <a:gd name="T8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3" h="100">
                  <a:moveTo>
                    <a:pt x="113" y="100"/>
                  </a:moveTo>
                  <a:lnTo>
                    <a:pt x="52" y="100"/>
                  </a:lnTo>
                  <a:lnTo>
                    <a:pt x="52" y="99"/>
                  </a:lnTo>
                  <a:lnTo>
                    <a:pt x="50" y="99"/>
                  </a:lnTo>
                  <a:lnTo>
                    <a:pt x="50" y="97"/>
                  </a:lnTo>
                  <a:lnTo>
                    <a:pt x="37" y="97"/>
                  </a:lnTo>
                  <a:lnTo>
                    <a:pt x="37" y="96"/>
                  </a:lnTo>
                  <a:lnTo>
                    <a:pt x="27" y="96"/>
                  </a:lnTo>
                  <a:lnTo>
                    <a:pt x="27" y="95"/>
                  </a:lnTo>
                  <a:lnTo>
                    <a:pt x="25" y="95"/>
                  </a:lnTo>
                  <a:lnTo>
                    <a:pt x="25" y="90"/>
                  </a:lnTo>
                  <a:lnTo>
                    <a:pt x="24" y="90"/>
                  </a:lnTo>
                  <a:lnTo>
                    <a:pt x="24" y="84"/>
                  </a:lnTo>
                  <a:lnTo>
                    <a:pt x="22" y="84"/>
                  </a:lnTo>
                  <a:lnTo>
                    <a:pt x="22" y="80"/>
                  </a:lnTo>
                  <a:lnTo>
                    <a:pt x="18" y="80"/>
                  </a:lnTo>
                  <a:lnTo>
                    <a:pt x="18" y="78"/>
                  </a:lnTo>
                  <a:lnTo>
                    <a:pt x="17" y="78"/>
                  </a:lnTo>
                  <a:lnTo>
                    <a:pt x="17" y="76"/>
                  </a:lnTo>
                  <a:lnTo>
                    <a:pt x="15" y="76"/>
                  </a:lnTo>
                  <a:lnTo>
                    <a:pt x="15" y="75"/>
                  </a:lnTo>
                  <a:lnTo>
                    <a:pt x="14" y="75"/>
                  </a:lnTo>
                  <a:lnTo>
                    <a:pt x="14" y="68"/>
                  </a:lnTo>
                  <a:lnTo>
                    <a:pt x="12" y="68"/>
                  </a:lnTo>
                  <a:lnTo>
                    <a:pt x="12" y="53"/>
                  </a:lnTo>
                  <a:lnTo>
                    <a:pt x="11" y="53"/>
                  </a:lnTo>
                  <a:lnTo>
                    <a:pt x="11" y="39"/>
                  </a:lnTo>
                  <a:lnTo>
                    <a:pt x="11" y="29"/>
                  </a:lnTo>
                  <a:lnTo>
                    <a:pt x="10" y="29"/>
                  </a:lnTo>
                  <a:lnTo>
                    <a:pt x="10" y="24"/>
                  </a:lnTo>
                  <a:lnTo>
                    <a:pt x="9" y="24"/>
                  </a:lnTo>
                  <a:lnTo>
                    <a:pt x="9" y="17"/>
                  </a:lnTo>
                  <a:lnTo>
                    <a:pt x="8" y="17"/>
                  </a:lnTo>
                  <a:lnTo>
                    <a:pt x="8" y="13"/>
                  </a:lnTo>
                  <a:lnTo>
                    <a:pt x="7" y="13"/>
                  </a:lnTo>
                  <a:lnTo>
                    <a:pt x="7" y="7"/>
                  </a:lnTo>
                  <a:lnTo>
                    <a:pt x="6" y="7"/>
                  </a:lnTo>
                  <a:lnTo>
                    <a:pt x="6" y="3"/>
                  </a:lnTo>
                  <a:lnTo>
                    <a:pt x="3" y="3"/>
                  </a:lnTo>
                  <a:lnTo>
                    <a:pt x="3" y="0"/>
                  </a:lnTo>
                  <a:lnTo>
                    <a:pt x="0" y="0"/>
                  </a:lnTo>
                </a:path>
              </a:pathLst>
            </a:custGeom>
            <a:ln w="19050">
              <a:solidFill>
                <a:schemeClr val="bg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sp>
          <p:nvSpPr>
            <p:cNvPr id="268" name="Freeform 8"/>
            <p:cNvSpPr>
              <a:spLocks/>
            </p:cNvSpPr>
            <p:nvPr/>
          </p:nvSpPr>
          <p:spPr bwMode="auto">
            <a:xfrm>
              <a:off x="3765502" y="2243623"/>
              <a:ext cx="1945636" cy="1272761"/>
            </a:xfrm>
            <a:custGeom>
              <a:avLst/>
              <a:gdLst>
                <a:gd name="T0" fmla="*/ 151 w 151"/>
                <a:gd name="T1" fmla="*/ 100 h 100"/>
                <a:gd name="T2" fmla="*/ 151 w 151"/>
                <a:gd name="T3" fmla="*/ 96 h 100"/>
                <a:gd name="T4" fmla="*/ 100 w 151"/>
                <a:gd name="T5" fmla="*/ 96 h 100"/>
                <a:gd name="T6" fmla="*/ 100 w 151"/>
                <a:gd name="T7" fmla="*/ 93 h 100"/>
                <a:gd name="T8" fmla="*/ 87 w 151"/>
                <a:gd name="T9" fmla="*/ 93 h 100"/>
                <a:gd name="T10" fmla="*/ 87 w 151"/>
                <a:gd name="T11" fmla="*/ 91 h 100"/>
                <a:gd name="T12" fmla="*/ 74 w 151"/>
                <a:gd name="T13" fmla="*/ 91 h 100"/>
                <a:gd name="T14" fmla="*/ 74 w 151"/>
                <a:gd name="T15" fmla="*/ 90 h 100"/>
                <a:gd name="T16" fmla="*/ 61 w 151"/>
                <a:gd name="T17" fmla="*/ 90 h 100"/>
                <a:gd name="T18" fmla="*/ 61 w 151"/>
                <a:gd name="T19" fmla="*/ 88 h 100"/>
                <a:gd name="T20" fmla="*/ 54 w 151"/>
                <a:gd name="T21" fmla="*/ 88 h 100"/>
                <a:gd name="T22" fmla="*/ 54 w 151"/>
                <a:gd name="T23" fmla="*/ 87 h 100"/>
                <a:gd name="T24" fmla="*/ 49 w 151"/>
                <a:gd name="T25" fmla="*/ 87 h 100"/>
                <a:gd name="T26" fmla="*/ 49 w 151"/>
                <a:gd name="T27" fmla="*/ 85 h 100"/>
                <a:gd name="T28" fmla="*/ 47 w 151"/>
                <a:gd name="T29" fmla="*/ 85 h 100"/>
                <a:gd name="T30" fmla="*/ 47 w 151"/>
                <a:gd name="T31" fmla="*/ 83 h 100"/>
                <a:gd name="T32" fmla="*/ 45 w 151"/>
                <a:gd name="T33" fmla="*/ 83 h 100"/>
                <a:gd name="T34" fmla="*/ 45 w 151"/>
                <a:gd name="T35" fmla="*/ 81 h 100"/>
                <a:gd name="T36" fmla="*/ 37 w 151"/>
                <a:gd name="T37" fmla="*/ 81 h 100"/>
                <a:gd name="T38" fmla="*/ 37 w 151"/>
                <a:gd name="T39" fmla="*/ 76 h 100"/>
                <a:gd name="T40" fmla="*/ 35 w 151"/>
                <a:gd name="T41" fmla="*/ 76 h 100"/>
                <a:gd name="T42" fmla="*/ 35 w 151"/>
                <a:gd name="T43" fmla="*/ 73 h 100"/>
                <a:gd name="T44" fmla="*/ 34 w 151"/>
                <a:gd name="T45" fmla="*/ 73 h 100"/>
                <a:gd name="T46" fmla="*/ 34 w 151"/>
                <a:gd name="T47" fmla="*/ 71 h 100"/>
                <a:gd name="T48" fmla="*/ 26 w 151"/>
                <a:gd name="T49" fmla="*/ 71 h 100"/>
                <a:gd name="T50" fmla="*/ 26 w 151"/>
                <a:gd name="T51" fmla="*/ 66 h 100"/>
                <a:gd name="T52" fmla="*/ 25 w 151"/>
                <a:gd name="T53" fmla="*/ 66 h 100"/>
                <a:gd name="T54" fmla="*/ 25 w 151"/>
                <a:gd name="T55" fmla="*/ 60 h 100"/>
                <a:gd name="T56" fmla="*/ 23 w 151"/>
                <a:gd name="T57" fmla="*/ 60 h 100"/>
                <a:gd name="T58" fmla="*/ 23 w 151"/>
                <a:gd name="T59" fmla="*/ 55 h 100"/>
                <a:gd name="T60" fmla="*/ 22 w 151"/>
                <a:gd name="T61" fmla="*/ 55 h 100"/>
                <a:gd name="T62" fmla="*/ 22 w 151"/>
                <a:gd name="T63" fmla="*/ 52 h 100"/>
                <a:gd name="T64" fmla="*/ 20 w 151"/>
                <a:gd name="T65" fmla="*/ 52 h 100"/>
                <a:gd name="T66" fmla="*/ 20 w 151"/>
                <a:gd name="T67" fmla="*/ 50 h 100"/>
                <a:gd name="T68" fmla="*/ 18 w 151"/>
                <a:gd name="T69" fmla="*/ 50 h 100"/>
                <a:gd name="T70" fmla="*/ 18 w 151"/>
                <a:gd name="T71" fmla="*/ 48 h 100"/>
                <a:gd name="T72" fmla="*/ 16 w 151"/>
                <a:gd name="T73" fmla="*/ 48 h 100"/>
                <a:gd name="T74" fmla="*/ 16 w 151"/>
                <a:gd name="T75" fmla="*/ 47 h 100"/>
                <a:gd name="T76" fmla="*/ 14 w 151"/>
                <a:gd name="T77" fmla="*/ 47 h 100"/>
                <a:gd name="T78" fmla="*/ 14 w 151"/>
                <a:gd name="T79" fmla="*/ 44 h 100"/>
                <a:gd name="T80" fmla="*/ 13 w 151"/>
                <a:gd name="T81" fmla="*/ 44 h 100"/>
                <a:gd name="T82" fmla="*/ 13 w 151"/>
                <a:gd name="T83" fmla="*/ 24 h 100"/>
                <a:gd name="T84" fmla="*/ 12 w 151"/>
                <a:gd name="T85" fmla="*/ 24 h 100"/>
                <a:gd name="T86" fmla="*/ 12 w 151"/>
                <a:gd name="T87" fmla="*/ 18 h 100"/>
                <a:gd name="T88" fmla="*/ 11 w 151"/>
                <a:gd name="T89" fmla="*/ 18 h 100"/>
                <a:gd name="T90" fmla="*/ 11 w 151"/>
                <a:gd name="T91" fmla="*/ 10 h 100"/>
                <a:gd name="T92" fmla="*/ 10 w 151"/>
                <a:gd name="T93" fmla="*/ 10 h 100"/>
                <a:gd name="T94" fmla="*/ 10 w 151"/>
                <a:gd name="T95" fmla="*/ 7 h 100"/>
                <a:gd name="T96" fmla="*/ 9 w 151"/>
                <a:gd name="T97" fmla="*/ 7 h 100"/>
                <a:gd name="T98" fmla="*/ 9 w 151"/>
                <a:gd name="T99" fmla="*/ 3 h 100"/>
                <a:gd name="T100" fmla="*/ 7 w 151"/>
                <a:gd name="T101" fmla="*/ 3 h 100"/>
                <a:gd name="T102" fmla="*/ 7 w 151"/>
                <a:gd name="T103" fmla="*/ 2 h 100"/>
                <a:gd name="T104" fmla="*/ 6 w 151"/>
                <a:gd name="T105" fmla="*/ 2 h 100"/>
                <a:gd name="T106" fmla="*/ 6 w 151"/>
                <a:gd name="T107" fmla="*/ 0 h 100"/>
                <a:gd name="T108" fmla="*/ 0 w 151"/>
                <a:gd name="T10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1" h="100">
                  <a:moveTo>
                    <a:pt x="151" y="100"/>
                  </a:moveTo>
                  <a:lnTo>
                    <a:pt x="151" y="96"/>
                  </a:lnTo>
                  <a:lnTo>
                    <a:pt x="100" y="96"/>
                  </a:lnTo>
                  <a:lnTo>
                    <a:pt x="100" y="93"/>
                  </a:lnTo>
                  <a:lnTo>
                    <a:pt x="87" y="93"/>
                  </a:lnTo>
                  <a:lnTo>
                    <a:pt x="87" y="91"/>
                  </a:lnTo>
                  <a:lnTo>
                    <a:pt x="74" y="91"/>
                  </a:lnTo>
                  <a:lnTo>
                    <a:pt x="74" y="90"/>
                  </a:lnTo>
                  <a:lnTo>
                    <a:pt x="61" y="90"/>
                  </a:lnTo>
                  <a:lnTo>
                    <a:pt x="61" y="88"/>
                  </a:lnTo>
                  <a:lnTo>
                    <a:pt x="54" y="88"/>
                  </a:lnTo>
                  <a:lnTo>
                    <a:pt x="54" y="87"/>
                  </a:lnTo>
                  <a:lnTo>
                    <a:pt x="49" y="87"/>
                  </a:lnTo>
                  <a:lnTo>
                    <a:pt x="49" y="85"/>
                  </a:lnTo>
                  <a:lnTo>
                    <a:pt x="47" y="85"/>
                  </a:lnTo>
                  <a:lnTo>
                    <a:pt x="47" y="83"/>
                  </a:lnTo>
                  <a:lnTo>
                    <a:pt x="45" y="83"/>
                  </a:lnTo>
                  <a:lnTo>
                    <a:pt x="45" y="81"/>
                  </a:lnTo>
                  <a:lnTo>
                    <a:pt x="37" y="81"/>
                  </a:lnTo>
                  <a:lnTo>
                    <a:pt x="37" y="76"/>
                  </a:lnTo>
                  <a:lnTo>
                    <a:pt x="35" y="76"/>
                  </a:lnTo>
                  <a:lnTo>
                    <a:pt x="35" y="73"/>
                  </a:lnTo>
                  <a:lnTo>
                    <a:pt x="34" y="73"/>
                  </a:lnTo>
                  <a:lnTo>
                    <a:pt x="34" y="71"/>
                  </a:lnTo>
                  <a:lnTo>
                    <a:pt x="26" y="71"/>
                  </a:lnTo>
                  <a:lnTo>
                    <a:pt x="26" y="66"/>
                  </a:lnTo>
                  <a:lnTo>
                    <a:pt x="25" y="66"/>
                  </a:lnTo>
                  <a:lnTo>
                    <a:pt x="25" y="60"/>
                  </a:lnTo>
                  <a:lnTo>
                    <a:pt x="23" y="60"/>
                  </a:lnTo>
                  <a:lnTo>
                    <a:pt x="23" y="55"/>
                  </a:lnTo>
                  <a:lnTo>
                    <a:pt x="22" y="55"/>
                  </a:lnTo>
                  <a:lnTo>
                    <a:pt x="22" y="52"/>
                  </a:lnTo>
                  <a:lnTo>
                    <a:pt x="20" y="52"/>
                  </a:lnTo>
                  <a:lnTo>
                    <a:pt x="20" y="50"/>
                  </a:lnTo>
                  <a:lnTo>
                    <a:pt x="18" y="50"/>
                  </a:lnTo>
                  <a:lnTo>
                    <a:pt x="18" y="48"/>
                  </a:lnTo>
                  <a:lnTo>
                    <a:pt x="16" y="48"/>
                  </a:lnTo>
                  <a:lnTo>
                    <a:pt x="16" y="47"/>
                  </a:lnTo>
                  <a:lnTo>
                    <a:pt x="14" y="47"/>
                  </a:lnTo>
                  <a:lnTo>
                    <a:pt x="14" y="44"/>
                  </a:lnTo>
                  <a:lnTo>
                    <a:pt x="13" y="44"/>
                  </a:lnTo>
                  <a:lnTo>
                    <a:pt x="13" y="24"/>
                  </a:lnTo>
                  <a:lnTo>
                    <a:pt x="12" y="24"/>
                  </a:lnTo>
                  <a:lnTo>
                    <a:pt x="12" y="18"/>
                  </a:lnTo>
                  <a:lnTo>
                    <a:pt x="11" y="18"/>
                  </a:lnTo>
                  <a:lnTo>
                    <a:pt x="11" y="10"/>
                  </a:lnTo>
                  <a:lnTo>
                    <a:pt x="10" y="10"/>
                  </a:lnTo>
                  <a:lnTo>
                    <a:pt x="10" y="7"/>
                  </a:lnTo>
                  <a:lnTo>
                    <a:pt x="9" y="7"/>
                  </a:lnTo>
                  <a:lnTo>
                    <a:pt x="9" y="3"/>
                  </a:lnTo>
                  <a:lnTo>
                    <a:pt x="7" y="3"/>
                  </a:lnTo>
                  <a:lnTo>
                    <a:pt x="7" y="2"/>
                  </a:lnTo>
                  <a:lnTo>
                    <a:pt x="6" y="2"/>
                  </a:lnTo>
                  <a:lnTo>
                    <a:pt x="6"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sp>
          <p:nvSpPr>
            <p:cNvPr id="269" name="Line 9"/>
            <p:cNvSpPr>
              <a:spLocks noChangeShapeType="1"/>
            </p:cNvSpPr>
            <p:nvPr/>
          </p:nvSpPr>
          <p:spPr bwMode="auto">
            <a:xfrm>
              <a:off x="6913659" y="3230072"/>
              <a:ext cx="0" cy="3794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sp>
          <p:nvSpPr>
            <p:cNvPr id="270" name="Line 10"/>
            <p:cNvSpPr>
              <a:spLocks noChangeShapeType="1"/>
            </p:cNvSpPr>
            <p:nvPr/>
          </p:nvSpPr>
          <p:spPr bwMode="auto">
            <a:xfrm>
              <a:off x="7091228" y="3318599"/>
              <a:ext cx="0" cy="3794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sp>
          <p:nvSpPr>
            <p:cNvPr id="271" name="Line 11"/>
            <p:cNvSpPr>
              <a:spLocks noChangeShapeType="1"/>
            </p:cNvSpPr>
            <p:nvPr/>
          </p:nvSpPr>
          <p:spPr bwMode="auto">
            <a:xfrm>
              <a:off x="7078545" y="3331246"/>
              <a:ext cx="0" cy="3794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sp>
          <p:nvSpPr>
            <p:cNvPr id="272" name="Freeform 12"/>
            <p:cNvSpPr>
              <a:spLocks/>
            </p:cNvSpPr>
            <p:nvPr/>
          </p:nvSpPr>
          <p:spPr bwMode="auto">
            <a:xfrm>
              <a:off x="6469736" y="2243623"/>
              <a:ext cx="1712274" cy="1315265"/>
            </a:xfrm>
            <a:custGeom>
              <a:avLst/>
              <a:gdLst>
                <a:gd name="T0" fmla="*/ 135 w 135"/>
                <a:gd name="T1" fmla="*/ 104 h 104"/>
                <a:gd name="T2" fmla="*/ 135 w 135"/>
                <a:gd name="T3" fmla="*/ 99 h 104"/>
                <a:gd name="T4" fmla="*/ 53 w 135"/>
                <a:gd name="T5" fmla="*/ 99 h 104"/>
                <a:gd name="T6" fmla="*/ 53 w 135"/>
                <a:gd name="T7" fmla="*/ 95 h 104"/>
                <a:gd name="T8" fmla="*/ 51 w 135"/>
                <a:gd name="T9" fmla="*/ 95 h 104"/>
                <a:gd name="T10" fmla="*/ 51 w 135"/>
                <a:gd name="T11" fmla="*/ 89 h 104"/>
                <a:gd name="T12" fmla="*/ 41 w 135"/>
                <a:gd name="T13" fmla="*/ 89 h 104"/>
                <a:gd name="T14" fmla="*/ 41 w 135"/>
                <a:gd name="T15" fmla="*/ 85 h 104"/>
                <a:gd name="T16" fmla="*/ 37 w 135"/>
                <a:gd name="T17" fmla="*/ 85 h 104"/>
                <a:gd name="T18" fmla="*/ 37 w 135"/>
                <a:gd name="T19" fmla="*/ 82 h 104"/>
                <a:gd name="T20" fmla="*/ 33 w 135"/>
                <a:gd name="T21" fmla="*/ 82 h 104"/>
                <a:gd name="T22" fmla="*/ 33 w 135"/>
                <a:gd name="T23" fmla="*/ 79 h 104"/>
                <a:gd name="T24" fmla="*/ 23 w 135"/>
                <a:gd name="T25" fmla="*/ 79 h 104"/>
                <a:gd name="T26" fmla="*/ 23 w 135"/>
                <a:gd name="T27" fmla="*/ 76 h 104"/>
                <a:gd name="T28" fmla="*/ 21 w 135"/>
                <a:gd name="T29" fmla="*/ 76 h 104"/>
                <a:gd name="T30" fmla="*/ 21 w 135"/>
                <a:gd name="T31" fmla="*/ 71 h 104"/>
                <a:gd name="T32" fmla="*/ 20 w 135"/>
                <a:gd name="T33" fmla="*/ 71 h 104"/>
                <a:gd name="T34" fmla="*/ 20 w 135"/>
                <a:gd name="T35" fmla="*/ 69 h 104"/>
                <a:gd name="T36" fmla="*/ 19 w 135"/>
                <a:gd name="T37" fmla="*/ 69 h 104"/>
                <a:gd name="T38" fmla="*/ 19 w 135"/>
                <a:gd name="T39" fmla="*/ 53 h 104"/>
                <a:gd name="T40" fmla="*/ 17 w 135"/>
                <a:gd name="T41" fmla="*/ 53 h 104"/>
                <a:gd name="T42" fmla="*/ 17 w 135"/>
                <a:gd name="T43" fmla="*/ 38 h 104"/>
                <a:gd name="T44" fmla="*/ 16 w 135"/>
                <a:gd name="T45" fmla="*/ 38 h 104"/>
                <a:gd name="T46" fmla="*/ 16 w 135"/>
                <a:gd name="T47" fmla="*/ 33 h 104"/>
                <a:gd name="T48" fmla="*/ 15 w 135"/>
                <a:gd name="T49" fmla="*/ 33 h 104"/>
                <a:gd name="T50" fmla="*/ 15 w 135"/>
                <a:gd name="T51" fmla="*/ 23 h 104"/>
                <a:gd name="T52" fmla="*/ 13 w 135"/>
                <a:gd name="T53" fmla="*/ 23 h 104"/>
                <a:gd name="T54" fmla="*/ 13 w 135"/>
                <a:gd name="T55" fmla="*/ 18 h 104"/>
                <a:gd name="T56" fmla="*/ 12 w 135"/>
                <a:gd name="T57" fmla="*/ 18 h 104"/>
                <a:gd name="T58" fmla="*/ 12 w 135"/>
                <a:gd name="T59" fmla="*/ 14 h 104"/>
                <a:gd name="T60" fmla="*/ 11 w 135"/>
                <a:gd name="T61" fmla="*/ 14 h 104"/>
                <a:gd name="T62" fmla="*/ 11 w 135"/>
                <a:gd name="T63" fmla="*/ 12 h 104"/>
                <a:gd name="T64" fmla="*/ 9 w 135"/>
                <a:gd name="T65" fmla="*/ 12 h 104"/>
                <a:gd name="T66" fmla="*/ 9 w 135"/>
                <a:gd name="T67" fmla="*/ 9 h 104"/>
                <a:gd name="T68" fmla="*/ 7 w 135"/>
                <a:gd name="T69" fmla="*/ 9 h 104"/>
                <a:gd name="T70" fmla="*/ 7 w 135"/>
                <a:gd name="T71" fmla="*/ 4 h 104"/>
                <a:gd name="T72" fmla="*/ 6 w 135"/>
                <a:gd name="T73" fmla="*/ 4 h 104"/>
                <a:gd name="T74" fmla="*/ 6 w 135"/>
                <a:gd name="T75" fmla="*/ 0 h 104"/>
                <a:gd name="T76" fmla="*/ 0 w 135"/>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 h="104">
                  <a:moveTo>
                    <a:pt x="135" y="104"/>
                  </a:moveTo>
                  <a:lnTo>
                    <a:pt x="135" y="99"/>
                  </a:lnTo>
                  <a:lnTo>
                    <a:pt x="53" y="99"/>
                  </a:lnTo>
                  <a:lnTo>
                    <a:pt x="53" y="95"/>
                  </a:lnTo>
                  <a:lnTo>
                    <a:pt x="51" y="95"/>
                  </a:lnTo>
                  <a:lnTo>
                    <a:pt x="51" y="89"/>
                  </a:lnTo>
                  <a:lnTo>
                    <a:pt x="41" y="89"/>
                  </a:lnTo>
                  <a:lnTo>
                    <a:pt x="41" y="85"/>
                  </a:lnTo>
                  <a:lnTo>
                    <a:pt x="37" y="85"/>
                  </a:lnTo>
                  <a:lnTo>
                    <a:pt x="37" y="82"/>
                  </a:lnTo>
                  <a:lnTo>
                    <a:pt x="33" y="82"/>
                  </a:lnTo>
                  <a:lnTo>
                    <a:pt x="33" y="79"/>
                  </a:lnTo>
                  <a:lnTo>
                    <a:pt x="23" y="79"/>
                  </a:lnTo>
                  <a:lnTo>
                    <a:pt x="23" y="76"/>
                  </a:lnTo>
                  <a:lnTo>
                    <a:pt x="21" y="76"/>
                  </a:lnTo>
                  <a:lnTo>
                    <a:pt x="21" y="71"/>
                  </a:lnTo>
                  <a:lnTo>
                    <a:pt x="20" y="71"/>
                  </a:lnTo>
                  <a:lnTo>
                    <a:pt x="20" y="69"/>
                  </a:lnTo>
                  <a:lnTo>
                    <a:pt x="19" y="69"/>
                  </a:lnTo>
                  <a:lnTo>
                    <a:pt x="19" y="53"/>
                  </a:lnTo>
                  <a:lnTo>
                    <a:pt x="17" y="53"/>
                  </a:lnTo>
                  <a:lnTo>
                    <a:pt x="17" y="38"/>
                  </a:lnTo>
                  <a:lnTo>
                    <a:pt x="16" y="38"/>
                  </a:lnTo>
                  <a:lnTo>
                    <a:pt x="16" y="33"/>
                  </a:lnTo>
                  <a:lnTo>
                    <a:pt x="15" y="33"/>
                  </a:lnTo>
                  <a:lnTo>
                    <a:pt x="15" y="23"/>
                  </a:lnTo>
                  <a:lnTo>
                    <a:pt x="13" y="23"/>
                  </a:lnTo>
                  <a:lnTo>
                    <a:pt x="13" y="18"/>
                  </a:lnTo>
                  <a:lnTo>
                    <a:pt x="12" y="18"/>
                  </a:lnTo>
                  <a:lnTo>
                    <a:pt x="12" y="14"/>
                  </a:lnTo>
                  <a:lnTo>
                    <a:pt x="11" y="14"/>
                  </a:lnTo>
                  <a:lnTo>
                    <a:pt x="11" y="12"/>
                  </a:lnTo>
                  <a:lnTo>
                    <a:pt x="9" y="12"/>
                  </a:lnTo>
                  <a:lnTo>
                    <a:pt x="9" y="9"/>
                  </a:lnTo>
                  <a:lnTo>
                    <a:pt x="7" y="9"/>
                  </a:lnTo>
                  <a:lnTo>
                    <a:pt x="7" y="4"/>
                  </a:lnTo>
                  <a:lnTo>
                    <a:pt x="6" y="4"/>
                  </a:lnTo>
                  <a:lnTo>
                    <a:pt x="6" y="0"/>
                  </a:lnTo>
                  <a:lnTo>
                    <a:pt x="0" y="0"/>
                  </a:lnTo>
                </a:path>
              </a:pathLst>
            </a:custGeom>
            <a:ln w="19050">
              <a:solidFill>
                <a:schemeClr val="bg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sp>
          <p:nvSpPr>
            <p:cNvPr id="274" name="Freeform 13"/>
            <p:cNvSpPr>
              <a:spLocks/>
            </p:cNvSpPr>
            <p:nvPr/>
          </p:nvSpPr>
          <p:spPr bwMode="auto">
            <a:xfrm>
              <a:off x="6469735" y="2243623"/>
              <a:ext cx="1953725" cy="1226259"/>
            </a:xfrm>
            <a:custGeom>
              <a:avLst/>
              <a:gdLst>
                <a:gd name="T0" fmla="*/ 154 w 154"/>
                <a:gd name="T1" fmla="*/ 97 h 97"/>
                <a:gd name="T2" fmla="*/ 138 w 154"/>
                <a:gd name="T3" fmla="*/ 97 h 97"/>
                <a:gd name="T4" fmla="*/ 138 w 154"/>
                <a:gd name="T5" fmla="*/ 91 h 97"/>
                <a:gd name="T6" fmla="*/ 125 w 154"/>
                <a:gd name="T7" fmla="*/ 91 h 97"/>
                <a:gd name="T8" fmla="*/ 125 w 154"/>
                <a:gd name="T9" fmla="*/ 86 h 97"/>
                <a:gd name="T10" fmla="*/ 85 w 154"/>
                <a:gd name="T11" fmla="*/ 86 h 97"/>
                <a:gd name="T12" fmla="*/ 85 w 154"/>
                <a:gd name="T13" fmla="*/ 81 h 97"/>
                <a:gd name="T14" fmla="*/ 81 w 154"/>
                <a:gd name="T15" fmla="*/ 81 h 97"/>
                <a:gd name="T16" fmla="*/ 81 w 154"/>
                <a:gd name="T17" fmla="*/ 78 h 97"/>
                <a:gd name="T18" fmla="*/ 69 w 154"/>
                <a:gd name="T19" fmla="*/ 78 h 97"/>
                <a:gd name="T20" fmla="*/ 69 w 154"/>
                <a:gd name="T21" fmla="*/ 76 h 97"/>
                <a:gd name="T22" fmla="*/ 63 w 154"/>
                <a:gd name="T23" fmla="*/ 76 h 97"/>
                <a:gd name="T24" fmla="*/ 63 w 154"/>
                <a:gd name="T25" fmla="*/ 73 h 97"/>
                <a:gd name="T26" fmla="*/ 52 w 154"/>
                <a:gd name="T27" fmla="*/ 73 h 97"/>
                <a:gd name="T28" fmla="*/ 52 w 154"/>
                <a:gd name="T29" fmla="*/ 70 h 97"/>
                <a:gd name="T30" fmla="*/ 51 w 154"/>
                <a:gd name="T31" fmla="*/ 70 h 97"/>
                <a:gd name="T32" fmla="*/ 51 w 154"/>
                <a:gd name="T33" fmla="*/ 65 h 97"/>
                <a:gd name="T34" fmla="*/ 36 w 154"/>
                <a:gd name="T35" fmla="*/ 65 h 97"/>
                <a:gd name="T36" fmla="*/ 36 w 154"/>
                <a:gd name="T37" fmla="*/ 61 h 97"/>
                <a:gd name="T38" fmla="*/ 35 w 154"/>
                <a:gd name="T39" fmla="*/ 61 h 97"/>
                <a:gd name="T40" fmla="*/ 35 w 154"/>
                <a:gd name="T41" fmla="*/ 58 h 97"/>
                <a:gd name="T42" fmla="*/ 33 w 154"/>
                <a:gd name="T43" fmla="*/ 58 h 97"/>
                <a:gd name="T44" fmla="*/ 33 w 154"/>
                <a:gd name="T45" fmla="*/ 53 h 97"/>
                <a:gd name="T46" fmla="*/ 26 w 154"/>
                <a:gd name="T47" fmla="*/ 53 h 97"/>
                <a:gd name="T48" fmla="*/ 26 w 154"/>
                <a:gd name="T49" fmla="*/ 50 h 97"/>
                <a:gd name="T50" fmla="*/ 20 w 154"/>
                <a:gd name="T51" fmla="*/ 50 h 97"/>
                <a:gd name="T52" fmla="*/ 20 w 154"/>
                <a:gd name="T53" fmla="*/ 46 h 97"/>
                <a:gd name="T54" fmla="*/ 18 w 154"/>
                <a:gd name="T55" fmla="*/ 46 h 97"/>
                <a:gd name="T56" fmla="*/ 18 w 154"/>
                <a:gd name="T57" fmla="*/ 35 h 97"/>
                <a:gd name="T58" fmla="*/ 17 w 154"/>
                <a:gd name="T59" fmla="*/ 35 h 97"/>
                <a:gd name="T60" fmla="*/ 17 w 154"/>
                <a:gd name="T61" fmla="*/ 29 h 97"/>
                <a:gd name="T62" fmla="*/ 15 w 154"/>
                <a:gd name="T63" fmla="*/ 29 h 97"/>
                <a:gd name="T64" fmla="*/ 15 w 154"/>
                <a:gd name="T65" fmla="*/ 22 h 97"/>
                <a:gd name="T66" fmla="*/ 14 w 154"/>
                <a:gd name="T67" fmla="*/ 22 h 97"/>
                <a:gd name="T68" fmla="*/ 14 w 154"/>
                <a:gd name="T69" fmla="*/ 13 h 97"/>
                <a:gd name="T70" fmla="*/ 12 w 154"/>
                <a:gd name="T71" fmla="*/ 13 h 97"/>
                <a:gd name="T72" fmla="*/ 12 w 154"/>
                <a:gd name="T73" fmla="*/ 11 h 97"/>
                <a:gd name="T74" fmla="*/ 11 w 154"/>
                <a:gd name="T75" fmla="*/ 11 h 97"/>
                <a:gd name="T76" fmla="*/ 11 w 154"/>
                <a:gd name="T77" fmla="*/ 8 h 97"/>
                <a:gd name="T78" fmla="*/ 8 w 154"/>
                <a:gd name="T79" fmla="*/ 8 h 97"/>
                <a:gd name="T80" fmla="*/ 8 w 154"/>
                <a:gd name="T81" fmla="*/ 6 h 97"/>
                <a:gd name="T82" fmla="*/ 6 w 154"/>
                <a:gd name="T83" fmla="*/ 6 h 97"/>
                <a:gd name="T84" fmla="*/ 6 w 154"/>
                <a:gd name="T85" fmla="*/ 3 h 97"/>
                <a:gd name="T86" fmla="*/ 4 w 154"/>
                <a:gd name="T87" fmla="*/ 3 h 97"/>
                <a:gd name="T88" fmla="*/ 4 w 154"/>
                <a:gd name="T89" fmla="*/ 0 h 97"/>
                <a:gd name="T90" fmla="*/ 0 w 154"/>
                <a:gd name="T91"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4" h="97">
                  <a:moveTo>
                    <a:pt x="154" y="97"/>
                  </a:moveTo>
                  <a:lnTo>
                    <a:pt x="138" y="97"/>
                  </a:lnTo>
                  <a:lnTo>
                    <a:pt x="138" y="91"/>
                  </a:lnTo>
                  <a:lnTo>
                    <a:pt x="125" y="91"/>
                  </a:lnTo>
                  <a:lnTo>
                    <a:pt x="125" y="86"/>
                  </a:lnTo>
                  <a:lnTo>
                    <a:pt x="85" y="86"/>
                  </a:lnTo>
                  <a:lnTo>
                    <a:pt x="85" y="81"/>
                  </a:lnTo>
                  <a:lnTo>
                    <a:pt x="81" y="81"/>
                  </a:lnTo>
                  <a:lnTo>
                    <a:pt x="81" y="78"/>
                  </a:lnTo>
                  <a:lnTo>
                    <a:pt x="69" y="78"/>
                  </a:lnTo>
                  <a:lnTo>
                    <a:pt x="69" y="76"/>
                  </a:lnTo>
                  <a:lnTo>
                    <a:pt x="63" y="76"/>
                  </a:lnTo>
                  <a:lnTo>
                    <a:pt x="63" y="73"/>
                  </a:lnTo>
                  <a:lnTo>
                    <a:pt x="52" y="73"/>
                  </a:lnTo>
                  <a:lnTo>
                    <a:pt x="52" y="70"/>
                  </a:lnTo>
                  <a:lnTo>
                    <a:pt x="51" y="70"/>
                  </a:lnTo>
                  <a:lnTo>
                    <a:pt x="51" y="65"/>
                  </a:lnTo>
                  <a:lnTo>
                    <a:pt x="36" y="65"/>
                  </a:lnTo>
                  <a:lnTo>
                    <a:pt x="36" y="61"/>
                  </a:lnTo>
                  <a:lnTo>
                    <a:pt x="35" y="61"/>
                  </a:lnTo>
                  <a:lnTo>
                    <a:pt x="35" y="58"/>
                  </a:lnTo>
                  <a:lnTo>
                    <a:pt x="33" y="58"/>
                  </a:lnTo>
                  <a:lnTo>
                    <a:pt x="33" y="53"/>
                  </a:lnTo>
                  <a:lnTo>
                    <a:pt x="26" y="53"/>
                  </a:lnTo>
                  <a:lnTo>
                    <a:pt x="26" y="50"/>
                  </a:lnTo>
                  <a:lnTo>
                    <a:pt x="20" y="50"/>
                  </a:lnTo>
                  <a:lnTo>
                    <a:pt x="20" y="46"/>
                  </a:lnTo>
                  <a:lnTo>
                    <a:pt x="18" y="46"/>
                  </a:lnTo>
                  <a:lnTo>
                    <a:pt x="18" y="35"/>
                  </a:lnTo>
                  <a:lnTo>
                    <a:pt x="17" y="35"/>
                  </a:lnTo>
                  <a:lnTo>
                    <a:pt x="17" y="29"/>
                  </a:lnTo>
                  <a:lnTo>
                    <a:pt x="15" y="29"/>
                  </a:lnTo>
                  <a:lnTo>
                    <a:pt x="15" y="22"/>
                  </a:lnTo>
                  <a:lnTo>
                    <a:pt x="14" y="22"/>
                  </a:lnTo>
                  <a:lnTo>
                    <a:pt x="14" y="13"/>
                  </a:lnTo>
                  <a:lnTo>
                    <a:pt x="12" y="13"/>
                  </a:lnTo>
                  <a:lnTo>
                    <a:pt x="12" y="11"/>
                  </a:lnTo>
                  <a:lnTo>
                    <a:pt x="11" y="11"/>
                  </a:lnTo>
                  <a:lnTo>
                    <a:pt x="11" y="8"/>
                  </a:lnTo>
                  <a:lnTo>
                    <a:pt x="8" y="8"/>
                  </a:lnTo>
                  <a:lnTo>
                    <a:pt x="8" y="6"/>
                  </a:lnTo>
                  <a:lnTo>
                    <a:pt x="6" y="6"/>
                  </a:lnTo>
                  <a:lnTo>
                    <a:pt x="6" y="3"/>
                  </a:lnTo>
                  <a:lnTo>
                    <a:pt x="4" y="3"/>
                  </a:lnTo>
                  <a:lnTo>
                    <a:pt x="4"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sp>
          <p:nvSpPr>
            <p:cNvPr id="275" name="Freeform 14"/>
            <p:cNvSpPr>
              <a:spLocks/>
            </p:cNvSpPr>
            <p:nvPr/>
          </p:nvSpPr>
          <p:spPr bwMode="auto">
            <a:xfrm>
              <a:off x="1237670" y="4113828"/>
              <a:ext cx="1908941" cy="1184629"/>
            </a:xfrm>
            <a:custGeom>
              <a:avLst/>
              <a:gdLst>
                <a:gd name="T0" fmla="*/ 151 w 151"/>
                <a:gd name="T1" fmla="*/ 96 h 96"/>
                <a:gd name="T2" fmla="*/ 34 w 151"/>
                <a:gd name="T3" fmla="*/ 96 h 96"/>
                <a:gd name="T4" fmla="*/ 34 w 151"/>
                <a:gd name="T5" fmla="*/ 86 h 96"/>
                <a:gd name="T6" fmla="*/ 29 w 151"/>
                <a:gd name="T7" fmla="*/ 86 h 96"/>
                <a:gd name="T8" fmla="*/ 29 w 151"/>
                <a:gd name="T9" fmla="*/ 75 h 96"/>
                <a:gd name="T10" fmla="*/ 17 w 151"/>
                <a:gd name="T11" fmla="*/ 75 h 96"/>
                <a:gd name="T12" fmla="*/ 17 w 151"/>
                <a:gd name="T13" fmla="*/ 66 h 96"/>
                <a:gd name="T14" fmla="*/ 16 w 151"/>
                <a:gd name="T15" fmla="*/ 66 h 96"/>
                <a:gd name="T16" fmla="*/ 16 w 151"/>
                <a:gd name="T17" fmla="*/ 55 h 96"/>
                <a:gd name="T18" fmla="*/ 14 w 151"/>
                <a:gd name="T19" fmla="*/ 55 h 96"/>
                <a:gd name="T20" fmla="*/ 14 w 151"/>
                <a:gd name="T21" fmla="*/ 45 h 96"/>
                <a:gd name="T22" fmla="*/ 12 w 151"/>
                <a:gd name="T23" fmla="*/ 45 h 96"/>
                <a:gd name="T24" fmla="*/ 12 w 151"/>
                <a:gd name="T25" fmla="*/ 36 h 96"/>
                <a:gd name="T26" fmla="*/ 5 w 151"/>
                <a:gd name="T27" fmla="*/ 36 h 96"/>
                <a:gd name="T28" fmla="*/ 5 w 151"/>
                <a:gd name="T29" fmla="*/ 26 h 96"/>
                <a:gd name="T30" fmla="*/ 3 w 151"/>
                <a:gd name="T31" fmla="*/ 26 h 96"/>
                <a:gd name="T32" fmla="*/ 3 w 151"/>
                <a:gd name="T33" fmla="*/ 9 h 96"/>
                <a:gd name="T34" fmla="*/ 1 w 151"/>
                <a:gd name="T35" fmla="*/ 9 h 96"/>
                <a:gd name="T36" fmla="*/ 1 w 151"/>
                <a:gd name="T37" fmla="*/ 0 h 96"/>
                <a:gd name="T38" fmla="*/ 0 w 151"/>
                <a:gd name="T3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1" h="96">
                  <a:moveTo>
                    <a:pt x="151" y="96"/>
                  </a:moveTo>
                  <a:lnTo>
                    <a:pt x="34" y="96"/>
                  </a:lnTo>
                  <a:lnTo>
                    <a:pt x="34" y="86"/>
                  </a:lnTo>
                  <a:lnTo>
                    <a:pt x="29" y="86"/>
                  </a:lnTo>
                  <a:lnTo>
                    <a:pt x="29" y="75"/>
                  </a:lnTo>
                  <a:lnTo>
                    <a:pt x="17" y="75"/>
                  </a:lnTo>
                  <a:lnTo>
                    <a:pt x="17" y="66"/>
                  </a:lnTo>
                  <a:lnTo>
                    <a:pt x="16" y="66"/>
                  </a:lnTo>
                  <a:lnTo>
                    <a:pt x="16" y="55"/>
                  </a:lnTo>
                  <a:lnTo>
                    <a:pt x="14" y="55"/>
                  </a:lnTo>
                  <a:lnTo>
                    <a:pt x="14" y="45"/>
                  </a:lnTo>
                  <a:lnTo>
                    <a:pt x="12" y="45"/>
                  </a:lnTo>
                  <a:lnTo>
                    <a:pt x="12" y="36"/>
                  </a:lnTo>
                  <a:lnTo>
                    <a:pt x="5" y="36"/>
                  </a:lnTo>
                  <a:lnTo>
                    <a:pt x="5" y="26"/>
                  </a:lnTo>
                  <a:lnTo>
                    <a:pt x="3" y="26"/>
                  </a:lnTo>
                  <a:lnTo>
                    <a:pt x="3" y="9"/>
                  </a:lnTo>
                  <a:lnTo>
                    <a:pt x="1" y="9"/>
                  </a:lnTo>
                  <a:lnTo>
                    <a:pt x="1" y="0"/>
                  </a:lnTo>
                  <a:lnTo>
                    <a:pt x="0" y="0"/>
                  </a:lnTo>
                </a:path>
              </a:pathLst>
            </a:custGeom>
            <a:ln w="19050">
              <a:solidFill>
                <a:schemeClr val="bg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sp>
          <p:nvSpPr>
            <p:cNvPr id="276" name="Freeform 15"/>
            <p:cNvSpPr>
              <a:spLocks/>
            </p:cNvSpPr>
            <p:nvPr/>
          </p:nvSpPr>
          <p:spPr bwMode="auto">
            <a:xfrm>
              <a:off x="1237670" y="4113828"/>
              <a:ext cx="1296000" cy="1332000"/>
            </a:xfrm>
            <a:custGeom>
              <a:avLst/>
              <a:gdLst>
                <a:gd name="T0" fmla="*/ 103 w 103"/>
                <a:gd name="T1" fmla="*/ 106 h 106"/>
                <a:gd name="T2" fmla="*/ 103 w 103"/>
                <a:gd name="T3" fmla="*/ 90 h 106"/>
                <a:gd name="T4" fmla="*/ 55 w 103"/>
                <a:gd name="T5" fmla="*/ 90 h 106"/>
                <a:gd name="T6" fmla="*/ 55 w 103"/>
                <a:gd name="T7" fmla="*/ 83 h 106"/>
                <a:gd name="T8" fmla="*/ 51 w 103"/>
                <a:gd name="T9" fmla="*/ 83 h 106"/>
                <a:gd name="T10" fmla="*/ 51 w 103"/>
                <a:gd name="T11" fmla="*/ 78 h 106"/>
                <a:gd name="T12" fmla="*/ 50 w 103"/>
                <a:gd name="T13" fmla="*/ 78 h 106"/>
                <a:gd name="T14" fmla="*/ 50 w 103"/>
                <a:gd name="T15" fmla="*/ 74 h 106"/>
                <a:gd name="T16" fmla="*/ 46 w 103"/>
                <a:gd name="T17" fmla="*/ 74 h 106"/>
                <a:gd name="T18" fmla="*/ 46 w 103"/>
                <a:gd name="T19" fmla="*/ 72 h 106"/>
                <a:gd name="T20" fmla="*/ 45 w 103"/>
                <a:gd name="T21" fmla="*/ 72 h 106"/>
                <a:gd name="T22" fmla="*/ 45 w 103"/>
                <a:gd name="T23" fmla="*/ 68 h 106"/>
                <a:gd name="T24" fmla="*/ 44 w 103"/>
                <a:gd name="T25" fmla="*/ 68 h 106"/>
                <a:gd name="T26" fmla="*/ 44 w 103"/>
                <a:gd name="T27" fmla="*/ 64 h 106"/>
                <a:gd name="T28" fmla="*/ 35 w 103"/>
                <a:gd name="T29" fmla="*/ 64 h 106"/>
                <a:gd name="T30" fmla="*/ 35 w 103"/>
                <a:gd name="T31" fmla="*/ 59 h 106"/>
                <a:gd name="T32" fmla="*/ 33 w 103"/>
                <a:gd name="T33" fmla="*/ 59 h 106"/>
                <a:gd name="T34" fmla="*/ 33 w 103"/>
                <a:gd name="T35" fmla="*/ 56 h 106"/>
                <a:gd name="T36" fmla="*/ 31 w 103"/>
                <a:gd name="T37" fmla="*/ 56 h 106"/>
                <a:gd name="T38" fmla="*/ 31 w 103"/>
                <a:gd name="T39" fmla="*/ 47 h 106"/>
                <a:gd name="T40" fmla="*/ 27 w 103"/>
                <a:gd name="T41" fmla="*/ 47 h 106"/>
                <a:gd name="T42" fmla="*/ 27 w 103"/>
                <a:gd name="T43" fmla="*/ 43 h 106"/>
                <a:gd name="T44" fmla="*/ 25 w 103"/>
                <a:gd name="T45" fmla="*/ 43 h 106"/>
                <a:gd name="T46" fmla="*/ 25 w 103"/>
                <a:gd name="T47" fmla="*/ 42 h 106"/>
                <a:gd name="T48" fmla="*/ 23 w 103"/>
                <a:gd name="T49" fmla="*/ 42 h 106"/>
                <a:gd name="T50" fmla="*/ 23 w 103"/>
                <a:gd name="T51" fmla="*/ 39 h 106"/>
                <a:gd name="T52" fmla="*/ 22 w 103"/>
                <a:gd name="T53" fmla="*/ 39 h 106"/>
                <a:gd name="T54" fmla="*/ 22 w 103"/>
                <a:gd name="T55" fmla="*/ 35 h 106"/>
                <a:gd name="T56" fmla="*/ 15 w 103"/>
                <a:gd name="T57" fmla="*/ 35 h 106"/>
                <a:gd name="T58" fmla="*/ 15 w 103"/>
                <a:gd name="T59" fmla="*/ 31 h 106"/>
                <a:gd name="T60" fmla="*/ 13 w 103"/>
                <a:gd name="T61" fmla="*/ 31 h 106"/>
                <a:gd name="T62" fmla="*/ 13 w 103"/>
                <a:gd name="T63" fmla="*/ 27 h 106"/>
                <a:gd name="T64" fmla="*/ 12 w 103"/>
                <a:gd name="T65" fmla="*/ 27 h 106"/>
                <a:gd name="T66" fmla="*/ 12 w 103"/>
                <a:gd name="T67" fmla="*/ 23 h 106"/>
                <a:gd name="T68" fmla="*/ 11 w 103"/>
                <a:gd name="T69" fmla="*/ 23 h 106"/>
                <a:gd name="T70" fmla="*/ 11 w 103"/>
                <a:gd name="T71" fmla="*/ 18 h 106"/>
                <a:gd name="T72" fmla="*/ 10 w 103"/>
                <a:gd name="T73" fmla="*/ 18 h 106"/>
                <a:gd name="T74" fmla="*/ 10 w 103"/>
                <a:gd name="T75" fmla="*/ 3 h 106"/>
                <a:gd name="T76" fmla="*/ 1 w 103"/>
                <a:gd name="T77" fmla="*/ 3 h 106"/>
                <a:gd name="T78" fmla="*/ 1 w 103"/>
                <a:gd name="T79" fmla="*/ 0 h 106"/>
                <a:gd name="T80" fmla="*/ 0 w 103"/>
                <a:gd name="T8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106">
                  <a:moveTo>
                    <a:pt x="103" y="106"/>
                  </a:moveTo>
                  <a:lnTo>
                    <a:pt x="103" y="90"/>
                  </a:lnTo>
                  <a:lnTo>
                    <a:pt x="55" y="90"/>
                  </a:lnTo>
                  <a:lnTo>
                    <a:pt x="55" y="83"/>
                  </a:lnTo>
                  <a:lnTo>
                    <a:pt x="51" y="83"/>
                  </a:lnTo>
                  <a:lnTo>
                    <a:pt x="51" y="78"/>
                  </a:lnTo>
                  <a:lnTo>
                    <a:pt x="50" y="78"/>
                  </a:lnTo>
                  <a:lnTo>
                    <a:pt x="50" y="74"/>
                  </a:lnTo>
                  <a:lnTo>
                    <a:pt x="46" y="74"/>
                  </a:lnTo>
                  <a:lnTo>
                    <a:pt x="46" y="72"/>
                  </a:lnTo>
                  <a:lnTo>
                    <a:pt x="45" y="72"/>
                  </a:lnTo>
                  <a:lnTo>
                    <a:pt x="45" y="68"/>
                  </a:lnTo>
                  <a:lnTo>
                    <a:pt x="44" y="68"/>
                  </a:lnTo>
                  <a:lnTo>
                    <a:pt x="44" y="64"/>
                  </a:lnTo>
                  <a:lnTo>
                    <a:pt x="35" y="64"/>
                  </a:lnTo>
                  <a:lnTo>
                    <a:pt x="35" y="59"/>
                  </a:lnTo>
                  <a:lnTo>
                    <a:pt x="33" y="59"/>
                  </a:lnTo>
                  <a:lnTo>
                    <a:pt x="33" y="56"/>
                  </a:lnTo>
                  <a:lnTo>
                    <a:pt x="31" y="56"/>
                  </a:lnTo>
                  <a:lnTo>
                    <a:pt x="31" y="47"/>
                  </a:lnTo>
                  <a:lnTo>
                    <a:pt x="27" y="47"/>
                  </a:lnTo>
                  <a:lnTo>
                    <a:pt x="27" y="43"/>
                  </a:lnTo>
                  <a:lnTo>
                    <a:pt x="25" y="43"/>
                  </a:lnTo>
                  <a:lnTo>
                    <a:pt x="25" y="42"/>
                  </a:lnTo>
                  <a:lnTo>
                    <a:pt x="23" y="42"/>
                  </a:lnTo>
                  <a:lnTo>
                    <a:pt x="23" y="39"/>
                  </a:lnTo>
                  <a:lnTo>
                    <a:pt x="22" y="39"/>
                  </a:lnTo>
                  <a:lnTo>
                    <a:pt x="22" y="35"/>
                  </a:lnTo>
                  <a:lnTo>
                    <a:pt x="15" y="35"/>
                  </a:lnTo>
                  <a:lnTo>
                    <a:pt x="15" y="31"/>
                  </a:lnTo>
                  <a:lnTo>
                    <a:pt x="13" y="31"/>
                  </a:lnTo>
                  <a:lnTo>
                    <a:pt x="13" y="27"/>
                  </a:lnTo>
                  <a:lnTo>
                    <a:pt x="12" y="27"/>
                  </a:lnTo>
                  <a:lnTo>
                    <a:pt x="12" y="23"/>
                  </a:lnTo>
                  <a:lnTo>
                    <a:pt x="11" y="23"/>
                  </a:lnTo>
                  <a:lnTo>
                    <a:pt x="11" y="18"/>
                  </a:lnTo>
                  <a:lnTo>
                    <a:pt x="10" y="18"/>
                  </a:lnTo>
                  <a:lnTo>
                    <a:pt x="10" y="3"/>
                  </a:lnTo>
                  <a:lnTo>
                    <a:pt x="1" y="3"/>
                  </a:lnTo>
                  <a:lnTo>
                    <a:pt x="1"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sp>
          <p:nvSpPr>
            <p:cNvPr id="277" name="Freeform 16"/>
            <p:cNvSpPr>
              <a:spLocks/>
            </p:cNvSpPr>
            <p:nvPr/>
          </p:nvSpPr>
          <p:spPr bwMode="auto">
            <a:xfrm>
              <a:off x="3753569" y="4112743"/>
              <a:ext cx="1851209" cy="1274085"/>
            </a:xfrm>
            <a:custGeom>
              <a:avLst/>
              <a:gdLst>
                <a:gd name="T0" fmla="*/ 145 w 145"/>
                <a:gd name="T1" fmla="*/ 105 h 111"/>
                <a:gd name="T2" fmla="*/ 143 w 145"/>
                <a:gd name="T3" fmla="*/ 101 h 111"/>
                <a:gd name="T4" fmla="*/ 123 w 145"/>
                <a:gd name="T5" fmla="*/ 97 h 111"/>
                <a:gd name="T6" fmla="*/ 109 w 145"/>
                <a:gd name="T7" fmla="*/ 94 h 111"/>
                <a:gd name="T8" fmla="*/ 95 w 145"/>
                <a:gd name="T9" fmla="*/ 92 h 111"/>
                <a:gd name="T10" fmla="*/ 92 w 145"/>
                <a:gd name="T11" fmla="*/ 89 h 111"/>
                <a:gd name="T12" fmla="*/ 87 w 145"/>
                <a:gd name="T13" fmla="*/ 87 h 111"/>
                <a:gd name="T14" fmla="*/ 80 w 145"/>
                <a:gd name="T15" fmla="*/ 84 h 111"/>
                <a:gd name="T16" fmla="*/ 75 w 145"/>
                <a:gd name="T17" fmla="*/ 83 h 111"/>
                <a:gd name="T18" fmla="*/ 67 w 145"/>
                <a:gd name="T19" fmla="*/ 80 h 111"/>
                <a:gd name="T20" fmla="*/ 63 w 145"/>
                <a:gd name="T21" fmla="*/ 77 h 111"/>
                <a:gd name="T22" fmla="*/ 61 w 145"/>
                <a:gd name="T23" fmla="*/ 75 h 111"/>
                <a:gd name="T24" fmla="*/ 58 w 145"/>
                <a:gd name="T25" fmla="*/ 73 h 111"/>
                <a:gd name="T26" fmla="*/ 56 w 145"/>
                <a:gd name="T27" fmla="*/ 71 h 111"/>
                <a:gd name="T28" fmla="*/ 54 w 145"/>
                <a:gd name="T29" fmla="*/ 69 h 111"/>
                <a:gd name="T30" fmla="*/ 48 w 145"/>
                <a:gd name="T31" fmla="*/ 68 h 111"/>
                <a:gd name="T32" fmla="*/ 45 w 145"/>
                <a:gd name="T33" fmla="*/ 65 h 111"/>
                <a:gd name="T34" fmla="*/ 43 w 145"/>
                <a:gd name="T35" fmla="*/ 61 h 111"/>
                <a:gd name="T36" fmla="*/ 41 w 145"/>
                <a:gd name="T37" fmla="*/ 59 h 111"/>
                <a:gd name="T38" fmla="*/ 39 w 145"/>
                <a:gd name="T39" fmla="*/ 56 h 111"/>
                <a:gd name="T40" fmla="*/ 38 w 145"/>
                <a:gd name="T41" fmla="*/ 54 h 111"/>
                <a:gd name="T42" fmla="*/ 36 w 145"/>
                <a:gd name="T43" fmla="*/ 52 h 111"/>
                <a:gd name="T44" fmla="*/ 34 w 145"/>
                <a:gd name="T45" fmla="*/ 50 h 111"/>
                <a:gd name="T46" fmla="*/ 33 w 145"/>
                <a:gd name="T47" fmla="*/ 49 h 111"/>
                <a:gd name="T48" fmla="*/ 26 w 145"/>
                <a:gd name="T49" fmla="*/ 46 h 111"/>
                <a:gd name="T50" fmla="*/ 24 w 145"/>
                <a:gd name="T51" fmla="*/ 43 h 111"/>
                <a:gd name="T52" fmla="*/ 23 w 145"/>
                <a:gd name="T53" fmla="*/ 39 h 111"/>
                <a:gd name="T54" fmla="*/ 22 w 145"/>
                <a:gd name="T55" fmla="*/ 38 h 111"/>
                <a:gd name="T56" fmla="*/ 20 w 145"/>
                <a:gd name="T57" fmla="*/ 35 h 111"/>
                <a:gd name="T58" fmla="*/ 19 w 145"/>
                <a:gd name="T59" fmla="*/ 33 h 111"/>
                <a:gd name="T60" fmla="*/ 17 w 145"/>
                <a:gd name="T61" fmla="*/ 30 h 111"/>
                <a:gd name="T62" fmla="*/ 16 w 145"/>
                <a:gd name="T63" fmla="*/ 25 h 111"/>
                <a:gd name="T64" fmla="*/ 14 w 145"/>
                <a:gd name="T65" fmla="*/ 23 h 111"/>
                <a:gd name="T66" fmla="*/ 13 w 145"/>
                <a:gd name="T67" fmla="*/ 20 h 111"/>
                <a:gd name="T68" fmla="*/ 12 w 145"/>
                <a:gd name="T69" fmla="*/ 17 h 111"/>
                <a:gd name="T70" fmla="*/ 11 w 145"/>
                <a:gd name="T71" fmla="*/ 13 h 111"/>
                <a:gd name="T72" fmla="*/ 9 w 145"/>
                <a:gd name="T73" fmla="*/ 11 h 111"/>
                <a:gd name="T74" fmla="*/ 7 w 145"/>
                <a:gd name="T75" fmla="*/ 5 h 111"/>
                <a:gd name="T76" fmla="*/ 6 w 145"/>
                <a:gd name="T77" fmla="*/ 4 h 111"/>
                <a:gd name="T78" fmla="*/ 3 w 145"/>
                <a:gd name="T7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111">
                  <a:moveTo>
                    <a:pt x="145" y="111"/>
                  </a:moveTo>
                  <a:lnTo>
                    <a:pt x="145" y="105"/>
                  </a:lnTo>
                  <a:lnTo>
                    <a:pt x="143" y="105"/>
                  </a:lnTo>
                  <a:lnTo>
                    <a:pt x="143" y="101"/>
                  </a:lnTo>
                  <a:lnTo>
                    <a:pt x="123" y="101"/>
                  </a:lnTo>
                  <a:lnTo>
                    <a:pt x="123" y="97"/>
                  </a:lnTo>
                  <a:lnTo>
                    <a:pt x="109" y="97"/>
                  </a:lnTo>
                  <a:lnTo>
                    <a:pt x="109" y="94"/>
                  </a:lnTo>
                  <a:lnTo>
                    <a:pt x="95" y="94"/>
                  </a:lnTo>
                  <a:lnTo>
                    <a:pt x="95" y="92"/>
                  </a:lnTo>
                  <a:lnTo>
                    <a:pt x="92" y="92"/>
                  </a:lnTo>
                  <a:lnTo>
                    <a:pt x="92" y="89"/>
                  </a:lnTo>
                  <a:lnTo>
                    <a:pt x="87" y="89"/>
                  </a:lnTo>
                  <a:lnTo>
                    <a:pt x="87" y="87"/>
                  </a:lnTo>
                  <a:lnTo>
                    <a:pt x="80" y="87"/>
                  </a:lnTo>
                  <a:lnTo>
                    <a:pt x="80" y="84"/>
                  </a:lnTo>
                  <a:lnTo>
                    <a:pt x="75" y="84"/>
                  </a:lnTo>
                  <a:lnTo>
                    <a:pt x="75" y="83"/>
                  </a:lnTo>
                  <a:lnTo>
                    <a:pt x="67" y="83"/>
                  </a:lnTo>
                  <a:lnTo>
                    <a:pt x="67" y="80"/>
                  </a:lnTo>
                  <a:lnTo>
                    <a:pt x="63" y="80"/>
                  </a:lnTo>
                  <a:lnTo>
                    <a:pt x="63" y="77"/>
                  </a:lnTo>
                  <a:lnTo>
                    <a:pt x="61" y="77"/>
                  </a:lnTo>
                  <a:lnTo>
                    <a:pt x="61" y="75"/>
                  </a:lnTo>
                  <a:lnTo>
                    <a:pt x="58" y="75"/>
                  </a:lnTo>
                  <a:lnTo>
                    <a:pt x="58" y="73"/>
                  </a:lnTo>
                  <a:lnTo>
                    <a:pt x="56" y="73"/>
                  </a:lnTo>
                  <a:lnTo>
                    <a:pt x="56" y="71"/>
                  </a:lnTo>
                  <a:lnTo>
                    <a:pt x="54" y="71"/>
                  </a:lnTo>
                  <a:lnTo>
                    <a:pt x="54" y="69"/>
                  </a:lnTo>
                  <a:lnTo>
                    <a:pt x="48" y="69"/>
                  </a:lnTo>
                  <a:lnTo>
                    <a:pt x="48" y="68"/>
                  </a:lnTo>
                  <a:lnTo>
                    <a:pt x="45" y="68"/>
                  </a:lnTo>
                  <a:lnTo>
                    <a:pt x="45" y="65"/>
                  </a:lnTo>
                  <a:lnTo>
                    <a:pt x="43" y="65"/>
                  </a:lnTo>
                  <a:lnTo>
                    <a:pt x="43" y="61"/>
                  </a:lnTo>
                  <a:lnTo>
                    <a:pt x="41" y="61"/>
                  </a:lnTo>
                  <a:lnTo>
                    <a:pt x="41" y="59"/>
                  </a:lnTo>
                  <a:lnTo>
                    <a:pt x="39" y="59"/>
                  </a:lnTo>
                  <a:lnTo>
                    <a:pt x="39" y="56"/>
                  </a:lnTo>
                  <a:lnTo>
                    <a:pt x="38" y="56"/>
                  </a:lnTo>
                  <a:lnTo>
                    <a:pt x="38" y="54"/>
                  </a:lnTo>
                  <a:lnTo>
                    <a:pt x="36" y="54"/>
                  </a:lnTo>
                  <a:lnTo>
                    <a:pt x="36" y="52"/>
                  </a:lnTo>
                  <a:lnTo>
                    <a:pt x="34" y="52"/>
                  </a:lnTo>
                  <a:lnTo>
                    <a:pt x="34" y="50"/>
                  </a:lnTo>
                  <a:lnTo>
                    <a:pt x="33" y="50"/>
                  </a:lnTo>
                  <a:lnTo>
                    <a:pt x="33" y="49"/>
                  </a:lnTo>
                  <a:lnTo>
                    <a:pt x="26" y="49"/>
                  </a:lnTo>
                  <a:lnTo>
                    <a:pt x="26" y="46"/>
                  </a:lnTo>
                  <a:lnTo>
                    <a:pt x="24" y="46"/>
                  </a:lnTo>
                  <a:lnTo>
                    <a:pt x="24" y="43"/>
                  </a:lnTo>
                  <a:lnTo>
                    <a:pt x="23" y="43"/>
                  </a:lnTo>
                  <a:lnTo>
                    <a:pt x="23" y="39"/>
                  </a:lnTo>
                  <a:lnTo>
                    <a:pt x="22" y="39"/>
                  </a:lnTo>
                  <a:lnTo>
                    <a:pt x="22" y="38"/>
                  </a:lnTo>
                  <a:lnTo>
                    <a:pt x="20" y="38"/>
                  </a:lnTo>
                  <a:lnTo>
                    <a:pt x="20" y="35"/>
                  </a:lnTo>
                  <a:lnTo>
                    <a:pt x="19" y="35"/>
                  </a:lnTo>
                  <a:lnTo>
                    <a:pt x="19" y="33"/>
                  </a:lnTo>
                  <a:lnTo>
                    <a:pt x="17" y="33"/>
                  </a:lnTo>
                  <a:lnTo>
                    <a:pt x="17" y="30"/>
                  </a:lnTo>
                  <a:lnTo>
                    <a:pt x="16" y="30"/>
                  </a:lnTo>
                  <a:lnTo>
                    <a:pt x="16" y="25"/>
                  </a:lnTo>
                  <a:lnTo>
                    <a:pt x="14" y="25"/>
                  </a:lnTo>
                  <a:lnTo>
                    <a:pt x="14" y="23"/>
                  </a:lnTo>
                  <a:lnTo>
                    <a:pt x="13" y="23"/>
                  </a:lnTo>
                  <a:lnTo>
                    <a:pt x="13" y="20"/>
                  </a:lnTo>
                  <a:lnTo>
                    <a:pt x="12" y="20"/>
                  </a:lnTo>
                  <a:lnTo>
                    <a:pt x="12" y="17"/>
                  </a:lnTo>
                  <a:lnTo>
                    <a:pt x="11" y="17"/>
                  </a:lnTo>
                  <a:lnTo>
                    <a:pt x="11" y="13"/>
                  </a:lnTo>
                  <a:lnTo>
                    <a:pt x="9" y="13"/>
                  </a:lnTo>
                  <a:lnTo>
                    <a:pt x="9" y="11"/>
                  </a:lnTo>
                  <a:lnTo>
                    <a:pt x="7" y="11"/>
                  </a:lnTo>
                  <a:lnTo>
                    <a:pt x="7" y="5"/>
                  </a:lnTo>
                  <a:lnTo>
                    <a:pt x="6" y="5"/>
                  </a:lnTo>
                  <a:lnTo>
                    <a:pt x="6" y="4"/>
                  </a:lnTo>
                  <a:lnTo>
                    <a:pt x="3" y="4"/>
                  </a:lnTo>
                  <a:lnTo>
                    <a:pt x="3" y="0"/>
                  </a:lnTo>
                  <a:lnTo>
                    <a:pt x="0" y="0"/>
                  </a:lnTo>
                </a:path>
              </a:pathLst>
            </a:custGeom>
            <a:ln w="19050">
              <a:solidFill>
                <a:schemeClr val="bg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sp>
          <p:nvSpPr>
            <p:cNvPr id="278" name="Freeform 17"/>
            <p:cNvSpPr>
              <a:spLocks/>
            </p:cNvSpPr>
            <p:nvPr/>
          </p:nvSpPr>
          <p:spPr bwMode="auto">
            <a:xfrm>
              <a:off x="3753569" y="4112742"/>
              <a:ext cx="2017180" cy="1193737"/>
            </a:xfrm>
            <a:custGeom>
              <a:avLst/>
              <a:gdLst>
                <a:gd name="T0" fmla="*/ 154 w 158"/>
                <a:gd name="T1" fmla="*/ 104 h 104"/>
                <a:gd name="T2" fmla="*/ 131 w 158"/>
                <a:gd name="T3" fmla="*/ 100 h 104"/>
                <a:gd name="T4" fmla="*/ 121 w 158"/>
                <a:gd name="T5" fmla="*/ 97 h 104"/>
                <a:gd name="T6" fmla="*/ 111 w 158"/>
                <a:gd name="T7" fmla="*/ 94 h 104"/>
                <a:gd name="T8" fmla="*/ 101 w 158"/>
                <a:gd name="T9" fmla="*/ 90 h 104"/>
                <a:gd name="T10" fmla="*/ 98 w 158"/>
                <a:gd name="T11" fmla="*/ 87 h 104"/>
                <a:gd name="T12" fmla="*/ 96 w 158"/>
                <a:gd name="T13" fmla="*/ 84 h 104"/>
                <a:gd name="T14" fmla="*/ 88 w 158"/>
                <a:gd name="T15" fmla="*/ 82 h 104"/>
                <a:gd name="T16" fmla="*/ 83 w 158"/>
                <a:gd name="T17" fmla="*/ 80 h 104"/>
                <a:gd name="T18" fmla="*/ 76 w 158"/>
                <a:gd name="T19" fmla="*/ 78 h 104"/>
                <a:gd name="T20" fmla="*/ 67 w 158"/>
                <a:gd name="T21" fmla="*/ 75 h 104"/>
                <a:gd name="T22" fmla="*/ 64 w 158"/>
                <a:gd name="T23" fmla="*/ 74 h 104"/>
                <a:gd name="T24" fmla="*/ 57 w 158"/>
                <a:gd name="T25" fmla="*/ 70 h 104"/>
                <a:gd name="T26" fmla="*/ 54 w 158"/>
                <a:gd name="T27" fmla="*/ 69 h 104"/>
                <a:gd name="T28" fmla="*/ 50 w 158"/>
                <a:gd name="T29" fmla="*/ 67 h 104"/>
                <a:gd name="T30" fmla="*/ 49 w 158"/>
                <a:gd name="T31" fmla="*/ 63 h 104"/>
                <a:gd name="T32" fmla="*/ 47 w 158"/>
                <a:gd name="T33" fmla="*/ 59 h 104"/>
                <a:gd name="T34" fmla="*/ 44 w 158"/>
                <a:gd name="T35" fmla="*/ 56 h 104"/>
                <a:gd name="T36" fmla="*/ 41 w 158"/>
                <a:gd name="T37" fmla="*/ 53 h 104"/>
                <a:gd name="T38" fmla="*/ 38 w 158"/>
                <a:gd name="T39" fmla="*/ 49 h 104"/>
                <a:gd name="T40" fmla="*/ 35 w 158"/>
                <a:gd name="T41" fmla="*/ 47 h 104"/>
                <a:gd name="T42" fmla="*/ 32 w 158"/>
                <a:gd name="T43" fmla="*/ 43 h 104"/>
                <a:gd name="T44" fmla="*/ 29 w 158"/>
                <a:gd name="T45" fmla="*/ 40 h 104"/>
                <a:gd name="T46" fmla="*/ 27 w 158"/>
                <a:gd name="T47" fmla="*/ 37 h 104"/>
                <a:gd name="T48" fmla="*/ 25 w 158"/>
                <a:gd name="T49" fmla="*/ 34 h 104"/>
                <a:gd name="T50" fmla="*/ 23 w 158"/>
                <a:gd name="T51" fmla="*/ 30 h 104"/>
                <a:gd name="T52" fmla="*/ 21 w 158"/>
                <a:gd name="T53" fmla="*/ 27 h 104"/>
                <a:gd name="T54" fmla="*/ 18 w 158"/>
                <a:gd name="T55" fmla="*/ 25 h 104"/>
                <a:gd name="T56" fmla="*/ 16 w 158"/>
                <a:gd name="T57" fmla="*/ 21 h 104"/>
                <a:gd name="T58" fmla="*/ 13 w 158"/>
                <a:gd name="T59" fmla="*/ 19 h 104"/>
                <a:gd name="T60" fmla="*/ 12 w 158"/>
                <a:gd name="T61" fmla="*/ 15 h 104"/>
                <a:gd name="T62" fmla="*/ 11 w 158"/>
                <a:gd name="T63" fmla="*/ 13 h 104"/>
                <a:gd name="T64" fmla="*/ 10 w 158"/>
                <a:gd name="T65" fmla="*/ 8 h 104"/>
                <a:gd name="T66" fmla="*/ 9 w 158"/>
                <a:gd name="T67" fmla="*/ 6 h 104"/>
                <a:gd name="T68" fmla="*/ 7 w 158"/>
                <a:gd name="T69" fmla="*/ 4 h 104"/>
                <a:gd name="T70" fmla="*/ 5 w 158"/>
                <a:gd name="T71" fmla="*/ 2 h 104"/>
                <a:gd name="T72" fmla="*/ 0 w 158"/>
                <a:gd name="T7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104">
                  <a:moveTo>
                    <a:pt x="158" y="104"/>
                  </a:moveTo>
                  <a:lnTo>
                    <a:pt x="154" y="104"/>
                  </a:lnTo>
                  <a:lnTo>
                    <a:pt x="154" y="100"/>
                  </a:lnTo>
                  <a:lnTo>
                    <a:pt x="131" y="100"/>
                  </a:lnTo>
                  <a:lnTo>
                    <a:pt x="131" y="97"/>
                  </a:lnTo>
                  <a:lnTo>
                    <a:pt x="121" y="97"/>
                  </a:lnTo>
                  <a:lnTo>
                    <a:pt x="121" y="94"/>
                  </a:lnTo>
                  <a:lnTo>
                    <a:pt x="111" y="94"/>
                  </a:lnTo>
                  <a:lnTo>
                    <a:pt x="111" y="90"/>
                  </a:lnTo>
                  <a:lnTo>
                    <a:pt x="101" y="90"/>
                  </a:lnTo>
                  <a:lnTo>
                    <a:pt x="101" y="87"/>
                  </a:lnTo>
                  <a:lnTo>
                    <a:pt x="98" y="87"/>
                  </a:lnTo>
                  <a:lnTo>
                    <a:pt x="98" y="84"/>
                  </a:lnTo>
                  <a:lnTo>
                    <a:pt x="96" y="84"/>
                  </a:lnTo>
                  <a:lnTo>
                    <a:pt x="96" y="82"/>
                  </a:lnTo>
                  <a:lnTo>
                    <a:pt x="88" y="82"/>
                  </a:lnTo>
                  <a:lnTo>
                    <a:pt x="88" y="80"/>
                  </a:lnTo>
                  <a:lnTo>
                    <a:pt x="83" y="80"/>
                  </a:lnTo>
                  <a:lnTo>
                    <a:pt x="83" y="78"/>
                  </a:lnTo>
                  <a:lnTo>
                    <a:pt x="76" y="78"/>
                  </a:lnTo>
                  <a:lnTo>
                    <a:pt x="76" y="75"/>
                  </a:lnTo>
                  <a:lnTo>
                    <a:pt x="67" y="75"/>
                  </a:lnTo>
                  <a:lnTo>
                    <a:pt x="67" y="74"/>
                  </a:lnTo>
                  <a:lnTo>
                    <a:pt x="64" y="74"/>
                  </a:lnTo>
                  <a:lnTo>
                    <a:pt x="64" y="70"/>
                  </a:lnTo>
                  <a:lnTo>
                    <a:pt x="57" y="70"/>
                  </a:lnTo>
                  <a:lnTo>
                    <a:pt x="57" y="69"/>
                  </a:lnTo>
                  <a:lnTo>
                    <a:pt x="54" y="69"/>
                  </a:lnTo>
                  <a:lnTo>
                    <a:pt x="54" y="67"/>
                  </a:lnTo>
                  <a:lnTo>
                    <a:pt x="50" y="67"/>
                  </a:lnTo>
                  <a:lnTo>
                    <a:pt x="50" y="63"/>
                  </a:lnTo>
                  <a:lnTo>
                    <a:pt x="49" y="63"/>
                  </a:lnTo>
                  <a:lnTo>
                    <a:pt x="49" y="59"/>
                  </a:lnTo>
                  <a:lnTo>
                    <a:pt x="47" y="59"/>
                  </a:lnTo>
                  <a:lnTo>
                    <a:pt x="47" y="56"/>
                  </a:lnTo>
                  <a:lnTo>
                    <a:pt x="44" y="56"/>
                  </a:lnTo>
                  <a:lnTo>
                    <a:pt x="44" y="53"/>
                  </a:lnTo>
                  <a:lnTo>
                    <a:pt x="41" y="53"/>
                  </a:lnTo>
                  <a:lnTo>
                    <a:pt x="41" y="49"/>
                  </a:lnTo>
                  <a:lnTo>
                    <a:pt x="38" y="49"/>
                  </a:lnTo>
                  <a:lnTo>
                    <a:pt x="38" y="47"/>
                  </a:lnTo>
                  <a:lnTo>
                    <a:pt x="35" y="47"/>
                  </a:lnTo>
                  <a:lnTo>
                    <a:pt x="35" y="43"/>
                  </a:lnTo>
                  <a:lnTo>
                    <a:pt x="32" y="43"/>
                  </a:lnTo>
                  <a:lnTo>
                    <a:pt x="32" y="40"/>
                  </a:lnTo>
                  <a:lnTo>
                    <a:pt x="29" y="40"/>
                  </a:lnTo>
                  <a:lnTo>
                    <a:pt x="29" y="37"/>
                  </a:lnTo>
                  <a:lnTo>
                    <a:pt x="27" y="37"/>
                  </a:lnTo>
                  <a:lnTo>
                    <a:pt x="27" y="34"/>
                  </a:lnTo>
                  <a:lnTo>
                    <a:pt x="25" y="34"/>
                  </a:lnTo>
                  <a:lnTo>
                    <a:pt x="25" y="30"/>
                  </a:lnTo>
                  <a:lnTo>
                    <a:pt x="23" y="30"/>
                  </a:lnTo>
                  <a:lnTo>
                    <a:pt x="23" y="27"/>
                  </a:lnTo>
                  <a:lnTo>
                    <a:pt x="21" y="27"/>
                  </a:lnTo>
                  <a:lnTo>
                    <a:pt x="21" y="25"/>
                  </a:lnTo>
                  <a:lnTo>
                    <a:pt x="18" y="25"/>
                  </a:lnTo>
                  <a:lnTo>
                    <a:pt x="18" y="21"/>
                  </a:lnTo>
                  <a:lnTo>
                    <a:pt x="16" y="21"/>
                  </a:lnTo>
                  <a:lnTo>
                    <a:pt x="16" y="19"/>
                  </a:lnTo>
                  <a:lnTo>
                    <a:pt x="13" y="19"/>
                  </a:lnTo>
                  <a:lnTo>
                    <a:pt x="13" y="15"/>
                  </a:lnTo>
                  <a:lnTo>
                    <a:pt x="12" y="15"/>
                  </a:lnTo>
                  <a:lnTo>
                    <a:pt x="12" y="13"/>
                  </a:lnTo>
                  <a:lnTo>
                    <a:pt x="11" y="13"/>
                  </a:lnTo>
                  <a:lnTo>
                    <a:pt x="11" y="8"/>
                  </a:lnTo>
                  <a:lnTo>
                    <a:pt x="10" y="8"/>
                  </a:lnTo>
                  <a:lnTo>
                    <a:pt x="10" y="6"/>
                  </a:lnTo>
                  <a:lnTo>
                    <a:pt x="9" y="6"/>
                  </a:lnTo>
                  <a:lnTo>
                    <a:pt x="9" y="4"/>
                  </a:lnTo>
                  <a:lnTo>
                    <a:pt x="7" y="4"/>
                  </a:lnTo>
                  <a:lnTo>
                    <a:pt x="7" y="2"/>
                  </a:lnTo>
                  <a:lnTo>
                    <a:pt x="5" y="2"/>
                  </a:lnTo>
                  <a:lnTo>
                    <a:pt x="5"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sp>
          <p:nvSpPr>
            <p:cNvPr id="279" name="Freeform 18"/>
            <p:cNvSpPr>
              <a:spLocks/>
            </p:cNvSpPr>
            <p:nvPr/>
          </p:nvSpPr>
          <p:spPr bwMode="auto">
            <a:xfrm>
              <a:off x="6469733" y="4119960"/>
              <a:ext cx="1477477" cy="1199966"/>
            </a:xfrm>
            <a:custGeom>
              <a:avLst/>
              <a:gdLst>
                <a:gd name="T0" fmla="*/ 116 w 116"/>
                <a:gd name="T1" fmla="*/ 104 h 104"/>
                <a:gd name="T2" fmla="*/ 75 w 116"/>
                <a:gd name="T3" fmla="*/ 104 h 104"/>
                <a:gd name="T4" fmla="*/ 75 w 116"/>
                <a:gd name="T5" fmla="*/ 97 h 104"/>
                <a:gd name="T6" fmla="*/ 69 w 116"/>
                <a:gd name="T7" fmla="*/ 97 h 104"/>
                <a:gd name="T8" fmla="*/ 69 w 116"/>
                <a:gd name="T9" fmla="*/ 92 h 104"/>
                <a:gd name="T10" fmla="*/ 63 w 116"/>
                <a:gd name="T11" fmla="*/ 92 h 104"/>
                <a:gd name="T12" fmla="*/ 63 w 116"/>
                <a:gd name="T13" fmla="*/ 88 h 104"/>
                <a:gd name="T14" fmla="*/ 43 w 116"/>
                <a:gd name="T15" fmla="*/ 88 h 104"/>
                <a:gd name="T16" fmla="*/ 43 w 116"/>
                <a:gd name="T17" fmla="*/ 83 h 104"/>
                <a:gd name="T18" fmla="*/ 39 w 116"/>
                <a:gd name="T19" fmla="*/ 83 h 104"/>
                <a:gd name="T20" fmla="*/ 39 w 116"/>
                <a:gd name="T21" fmla="*/ 80 h 104"/>
                <a:gd name="T22" fmla="*/ 37 w 116"/>
                <a:gd name="T23" fmla="*/ 80 h 104"/>
                <a:gd name="T24" fmla="*/ 37 w 116"/>
                <a:gd name="T25" fmla="*/ 74 h 104"/>
                <a:gd name="T26" fmla="*/ 36 w 116"/>
                <a:gd name="T27" fmla="*/ 74 h 104"/>
                <a:gd name="T28" fmla="*/ 36 w 116"/>
                <a:gd name="T29" fmla="*/ 70 h 104"/>
                <a:gd name="T30" fmla="*/ 33 w 116"/>
                <a:gd name="T31" fmla="*/ 70 h 104"/>
                <a:gd name="T32" fmla="*/ 33 w 116"/>
                <a:gd name="T33" fmla="*/ 67 h 104"/>
                <a:gd name="T34" fmla="*/ 29 w 116"/>
                <a:gd name="T35" fmla="*/ 67 h 104"/>
                <a:gd name="T36" fmla="*/ 29 w 116"/>
                <a:gd name="T37" fmla="*/ 64 h 104"/>
                <a:gd name="T38" fmla="*/ 27 w 116"/>
                <a:gd name="T39" fmla="*/ 64 h 104"/>
                <a:gd name="T40" fmla="*/ 27 w 116"/>
                <a:gd name="T41" fmla="*/ 60 h 104"/>
                <a:gd name="T42" fmla="*/ 24 w 116"/>
                <a:gd name="T43" fmla="*/ 60 h 104"/>
                <a:gd name="T44" fmla="*/ 24 w 116"/>
                <a:gd name="T45" fmla="*/ 50 h 104"/>
                <a:gd name="T46" fmla="*/ 23 w 116"/>
                <a:gd name="T47" fmla="*/ 50 h 104"/>
                <a:gd name="T48" fmla="*/ 23 w 116"/>
                <a:gd name="T49" fmla="*/ 48 h 104"/>
                <a:gd name="T50" fmla="*/ 22 w 116"/>
                <a:gd name="T51" fmla="*/ 48 h 104"/>
                <a:gd name="T52" fmla="*/ 22 w 116"/>
                <a:gd name="T53" fmla="*/ 46 h 104"/>
                <a:gd name="T54" fmla="*/ 21 w 116"/>
                <a:gd name="T55" fmla="*/ 46 h 104"/>
                <a:gd name="T56" fmla="*/ 21 w 116"/>
                <a:gd name="T57" fmla="*/ 44 h 104"/>
                <a:gd name="T58" fmla="*/ 20 w 116"/>
                <a:gd name="T59" fmla="*/ 44 h 104"/>
                <a:gd name="T60" fmla="*/ 20 w 116"/>
                <a:gd name="T61" fmla="*/ 40 h 104"/>
                <a:gd name="T62" fmla="*/ 18 w 116"/>
                <a:gd name="T63" fmla="*/ 40 h 104"/>
                <a:gd name="T64" fmla="*/ 18 w 116"/>
                <a:gd name="T65" fmla="*/ 36 h 104"/>
                <a:gd name="T66" fmla="*/ 16 w 116"/>
                <a:gd name="T67" fmla="*/ 36 h 104"/>
                <a:gd name="T68" fmla="*/ 16 w 116"/>
                <a:gd name="T69" fmla="*/ 30 h 104"/>
                <a:gd name="T70" fmla="*/ 14 w 116"/>
                <a:gd name="T71" fmla="*/ 30 h 104"/>
                <a:gd name="T72" fmla="*/ 14 w 116"/>
                <a:gd name="T73" fmla="*/ 26 h 104"/>
                <a:gd name="T74" fmla="*/ 13 w 116"/>
                <a:gd name="T75" fmla="*/ 26 h 104"/>
                <a:gd name="T76" fmla="*/ 13 w 116"/>
                <a:gd name="T77" fmla="*/ 22 h 104"/>
                <a:gd name="T78" fmla="*/ 11 w 116"/>
                <a:gd name="T79" fmla="*/ 22 h 104"/>
                <a:gd name="T80" fmla="*/ 11 w 116"/>
                <a:gd name="T81" fmla="*/ 17 h 104"/>
                <a:gd name="T82" fmla="*/ 10 w 116"/>
                <a:gd name="T83" fmla="*/ 17 h 104"/>
                <a:gd name="T84" fmla="*/ 10 w 116"/>
                <a:gd name="T85" fmla="*/ 13 h 104"/>
                <a:gd name="T86" fmla="*/ 8 w 116"/>
                <a:gd name="T87" fmla="*/ 13 h 104"/>
                <a:gd name="T88" fmla="*/ 8 w 116"/>
                <a:gd name="T89" fmla="*/ 9 h 104"/>
                <a:gd name="T90" fmla="*/ 6 w 116"/>
                <a:gd name="T91" fmla="*/ 9 h 104"/>
                <a:gd name="T92" fmla="*/ 6 w 116"/>
                <a:gd name="T93" fmla="*/ 4 h 104"/>
                <a:gd name="T94" fmla="*/ 4 w 116"/>
                <a:gd name="T95" fmla="*/ 4 h 104"/>
                <a:gd name="T96" fmla="*/ 4 w 116"/>
                <a:gd name="T97" fmla="*/ 0 h 104"/>
                <a:gd name="T98" fmla="*/ 0 w 116"/>
                <a:gd name="T9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6" h="104">
                  <a:moveTo>
                    <a:pt x="116" y="104"/>
                  </a:moveTo>
                  <a:lnTo>
                    <a:pt x="75" y="104"/>
                  </a:lnTo>
                  <a:lnTo>
                    <a:pt x="75" y="97"/>
                  </a:lnTo>
                  <a:lnTo>
                    <a:pt x="69" y="97"/>
                  </a:lnTo>
                  <a:lnTo>
                    <a:pt x="69" y="92"/>
                  </a:lnTo>
                  <a:lnTo>
                    <a:pt x="63" y="92"/>
                  </a:lnTo>
                  <a:lnTo>
                    <a:pt x="63" y="88"/>
                  </a:lnTo>
                  <a:lnTo>
                    <a:pt x="43" y="88"/>
                  </a:lnTo>
                  <a:lnTo>
                    <a:pt x="43" y="83"/>
                  </a:lnTo>
                  <a:lnTo>
                    <a:pt x="39" y="83"/>
                  </a:lnTo>
                  <a:lnTo>
                    <a:pt x="39" y="80"/>
                  </a:lnTo>
                  <a:lnTo>
                    <a:pt x="37" y="80"/>
                  </a:lnTo>
                  <a:lnTo>
                    <a:pt x="37" y="74"/>
                  </a:lnTo>
                  <a:lnTo>
                    <a:pt x="36" y="74"/>
                  </a:lnTo>
                  <a:lnTo>
                    <a:pt x="36" y="70"/>
                  </a:lnTo>
                  <a:lnTo>
                    <a:pt x="33" y="70"/>
                  </a:lnTo>
                  <a:lnTo>
                    <a:pt x="33" y="67"/>
                  </a:lnTo>
                  <a:lnTo>
                    <a:pt x="29" y="67"/>
                  </a:lnTo>
                  <a:lnTo>
                    <a:pt x="29" y="64"/>
                  </a:lnTo>
                  <a:lnTo>
                    <a:pt x="27" y="64"/>
                  </a:lnTo>
                  <a:lnTo>
                    <a:pt x="27" y="60"/>
                  </a:lnTo>
                  <a:lnTo>
                    <a:pt x="24" y="60"/>
                  </a:lnTo>
                  <a:lnTo>
                    <a:pt x="24" y="50"/>
                  </a:lnTo>
                  <a:lnTo>
                    <a:pt x="23" y="50"/>
                  </a:lnTo>
                  <a:lnTo>
                    <a:pt x="23" y="48"/>
                  </a:lnTo>
                  <a:lnTo>
                    <a:pt x="22" y="48"/>
                  </a:lnTo>
                  <a:lnTo>
                    <a:pt x="22" y="46"/>
                  </a:lnTo>
                  <a:lnTo>
                    <a:pt x="21" y="46"/>
                  </a:lnTo>
                  <a:lnTo>
                    <a:pt x="21" y="44"/>
                  </a:lnTo>
                  <a:lnTo>
                    <a:pt x="20" y="44"/>
                  </a:lnTo>
                  <a:lnTo>
                    <a:pt x="20" y="40"/>
                  </a:lnTo>
                  <a:lnTo>
                    <a:pt x="18" y="40"/>
                  </a:lnTo>
                  <a:lnTo>
                    <a:pt x="18" y="36"/>
                  </a:lnTo>
                  <a:lnTo>
                    <a:pt x="16" y="36"/>
                  </a:lnTo>
                  <a:lnTo>
                    <a:pt x="16" y="30"/>
                  </a:lnTo>
                  <a:lnTo>
                    <a:pt x="14" y="30"/>
                  </a:lnTo>
                  <a:lnTo>
                    <a:pt x="14" y="26"/>
                  </a:lnTo>
                  <a:lnTo>
                    <a:pt x="13" y="26"/>
                  </a:lnTo>
                  <a:lnTo>
                    <a:pt x="13" y="22"/>
                  </a:lnTo>
                  <a:lnTo>
                    <a:pt x="11" y="22"/>
                  </a:lnTo>
                  <a:lnTo>
                    <a:pt x="11" y="17"/>
                  </a:lnTo>
                  <a:lnTo>
                    <a:pt x="10" y="17"/>
                  </a:lnTo>
                  <a:lnTo>
                    <a:pt x="10" y="13"/>
                  </a:lnTo>
                  <a:lnTo>
                    <a:pt x="8" y="13"/>
                  </a:lnTo>
                  <a:lnTo>
                    <a:pt x="8" y="9"/>
                  </a:lnTo>
                  <a:lnTo>
                    <a:pt x="6" y="9"/>
                  </a:lnTo>
                  <a:lnTo>
                    <a:pt x="6" y="4"/>
                  </a:lnTo>
                  <a:lnTo>
                    <a:pt x="4" y="4"/>
                  </a:lnTo>
                  <a:lnTo>
                    <a:pt x="4" y="0"/>
                  </a:lnTo>
                  <a:lnTo>
                    <a:pt x="0" y="0"/>
                  </a:lnTo>
                </a:path>
              </a:pathLst>
            </a:custGeom>
            <a:ln w="19050">
              <a:solidFill>
                <a:schemeClr val="bg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sp>
          <p:nvSpPr>
            <p:cNvPr id="280" name="Freeform 19"/>
            <p:cNvSpPr>
              <a:spLocks/>
            </p:cNvSpPr>
            <p:nvPr/>
          </p:nvSpPr>
          <p:spPr bwMode="auto">
            <a:xfrm>
              <a:off x="6469733" y="4119959"/>
              <a:ext cx="2158515" cy="1199967"/>
            </a:xfrm>
            <a:custGeom>
              <a:avLst/>
              <a:gdLst>
                <a:gd name="T0" fmla="*/ 168 w 168"/>
                <a:gd name="T1" fmla="*/ 104 h 104"/>
                <a:gd name="T2" fmla="*/ 164 w 168"/>
                <a:gd name="T3" fmla="*/ 104 h 104"/>
                <a:gd name="T4" fmla="*/ 164 w 168"/>
                <a:gd name="T5" fmla="*/ 91 h 104"/>
                <a:gd name="T6" fmla="*/ 80 w 168"/>
                <a:gd name="T7" fmla="*/ 91 h 104"/>
                <a:gd name="T8" fmla="*/ 80 w 168"/>
                <a:gd name="T9" fmla="*/ 83 h 104"/>
                <a:gd name="T10" fmla="*/ 62 w 168"/>
                <a:gd name="T11" fmla="*/ 83 h 104"/>
                <a:gd name="T12" fmla="*/ 62 w 168"/>
                <a:gd name="T13" fmla="*/ 77 h 104"/>
                <a:gd name="T14" fmla="*/ 59 w 168"/>
                <a:gd name="T15" fmla="*/ 77 h 104"/>
                <a:gd name="T16" fmla="*/ 59 w 168"/>
                <a:gd name="T17" fmla="*/ 72 h 104"/>
                <a:gd name="T18" fmla="*/ 57 w 168"/>
                <a:gd name="T19" fmla="*/ 72 h 104"/>
                <a:gd name="T20" fmla="*/ 57 w 168"/>
                <a:gd name="T21" fmla="*/ 68 h 104"/>
                <a:gd name="T22" fmla="*/ 40 w 168"/>
                <a:gd name="T23" fmla="*/ 68 h 104"/>
                <a:gd name="T24" fmla="*/ 40 w 168"/>
                <a:gd name="T25" fmla="*/ 58 h 104"/>
                <a:gd name="T26" fmla="*/ 36 w 168"/>
                <a:gd name="T27" fmla="*/ 58 h 104"/>
                <a:gd name="T28" fmla="*/ 36 w 168"/>
                <a:gd name="T29" fmla="*/ 54 h 104"/>
                <a:gd name="T30" fmla="*/ 35 w 168"/>
                <a:gd name="T31" fmla="*/ 54 h 104"/>
                <a:gd name="T32" fmla="*/ 35 w 168"/>
                <a:gd name="T33" fmla="*/ 50 h 104"/>
                <a:gd name="T34" fmla="*/ 30 w 168"/>
                <a:gd name="T35" fmla="*/ 50 h 104"/>
                <a:gd name="T36" fmla="*/ 30 w 168"/>
                <a:gd name="T37" fmla="*/ 48 h 104"/>
                <a:gd name="T38" fmla="*/ 23 w 168"/>
                <a:gd name="T39" fmla="*/ 48 h 104"/>
                <a:gd name="T40" fmla="*/ 23 w 168"/>
                <a:gd name="T41" fmla="*/ 41 h 104"/>
                <a:gd name="T42" fmla="*/ 17 w 168"/>
                <a:gd name="T43" fmla="*/ 41 h 104"/>
                <a:gd name="T44" fmla="*/ 17 w 168"/>
                <a:gd name="T45" fmla="*/ 39 h 104"/>
                <a:gd name="T46" fmla="*/ 15 w 168"/>
                <a:gd name="T47" fmla="*/ 39 h 104"/>
                <a:gd name="T48" fmla="*/ 15 w 168"/>
                <a:gd name="T49" fmla="*/ 36 h 104"/>
                <a:gd name="T50" fmla="*/ 13 w 168"/>
                <a:gd name="T51" fmla="*/ 36 h 104"/>
                <a:gd name="T52" fmla="*/ 13 w 168"/>
                <a:gd name="T53" fmla="*/ 30 h 104"/>
                <a:gd name="T54" fmla="*/ 12 w 168"/>
                <a:gd name="T55" fmla="*/ 30 h 104"/>
                <a:gd name="T56" fmla="*/ 12 w 168"/>
                <a:gd name="T57" fmla="*/ 22 h 104"/>
                <a:gd name="T58" fmla="*/ 10 w 168"/>
                <a:gd name="T59" fmla="*/ 22 h 104"/>
                <a:gd name="T60" fmla="*/ 10 w 168"/>
                <a:gd name="T61" fmla="*/ 17 h 104"/>
                <a:gd name="T62" fmla="*/ 8 w 168"/>
                <a:gd name="T63" fmla="*/ 17 h 104"/>
                <a:gd name="T64" fmla="*/ 8 w 168"/>
                <a:gd name="T65" fmla="*/ 14 h 104"/>
                <a:gd name="T66" fmla="*/ 6 w 168"/>
                <a:gd name="T67" fmla="*/ 14 h 104"/>
                <a:gd name="T68" fmla="*/ 6 w 168"/>
                <a:gd name="T69" fmla="*/ 10 h 104"/>
                <a:gd name="T70" fmla="*/ 5 w 168"/>
                <a:gd name="T71" fmla="*/ 10 h 104"/>
                <a:gd name="T72" fmla="*/ 5 w 168"/>
                <a:gd name="T73" fmla="*/ 8 h 104"/>
                <a:gd name="T74" fmla="*/ 3 w 168"/>
                <a:gd name="T75" fmla="*/ 8 h 104"/>
                <a:gd name="T76" fmla="*/ 3 w 168"/>
                <a:gd name="T77" fmla="*/ 6 h 104"/>
                <a:gd name="T78" fmla="*/ 2 w 168"/>
                <a:gd name="T79" fmla="*/ 6 h 104"/>
                <a:gd name="T80" fmla="*/ 2 w 168"/>
                <a:gd name="T81" fmla="*/ 0 h 104"/>
                <a:gd name="T82" fmla="*/ 0 w 168"/>
                <a:gd name="T8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8" h="104">
                  <a:moveTo>
                    <a:pt x="168" y="104"/>
                  </a:moveTo>
                  <a:lnTo>
                    <a:pt x="164" y="104"/>
                  </a:lnTo>
                  <a:lnTo>
                    <a:pt x="164" y="91"/>
                  </a:lnTo>
                  <a:lnTo>
                    <a:pt x="80" y="91"/>
                  </a:lnTo>
                  <a:lnTo>
                    <a:pt x="80" y="83"/>
                  </a:lnTo>
                  <a:lnTo>
                    <a:pt x="62" y="83"/>
                  </a:lnTo>
                  <a:lnTo>
                    <a:pt x="62" y="77"/>
                  </a:lnTo>
                  <a:lnTo>
                    <a:pt x="59" y="77"/>
                  </a:lnTo>
                  <a:lnTo>
                    <a:pt x="59" y="72"/>
                  </a:lnTo>
                  <a:lnTo>
                    <a:pt x="57" y="72"/>
                  </a:lnTo>
                  <a:lnTo>
                    <a:pt x="57" y="68"/>
                  </a:lnTo>
                  <a:lnTo>
                    <a:pt x="40" y="68"/>
                  </a:lnTo>
                  <a:lnTo>
                    <a:pt x="40" y="58"/>
                  </a:lnTo>
                  <a:lnTo>
                    <a:pt x="36" y="58"/>
                  </a:lnTo>
                  <a:lnTo>
                    <a:pt x="36" y="54"/>
                  </a:lnTo>
                  <a:lnTo>
                    <a:pt x="35" y="54"/>
                  </a:lnTo>
                  <a:lnTo>
                    <a:pt x="35" y="50"/>
                  </a:lnTo>
                  <a:lnTo>
                    <a:pt x="30" y="50"/>
                  </a:lnTo>
                  <a:lnTo>
                    <a:pt x="30" y="48"/>
                  </a:lnTo>
                  <a:lnTo>
                    <a:pt x="23" y="48"/>
                  </a:lnTo>
                  <a:lnTo>
                    <a:pt x="23" y="41"/>
                  </a:lnTo>
                  <a:lnTo>
                    <a:pt x="17" y="41"/>
                  </a:lnTo>
                  <a:lnTo>
                    <a:pt x="17" y="39"/>
                  </a:lnTo>
                  <a:lnTo>
                    <a:pt x="15" y="39"/>
                  </a:lnTo>
                  <a:lnTo>
                    <a:pt x="15" y="36"/>
                  </a:lnTo>
                  <a:lnTo>
                    <a:pt x="13" y="36"/>
                  </a:lnTo>
                  <a:lnTo>
                    <a:pt x="13" y="30"/>
                  </a:lnTo>
                  <a:lnTo>
                    <a:pt x="12" y="30"/>
                  </a:lnTo>
                  <a:lnTo>
                    <a:pt x="12" y="22"/>
                  </a:lnTo>
                  <a:lnTo>
                    <a:pt x="10" y="22"/>
                  </a:lnTo>
                  <a:lnTo>
                    <a:pt x="10" y="17"/>
                  </a:lnTo>
                  <a:lnTo>
                    <a:pt x="8" y="17"/>
                  </a:lnTo>
                  <a:lnTo>
                    <a:pt x="8" y="14"/>
                  </a:lnTo>
                  <a:lnTo>
                    <a:pt x="6" y="14"/>
                  </a:lnTo>
                  <a:lnTo>
                    <a:pt x="6" y="10"/>
                  </a:lnTo>
                  <a:lnTo>
                    <a:pt x="5" y="10"/>
                  </a:lnTo>
                  <a:lnTo>
                    <a:pt x="5" y="8"/>
                  </a:lnTo>
                  <a:lnTo>
                    <a:pt x="3" y="8"/>
                  </a:lnTo>
                  <a:lnTo>
                    <a:pt x="3" y="6"/>
                  </a:lnTo>
                  <a:lnTo>
                    <a:pt x="2" y="6"/>
                  </a:lnTo>
                  <a:lnTo>
                    <a:pt x="2"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grpSp>
      <p:sp>
        <p:nvSpPr>
          <p:cNvPr id="282" name="Rectangle 281"/>
          <p:cNvSpPr/>
          <p:nvPr/>
        </p:nvSpPr>
        <p:spPr>
          <a:xfrm>
            <a:off x="2947196" y="1295400"/>
            <a:ext cx="3249608" cy="338554"/>
          </a:xfrm>
          <a:prstGeom prst="rect">
            <a:avLst/>
          </a:prstGeom>
        </p:spPr>
        <p:txBody>
          <a:bodyPr wrap="none">
            <a:spAutoFit/>
          </a:bodyPr>
          <a:lstStyle/>
          <a:p>
            <a:pPr marL="0" indent="0">
              <a:buNone/>
            </a:pPr>
            <a:r>
              <a:rPr lang="en-GB" sz="1600" b="1" dirty="0"/>
              <a:t>PFS and OS in REGARD by age</a:t>
            </a:r>
          </a:p>
        </p:txBody>
      </p:sp>
    </p:spTree>
    <p:extLst>
      <p:ext uri="{BB962C8B-B14F-4D97-AF65-F5344CB8AC3E}">
        <p14:creationId xmlns:p14="http://schemas.microsoft.com/office/powerpoint/2010/main" val="40060718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 Efficacy and safety of ramucirumab (RAM) for metastatic gastric or </a:t>
            </a:r>
            <a:r>
              <a:rPr lang="en-GB" dirty="0" err="1"/>
              <a:t>gastroesophageal</a:t>
            </a:r>
            <a:r>
              <a:rPr lang="en-GB" dirty="0"/>
              <a:t> junction (GEJ) adenocarcinoma across age subgroups in two global phase 3 </a:t>
            </a:r>
            <a:r>
              <a:rPr lang="en-GB" dirty="0" smtClean="0"/>
              <a:t>trials – </a:t>
            </a:r>
            <a:r>
              <a:rPr lang="en-GB" dirty="0" err="1" smtClean="0"/>
              <a:t>Muro</a:t>
            </a:r>
            <a:r>
              <a:rPr lang="en-GB" dirty="0" smtClean="0"/>
              <a:t> K,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buNone/>
            </a:pPr>
            <a:endParaRPr lang="en-GB" b="1" dirty="0" smtClean="0"/>
          </a:p>
          <a:p>
            <a:pPr marL="0" indent="0">
              <a:buNone/>
            </a:pPr>
            <a:r>
              <a:rPr lang="en-GB" b="1" dirty="0"/>
              <a:t>	</a:t>
            </a:r>
            <a:endParaRPr lang="en-GB" b="1" dirty="0" smtClean="0"/>
          </a:p>
          <a:p>
            <a:endParaRPr lang="en-GB" dirty="0"/>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sz="1400" dirty="0" smtClean="0"/>
          </a:p>
          <a:p>
            <a:endParaRPr lang="en-GB" dirty="0"/>
          </a:p>
          <a:p>
            <a:pPr marL="0" indent="0">
              <a:buNone/>
            </a:pPr>
            <a:r>
              <a:rPr lang="en-GB" sz="1400" b="1" dirty="0" smtClean="0"/>
              <a:t>Conclusion</a:t>
            </a:r>
          </a:p>
          <a:p>
            <a:r>
              <a:rPr lang="en-GB" sz="1400" b="1" dirty="0" smtClean="0"/>
              <a:t>The benefits of ramucirumab treatment were evident in young and elderly populations in the REGARD and RAINBOW studies, with comparable toxicity profiles across age groups</a:t>
            </a:r>
            <a:endParaRPr lang="en-GB" sz="1400" b="1" dirty="0"/>
          </a:p>
        </p:txBody>
      </p:sp>
      <p:sp>
        <p:nvSpPr>
          <p:cNvPr id="5" name="Text Placeholder 4"/>
          <p:cNvSpPr>
            <a:spLocks noGrp="1"/>
          </p:cNvSpPr>
          <p:nvPr>
            <p:ph type="body" sz="quarter" idx="11"/>
          </p:nvPr>
        </p:nvSpPr>
        <p:spPr/>
        <p:txBody>
          <a:bodyPr/>
          <a:lstStyle/>
          <a:p>
            <a:r>
              <a:rPr lang="en-GB" dirty="0" err="1" smtClean="0"/>
              <a:t>Muro</a:t>
            </a:r>
            <a:r>
              <a:rPr lang="en-GB" dirty="0" smtClean="0"/>
              <a:t> K,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3</a:t>
            </a:r>
            <a:endParaRPr lang="en-GB" dirty="0"/>
          </a:p>
        </p:txBody>
      </p:sp>
      <p:grpSp>
        <p:nvGrpSpPr>
          <p:cNvPr id="4112" name="Group 4111"/>
          <p:cNvGrpSpPr/>
          <p:nvPr/>
        </p:nvGrpSpPr>
        <p:grpSpPr>
          <a:xfrm>
            <a:off x="299756" y="1720800"/>
            <a:ext cx="8549376" cy="4146600"/>
            <a:chOff x="299756" y="1811678"/>
            <a:chExt cx="8549376" cy="4146600"/>
          </a:xfrm>
        </p:grpSpPr>
        <p:grpSp>
          <p:nvGrpSpPr>
            <p:cNvPr id="11" name="Group 10"/>
            <p:cNvGrpSpPr/>
            <p:nvPr/>
          </p:nvGrpSpPr>
          <p:grpSpPr>
            <a:xfrm>
              <a:off x="726727" y="1980488"/>
              <a:ext cx="2620590" cy="1930182"/>
              <a:chOff x="417446" y="2299943"/>
              <a:chExt cx="2620590" cy="1930182"/>
            </a:xfrm>
          </p:grpSpPr>
          <p:sp>
            <p:nvSpPr>
              <p:cNvPr id="219" name="Freeform 218"/>
              <p:cNvSpPr>
                <a:spLocks/>
              </p:cNvSpPr>
              <p:nvPr/>
            </p:nvSpPr>
            <p:spPr bwMode="auto">
              <a:xfrm>
                <a:off x="938552" y="2424529"/>
                <a:ext cx="1932515" cy="137693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20" name="Line 6"/>
              <p:cNvSpPr>
                <a:spLocks noChangeShapeType="1"/>
              </p:cNvSpPr>
              <p:nvPr/>
            </p:nvSpPr>
            <p:spPr bwMode="auto">
              <a:xfrm>
                <a:off x="893492" y="2424528"/>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21" name="Line 7"/>
              <p:cNvSpPr>
                <a:spLocks noChangeShapeType="1"/>
              </p:cNvSpPr>
              <p:nvPr/>
            </p:nvSpPr>
            <p:spPr bwMode="auto">
              <a:xfrm>
                <a:off x="893492" y="2688530"/>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22" name="Line 8"/>
              <p:cNvSpPr>
                <a:spLocks noChangeShapeType="1"/>
              </p:cNvSpPr>
              <p:nvPr/>
            </p:nvSpPr>
            <p:spPr bwMode="auto">
              <a:xfrm>
                <a:off x="893492" y="2941103"/>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23" name="Line 9"/>
              <p:cNvSpPr>
                <a:spLocks noChangeShapeType="1"/>
              </p:cNvSpPr>
              <p:nvPr/>
            </p:nvSpPr>
            <p:spPr bwMode="auto">
              <a:xfrm>
                <a:off x="893492" y="3201295"/>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24" name="Line 10"/>
              <p:cNvSpPr>
                <a:spLocks noChangeShapeType="1"/>
              </p:cNvSpPr>
              <p:nvPr/>
            </p:nvSpPr>
            <p:spPr bwMode="auto">
              <a:xfrm>
                <a:off x="893492" y="3472917"/>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25" name="Line 11"/>
              <p:cNvSpPr>
                <a:spLocks noChangeShapeType="1"/>
              </p:cNvSpPr>
              <p:nvPr/>
            </p:nvSpPr>
            <p:spPr bwMode="auto">
              <a:xfrm>
                <a:off x="893492" y="3740729"/>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27" name="Line 13"/>
              <p:cNvSpPr>
                <a:spLocks noChangeShapeType="1"/>
              </p:cNvSpPr>
              <p:nvPr/>
            </p:nvSpPr>
            <p:spPr bwMode="auto">
              <a:xfrm>
                <a:off x="2071958" y="3801689"/>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28" name="Line 14"/>
              <p:cNvSpPr>
                <a:spLocks noChangeShapeType="1"/>
              </p:cNvSpPr>
              <p:nvPr/>
            </p:nvSpPr>
            <p:spPr bwMode="auto">
              <a:xfrm>
                <a:off x="2441201" y="3801689"/>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29" name="Line 17"/>
              <p:cNvSpPr>
                <a:spLocks noChangeShapeType="1"/>
              </p:cNvSpPr>
              <p:nvPr/>
            </p:nvSpPr>
            <p:spPr bwMode="auto">
              <a:xfrm>
                <a:off x="2873630" y="3801689"/>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30" name="Line 18"/>
              <p:cNvSpPr>
                <a:spLocks noChangeShapeType="1"/>
              </p:cNvSpPr>
              <p:nvPr/>
            </p:nvSpPr>
            <p:spPr bwMode="auto">
              <a:xfrm>
                <a:off x="1695610" y="3801689"/>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31" name="Line 20"/>
              <p:cNvSpPr>
                <a:spLocks noChangeShapeType="1"/>
              </p:cNvSpPr>
              <p:nvPr/>
            </p:nvSpPr>
            <p:spPr bwMode="auto">
              <a:xfrm>
                <a:off x="1330139" y="3801689"/>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32" name="Line 21"/>
              <p:cNvSpPr>
                <a:spLocks noChangeShapeType="1"/>
              </p:cNvSpPr>
              <p:nvPr/>
            </p:nvSpPr>
            <p:spPr bwMode="auto">
              <a:xfrm>
                <a:off x="938551" y="3801689"/>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33" name="TextBox 232"/>
              <p:cNvSpPr txBox="1"/>
              <p:nvPr/>
            </p:nvSpPr>
            <p:spPr>
              <a:xfrm rot="16200000">
                <a:off x="-62333" y="2993961"/>
                <a:ext cx="1205779" cy="246221"/>
              </a:xfrm>
              <a:prstGeom prst="rect">
                <a:avLst/>
              </a:prstGeom>
              <a:noFill/>
            </p:spPr>
            <p:txBody>
              <a:bodyPr wrap="none" rtlCol="0">
                <a:spAutoFit/>
              </a:bodyPr>
              <a:lstStyle/>
              <a:p>
                <a:pPr algn="ctr" fontAlgn="base">
                  <a:spcBef>
                    <a:spcPct val="0"/>
                  </a:spcBef>
                  <a:spcAft>
                    <a:spcPct val="0"/>
                  </a:spcAft>
                </a:pPr>
                <a:r>
                  <a:rPr lang="en-GB" sz="1000" dirty="0">
                    <a:solidFill>
                      <a:srgbClr val="4D4D4D"/>
                    </a:solidFill>
                  </a:rPr>
                  <a:t>Probability of PFS</a:t>
                </a:r>
              </a:p>
            </p:txBody>
          </p:sp>
          <p:sp>
            <p:nvSpPr>
              <p:cNvPr id="234" name="TextBox 233"/>
              <p:cNvSpPr txBox="1"/>
              <p:nvPr/>
            </p:nvSpPr>
            <p:spPr>
              <a:xfrm>
                <a:off x="1432517" y="3983904"/>
                <a:ext cx="958917" cy="246221"/>
              </a:xfrm>
              <a:prstGeom prst="rect">
                <a:avLst/>
              </a:prstGeom>
              <a:noFill/>
            </p:spPr>
            <p:txBody>
              <a:bodyPr wrap="none" rtlCol="0">
                <a:spAutoFit/>
              </a:bodyPr>
              <a:lstStyle/>
              <a:p>
                <a:pPr algn="ctr" fontAlgn="base">
                  <a:spcBef>
                    <a:spcPct val="0"/>
                  </a:spcBef>
                  <a:spcAft>
                    <a:spcPct val="0"/>
                  </a:spcAft>
                </a:pPr>
                <a:r>
                  <a:rPr lang="en-GB" sz="1000" dirty="0" smtClean="0">
                    <a:solidFill>
                      <a:srgbClr val="4D4D4D"/>
                    </a:solidFill>
                  </a:rPr>
                  <a:t>Time, months</a:t>
                </a:r>
                <a:endParaRPr lang="en-GB" sz="1000" dirty="0">
                  <a:solidFill>
                    <a:srgbClr val="4D4D4D"/>
                  </a:solidFill>
                </a:endParaRPr>
              </a:p>
            </p:txBody>
          </p:sp>
          <p:sp>
            <p:nvSpPr>
              <p:cNvPr id="235" name="TextBox 234"/>
              <p:cNvSpPr txBox="1"/>
              <p:nvPr/>
            </p:nvSpPr>
            <p:spPr>
              <a:xfrm>
                <a:off x="567393" y="2299943"/>
                <a:ext cx="360996" cy="246221"/>
              </a:xfrm>
              <a:prstGeom prst="rect">
                <a:avLst/>
              </a:prstGeom>
              <a:noFill/>
            </p:spPr>
            <p:txBody>
              <a:bodyPr wrap="none" rtlCol="0" anchor="ctr" anchorCtr="0">
                <a:spAutoFit/>
              </a:bodyPr>
              <a:lstStyle/>
              <a:p>
                <a:pPr algn="r"/>
                <a:r>
                  <a:rPr lang="en-GB" sz="1000" dirty="0" smtClean="0">
                    <a:solidFill>
                      <a:srgbClr val="4D4D4D"/>
                    </a:solidFill>
                  </a:rPr>
                  <a:t>1.0</a:t>
                </a:r>
                <a:endParaRPr lang="en-GB" sz="1000" dirty="0">
                  <a:solidFill>
                    <a:srgbClr val="4D4D4D"/>
                  </a:solidFill>
                </a:endParaRPr>
              </a:p>
            </p:txBody>
          </p:sp>
          <p:sp>
            <p:nvSpPr>
              <p:cNvPr id="236" name="TextBox 235"/>
              <p:cNvSpPr txBox="1"/>
              <p:nvPr/>
            </p:nvSpPr>
            <p:spPr>
              <a:xfrm>
                <a:off x="567393" y="2564974"/>
                <a:ext cx="360996" cy="246221"/>
              </a:xfrm>
              <a:prstGeom prst="rect">
                <a:avLst/>
              </a:prstGeom>
              <a:noFill/>
            </p:spPr>
            <p:txBody>
              <a:bodyPr wrap="none" rtlCol="0" anchor="ctr" anchorCtr="0">
                <a:spAutoFit/>
              </a:bodyPr>
              <a:lstStyle/>
              <a:p>
                <a:pPr algn="r"/>
                <a:r>
                  <a:rPr lang="en-GB" sz="1000" dirty="0" smtClean="0">
                    <a:solidFill>
                      <a:srgbClr val="4D4D4D"/>
                    </a:solidFill>
                  </a:rPr>
                  <a:t>0.8</a:t>
                </a:r>
                <a:endParaRPr lang="en-GB" sz="1000" dirty="0">
                  <a:solidFill>
                    <a:srgbClr val="4D4D4D"/>
                  </a:solidFill>
                </a:endParaRPr>
              </a:p>
            </p:txBody>
          </p:sp>
          <p:sp>
            <p:nvSpPr>
              <p:cNvPr id="237" name="TextBox 236"/>
              <p:cNvSpPr txBox="1"/>
              <p:nvPr/>
            </p:nvSpPr>
            <p:spPr>
              <a:xfrm>
                <a:off x="567393" y="2817424"/>
                <a:ext cx="360996" cy="246221"/>
              </a:xfrm>
              <a:prstGeom prst="rect">
                <a:avLst/>
              </a:prstGeom>
              <a:noFill/>
            </p:spPr>
            <p:txBody>
              <a:bodyPr wrap="none" rtlCol="0" anchor="ctr" anchorCtr="0">
                <a:spAutoFit/>
              </a:bodyPr>
              <a:lstStyle/>
              <a:p>
                <a:pPr algn="r"/>
                <a:r>
                  <a:rPr lang="en-GB" sz="1000" dirty="0" smtClean="0">
                    <a:solidFill>
                      <a:srgbClr val="4D4D4D"/>
                    </a:solidFill>
                  </a:rPr>
                  <a:t>0.6</a:t>
                </a:r>
                <a:endParaRPr lang="en-GB" sz="1000" dirty="0">
                  <a:solidFill>
                    <a:srgbClr val="4D4D4D"/>
                  </a:solidFill>
                </a:endParaRPr>
              </a:p>
            </p:txBody>
          </p:sp>
          <p:sp>
            <p:nvSpPr>
              <p:cNvPr id="238" name="TextBox 237"/>
              <p:cNvSpPr txBox="1"/>
              <p:nvPr/>
            </p:nvSpPr>
            <p:spPr>
              <a:xfrm>
                <a:off x="567393" y="3077494"/>
                <a:ext cx="360996" cy="246221"/>
              </a:xfrm>
              <a:prstGeom prst="rect">
                <a:avLst/>
              </a:prstGeom>
              <a:noFill/>
            </p:spPr>
            <p:txBody>
              <a:bodyPr wrap="none" rtlCol="0" anchor="ctr" anchorCtr="0">
                <a:spAutoFit/>
              </a:bodyPr>
              <a:lstStyle/>
              <a:p>
                <a:pPr algn="r"/>
                <a:r>
                  <a:rPr lang="en-GB" sz="1000" dirty="0" smtClean="0">
                    <a:solidFill>
                      <a:srgbClr val="4D4D4D"/>
                    </a:solidFill>
                  </a:rPr>
                  <a:t>0.4</a:t>
                </a:r>
                <a:endParaRPr lang="en-GB" sz="1000" dirty="0">
                  <a:solidFill>
                    <a:srgbClr val="4D4D4D"/>
                  </a:solidFill>
                </a:endParaRPr>
              </a:p>
            </p:txBody>
          </p:sp>
          <p:sp>
            <p:nvSpPr>
              <p:cNvPr id="239" name="TextBox 238"/>
              <p:cNvSpPr txBox="1"/>
              <p:nvPr/>
            </p:nvSpPr>
            <p:spPr>
              <a:xfrm>
                <a:off x="567393" y="3348994"/>
                <a:ext cx="360996" cy="246221"/>
              </a:xfrm>
              <a:prstGeom prst="rect">
                <a:avLst/>
              </a:prstGeom>
              <a:noFill/>
            </p:spPr>
            <p:txBody>
              <a:bodyPr wrap="none" rtlCol="0" anchor="ctr" anchorCtr="0">
                <a:spAutoFit/>
              </a:bodyPr>
              <a:lstStyle/>
              <a:p>
                <a:pPr algn="r"/>
                <a:r>
                  <a:rPr lang="en-GB" sz="1000" dirty="0" smtClean="0">
                    <a:solidFill>
                      <a:srgbClr val="4D4D4D"/>
                    </a:solidFill>
                  </a:rPr>
                  <a:t>0.2</a:t>
                </a:r>
                <a:endParaRPr lang="en-GB" sz="1000" dirty="0">
                  <a:solidFill>
                    <a:srgbClr val="4D4D4D"/>
                  </a:solidFill>
                </a:endParaRPr>
              </a:p>
            </p:txBody>
          </p:sp>
          <p:sp>
            <p:nvSpPr>
              <p:cNvPr id="240" name="TextBox 239"/>
              <p:cNvSpPr txBox="1"/>
              <p:nvPr/>
            </p:nvSpPr>
            <p:spPr>
              <a:xfrm>
                <a:off x="567393" y="3616684"/>
                <a:ext cx="360996" cy="246221"/>
              </a:xfrm>
              <a:prstGeom prst="rect">
                <a:avLst/>
              </a:prstGeom>
              <a:noFill/>
            </p:spPr>
            <p:txBody>
              <a:bodyPr wrap="none" rtlCol="0" anchor="ctr" anchorCtr="0">
                <a:spAutoFit/>
              </a:bodyPr>
              <a:lstStyle/>
              <a:p>
                <a:pPr algn="r"/>
                <a:r>
                  <a:rPr lang="en-GB" sz="1000" dirty="0" smtClean="0">
                    <a:solidFill>
                      <a:srgbClr val="4D4D4D"/>
                    </a:solidFill>
                  </a:rPr>
                  <a:t>0.0</a:t>
                </a:r>
                <a:endParaRPr lang="en-GB" sz="1000" dirty="0">
                  <a:solidFill>
                    <a:srgbClr val="4D4D4D"/>
                  </a:solidFill>
                </a:endParaRPr>
              </a:p>
            </p:txBody>
          </p:sp>
          <p:sp>
            <p:nvSpPr>
              <p:cNvPr id="241" name="TextBox 240"/>
              <p:cNvSpPr txBox="1"/>
              <p:nvPr/>
            </p:nvSpPr>
            <p:spPr>
              <a:xfrm>
                <a:off x="813412" y="3832587"/>
                <a:ext cx="255199" cy="246221"/>
              </a:xfrm>
              <a:prstGeom prst="rect">
                <a:avLst/>
              </a:prstGeom>
              <a:noFill/>
            </p:spPr>
            <p:txBody>
              <a:bodyPr wrap="none" rtlCol="0" anchor="t" anchorCtr="0">
                <a:spAutoFit/>
              </a:bodyPr>
              <a:lstStyle/>
              <a:p>
                <a:pPr algn="ctr"/>
                <a:r>
                  <a:rPr lang="en-GB" sz="1000" dirty="0" smtClean="0">
                    <a:solidFill>
                      <a:srgbClr val="4D4D4D"/>
                    </a:solidFill>
                  </a:rPr>
                  <a:t>0</a:t>
                </a:r>
                <a:endParaRPr lang="en-GB" sz="1000" dirty="0">
                  <a:solidFill>
                    <a:srgbClr val="4D4D4D"/>
                  </a:solidFill>
                </a:endParaRPr>
              </a:p>
            </p:txBody>
          </p:sp>
          <p:sp>
            <p:nvSpPr>
              <p:cNvPr id="242" name="TextBox 241"/>
              <p:cNvSpPr txBox="1"/>
              <p:nvPr/>
            </p:nvSpPr>
            <p:spPr>
              <a:xfrm>
                <a:off x="1202381" y="3832587"/>
                <a:ext cx="255199" cy="246221"/>
              </a:xfrm>
              <a:prstGeom prst="rect">
                <a:avLst/>
              </a:prstGeom>
              <a:noFill/>
            </p:spPr>
            <p:txBody>
              <a:bodyPr wrap="none" rtlCol="0" anchor="t" anchorCtr="0">
                <a:spAutoFit/>
              </a:bodyPr>
              <a:lstStyle/>
              <a:p>
                <a:pPr algn="ctr"/>
                <a:r>
                  <a:rPr lang="en-GB" sz="1000" dirty="0" smtClean="0">
                    <a:solidFill>
                      <a:srgbClr val="4D4D4D"/>
                    </a:solidFill>
                  </a:rPr>
                  <a:t>4</a:t>
                </a:r>
                <a:endParaRPr lang="en-GB" sz="1000" dirty="0">
                  <a:solidFill>
                    <a:srgbClr val="4D4D4D"/>
                  </a:solidFill>
                </a:endParaRPr>
              </a:p>
            </p:txBody>
          </p:sp>
          <p:sp>
            <p:nvSpPr>
              <p:cNvPr id="243" name="TextBox 242"/>
              <p:cNvSpPr txBox="1"/>
              <p:nvPr/>
            </p:nvSpPr>
            <p:spPr>
              <a:xfrm>
                <a:off x="1572446" y="3832587"/>
                <a:ext cx="255199" cy="246221"/>
              </a:xfrm>
              <a:prstGeom prst="rect">
                <a:avLst/>
              </a:prstGeom>
              <a:noFill/>
            </p:spPr>
            <p:txBody>
              <a:bodyPr wrap="none" rtlCol="0" anchor="t" anchorCtr="0">
                <a:spAutoFit/>
              </a:bodyPr>
              <a:lstStyle/>
              <a:p>
                <a:pPr algn="ctr"/>
                <a:r>
                  <a:rPr lang="en-GB" sz="1000" dirty="0" smtClean="0">
                    <a:solidFill>
                      <a:srgbClr val="4D4D4D"/>
                    </a:solidFill>
                  </a:rPr>
                  <a:t>8</a:t>
                </a:r>
                <a:endParaRPr lang="en-GB" sz="1000" dirty="0">
                  <a:solidFill>
                    <a:srgbClr val="4D4D4D"/>
                  </a:solidFill>
                </a:endParaRPr>
              </a:p>
            </p:txBody>
          </p:sp>
          <p:sp>
            <p:nvSpPr>
              <p:cNvPr id="244" name="TextBox 243"/>
              <p:cNvSpPr txBox="1"/>
              <p:nvPr/>
            </p:nvSpPr>
            <p:spPr>
              <a:xfrm>
                <a:off x="1907202" y="3832587"/>
                <a:ext cx="325731" cy="246221"/>
              </a:xfrm>
              <a:prstGeom prst="rect">
                <a:avLst/>
              </a:prstGeom>
              <a:noFill/>
            </p:spPr>
            <p:txBody>
              <a:bodyPr wrap="none" rtlCol="0" anchor="t" anchorCtr="0">
                <a:spAutoFit/>
              </a:bodyPr>
              <a:lstStyle/>
              <a:p>
                <a:pPr algn="ctr"/>
                <a:r>
                  <a:rPr lang="en-GB" sz="1000" dirty="0" smtClean="0">
                    <a:solidFill>
                      <a:srgbClr val="4D4D4D"/>
                    </a:solidFill>
                  </a:rPr>
                  <a:t>12</a:t>
                </a:r>
                <a:endParaRPr lang="en-GB" sz="1000" dirty="0">
                  <a:solidFill>
                    <a:srgbClr val="4D4D4D"/>
                  </a:solidFill>
                </a:endParaRPr>
              </a:p>
            </p:txBody>
          </p:sp>
          <p:sp>
            <p:nvSpPr>
              <p:cNvPr id="246" name="TextBox 245"/>
              <p:cNvSpPr txBox="1"/>
              <p:nvPr/>
            </p:nvSpPr>
            <p:spPr>
              <a:xfrm>
                <a:off x="2277616" y="3832587"/>
                <a:ext cx="325731" cy="246221"/>
              </a:xfrm>
              <a:prstGeom prst="rect">
                <a:avLst/>
              </a:prstGeom>
              <a:noFill/>
            </p:spPr>
            <p:txBody>
              <a:bodyPr wrap="none" rtlCol="0" anchor="t" anchorCtr="0">
                <a:spAutoFit/>
              </a:bodyPr>
              <a:lstStyle/>
              <a:p>
                <a:pPr algn="ctr"/>
                <a:r>
                  <a:rPr lang="en-GB" sz="1000" dirty="0" smtClean="0">
                    <a:solidFill>
                      <a:srgbClr val="4D4D4D"/>
                    </a:solidFill>
                  </a:rPr>
                  <a:t>16</a:t>
                </a:r>
                <a:endParaRPr lang="en-GB" sz="1000" dirty="0">
                  <a:solidFill>
                    <a:srgbClr val="4D4D4D"/>
                  </a:solidFill>
                </a:endParaRPr>
              </a:p>
            </p:txBody>
          </p:sp>
          <p:sp>
            <p:nvSpPr>
              <p:cNvPr id="247" name="TextBox 246"/>
              <p:cNvSpPr txBox="1"/>
              <p:nvPr/>
            </p:nvSpPr>
            <p:spPr>
              <a:xfrm>
                <a:off x="2712305" y="3832587"/>
                <a:ext cx="325731" cy="246221"/>
              </a:xfrm>
              <a:prstGeom prst="rect">
                <a:avLst/>
              </a:prstGeom>
              <a:noFill/>
            </p:spPr>
            <p:txBody>
              <a:bodyPr wrap="none" rtlCol="0" anchor="t" anchorCtr="0">
                <a:spAutoFit/>
              </a:bodyPr>
              <a:lstStyle/>
              <a:p>
                <a:pPr algn="ctr"/>
                <a:r>
                  <a:rPr lang="en-GB" sz="1000" dirty="0" smtClean="0">
                    <a:solidFill>
                      <a:srgbClr val="4D4D4D"/>
                    </a:solidFill>
                  </a:rPr>
                  <a:t>20</a:t>
                </a:r>
                <a:endParaRPr lang="en-GB" sz="1000" dirty="0">
                  <a:solidFill>
                    <a:srgbClr val="4D4D4D"/>
                  </a:solidFill>
                </a:endParaRPr>
              </a:p>
            </p:txBody>
          </p:sp>
        </p:grpSp>
        <p:sp>
          <p:nvSpPr>
            <p:cNvPr id="12" name="TextBox 11"/>
            <p:cNvSpPr txBox="1"/>
            <p:nvPr/>
          </p:nvSpPr>
          <p:spPr>
            <a:xfrm>
              <a:off x="1522186" y="1811678"/>
              <a:ext cx="1382110" cy="276999"/>
            </a:xfrm>
            <a:prstGeom prst="rect">
              <a:avLst/>
            </a:prstGeom>
            <a:noFill/>
          </p:spPr>
          <p:txBody>
            <a:bodyPr wrap="none" rtlCol="0">
              <a:spAutoFit/>
            </a:bodyPr>
            <a:lstStyle/>
            <a:p>
              <a:r>
                <a:rPr lang="en-GB" sz="1200" b="1" dirty="0" smtClean="0">
                  <a:solidFill>
                    <a:srgbClr val="4D4D4D"/>
                  </a:solidFill>
                </a:rPr>
                <a:t>≤45 years (n=74)</a:t>
              </a:r>
              <a:endParaRPr lang="en-GB" sz="1200" b="1" dirty="0">
                <a:solidFill>
                  <a:srgbClr val="4D4D4D"/>
                </a:solidFill>
              </a:endParaRPr>
            </a:p>
          </p:txBody>
        </p:sp>
        <p:sp>
          <p:nvSpPr>
            <p:cNvPr id="13" name="TextBox 12"/>
            <p:cNvSpPr txBox="1"/>
            <p:nvPr/>
          </p:nvSpPr>
          <p:spPr>
            <a:xfrm>
              <a:off x="1886781" y="2168574"/>
              <a:ext cx="1253869" cy="400110"/>
            </a:xfrm>
            <a:prstGeom prst="rect">
              <a:avLst/>
            </a:prstGeom>
            <a:noFill/>
          </p:spPr>
          <p:txBody>
            <a:bodyPr wrap="none" rtlCol="0">
              <a:spAutoFit/>
            </a:bodyPr>
            <a:lstStyle/>
            <a:p>
              <a:r>
                <a:rPr lang="en-GB" sz="1000" dirty="0" smtClean="0">
                  <a:solidFill>
                    <a:srgbClr val="4D4D4D"/>
                  </a:solidFill>
                  <a:latin typeface="+mn-lt"/>
                </a:rPr>
                <a:t>HR 0.497 </a:t>
              </a:r>
              <a:br>
                <a:rPr lang="en-GB" sz="1000" dirty="0" smtClean="0">
                  <a:solidFill>
                    <a:srgbClr val="4D4D4D"/>
                  </a:solidFill>
                  <a:latin typeface="+mn-lt"/>
                </a:rPr>
              </a:br>
              <a:r>
                <a:rPr lang="en-GB" sz="1000" dirty="0" smtClean="0">
                  <a:solidFill>
                    <a:srgbClr val="4D4D4D"/>
                  </a:solidFill>
                  <a:latin typeface="+mn-lt"/>
                </a:rPr>
                <a:t>(95%CI 0.30, 0.83)</a:t>
              </a:r>
              <a:endParaRPr lang="en-GB" sz="1000" dirty="0">
                <a:solidFill>
                  <a:srgbClr val="4D4D4D"/>
                </a:solidFill>
                <a:latin typeface="+mn-lt"/>
              </a:endParaRPr>
            </a:p>
          </p:txBody>
        </p:sp>
        <p:sp>
          <p:nvSpPr>
            <p:cNvPr id="179" name="Freeform 178"/>
            <p:cNvSpPr>
              <a:spLocks/>
            </p:cNvSpPr>
            <p:nvPr/>
          </p:nvSpPr>
          <p:spPr bwMode="auto">
            <a:xfrm>
              <a:off x="3763025" y="2105074"/>
              <a:ext cx="2168603" cy="137693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0" name="Line 6"/>
            <p:cNvSpPr>
              <a:spLocks noChangeShapeType="1"/>
            </p:cNvSpPr>
            <p:nvPr/>
          </p:nvSpPr>
          <p:spPr bwMode="auto">
            <a:xfrm>
              <a:off x="3713888" y="2105073"/>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1" name="Line 7"/>
            <p:cNvSpPr>
              <a:spLocks noChangeShapeType="1"/>
            </p:cNvSpPr>
            <p:nvPr/>
          </p:nvSpPr>
          <p:spPr bwMode="auto">
            <a:xfrm>
              <a:off x="3713888" y="2369075"/>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2" name="Line 8"/>
            <p:cNvSpPr>
              <a:spLocks noChangeShapeType="1"/>
            </p:cNvSpPr>
            <p:nvPr/>
          </p:nvSpPr>
          <p:spPr bwMode="auto">
            <a:xfrm>
              <a:off x="3713888" y="2621648"/>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3" name="Line 9"/>
            <p:cNvSpPr>
              <a:spLocks noChangeShapeType="1"/>
            </p:cNvSpPr>
            <p:nvPr/>
          </p:nvSpPr>
          <p:spPr bwMode="auto">
            <a:xfrm>
              <a:off x="3713888" y="2881840"/>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4" name="Line 10"/>
            <p:cNvSpPr>
              <a:spLocks noChangeShapeType="1"/>
            </p:cNvSpPr>
            <p:nvPr/>
          </p:nvSpPr>
          <p:spPr bwMode="auto">
            <a:xfrm>
              <a:off x="3713888" y="3153462"/>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5" name="Line 11"/>
            <p:cNvSpPr>
              <a:spLocks noChangeShapeType="1"/>
            </p:cNvSpPr>
            <p:nvPr/>
          </p:nvSpPr>
          <p:spPr bwMode="auto">
            <a:xfrm>
              <a:off x="3713888" y="3421274"/>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6" name="Line 21"/>
            <p:cNvSpPr>
              <a:spLocks noChangeShapeType="1"/>
            </p:cNvSpPr>
            <p:nvPr/>
          </p:nvSpPr>
          <p:spPr bwMode="auto">
            <a:xfrm>
              <a:off x="3763024"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7" name="TextBox 186"/>
            <p:cNvSpPr txBox="1"/>
            <p:nvPr/>
          </p:nvSpPr>
          <p:spPr>
            <a:xfrm rot="16200000">
              <a:off x="2751577" y="2674506"/>
              <a:ext cx="1205778" cy="246221"/>
            </a:xfrm>
            <a:prstGeom prst="rect">
              <a:avLst/>
            </a:prstGeom>
            <a:noFill/>
          </p:spPr>
          <p:txBody>
            <a:bodyPr wrap="none" rtlCol="0">
              <a:spAutoFit/>
            </a:bodyPr>
            <a:lstStyle/>
            <a:p>
              <a:pPr algn="ctr" fontAlgn="base">
                <a:spcBef>
                  <a:spcPct val="0"/>
                </a:spcBef>
                <a:spcAft>
                  <a:spcPct val="0"/>
                </a:spcAft>
              </a:pPr>
              <a:r>
                <a:rPr lang="en-GB" sz="1000" dirty="0">
                  <a:solidFill>
                    <a:srgbClr val="4D4D4D"/>
                  </a:solidFill>
                </a:rPr>
                <a:t>Probability of PFS</a:t>
              </a:r>
            </a:p>
          </p:txBody>
        </p:sp>
        <p:sp>
          <p:nvSpPr>
            <p:cNvPr id="188" name="TextBox 187"/>
            <p:cNvSpPr txBox="1"/>
            <p:nvPr/>
          </p:nvSpPr>
          <p:spPr>
            <a:xfrm>
              <a:off x="4345056" y="3664449"/>
              <a:ext cx="958917" cy="246221"/>
            </a:xfrm>
            <a:prstGeom prst="rect">
              <a:avLst/>
            </a:prstGeom>
            <a:noFill/>
          </p:spPr>
          <p:txBody>
            <a:bodyPr wrap="none" rtlCol="0">
              <a:spAutoFit/>
            </a:bodyPr>
            <a:lstStyle/>
            <a:p>
              <a:pPr algn="ctr" fontAlgn="base">
                <a:spcBef>
                  <a:spcPct val="0"/>
                </a:spcBef>
                <a:spcAft>
                  <a:spcPct val="0"/>
                </a:spcAft>
              </a:pPr>
              <a:r>
                <a:rPr lang="en-GB" sz="1000" dirty="0" smtClean="0">
                  <a:solidFill>
                    <a:srgbClr val="4D4D4D"/>
                  </a:solidFill>
                </a:rPr>
                <a:t>Time, months</a:t>
              </a:r>
              <a:endParaRPr lang="en-GB" sz="1000" dirty="0">
                <a:solidFill>
                  <a:srgbClr val="4D4D4D"/>
                </a:solidFill>
              </a:endParaRPr>
            </a:p>
          </p:txBody>
        </p:sp>
        <p:sp>
          <p:nvSpPr>
            <p:cNvPr id="189" name="TextBox 188"/>
            <p:cNvSpPr txBox="1"/>
            <p:nvPr/>
          </p:nvSpPr>
          <p:spPr>
            <a:xfrm>
              <a:off x="3390947" y="1980488"/>
              <a:ext cx="360996" cy="246221"/>
            </a:xfrm>
            <a:prstGeom prst="rect">
              <a:avLst/>
            </a:prstGeom>
            <a:noFill/>
          </p:spPr>
          <p:txBody>
            <a:bodyPr wrap="none" rtlCol="0" anchor="ctr" anchorCtr="0">
              <a:spAutoFit/>
            </a:bodyPr>
            <a:lstStyle/>
            <a:p>
              <a:pPr algn="r"/>
              <a:r>
                <a:rPr lang="en-GB" sz="1000" dirty="0" smtClean="0">
                  <a:solidFill>
                    <a:srgbClr val="4D4D4D"/>
                  </a:solidFill>
                </a:rPr>
                <a:t>1.0</a:t>
              </a:r>
              <a:endParaRPr lang="en-GB" sz="1000" dirty="0">
                <a:solidFill>
                  <a:srgbClr val="4D4D4D"/>
                </a:solidFill>
              </a:endParaRPr>
            </a:p>
          </p:txBody>
        </p:sp>
        <p:sp>
          <p:nvSpPr>
            <p:cNvPr id="190" name="TextBox 189"/>
            <p:cNvSpPr txBox="1"/>
            <p:nvPr/>
          </p:nvSpPr>
          <p:spPr>
            <a:xfrm>
              <a:off x="3390947" y="2245519"/>
              <a:ext cx="360996" cy="246221"/>
            </a:xfrm>
            <a:prstGeom prst="rect">
              <a:avLst/>
            </a:prstGeom>
            <a:noFill/>
          </p:spPr>
          <p:txBody>
            <a:bodyPr wrap="none" rtlCol="0" anchor="ctr" anchorCtr="0">
              <a:spAutoFit/>
            </a:bodyPr>
            <a:lstStyle/>
            <a:p>
              <a:pPr algn="r"/>
              <a:r>
                <a:rPr lang="en-GB" sz="1000" dirty="0" smtClean="0">
                  <a:solidFill>
                    <a:srgbClr val="4D4D4D"/>
                  </a:solidFill>
                </a:rPr>
                <a:t>0.8</a:t>
              </a:r>
              <a:endParaRPr lang="en-GB" sz="1000" dirty="0">
                <a:solidFill>
                  <a:srgbClr val="4D4D4D"/>
                </a:solidFill>
              </a:endParaRPr>
            </a:p>
          </p:txBody>
        </p:sp>
        <p:sp>
          <p:nvSpPr>
            <p:cNvPr id="191" name="TextBox 190"/>
            <p:cNvSpPr txBox="1"/>
            <p:nvPr/>
          </p:nvSpPr>
          <p:spPr>
            <a:xfrm>
              <a:off x="3390947" y="2497969"/>
              <a:ext cx="360996" cy="246221"/>
            </a:xfrm>
            <a:prstGeom prst="rect">
              <a:avLst/>
            </a:prstGeom>
            <a:noFill/>
          </p:spPr>
          <p:txBody>
            <a:bodyPr wrap="none" rtlCol="0" anchor="ctr" anchorCtr="0">
              <a:spAutoFit/>
            </a:bodyPr>
            <a:lstStyle/>
            <a:p>
              <a:pPr algn="r"/>
              <a:r>
                <a:rPr lang="en-GB" sz="1000" dirty="0" smtClean="0">
                  <a:solidFill>
                    <a:srgbClr val="4D4D4D"/>
                  </a:solidFill>
                </a:rPr>
                <a:t>0.6</a:t>
              </a:r>
              <a:endParaRPr lang="en-GB" sz="1000" dirty="0">
                <a:solidFill>
                  <a:srgbClr val="4D4D4D"/>
                </a:solidFill>
              </a:endParaRPr>
            </a:p>
          </p:txBody>
        </p:sp>
        <p:sp>
          <p:nvSpPr>
            <p:cNvPr id="192" name="TextBox 191"/>
            <p:cNvSpPr txBox="1"/>
            <p:nvPr/>
          </p:nvSpPr>
          <p:spPr>
            <a:xfrm>
              <a:off x="3390947" y="2758039"/>
              <a:ext cx="360996" cy="246221"/>
            </a:xfrm>
            <a:prstGeom prst="rect">
              <a:avLst/>
            </a:prstGeom>
            <a:noFill/>
          </p:spPr>
          <p:txBody>
            <a:bodyPr wrap="none" rtlCol="0" anchor="ctr" anchorCtr="0">
              <a:spAutoFit/>
            </a:bodyPr>
            <a:lstStyle/>
            <a:p>
              <a:pPr algn="r"/>
              <a:r>
                <a:rPr lang="en-GB" sz="1000" dirty="0" smtClean="0">
                  <a:solidFill>
                    <a:srgbClr val="4D4D4D"/>
                  </a:solidFill>
                </a:rPr>
                <a:t>0.4</a:t>
              </a:r>
              <a:endParaRPr lang="en-GB" sz="1000" dirty="0">
                <a:solidFill>
                  <a:srgbClr val="4D4D4D"/>
                </a:solidFill>
              </a:endParaRPr>
            </a:p>
          </p:txBody>
        </p:sp>
        <p:sp>
          <p:nvSpPr>
            <p:cNvPr id="193" name="TextBox 192"/>
            <p:cNvSpPr txBox="1"/>
            <p:nvPr/>
          </p:nvSpPr>
          <p:spPr>
            <a:xfrm>
              <a:off x="3390947" y="3029539"/>
              <a:ext cx="360996" cy="246221"/>
            </a:xfrm>
            <a:prstGeom prst="rect">
              <a:avLst/>
            </a:prstGeom>
            <a:noFill/>
          </p:spPr>
          <p:txBody>
            <a:bodyPr wrap="none" rtlCol="0" anchor="ctr" anchorCtr="0">
              <a:spAutoFit/>
            </a:bodyPr>
            <a:lstStyle/>
            <a:p>
              <a:pPr algn="r"/>
              <a:r>
                <a:rPr lang="en-GB" sz="1000" dirty="0" smtClean="0">
                  <a:solidFill>
                    <a:srgbClr val="4D4D4D"/>
                  </a:solidFill>
                </a:rPr>
                <a:t>0.2</a:t>
              </a:r>
              <a:endParaRPr lang="en-GB" sz="1000" dirty="0">
                <a:solidFill>
                  <a:srgbClr val="4D4D4D"/>
                </a:solidFill>
              </a:endParaRPr>
            </a:p>
          </p:txBody>
        </p:sp>
        <p:sp>
          <p:nvSpPr>
            <p:cNvPr id="194" name="TextBox 193"/>
            <p:cNvSpPr txBox="1"/>
            <p:nvPr/>
          </p:nvSpPr>
          <p:spPr>
            <a:xfrm>
              <a:off x="3390947" y="3297229"/>
              <a:ext cx="360996" cy="246221"/>
            </a:xfrm>
            <a:prstGeom prst="rect">
              <a:avLst/>
            </a:prstGeom>
            <a:noFill/>
          </p:spPr>
          <p:txBody>
            <a:bodyPr wrap="none" rtlCol="0" anchor="ctr" anchorCtr="0">
              <a:spAutoFit/>
            </a:bodyPr>
            <a:lstStyle/>
            <a:p>
              <a:pPr algn="r"/>
              <a:r>
                <a:rPr lang="en-GB" sz="1000" dirty="0" smtClean="0">
                  <a:solidFill>
                    <a:srgbClr val="4D4D4D"/>
                  </a:solidFill>
                </a:rPr>
                <a:t>0.0</a:t>
              </a:r>
              <a:endParaRPr lang="en-GB" sz="1000" dirty="0">
                <a:solidFill>
                  <a:srgbClr val="4D4D4D"/>
                </a:solidFill>
              </a:endParaRPr>
            </a:p>
          </p:txBody>
        </p:sp>
        <p:sp>
          <p:nvSpPr>
            <p:cNvPr id="195" name="TextBox 194"/>
            <p:cNvSpPr txBox="1"/>
            <p:nvPr/>
          </p:nvSpPr>
          <p:spPr>
            <a:xfrm>
              <a:off x="3638107" y="3513132"/>
              <a:ext cx="255198" cy="246221"/>
            </a:xfrm>
            <a:prstGeom prst="rect">
              <a:avLst/>
            </a:prstGeom>
            <a:noFill/>
          </p:spPr>
          <p:txBody>
            <a:bodyPr wrap="none" rtlCol="0" anchor="t" anchorCtr="0">
              <a:spAutoFit/>
            </a:bodyPr>
            <a:lstStyle/>
            <a:p>
              <a:pPr algn="ctr"/>
              <a:r>
                <a:rPr lang="en-GB" sz="1000" dirty="0" smtClean="0">
                  <a:solidFill>
                    <a:srgbClr val="4D4D4D"/>
                  </a:solidFill>
                </a:rPr>
                <a:t>0</a:t>
              </a:r>
              <a:endParaRPr lang="en-GB" sz="1000" dirty="0">
                <a:solidFill>
                  <a:srgbClr val="4D4D4D"/>
                </a:solidFill>
              </a:endParaRPr>
            </a:p>
          </p:txBody>
        </p:sp>
        <p:sp>
          <p:nvSpPr>
            <p:cNvPr id="197" name="TextBox 196"/>
            <p:cNvSpPr txBox="1"/>
            <p:nvPr/>
          </p:nvSpPr>
          <p:spPr>
            <a:xfrm>
              <a:off x="4062199" y="1811678"/>
              <a:ext cx="1816523" cy="276999"/>
            </a:xfrm>
            <a:prstGeom prst="rect">
              <a:avLst/>
            </a:prstGeom>
            <a:noFill/>
          </p:spPr>
          <p:txBody>
            <a:bodyPr wrap="none" rtlCol="0">
              <a:spAutoFit/>
            </a:bodyPr>
            <a:lstStyle/>
            <a:p>
              <a:r>
                <a:rPr lang="en-GB" sz="1200" b="1" dirty="0" smtClean="0">
                  <a:solidFill>
                    <a:srgbClr val="4D4D4D"/>
                  </a:solidFill>
                </a:rPr>
                <a:t>&gt;4</a:t>
              </a:r>
              <a:r>
                <a:rPr lang="en-GB" sz="1200" b="1" dirty="0" smtClean="0">
                  <a:solidFill>
                    <a:srgbClr val="4D4D4D"/>
                  </a:solidFill>
                  <a:latin typeface="+mn-lt"/>
                </a:rPr>
                <a:t>5–&lt;70</a:t>
              </a:r>
              <a:r>
                <a:rPr lang="en-GB" sz="1200" b="1" dirty="0" smtClean="0">
                  <a:solidFill>
                    <a:srgbClr val="4D4D4D"/>
                  </a:solidFill>
                </a:rPr>
                <a:t> years (n=455)</a:t>
              </a:r>
              <a:endParaRPr lang="en-GB" sz="1200" b="1" dirty="0">
                <a:solidFill>
                  <a:srgbClr val="4D4D4D"/>
                </a:solidFill>
              </a:endParaRPr>
            </a:p>
          </p:txBody>
        </p:sp>
        <p:sp>
          <p:nvSpPr>
            <p:cNvPr id="198" name="TextBox 197"/>
            <p:cNvSpPr txBox="1"/>
            <p:nvPr/>
          </p:nvSpPr>
          <p:spPr>
            <a:xfrm>
              <a:off x="4459779" y="2168574"/>
              <a:ext cx="1253869" cy="400110"/>
            </a:xfrm>
            <a:prstGeom prst="rect">
              <a:avLst/>
            </a:prstGeom>
            <a:noFill/>
          </p:spPr>
          <p:txBody>
            <a:bodyPr wrap="none" rtlCol="0">
              <a:spAutoFit/>
            </a:bodyPr>
            <a:lstStyle/>
            <a:p>
              <a:r>
                <a:rPr lang="en-GB" sz="1000" dirty="0" smtClean="0">
                  <a:solidFill>
                    <a:srgbClr val="4D4D4D"/>
                  </a:solidFill>
                  <a:latin typeface="+mn-lt"/>
                </a:rPr>
                <a:t>HR 0.649 </a:t>
              </a:r>
              <a:br>
                <a:rPr lang="en-GB" sz="1000" dirty="0" smtClean="0">
                  <a:solidFill>
                    <a:srgbClr val="4D4D4D"/>
                  </a:solidFill>
                  <a:latin typeface="+mn-lt"/>
                </a:rPr>
              </a:br>
              <a:r>
                <a:rPr lang="en-GB" sz="1000" dirty="0" smtClean="0">
                  <a:solidFill>
                    <a:srgbClr val="4D4D4D"/>
                  </a:solidFill>
                  <a:latin typeface="+mn-lt"/>
                </a:rPr>
                <a:t>(95%CI 0.53, 0.79)</a:t>
              </a:r>
              <a:endParaRPr lang="en-GB" sz="1000" dirty="0">
                <a:solidFill>
                  <a:srgbClr val="4D4D4D"/>
                </a:solidFill>
                <a:latin typeface="+mn-lt"/>
              </a:endParaRPr>
            </a:p>
          </p:txBody>
        </p:sp>
        <p:sp>
          <p:nvSpPr>
            <p:cNvPr id="144" name="Freeform 143"/>
            <p:cNvSpPr>
              <a:spLocks/>
            </p:cNvSpPr>
            <p:nvPr/>
          </p:nvSpPr>
          <p:spPr bwMode="auto">
            <a:xfrm>
              <a:off x="6469738" y="2105074"/>
              <a:ext cx="2112601" cy="137693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45" name="Line 6"/>
            <p:cNvSpPr>
              <a:spLocks noChangeShapeType="1"/>
            </p:cNvSpPr>
            <p:nvPr/>
          </p:nvSpPr>
          <p:spPr bwMode="auto">
            <a:xfrm>
              <a:off x="6418144" y="2105073"/>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46" name="Line 7"/>
            <p:cNvSpPr>
              <a:spLocks noChangeShapeType="1"/>
            </p:cNvSpPr>
            <p:nvPr/>
          </p:nvSpPr>
          <p:spPr bwMode="auto">
            <a:xfrm>
              <a:off x="6418144" y="2369075"/>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47" name="Line 8"/>
            <p:cNvSpPr>
              <a:spLocks noChangeShapeType="1"/>
            </p:cNvSpPr>
            <p:nvPr/>
          </p:nvSpPr>
          <p:spPr bwMode="auto">
            <a:xfrm>
              <a:off x="6418144" y="2621648"/>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48" name="Line 9"/>
            <p:cNvSpPr>
              <a:spLocks noChangeShapeType="1"/>
            </p:cNvSpPr>
            <p:nvPr/>
          </p:nvSpPr>
          <p:spPr bwMode="auto">
            <a:xfrm>
              <a:off x="6418144" y="2881840"/>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49" name="Line 10"/>
            <p:cNvSpPr>
              <a:spLocks noChangeShapeType="1"/>
            </p:cNvSpPr>
            <p:nvPr/>
          </p:nvSpPr>
          <p:spPr bwMode="auto">
            <a:xfrm>
              <a:off x="6418144" y="3153462"/>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50" name="Line 11"/>
            <p:cNvSpPr>
              <a:spLocks noChangeShapeType="1"/>
            </p:cNvSpPr>
            <p:nvPr/>
          </p:nvSpPr>
          <p:spPr bwMode="auto">
            <a:xfrm>
              <a:off x="6418144" y="3421274"/>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56" name="Line 21"/>
            <p:cNvSpPr>
              <a:spLocks noChangeShapeType="1"/>
            </p:cNvSpPr>
            <p:nvPr/>
          </p:nvSpPr>
          <p:spPr bwMode="auto">
            <a:xfrm>
              <a:off x="6469736"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57" name="TextBox 156"/>
            <p:cNvSpPr txBox="1"/>
            <p:nvPr/>
          </p:nvSpPr>
          <p:spPr>
            <a:xfrm rot="16200000">
              <a:off x="5435473" y="2674506"/>
              <a:ext cx="1205778" cy="246221"/>
            </a:xfrm>
            <a:prstGeom prst="rect">
              <a:avLst/>
            </a:prstGeom>
            <a:noFill/>
          </p:spPr>
          <p:txBody>
            <a:bodyPr wrap="none" rtlCol="0">
              <a:spAutoFit/>
            </a:bodyPr>
            <a:lstStyle/>
            <a:p>
              <a:pPr algn="ctr" fontAlgn="base">
                <a:spcBef>
                  <a:spcPct val="0"/>
                </a:spcBef>
                <a:spcAft>
                  <a:spcPct val="0"/>
                </a:spcAft>
              </a:pPr>
              <a:r>
                <a:rPr lang="en-GB" sz="1000" dirty="0">
                  <a:solidFill>
                    <a:srgbClr val="4D4D4D"/>
                  </a:solidFill>
                </a:rPr>
                <a:t>Probability of PFS</a:t>
              </a:r>
            </a:p>
          </p:txBody>
        </p:sp>
        <p:sp>
          <p:nvSpPr>
            <p:cNvPr id="158" name="TextBox 157"/>
            <p:cNvSpPr txBox="1"/>
            <p:nvPr/>
          </p:nvSpPr>
          <p:spPr>
            <a:xfrm>
              <a:off x="7104843" y="3664449"/>
              <a:ext cx="958917" cy="246221"/>
            </a:xfrm>
            <a:prstGeom prst="rect">
              <a:avLst/>
            </a:prstGeom>
            <a:noFill/>
          </p:spPr>
          <p:txBody>
            <a:bodyPr wrap="none" rtlCol="0">
              <a:spAutoFit/>
            </a:bodyPr>
            <a:lstStyle/>
            <a:p>
              <a:pPr algn="ctr" fontAlgn="base">
                <a:spcBef>
                  <a:spcPct val="0"/>
                </a:spcBef>
                <a:spcAft>
                  <a:spcPct val="0"/>
                </a:spcAft>
              </a:pPr>
              <a:r>
                <a:rPr lang="en-GB" sz="1000" dirty="0" smtClean="0">
                  <a:solidFill>
                    <a:srgbClr val="4D4D4D"/>
                  </a:solidFill>
                </a:rPr>
                <a:t>Time, months</a:t>
              </a:r>
              <a:endParaRPr lang="en-GB" sz="1000" dirty="0">
                <a:solidFill>
                  <a:srgbClr val="4D4D4D"/>
                </a:solidFill>
              </a:endParaRPr>
            </a:p>
          </p:txBody>
        </p:sp>
        <p:sp>
          <p:nvSpPr>
            <p:cNvPr id="159" name="TextBox 158"/>
            <p:cNvSpPr txBox="1"/>
            <p:nvPr/>
          </p:nvSpPr>
          <p:spPr>
            <a:xfrm>
              <a:off x="6097105" y="1980488"/>
              <a:ext cx="360996" cy="246221"/>
            </a:xfrm>
            <a:prstGeom prst="rect">
              <a:avLst/>
            </a:prstGeom>
            <a:noFill/>
          </p:spPr>
          <p:txBody>
            <a:bodyPr wrap="none" rtlCol="0" anchor="ctr" anchorCtr="0">
              <a:spAutoFit/>
            </a:bodyPr>
            <a:lstStyle/>
            <a:p>
              <a:pPr algn="r"/>
              <a:r>
                <a:rPr lang="en-GB" sz="1000" dirty="0" smtClean="0">
                  <a:solidFill>
                    <a:srgbClr val="4D4D4D"/>
                  </a:solidFill>
                </a:rPr>
                <a:t>1.0</a:t>
              </a:r>
              <a:endParaRPr lang="en-GB" sz="1000" dirty="0">
                <a:solidFill>
                  <a:srgbClr val="4D4D4D"/>
                </a:solidFill>
              </a:endParaRPr>
            </a:p>
          </p:txBody>
        </p:sp>
        <p:sp>
          <p:nvSpPr>
            <p:cNvPr id="160" name="TextBox 159"/>
            <p:cNvSpPr txBox="1"/>
            <p:nvPr/>
          </p:nvSpPr>
          <p:spPr>
            <a:xfrm>
              <a:off x="6097105" y="2245519"/>
              <a:ext cx="360996" cy="246221"/>
            </a:xfrm>
            <a:prstGeom prst="rect">
              <a:avLst/>
            </a:prstGeom>
            <a:noFill/>
          </p:spPr>
          <p:txBody>
            <a:bodyPr wrap="none" rtlCol="0" anchor="ctr" anchorCtr="0">
              <a:spAutoFit/>
            </a:bodyPr>
            <a:lstStyle/>
            <a:p>
              <a:pPr algn="r"/>
              <a:r>
                <a:rPr lang="en-GB" sz="1000" dirty="0" smtClean="0">
                  <a:solidFill>
                    <a:srgbClr val="4D4D4D"/>
                  </a:solidFill>
                </a:rPr>
                <a:t>0.8</a:t>
              </a:r>
              <a:endParaRPr lang="en-GB" sz="1000" dirty="0">
                <a:solidFill>
                  <a:srgbClr val="4D4D4D"/>
                </a:solidFill>
              </a:endParaRPr>
            </a:p>
          </p:txBody>
        </p:sp>
        <p:sp>
          <p:nvSpPr>
            <p:cNvPr id="161" name="TextBox 160"/>
            <p:cNvSpPr txBox="1"/>
            <p:nvPr/>
          </p:nvSpPr>
          <p:spPr>
            <a:xfrm>
              <a:off x="6097105" y="2497969"/>
              <a:ext cx="360996" cy="246221"/>
            </a:xfrm>
            <a:prstGeom prst="rect">
              <a:avLst/>
            </a:prstGeom>
            <a:noFill/>
          </p:spPr>
          <p:txBody>
            <a:bodyPr wrap="none" rtlCol="0" anchor="ctr" anchorCtr="0">
              <a:spAutoFit/>
            </a:bodyPr>
            <a:lstStyle/>
            <a:p>
              <a:pPr algn="r"/>
              <a:r>
                <a:rPr lang="en-GB" sz="1000" dirty="0" smtClean="0">
                  <a:solidFill>
                    <a:srgbClr val="4D4D4D"/>
                  </a:solidFill>
                </a:rPr>
                <a:t>0.6</a:t>
              </a:r>
              <a:endParaRPr lang="en-GB" sz="1000" dirty="0">
                <a:solidFill>
                  <a:srgbClr val="4D4D4D"/>
                </a:solidFill>
              </a:endParaRPr>
            </a:p>
          </p:txBody>
        </p:sp>
        <p:sp>
          <p:nvSpPr>
            <p:cNvPr id="162" name="TextBox 161"/>
            <p:cNvSpPr txBox="1"/>
            <p:nvPr/>
          </p:nvSpPr>
          <p:spPr>
            <a:xfrm>
              <a:off x="6097105" y="2758039"/>
              <a:ext cx="360996" cy="246221"/>
            </a:xfrm>
            <a:prstGeom prst="rect">
              <a:avLst/>
            </a:prstGeom>
            <a:noFill/>
          </p:spPr>
          <p:txBody>
            <a:bodyPr wrap="none" rtlCol="0" anchor="ctr" anchorCtr="0">
              <a:spAutoFit/>
            </a:bodyPr>
            <a:lstStyle/>
            <a:p>
              <a:pPr algn="r"/>
              <a:r>
                <a:rPr lang="en-GB" sz="1000" dirty="0" smtClean="0">
                  <a:solidFill>
                    <a:srgbClr val="4D4D4D"/>
                  </a:solidFill>
                </a:rPr>
                <a:t>0.4</a:t>
              </a:r>
              <a:endParaRPr lang="en-GB" sz="1000" dirty="0">
                <a:solidFill>
                  <a:srgbClr val="4D4D4D"/>
                </a:solidFill>
              </a:endParaRPr>
            </a:p>
          </p:txBody>
        </p:sp>
        <p:sp>
          <p:nvSpPr>
            <p:cNvPr id="163" name="TextBox 162"/>
            <p:cNvSpPr txBox="1"/>
            <p:nvPr/>
          </p:nvSpPr>
          <p:spPr>
            <a:xfrm>
              <a:off x="6097105" y="3029539"/>
              <a:ext cx="360996" cy="246221"/>
            </a:xfrm>
            <a:prstGeom prst="rect">
              <a:avLst/>
            </a:prstGeom>
            <a:noFill/>
          </p:spPr>
          <p:txBody>
            <a:bodyPr wrap="none" rtlCol="0" anchor="ctr" anchorCtr="0">
              <a:spAutoFit/>
            </a:bodyPr>
            <a:lstStyle/>
            <a:p>
              <a:pPr algn="r"/>
              <a:r>
                <a:rPr lang="en-GB" sz="1000" dirty="0" smtClean="0">
                  <a:solidFill>
                    <a:srgbClr val="4D4D4D"/>
                  </a:solidFill>
                </a:rPr>
                <a:t>0.2</a:t>
              </a:r>
              <a:endParaRPr lang="en-GB" sz="1000" dirty="0">
                <a:solidFill>
                  <a:srgbClr val="4D4D4D"/>
                </a:solidFill>
              </a:endParaRPr>
            </a:p>
          </p:txBody>
        </p:sp>
        <p:sp>
          <p:nvSpPr>
            <p:cNvPr id="164" name="TextBox 163"/>
            <p:cNvSpPr txBox="1"/>
            <p:nvPr/>
          </p:nvSpPr>
          <p:spPr>
            <a:xfrm>
              <a:off x="6097105" y="3297229"/>
              <a:ext cx="360996" cy="246221"/>
            </a:xfrm>
            <a:prstGeom prst="rect">
              <a:avLst/>
            </a:prstGeom>
            <a:noFill/>
          </p:spPr>
          <p:txBody>
            <a:bodyPr wrap="none" rtlCol="0" anchor="ctr" anchorCtr="0">
              <a:spAutoFit/>
            </a:bodyPr>
            <a:lstStyle/>
            <a:p>
              <a:pPr algn="r"/>
              <a:r>
                <a:rPr lang="en-GB" sz="1000" dirty="0" smtClean="0">
                  <a:solidFill>
                    <a:srgbClr val="4D4D4D"/>
                  </a:solidFill>
                </a:rPr>
                <a:t>0.0</a:t>
              </a:r>
              <a:endParaRPr lang="en-GB" sz="1000" dirty="0">
                <a:solidFill>
                  <a:srgbClr val="4D4D4D"/>
                </a:solidFill>
              </a:endParaRPr>
            </a:p>
          </p:txBody>
        </p:sp>
        <p:sp>
          <p:nvSpPr>
            <p:cNvPr id="165" name="TextBox 164"/>
            <p:cNvSpPr txBox="1"/>
            <p:nvPr/>
          </p:nvSpPr>
          <p:spPr>
            <a:xfrm>
              <a:off x="6344954" y="3513132"/>
              <a:ext cx="255198" cy="246221"/>
            </a:xfrm>
            <a:prstGeom prst="rect">
              <a:avLst/>
            </a:prstGeom>
            <a:noFill/>
          </p:spPr>
          <p:txBody>
            <a:bodyPr wrap="none" rtlCol="0" anchor="t" anchorCtr="0">
              <a:spAutoFit/>
            </a:bodyPr>
            <a:lstStyle/>
            <a:p>
              <a:pPr algn="ctr"/>
              <a:r>
                <a:rPr lang="en-GB" sz="1000" dirty="0" smtClean="0">
                  <a:solidFill>
                    <a:srgbClr val="4D4D4D"/>
                  </a:solidFill>
                </a:rPr>
                <a:t>0</a:t>
              </a:r>
              <a:endParaRPr lang="en-GB" sz="1000" dirty="0">
                <a:solidFill>
                  <a:srgbClr val="4D4D4D"/>
                </a:solidFill>
              </a:endParaRPr>
            </a:p>
          </p:txBody>
        </p:sp>
        <p:sp>
          <p:nvSpPr>
            <p:cNvPr id="172" name="TextBox 171"/>
            <p:cNvSpPr txBox="1"/>
            <p:nvPr/>
          </p:nvSpPr>
          <p:spPr>
            <a:xfrm>
              <a:off x="6783870" y="1811678"/>
              <a:ext cx="1467068" cy="276999"/>
            </a:xfrm>
            <a:prstGeom prst="rect">
              <a:avLst/>
            </a:prstGeom>
            <a:noFill/>
          </p:spPr>
          <p:txBody>
            <a:bodyPr wrap="none" rtlCol="0">
              <a:spAutoFit/>
            </a:bodyPr>
            <a:lstStyle/>
            <a:p>
              <a:r>
                <a:rPr lang="en-GB" sz="1200" b="1" dirty="0" smtClean="0">
                  <a:solidFill>
                    <a:srgbClr val="4D4D4D"/>
                  </a:solidFill>
                </a:rPr>
                <a:t>≥70 years (n=136)</a:t>
              </a:r>
              <a:endParaRPr lang="en-GB" sz="1200" b="1" dirty="0">
                <a:solidFill>
                  <a:srgbClr val="4D4D4D"/>
                </a:solidFill>
              </a:endParaRPr>
            </a:p>
          </p:txBody>
        </p:sp>
        <p:sp>
          <p:nvSpPr>
            <p:cNvPr id="173" name="TextBox 172"/>
            <p:cNvSpPr txBox="1"/>
            <p:nvPr/>
          </p:nvSpPr>
          <p:spPr>
            <a:xfrm>
              <a:off x="7201329" y="2168574"/>
              <a:ext cx="1253869" cy="400110"/>
            </a:xfrm>
            <a:prstGeom prst="rect">
              <a:avLst/>
            </a:prstGeom>
            <a:noFill/>
          </p:spPr>
          <p:txBody>
            <a:bodyPr wrap="none" rtlCol="0">
              <a:spAutoFit/>
            </a:bodyPr>
            <a:lstStyle/>
            <a:p>
              <a:r>
                <a:rPr lang="en-GB" sz="1000" dirty="0" smtClean="0">
                  <a:solidFill>
                    <a:srgbClr val="4D4D4D"/>
                  </a:solidFill>
                  <a:latin typeface="+mn-lt"/>
                </a:rPr>
                <a:t>HR 0.676 </a:t>
              </a:r>
              <a:br>
                <a:rPr lang="en-GB" sz="1000" dirty="0" smtClean="0">
                  <a:solidFill>
                    <a:srgbClr val="4D4D4D"/>
                  </a:solidFill>
                  <a:latin typeface="+mn-lt"/>
                </a:rPr>
              </a:br>
              <a:r>
                <a:rPr lang="en-GB" sz="1000" dirty="0" smtClean="0">
                  <a:solidFill>
                    <a:srgbClr val="4D4D4D"/>
                  </a:solidFill>
                  <a:latin typeface="+mn-lt"/>
                </a:rPr>
                <a:t>(95%CI 0.47, 0.97)</a:t>
              </a:r>
              <a:endParaRPr lang="en-GB" sz="1000" dirty="0">
                <a:solidFill>
                  <a:srgbClr val="4D4D4D"/>
                </a:solidFill>
                <a:latin typeface="+mn-lt"/>
              </a:endParaRPr>
            </a:p>
          </p:txBody>
        </p:sp>
        <p:sp>
          <p:nvSpPr>
            <p:cNvPr id="16" name="TextBox 15"/>
            <p:cNvSpPr txBox="1"/>
            <p:nvPr/>
          </p:nvSpPr>
          <p:spPr>
            <a:xfrm>
              <a:off x="299756" y="2611457"/>
              <a:ext cx="484428" cy="276999"/>
            </a:xfrm>
            <a:prstGeom prst="rect">
              <a:avLst/>
            </a:prstGeom>
            <a:noFill/>
          </p:spPr>
          <p:txBody>
            <a:bodyPr wrap="none" rtlCol="0">
              <a:spAutoFit/>
            </a:bodyPr>
            <a:lstStyle/>
            <a:p>
              <a:pPr algn="ctr"/>
              <a:r>
                <a:rPr lang="en-GB" sz="1200" b="1" dirty="0" smtClean="0">
                  <a:solidFill>
                    <a:srgbClr val="4D4D4D"/>
                  </a:solidFill>
                </a:rPr>
                <a:t>PFS</a:t>
              </a:r>
              <a:endParaRPr lang="en-GB" sz="1200" b="1" dirty="0">
                <a:solidFill>
                  <a:srgbClr val="4D4D4D"/>
                </a:solidFill>
              </a:endParaRPr>
            </a:p>
          </p:txBody>
        </p:sp>
        <p:sp>
          <p:nvSpPr>
            <p:cNvPr id="46" name="TextBox 45"/>
            <p:cNvSpPr txBox="1"/>
            <p:nvPr/>
          </p:nvSpPr>
          <p:spPr>
            <a:xfrm>
              <a:off x="1522186" y="3682379"/>
              <a:ext cx="184731" cy="276999"/>
            </a:xfrm>
            <a:prstGeom prst="rect">
              <a:avLst/>
            </a:prstGeom>
            <a:noFill/>
          </p:spPr>
          <p:txBody>
            <a:bodyPr wrap="none" rtlCol="0">
              <a:spAutoFit/>
            </a:bodyPr>
            <a:lstStyle/>
            <a:p>
              <a:endParaRPr lang="en-GB" sz="1200" b="1" dirty="0">
                <a:solidFill>
                  <a:srgbClr val="4D4D4D"/>
                </a:solidFill>
              </a:endParaRPr>
            </a:p>
          </p:txBody>
        </p:sp>
        <p:sp>
          <p:nvSpPr>
            <p:cNvPr id="66" name="TextBox 65"/>
            <p:cNvSpPr txBox="1"/>
            <p:nvPr/>
          </p:nvSpPr>
          <p:spPr>
            <a:xfrm>
              <a:off x="4062199" y="3682379"/>
              <a:ext cx="184731" cy="276999"/>
            </a:xfrm>
            <a:prstGeom prst="rect">
              <a:avLst/>
            </a:prstGeom>
            <a:noFill/>
          </p:spPr>
          <p:txBody>
            <a:bodyPr wrap="none" rtlCol="0">
              <a:spAutoFit/>
            </a:bodyPr>
            <a:lstStyle/>
            <a:p>
              <a:endParaRPr lang="en-GB" sz="1200" b="1" dirty="0">
                <a:solidFill>
                  <a:srgbClr val="4D4D4D"/>
                </a:solidFill>
              </a:endParaRPr>
            </a:p>
          </p:txBody>
        </p:sp>
        <p:sp>
          <p:nvSpPr>
            <p:cNvPr id="106" name="Line 4"/>
            <p:cNvSpPr>
              <a:spLocks noChangeShapeType="1"/>
            </p:cNvSpPr>
            <p:nvPr/>
          </p:nvSpPr>
          <p:spPr bwMode="auto">
            <a:xfrm>
              <a:off x="2808474" y="3316464"/>
              <a:ext cx="0" cy="2973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 name="Line 5"/>
            <p:cNvSpPr>
              <a:spLocks noChangeShapeType="1"/>
            </p:cNvSpPr>
            <p:nvPr/>
          </p:nvSpPr>
          <p:spPr bwMode="auto">
            <a:xfrm>
              <a:off x="2181074" y="3227252"/>
              <a:ext cx="0" cy="2973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 name="Line 6"/>
            <p:cNvSpPr>
              <a:spLocks noChangeShapeType="1"/>
            </p:cNvSpPr>
            <p:nvPr/>
          </p:nvSpPr>
          <p:spPr bwMode="auto">
            <a:xfrm>
              <a:off x="5234351" y="3357325"/>
              <a:ext cx="0" cy="41021"/>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sp>
          <p:nvSpPr>
            <p:cNvPr id="8" name="TextBox 7"/>
            <p:cNvSpPr txBox="1"/>
            <p:nvPr/>
          </p:nvSpPr>
          <p:spPr>
            <a:xfrm>
              <a:off x="3263531" y="5650501"/>
              <a:ext cx="4602542" cy="307777"/>
            </a:xfrm>
            <a:prstGeom prst="rect">
              <a:avLst/>
            </a:prstGeom>
            <a:noFill/>
          </p:spPr>
          <p:txBody>
            <a:bodyPr wrap="none" rtlCol="0">
              <a:spAutoFit/>
            </a:bodyPr>
            <a:lstStyle/>
            <a:p>
              <a:r>
                <a:rPr lang="en-GB" sz="1400" dirty="0" smtClean="0">
                  <a:solidFill>
                    <a:srgbClr val="4D4D4D"/>
                  </a:solidFill>
                </a:rPr>
                <a:t>Ramucirumab + paclitaxel  	Placebo + </a:t>
              </a:r>
              <a:r>
                <a:rPr lang="en-GB" sz="1400" dirty="0">
                  <a:solidFill>
                    <a:srgbClr val="4D4D4D"/>
                  </a:solidFill>
                </a:rPr>
                <a:t>paclitaxel</a:t>
              </a:r>
            </a:p>
          </p:txBody>
        </p:sp>
        <p:cxnSp>
          <p:nvCxnSpPr>
            <p:cNvPr id="9" name="Straight Connector 8"/>
            <p:cNvCxnSpPr/>
            <p:nvPr/>
          </p:nvCxnSpPr>
          <p:spPr>
            <a:xfrm>
              <a:off x="2819400" y="5805878"/>
              <a:ext cx="44375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571383" y="5805878"/>
              <a:ext cx="4437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16"/>
            <p:cNvSpPr>
              <a:spLocks/>
            </p:cNvSpPr>
            <p:nvPr/>
          </p:nvSpPr>
          <p:spPr bwMode="auto">
            <a:xfrm>
              <a:off x="1247833" y="3851080"/>
              <a:ext cx="1932515" cy="137693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 name="Line 6"/>
            <p:cNvSpPr>
              <a:spLocks noChangeShapeType="1"/>
            </p:cNvSpPr>
            <p:nvPr/>
          </p:nvSpPr>
          <p:spPr bwMode="auto">
            <a:xfrm>
              <a:off x="1202773" y="3851079"/>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9" name="Line 7"/>
            <p:cNvSpPr>
              <a:spLocks noChangeShapeType="1"/>
            </p:cNvSpPr>
            <p:nvPr/>
          </p:nvSpPr>
          <p:spPr bwMode="auto">
            <a:xfrm>
              <a:off x="1202773" y="4115081"/>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0" name="Line 8"/>
            <p:cNvSpPr>
              <a:spLocks noChangeShapeType="1"/>
            </p:cNvSpPr>
            <p:nvPr/>
          </p:nvSpPr>
          <p:spPr bwMode="auto">
            <a:xfrm>
              <a:off x="1202773" y="4367654"/>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1" name="Line 9"/>
            <p:cNvSpPr>
              <a:spLocks noChangeShapeType="1"/>
            </p:cNvSpPr>
            <p:nvPr/>
          </p:nvSpPr>
          <p:spPr bwMode="auto">
            <a:xfrm>
              <a:off x="1202773" y="4627846"/>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2" name="Line 10"/>
            <p:cNvSpPr>
              <a:spLocks noChangeShapeType="1"/>
            </p:cNvSpPr>
            <p:nvPr/>
          </p:nvSpPr>
          <p:spPr bwMode="auto">
            <a:xfrm>
              <a:off x="1202773" y="4899468"/>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3" name="Line 11"/>
            <p:cNvSpPr>
              <a:spLocks noChangeShapeType="1"/>
            </p:cNvSpPr>
            <p:nvPr/>
          </p:nvSpPr>
          <p:spPr bwMode="auto">
            <a:xfrm>
              <a:off x="1202773" y="5167280"/>
              <a:ext cx="4505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30" name="TextBox 29"/>
            <p:cNvSpPr txBox="1"/>
            <p:nvPr/>
          </p:nvSpPr>
          <p:spPr>
            <a:xfrm rot="16200000">
              <a:off x="279008" y="4420512"/>
              <a:ext cx="1141658" cy="246221"/>
            </a:xfrm>
            <a:prstGeom prst="rect">
              <a:avLst/>
            </a:prstGeom>
            <a:noFill/>
          </p:spPr>
          <p:txBody>
            <a:bodyPr wrap="none" rtlCol="0">
              <a:spAutoFit/>
            </a:bodyPr>
            <a:lstStyle/>
            <a:p>
              <a:pPr algn="ctr" fontAlgn="base">
                <a:spcBef>
                  <a:spcPct val="0"/>
                </a:spcBef>
                <a:spcAft>
                  <a:spcPct val="0"/>
                </a:spcAft>
              </a:pPr>
              <a:r>
                <a:rPr lang="en-GB" sz="1000" dirty="0">
                  <a:solidFill>
                    <a:srgbClr val="4D4D4D"/>
                  </a:solidFill>
                </a:rPr>
                <a:t>Probability of </a:t>
              </a:r>
              <a:r>
                <a:rPr lang="en-GB" sz="1000" dirty="0" smtClean="0">
                  <a:solidFill>
                    <a:srgbClr val="4D4D4D"/>
                  </a:solidFill>
                </a:rPr>
                <a:t>OS</a:t>
              </a:r>
              <a:endParaRPr lang="en-GB" sz="1000" dirty="0">
                <a:solidFill>
                  <a:srgbClr val="4D4D4D"/>
                </a:solidFill>
              </a:endParaRPr>
            </a:p>
          </p:txBody>
        </p:sp>
        <p:sp>
          <p:nvSpPr>
            <p:cNvPr id="31" name="TextBox 30"/>
            <p:cNvSpPr txBox="1"/>
            <p:nvPr/>
          </p:nvSpPr>
          <p:spPr>
            <a:xfrm>
              <a:off x="1741798" y="5410455"/>
              <a:ext cx="958917" cy="246221"/>
            </a:xfrm>
            <a:prstGeom prst="rect">
              <a:avLst/>
            </a:prstGeom>
            <a:noFill/>
          </p:spPr>
          <p:txBody>
            <a:bodyPr wrap="none" rtlCol="0">
              <a:spAutoFit/>
            </a:bodyPr>
            <a:lstStyle/>
            <a:p>
              <a:pPr algn="ctr" fontAlgn="base">
                <a:spcBef>
                  <a:spcPct val="0"/>
                </a:spcBef>
                <a:spcAft>
                  <a:spcPct val="0"/>
                </a:spcAft>
              </a:pPr>
              <a:r>
                <a:rPr lang="en-GB" sz="1000" dirty="0" smtClean="0">
                  <a:solidFill>
                    <a:srgbClr val="4D4D4D"/>
                  </a:solidFill>
                </a:rPr>
                <a:t>Time, months</a:t>
              </a:r>
              <a:endParaRPr lang="en-GB" sz="1000" dirty="0">
                <a:solidFill>
                  <a:srgbClr val="4D4D4D"/>
                </a:solidFill>
              </a:endParaRPr>
            </a:p>
          </p:txBody>
        </p:sp>
        <p:sp>
          <p:nvSpPr>
            <p:cNvPr id="32" name="TextBox 31"/>
            <p:cNvSpPr txBox="1"/>
            <p:nvPr/>
          </p:nvSpPr>
          <p:spPr>
            <a:xfrm>
              <a:off x="876674" y="3726494"/>
              <a:ext cx="360996" cy="246221"/>
            </a:xfrm>
            <a:prstGeom prst="rect">
              <a:avLst/>
            </a:prstGeom>
            <a:noFill/>
          </p:spPr>
          <p:txBody>
            <a:bodyPr wrap="none" rtlCol="0" anchor="ctr" anchorCtr="0">
              <a:spAutoFit/>
            </a:bodyPr>
            <a:lstStyle/>
            <a:p>
              <a:pPr algn="r"/>
              <a:r>
                <a:rPr lang="en-GB" sz="1000" dirty="0" smtClean="0">
                  <a:solidFill>
                    <a:srgbClr val="4D4D4D"/>
                  </a:solidFill>
                </a:rPr>
                <a:t>1.0</a:t>
              </a:r>
              <a:endParaRPr lang="en-GB" sz="1000" dirty="0">
                <a:solidFill>
                  <a:srgbClr val="4D4D4D"/>
                </a:solidFill>
              </a:endParaRPr>
            </a:p>
          </p:txBody>
        </p:sp>
        <p:sp>
          <p:nvSpPr>
            <p:cNvPr id="33" name="TextBox 32"/>
            <p:cNvSpPr txBox="1"/>
            <p:nvPr/>
          </p:nvSpPr>
          <p:spPr>
            <a:xfrm>
              <a:off x="876674" y="3991525"/>
              <a:ext cx="360996" cy="246221"/>
            </a:xfrm>
            <a:prstGeom prst="rect">
              <a:avLst/>
            </a:prstGeom>
            <a:noFill/>
          </p:spPr>
          <p:txBody>
            <a:bodyPr wrap="none" rtlCol="0" anchor="ctr" anchorCtr="0">
              <a:spAutoFit/>
            </a:bodyPr>
            <a:lstStyle/>
            <a:p>
              <a:pPr algn="r"/>
              <a:r>
                <a:rPr lang="en-GB" sz="1000" dirty="0" smtClean="0">
                  <a:solidFill>
                    <a:srgbClr val="4D4D4D"/>
                  </a:solidFill>
                </a:rPr>
                <a:t>0.8</a:t>
              </a:r>
              <a:endParaRPr lang="en-GB" sz="1000" dirty="0">
                <a:solidFill>
                  <a:srgbClr val="4D4D4D"/>
                </a:solidFill>
              </a:endParaRPr>
            </a:p>
          </p:txBody>
        </p:sp>
        <p:sp>
          <p:nvSpPr>
            <p:cNvPr id="34" name="TextBox 33"/>
            <p:cNvSpPr txBox="1"/>
            <p:nvPr/>
          </p:nvSpPr>
          <p:spPr>
            <a:xfrm>
              <a:off x="876674" y="4243975"/>
              <a:ext cx="360996" cy="246221"/>
            </a:xfrm>
            <a:prstGeom prst="rect">
              <a:avLst/>
            </a:prstGeom>
            <a:noFill/>
          </p:spPr>
          <p:txBody>
            <a:bodyPr wrap="none" rtlCol="0" anchor="ctr" anchorCtr="0">
              <a:spAutoFit/>
            </a:bodyPr>
            <a:lstStyle/>
            <a:p>
              <a:pPr algn="r"/>
              <a:r>
                <a:rPr lang="en-GB" sz="1000" dirty="0" smtClean="0">
                  <a:solidFill>
                    <a:srgbClr val="4D4D4D"/>
                  </a:solidFill>
                </a:rPr>
                <a:t>0.6</a:t>
              </a:r>
              <a:endParaRPr lang="en-GB" sz="1000" dirty="0">
                <a:solidFill>
                  <a:srgbClr val="4D4D4D"/>
                </a:solidFill>
              </a:endParaRPr>
            </a:p>
          </p:txBody>
        </p:sp>
        <p:sp>
          <p:nvSpPr>
            <p:cNvPr id="35" name="TextBox 34"/>
            <p:cNvSpPr txBox="1"/>
            <p:nvPr/>
          </p:nvSpPr>
          <p:spPr>
            <a:xfrm>
              <a:off x="876674" y="4504045"/>
              <a:ext cx="360996" cy="246221"/>
            </a:xfrm>
            <a:prstGeom prst="rect">
              <a:avLst/>
            </a:prstGeom>
            <a:noFill/>
          </p:spPr>
          <p:txBody>
            <a:bodyPr wrap="none" rtlCol="0" anchor="ctr" anchorCtr="0">
              <a:spAutoFit/>
            </a:bodyPr>
            <a:lstStyle/>
            <a:p>
              <a:pPr algn="r"/>
              <a:r>
                <a:rPr lang="en-GB" sz="1000" dirty="0" smtClean="0">
                  <a:solidFill>
                    <a:srgbClr val="4D4D4D"/>
                  </a:solidFill>
                </a:rPr>
                <a:t>0.4</a:t>
              </a:r>
              <a:endParaRPr lang="en-GB" sz="1000" dirty="0">
                <a:solidFill>
                  <a:srgbClr val="4D4D4D"/>
                </a:solidFill>
              </a:endParaRPr>
            </a:p>
          </p:txBody>
        </p:sp>
        <p:sp>
          <p:nvSpPr>
            <p:cNvPr id="36" name="TextBox 35"/>
            <p:cNvSpPr txBox="1"/>
            <p:nvPr/>
          </p:nvSpPr>
          <p:spPr>
            <a:xfrm>
              <a:off x="876674" y="4775545"/>
              <a:ext cx="360996" cy="246221"/>
            </a:xfrm>
            <a:prstGeom prst="rect">
              <a:avLst/>
            </a:prstGeom>
            <a:noFill/>
          </p:spPr>
          <p:txBody>
            <a:bodyPr wrap="none" rtlCol="0" anchor="ctr" anchorCtr="0">
              <a:spAutoFit/>
            </a:bodyPr>
            <a:lstStyle/>
            <a:p>
              <a:pPr algn="r"/>
              <a:r>
                <a:rPr lang="en-GB" sz="1000" dirty="0" smtClean="0">
                  <a:solidFill>
                    <a:srgbClr val="4D4D4D"/>
                  </a:solidFill>
                </a:rPr>
                <a:t>0.2</a:t>
              </a:r>
              <a:endParaRPr lang="en-GB" sz="1000" dirty="0">
                <a:solidFill>
                  <a:srgbClr val="4D4D4D"/>
                </a:solidFill>
              </a:endParaRPr>
            </a:p>
          </p:txBody>
        </p:sp>
        <p:sp>
          <p:nvSpPr>
            <p:cNvPr id="37" name="TextBox 36"/>
            <p:cNvSpPr txBox="1"/>
            <p:nvPr/>
          </p:nvSpPr>
          <p:spPr>
            <a:xfrm>
              <a:off x="876674" y="5043235"/>
              <a:ext cx="360996" cy="246221"/>
            </a:xfrm>
            <a:prstGeom prst="rect">
              <a:avLst/>
            </a:prstGeom>
            <a:noFill/>
          </p:spPr>
          <p:txBody>
            <a:bodyPr wrap="none" rtlCol="0" anchor="ctr" anchorCtr="0">
              <a:spAutoFit/>
            </a:bodyPr>
            <a:lstStyle/>
            <a:p>
              <a:pPr algn="r"/>
              <a:r>
                <a:rPr lang="en-GB" sz="1000" dirty="0" smtClean="0">
                  <a:solidFill>
                    <a:srgbClr val="4D4D4D"/>
                  </a:solidFill>
                </a:rPr>
                <a:t>0.0</a:t>
              </a:r>
              <a:endParaRPr lang="en-GB" sz="1000" dirty="0">
                <a:solidFill>
                  <a:srgbClr val="4D4D4D"/>
                </a:solidFill>
              </a:endParaRPr>
            </a:p>
          </p:txBody>
        </p:sp>
        <p:sp>
          <p:nvSpPr>
            <p:cNvPr id="47" name="TextBox 46"/>
            <p:cNvSpPr txBox="1"/>
            <p:nvPr/>
          </p:nvSpPr>
          <p:spPr>
            <a:xfrm>
              <a:off x="1886781" y="3914580"/>
              <a:ext cx="1253869" cy="400110"/>
            </a:xfrm>
            <a:prstGeom prst="rect">
              <a:avLst/>
            </a:prstGeom>
            <a:noFill/>
          </p:spPr>
          <p:txBody>
            <a:bodyPr wrap="none" rtlCol="0">
              <a:spAutoFit/>
            </a:bodyPr>
            <a:lstStyle/>
            <a:p>
              <a:r>
                <a:rPr lang="en-GB" sz="1000" dirty="0" smtClean="0">
                  <a:solidFill>
                    <a:srgbClr val="4D4D4D"/>
                  </a:solidFill>
                  <a:latin typeface="+mn-lt"/>
                </a:rPr>
                <a:t>HR 0.555 </a:t>
              </a:r>
              <a:br>
                <a:rPr lang="en-GB" sz="1000" dirty="0" smtClean="0">
                  <a:solidFill>
                    <a:srgbClr val="4D4D4D"/>
                  </a:solidFill>
                  <a:latin typeface="+mn-lt"/>
                </a:rPr>
              </a:br>
              <a:r>
                <a:rPr lang="en-GB" sz="1000" dirty="0" smtClean="0">
                  <a:solidFill>
                    <a:srgbClr val="4D4D4D"/>
                  </a:solidFill>
                  <a:latin typeface="+mn-lt"/>
                </a:rPr>
                <a:t>(95%CI 0.33, 0.93)</a:t>
              </a:r>
              <a:endParaRPr lang="en-GB" sz="1000" dirty="0">
                <a:solidFill>
                  <a:srgbClr val="4D4D4D"/>
                </a:solidFill>
                <a:latin typeface="+mn-lt"/>
              </a:endParaRPr>
            </a:p>
          </p:txBody>
        </p:sp>
        <p:sp>
          <p:nvSpPr>
            <p:cNvPr id="48" name="Freeform 47"/>
            <p:cNvSpPr>
              <a:spLocks/>
            </p:cNvSpPr>
            <p:nvPr/>
          </p:nvSpPr>
          <p:spPr bwMode="auto">
            <a:xfrm>
              <a:off x="3763025" y="3851080"/>
              <a:ext cx="2219338" cy="137693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49" name="Line 6"/>
            <p:cNvSpPr>
              <a:spLocks noChangeShapeType="1"/>
            </p:cNvSpPr>
            <p:nvPr/>
          </p:nvSpPr>
          <p:spPr bwMode="auto">
            <a:xfrm>
              <a:off x="3713888" y="3851079"/>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50" name="Line 7"/>
            <p:cNvSpPr>
              <a:spLocks noChangeShapeType="1"/>
            </p:cNvSpPr>
            <p:nvPr/>
          </p:nvSpPr>
          <p:spPr bwMode="auto">
            <a:xfrm>
              <a:off x="3713888" y="4115081"/>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51" name="Line 8"/>
            <p:cNvSpPr>
              <a:spLocks noChangeShapeType="1"/>
            </p:cNvSpPr>
            <p:nvPr/>
          </p:nvSpPr>
          <p:spPr bwMode="auto">
            <a:xfrm>
              <a:off x="3713888" y="4367654"/>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52" name="Line 9"/>
            <p:cNvSpPr>
              <a:spLocks noChangeShapeType="1"/>
            </p:cNvSpPr>
            <p:nvPr/>
          </p:nvSpPr>
          <p:spPr bwMode="auto">
            <a:xfrm>
              <a:off x="3713888" y="4627846"/>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53" name="Line 10"/>
            <p:cNvSpPr>
              <a:spLocks noChangeShapeType="1"/>
            </p:cNvSpPr>
            <p:nvPr/>
          </p:nvSpPr>
          <p:spPr bwMode="auto">
            <a:xfrm>
              <a:off x="3713888" y="4899468"/>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54" name="Line 11"/>
            <p:cNvSpPr>
              <a:spLocks noChangeShapeType="1"/>
            </p:cNvSpPr>
            <p:nvPr/>
          </p:nvSpPr>
          <p:spPr bwMode="auto">
            <a:xfrm>
              <a:off x="3713888" y="5167280"/>
              <a:ext cx="4913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56" name="TextBox 55"/>
            <p:cNvSpPr txBox="1"/>
            <p:nvPr/>
          </p:nvSpPr>
          <p:spPr>
            <a:xfrm rot="16200000">
              <a:off x="2783636" y="4420512"/>
              <a:ext cx="1141659" cy="246221"/>
            </a:xfrm>
            <a:prstGeom prst="rect">
              <a:avLst/>
            </a:prstGeom>
            <a:noFill/>
          </p:spPr>
          <p:txBody>
            <a:bodyPr wrap="none" rtlCol="0">
              <a:spAutoFit/>
            </a:bodyPr>
            <a:lstStyle/>
            <a:p>
              <a:pPr algn="ctr" fontAlgn="base">
                <a:spcBef>
                  <a:spcPct val="0"/>
                </a:spcBef>
                <a:spcAft>
                  <a:spcPct val="0"/>
                </a:spcAft>
              </a:pPr>
              <a:r>
                <a:rPr lang="en-GB" sz="1000" dirty="0">
                  <a:solidFill>
                    <a:srgbClr val="4D4D4D"/>
                  </a:solidFill>
                </a:rPr>
                <a:t>Probability of O</a:t>
              </a:r>
              <a:r>
                <a:rPr lang="en-GB" sz="1000" dirty="0" smtClean="0">
                  <a:solidFill>
                    <a:srgbClr val="4D4D4D"/>
                  </a:solidFill>
                </a:rPr>
                <a:t>S</a:t>
              </a:r>
              <a:endParaRPr lang="en-GB" sz="1000" dirty="0">
                <a:solidFill>
                  <a:srgbClr val="4D4D4D"/>
                </a:solidFill>
              </a:endParaRPr>
            </a:p>
          </p:txBody>
        </p:sp>
        <p:sp>
          <p:nvSpPr>
            <p:cNvPr id="57" name="TextBox 56"/>
            <p:cNvSpPr txBox="1"/>
            <p:nvPr/>
          </p:nvSpPr>
          <p:spPr>
            <a:xfrm>
              <a:off x="4345056" y="5410455"/>
              <a:ext cx="958917" cy="246221"/>
            </a:xfrm>
            <a:prstGeom prst="rect">
              <a:avLst/>
            </a:prstGeom>
            <a:noFill/>
          </p:spPr>
          <p:txBody>
            <a:bodyPr wrap="none" rtlCol="0">
              <a:spAutoFit/>
            </a:bodyPr>
            <a:lstStyle/>
            <a:p>
              <a:pPr algn="ctr" fontAlgn="base">
                <a:spcBef>
                  <a:spcPct val="0"/>
                </a:spcBef>
                <a:spcAft>
                  <a:spcPct val="0"/>
                </a:spcAft>
              </a:pPr>
              <a:r>
                <a:rPr lang="en-GB" sz="1000" dirty="0" smtClean="0">
                  <a:solidFill>
                    <a:srgbClr val="4D4D4D"/>
                  </a:solidFill>
                </a:rPr>
                <a:t>Time, months</a:t>
              </a:r>
              <a:endParaRPr lang="en-GB" sz="1000" dirty="0">
                <a:solidFill>
                  <a:srgbClr val="4D4D4D"/>
                </a:solidFill>
              </a:endParaRPr>
            </a:p>
          </p:txBody>
        </p:sp>
        <p:sp>
          <p:nvSpPr>
            <p:cNvPr id="58" name="TextBox 57"/>
            <p:cNvSpPr txBox="1"/>
            <p:nvPr/>
          </p:nvSpPr>
          <p:spPr>
            <a:xfrm>
              <a:off x="3390947" y="3726494"/>
              <a:ext cx="360996" cy="246221"/>
            </a:xfrm>
            <a:prstGeom prst="rect">
              <a:avLst/>
            </a:prstGeom>
            <a:noFill/>
          </p:spPr>
          <p:txBody>
            <a:bodyPr wrap="none" rtlCol="0" anchor="ctr" anchorCtr="0">
              <a:spAutoFit/>
            </a:bodyPr>
            <a:lstStyle/>
            <a:p>
              <a:pPr algn="r"/>
              <a:r>
                <a:rPr lang="en-GB" sz="1000" dirty="0" smtClean="0">
                  <a:solidFill>
                    <a:srgbClr val="4D4D4D"/>
                  </a:solidFill>
                </a:rPr>
                <a:t>1.0</a:t>
              </a:r>
              <a:endParaRPr lang="en-GB" sz="1000" dirty="0">
                <a:solidFill>
                  <a:srgbClr val="4D4D4D"/>
                </a:solidFill>
              </a:endParaRPr>
            </a:p>
          </p:txBody>
        </p:sp>
        <p:sp>
          <p:nvSpPr>
            <p:cNvPr id="59" name="TextBox 58"/>
            <p:cNvSpPr txBox="1"/>
            <p:nvPr/>
          </p:nvSpPr>
          <p:spPr>
            <a:xfrm>
              <a:off x="3390947" y="3991525"/>
              <a:ext cx="360996" cy="246221"/>
            </a:xfrm>
            <a:prstGeom prst="rect">
              <a:avLst/>
            </a:prstGeom>
            <a:noFill/>
          </p:spPr>
          <p:txBody>
            <a:bodyPr wrap="none" rtlCol="0" anchor="ctr" anchorCtr="0">
              <a:spAutoFit/>
            </a:bodyPr>
            <a:lstStyle/>
            <a:p>
              <a:pPr algn="r"/>
              <a:r>
                <a:rPr lang="en-GB" sz="1000" dirty="0" smtClean="0">
                  <a:solidFill>
                    <a:srgbClr val="4D4D4D"/>
                  </a:solidFill>
                </a:rPr>
                <a:t>0.8</a:t>
              </a:r>
              <a:endParaRPr lang="en-GB" sz="1000" dirty="0">
                <a:solidFill>
                  <a:srgbClr val="4D4D4D"/>
                </a:solidFill>
              </a:endParaRPr>
            </a:p>
          </p:txBody>
        </p:sp>
        <p:sp>
          <p:nvSpPr>
            <p:cNvPr id="60" name="TextBox 59"/>
            <p:cNvSpPr txBox="1"/>
            <p:nvPr/>
          </p:nvSpPr>
          <p:spPr>
            <a:xfrm>
              <a:off x="3390947" y="4243975"/>
              <a:ext cx="360996" cy="246221"/>
            </a:xfrm>
            <a:prstGeom prst="rect">
              <a:avLst/>
            </a:prstGeom>
            <a:noFill/>
          </p:spPr>
          <p:txBody>
            <a:bodyPr wrap="none" rtlCol="0" anchor="ctr" anchorCtr="0">
              <a:spAutoFit/>
            </a:bodyPr>
            <a:lstStyle/>
            <a:p>
              <a:pPr algn="r"/>
              <a:r>
                <a:rPr lang="en-GB" sz="1000" dirty="0" smtClean="0">
                  <a:solidFill>
                    <a:srgbClr val="4D4D4D"/>
                  </a:solidFill>
                </a:rPr>
                <a:t>0.6</a:t>
              </a:r>
              <a:endParaRPr lang="en-GB" sz="1000" dirty="0">
                <a:solidFill>
                  <a:srgbClr val="4D4D4D"/>
                </a:solidFill>
              </a:endParaRPr>
            </a:p>
          </p:txBody>
        </p:sp>
        <p:sp>
          <p:nvSpPr>
            <p:cNvPr id="61" name="TextBox 60"/>
            <p:cNvSpPr txBox="1"/>
            <p:nvPr/>
          </p:nvSpPr>
          <p:spPr>
            <a:xfrm>
              <a:off x="3390947" y="4504045"/>
              <a:ext cx="360996" cy="246221"/>
            </a:xfrm>
            <a:prstGeom prst="rect">
              <a:avLst/>
            </a:prstGeom>
            <a:noFill/>
          </p:spPr>
          <p:txBody>
            <a:bodyPr wrap="none" rtlCol="0" anchor="ctr" anchorCtr="0">
              <a:spAutoFit/>
            </a:bodyPr>
            <a:lstStyle/>
            <a:p>
              <a:pPr algn="r"/>
              <a:r>
                <a:rPr lang="en-GB" sz="1000" dirty="0" smtClean="0">
                  <a:solidFill>
                    <a:srgbClr val="4D4D4D"/>
                  </a:solidFill>
                </a:rPr>
                <a:t>0.4</a:t>
              </a:r>
              <a:endParaRPr lang="en-GB" sz="1000" dirty="0">
                <a:solidFill>
                  <a:srgbClr val="4D4D4D"/>
                </a:solidFill>
              </a:endParaRPr>
            </a:p>
          </p:txBody>
        </p:sp>
        <p:sp>
          <p:nvSpPr>
            <p:cNvPr id="62" name="TextBox 61"/>
            <p:cNvSpPr txBox="1"/>
            <p:nvPr/>
          </p:nvSpPr>
          <p:spPr>
            <a:xfrm>
              <a:off x="3390947" y="4775545"/>
              <a:ext cx="360996" cy="246221"/>
            </a:xfrm>
            <a:prstGeom prst="rect">
              <a:avLst/>
            </a:prstGeom>
            <a:noFill/>
          </p:spPr>
          <p:txBody>
            <a:bodyPr wrap="none" rtlCol="0" anchor="ctr" anchorCtr="0">
              <a:spAutoFit/>
            </a:bodyPr>
            <a:lstStyle/>
            <a:p>
              <a:pPr algn="r"/>
              <a:r>
                <a:rPr lang="en-GB" sz="1000" dirty="0" smtClean="0">
                  <a:solidFill>
                    <a:srgbClr val="4D4D4D"/>
                  </a:solidFill>
                </a:rPr>
                <a:t>0.2</a:t>
              </a:r>
              <a:endParaRPr lang="en-GB" sz="1000" dirty="0">
                <a:solidFill>
                  <a:srgbClr val="4D4D4D"/>
                </a:solidFill>
              </a:endParaRPr>
            </a:p>
          </p:txBody>
        </p:sp>
        <p:sp>
          <p:nvSpPr>
            <p:cNvPr id="63" name="TextBox 62"/>
            <p:cNvSpPr txBox="1"/>
            <p:nvPr/>
          </p:nvSpPr>
          <p:spPr>
            <a:xfrm>
              <a:off x="3390947" y="5043235"/>
              <a:ext cx="360996" cy="246221"/>
            </a:xfrm>
            <a:prstGeom prst="rect">
              <a:avLst/>
            </a:prstGeom>
            <a:noFill/>
          </p:spPr>
          <p:txBody>
            <a:bodyPr wrap="none" rtlCol="0" anchor="ctr" anchorCtr="0">
              <a:spAutoFit/>
            </a:bodyPr>
            <a:lstStyle/>
            <a:p>
              <a:pPr algn="r"/>
              <a:r>
                <a:rPr lang="en-GB" sz="1000" dirty="0" smtClean="0">
                  <a:solidFill>
                    <a:srgbClr val="4D4D4D"/>
                  </a:solidFill>
                </a:rPr>
                <a:t>0.0</a:t>
              </a:r>
              <a:endParaRPr lang="en-GB" sz="1000" dirty="0">
                <a:solidFill>
                  <a:srgbClr val="4D4D4D"/>
                </a:solidFill>
              </a:endParaRPr>
            </a:p>
          </p:txBody>
        </p:sp>
        <p:sp>
          <p:nvSpPr>
            <p:cNvPr id="67" name="TextBox 66"/>
            <p:cNvSpPr txBox="1"/>
            <p:nvPr/>
          </p:nvSpPr>
          <p:spPr>
            <a:xfrm>
              <a:off x="4459779" y="3914580"/>
              <a:ext cx="1253869" cy="400110"/>
            </a:xfrm>
            <a:prstGeom prst="rect">
              <a:avLst/>
            </a:prstGeom>
            <a:noFill/>
          </p:spPr>
          <p:txBody>
            <a:bodyPr wrap="none" rtlCol="0">
              <a:spAutoFit/>
            </a:bodyPr>
            <a:lstStyle/>
            <a:p>
              <a:r>
                <a:rPr lang="en-GB" sz="1000" dirty="0" smtClean="0">
                  <a:solidFill>
                    <a:srgbClr val="4D4D4D"/>
                  </a:solidFill>
                  <a:latin typeface="+mn-lt"/>
                </a:rPr>
                <a:t>HR 0.860 </a:t>
              </a:r>
              <a:br>
                <a:rPr lang="en-GB" sz="1000" dirty="0" smtClean="0">
                  <a:solidFill>
                    <a:srgbClr val="4D4D4D"/>
                  </a:solidFill>
                  <a:latin typeface="+mn-lt"/>
                </a:rPr>
              </a:br>
              <a:r>
                <a:rPr lang="en-GB" sz="1000" dirty="0" smtClean="0">
                  <a:solidFill>
                    <a:srgbClr val="4D4D4D"/>
                  </a:solidFill>
                  <a:latin typeface="+mn-lt"/>
                </a:rPr>
                <a:t>(95%CI 0.70, 1.06)</a:t>
              </a:r>
              <a:endParaRPr lang="en-GB" sz="1000" dirty="0">
                <a:solidFill>
                  <a:srgbClr val="4D4D4D"/>
                </a:solidFill>
                <a:latin typeface="+mn-lt"/>
              </a:endParaRPr>
            </a:p>
          </p:txBody>
        </p:sp>
        <p:sp>
          <p:nvSpPr>
            <p:cNvPr id="70" name="Freeform 69"/>
            <p:cNvSpPr>
              <a:spLocks/>
            </p:cNvSpPr>
            <p:nvPr/>
          </p:nvSpPr>
          <p:spPr bwMode="auto">
            <a:xfrm>
              <a:off x="6469738" y="3851080"/>
              <a:ext cx="2212718" cy="137693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71" name="Line 6"/>
            <p:cNvSpPr>
              <a:spLocks noChangeShapeType="1"/>
            </p:cNvSpPr>
            <p:nvPr/>
          </p:nvSpPr>
          <p:spPr bwMode="auto">
            <a:xfrm>
              <a:off x="6418144" y="3851079"/>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72" name="Line 7"/>
            <p:cNvSpPr>
              <a:spLocks noChangeShapeType="1"/>
            </p:cNvSpPr>
            <p:nvPr/>
          </p:nvSpPr>
          <p:spPr bwMode="auto">
            <a:xfrm>
              <a:off x="6418144" y="4115081"/>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73" name="Line 8"/>
            <p:cNvSpPr>
              <a:spLocks noChangeShapeType="1"/>
            </p:cNvSpPr>
            <p:nvPr/>
          </p:nvSpPr>
          <p:spPr bwMode="auto">
            <a:xfrm>
              <a:off x="6418144" y="4367654"/>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74" name="Line 9"/>
            <p:cNvSpPr>
              <a:spLocks noChangeShapeType="1"/>
            </p:cNvSpPr>
            <p:nvPr/>
          </p:nvSpPr>
          <p:spPr bwMode="auto">
            <a:xfrm>
              <a:off x="6418144" y="4627846"/>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75" name="Line 10"/>
            <p:cNvSpPr>
              <a:spLocks noChangeShapeType="1"/>
            </p:cNvSpPr>
            <p:nvPr/>
          </p:nvSpPr>
          <p:spPr bwMode="auto">
            <a:xfrm>
              <a:off x="6418144" y="4899468"/>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76" name="Line 11"/>
            <p:cNvSpPr>
              <a:spLocks noChangeShapeType="1"/>
            </p:cNvSpPr>
            <p:nvPr/>
          </p:nvSpPr>
          <p:spPr bwMode="auto">
            <a:xfrm>
              <a:off x="6418144" y="5167280"/>
              <a:ext cx="5159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83" name="TextBox 82"/>
            <p:cNvSpPr txBox="1"/>
            <p:nvPr/>
          </p:nvSpPr>
          <p:spPr>
            <a:xfrm rot="16200000">
              <a:off x="5467533" y="4420512"/>
              <a:ext cx="1141658" cy="246221"/>
            </a:xfrm>
            <a:prstGeom prst="rect">
              <a:avLst/>
            </a:prstGeom>
            <a:noFill/>
          </p:spPr>
          <p:txBody>
            <a:bodyPr wrap="none" rtlCol="0">
              <a:spAutoFit/>
            </a:bodyPr>
            <a:lstStyle/>
            <a:p>
              <a:pPr algn="ctr" fontAlgn="base">
                <a:spcBef>
                  <a:spcPct val="0"/>
                </a:spcBef>
                <a:spcAft>
                  <a:spcPct val="0"/>
                </a:spcAft>
              </a:pPr>
              <a:r>
                <a:rPr lang="en-GB" sz="1000" dirty="0">
                  <a:solidFill>
                    <a:srgbClr val="4D4D4D"/>
                  </a:solidFill>
                </a:rPr>
                <a:t>Probability of </a:t>
              </a:r>
              <a:r>
                <a:rPr lang="en-GB" sz="1000" dirty="0" smtClean="0">
                  <a:solidFill>
                    <a:srgbClr val="4D4D4D"/>
                  </a:solidFill>
                </a:rPr>
                <a:t>OS</a:t>
              </a:r>
              <a:endParaRPr lang="en-GB" sz="1000" dirty="0">
                <a:solidFill>
                  <a:srgbClr val="4D4D4D"/>
                </a:solidFill>
              </a:endParaRPr>
            </a:p>
          </p:txBody>
        </p:sp>
        <p:sp>
          <p:nvSpPr>
            <p:cNvPr id="84" name="TextBox 83"/>
            <p:cNvSpPr txBox="1"/>
            <p:nvPr/>
          </p:nvSpPr>
          <p:spPr>
            <a:xfrm>
              <a:off x="7104843" y="5410455"/>
              <a:ext cx="958917" cy="246221"/>
            </a:xfrm>
            <a:prstGeom prst="rect">
              <a:avLst/>
            </a:prstGeom>
            <a:noFill/>
          </p:spPr>
          <p:txBody>
            <a:bodyPr wrap="none" rtlCol="0">
              <a:spAutoFit/>
            </a:bodyPr>
            <a:lstStyle/>
            <a:p>
              <a:pPr algn="ctr" fontAlgn="base">
                <a:spcBef>
                  <a:spcPct val="0"/>
                </a:spcBef>
                <a:spcAft>
                  <a:spcPct val="0"/>
                </a:spcAft>
              </a:pPr>
              <a:r>
                <a:rPr lang="en-GB" sz="1000" dirty="0" smtClean="0">
                  <a:solidFill>
                    <a:srgbClr val="4D4D4D"/>
                  </a:solidFill>
                </a:rPr>
                <a:t>Time, months</a:t>
              </a:r>
              <a:endParaRPr lang="en-GB" sz="1000" dirty="0">
                <a:solidFill>
                  <a:srgbClr val="4D4D4D"/>
                </a:solidFill>
              </a:endParaRPr>
            </a:p>
          </p:txBody>
        </p:sp>
        <p:sp>
          <p:nvSpPr>
            <p:cNvPr id="85" name="TextBox 84"/>
            <p:cNvSpPr txBox="1"/>
            <p:nvPr/>
          </p:nvSpPr>
          <p:spPr>
            <a:xfrm>
              <a:off x="6097105" y="3726494"/>
              <a:ext cx="360996" cy="246221"/>
            </a:xfrm>
            <a:prstGeom prst="rect">
              <a:avLst/>
            </a:prstGeom>
            <a:noFill/>
          </p:spPr>
          <p:txBody>
            <a:bodyPr wrap="none" rtlCol="0" anchor="ctr" anchorCtr="0">
              <a:spAutoFit/>
            </a:bodyPr>
            <a:lstStyle/>
            <a:p>
              <a:pPr algn="r"/>
              <a:r>
                <a:rPr lang="en-GB" sz="1000" dirty="0" smtClean="0">
                  <a:solidFill>
                    <a:srgbClr val="4D4D4D"/>
                  </a:solidFill>
                </a:rPr>
                <a:t>1.0</a:t>
              </a:r>
              <a:endParaRPr lang="en-GB" sz="1000" dirty="0">
                <a:solidFill>
                  <a:srgbClr val="4D4D4D"/>
                </a:solidFill>
              </a:endParaRPr>
            </a:p>
          </p:txBody>
        </p:sp>
        <p:sp>
          <p:nvSpPr>
            <p:cNvPr id="86" name="TextBox 85"/>
            <p:cNvSpPr txBox="1"/>
            <p:nvPr/>
          </p:nvSpPr>
          <p:spPr>
            <a:xfrm>
              <a:off x="6097105" y="3991525"/>
              <a:ext cx="360996" cy="246221"/>
            </a:xfrm>
            <a:prstGeom prst="rect">
              <a:avLst/>
            </a:prstGeom>
            <a:noFill/>
          </p:spPr>
          <p:txBody>
            <a:bodyPr wrap="none" rtlCol="0" anchor="ctr" anchorCtr="0">
              <a:spAutoFit/>
            </a:bodyPr>
            <a:lstStyle/>
            <a:p>
              <a:pPr algn="r"/>
              <a:r>
                <a:rPr lang="en-GB" sz="1000" dirty="0" smtClean="0">
                  <a:solidFill>
                    <a:srgbClr val="4D4D4D"/>
                  </a:solidFill>
                </a:rPr>
                <a:t>0.8</a:t>
              </a:r>
              <a:endParaRPr lang="en-GB" sz="1000" dirty="0">
                <a:solidFill>
                  <a:srgbClr val="4D4D4D"/>
                </a:solidFill>
              </a:endParaRPr>
            </a:p>
          </p:txBody>
        </p:sp>
        <p:sp>
          <p:nvSpPr>
            <p:cNvPr id="87" name="TextBox 86"/>
            <p:cNvSpPr txBox="1"/>
            <p:nvPr/>
          </p:nvSpPr>
          <p:spPr>
            <a:xfrm>
              <a:off x="6097105" y="4243975"/>
              <a:ext cx="360996" cy="246221"/>
            </a:xfrm>
            <a:prstGeom prst="rect">
              <a:avLst/>
            </a:prstGeom>
            <a:noFill/>
          </p:spPr>
          <p:txBody>
            <a:bodyPr wrap="none" rtlCol="0" anchor="ctr" anchorCtr="0">
              <a:spAutoFit/>
            </a:bodyPr>
            <a:lstStyle/>
            <a:p>
              <a:pPr algn="r"/>
              <a:r>
                <a:rPr lang="en-GB" sz="1000" dirty="0" smtClean="0">
                  <a:solidFill>
                    <a:srgbClr val="4D4D4D"/>
                  </a:solidFill>
                </a:rPr>
                <a:t>0.6</a:t>
              </a:r>
              <a:endParaRPr lang="en-GB" sz="1000" dirty="0">
                <a:solidFill>
                  <a:srgbClr val="4D4D4D"/>
                </a:solidFill>
              </a:endParaRPr>
            </a:p>
          </p:txBody>
        </p:sp>
        <p:sp>
          <p:nvSpPr>
            <p:cNvPr id="88" name="TextBox 87"/>
            <p:cNvSpPr txBox="1"/>
            <p:nvPr/>
          </p:nvSpPr>
          <p:spPr>
            <a:xfrm>
              <a:off x="6097105" y="4504045"/>
              <a:ext cx="360996" cy="246221"/>
            </a:xfrm>
            <a:prstGeom prst="rect">
              <a:avLst/>
            </a:prstGeom>
            <a:noFill/>
          </p:spPr>
          <p:txBody>
            <a:bodyPr wrap="none" rtlCol="0" anchor="ctr" anchorCtr="0">
              <a:spAutoFit/>
            </a:bodyPr>
            <a:lstStyle/>
            <a:p>
              <a:pPr algn="r"/>
              <a:r>
                <a:rPr lang="en-GB" sz="1000" dirty="0" smtClean="0">
                  <a:solidFill>
                    <a:srgbClr val="4D4D4D"/>
                  </a:solidFill>
                </a:rPr>
                <a:t>0.4</a:t>
              </a:r>
              <a:endParaRPr lang="en-GB" sz="1000" dirty="0">
                <a:solidFill>
                  <a:srgbClr val="4D4D4D"/>
                </a:solidFill>
              </a:endParaRPr>
            </a:p>
          </p:txBody>
        </p:sp>
        <p:sp>
          <p:nvSpPr>
            <p:cNvPr id="89" name="TextBox 88"/>
            <p:cNvSpPr txBox="1"/>
            <p:nvPr/>
          </p:nvSpPr>
          <p:spPr>
            <a:xfrm>
              <a:off x="6097105" y="4775545"/>
              <a:ext cx="360996" cy="246221"/>
            </a:xfrm>
            <a:prstGeom prst="rect">
              <a:avLst/>
            </a:prstGeom>
            <a:noFill/>
          </p:spPr>
          <p:txBody>
            <a:bodyPr wrap="none" rtlCol="0" anchor="ctr" anchorCtr="0">
              <a:spAutoFit/>
            </a:bodyPr>
            <a:lstStyle/>
            <a:p>
              <a:pPr algn="r"/>
              <a:r>
                <a:rPr lang="en-GB" sz="1000" dirty="0" smtClean="0">
                  <a:solidFill>
                    <a:srgbClr val="4D4D4D"/>
                  </a:solidFill>
                </a:rPr>
                <a:t>0.2</a:t>
              </a:r>
              <a:endParaRPr lang="en-GB" sz="1000" dirty="0">
                <a:solidFill>
                  <a:srgbClr val="4D4D4D"/>
                </a:solidFill>
              </a:endParaRPr>
            </a:p>
          </p:txBody>
        </p:sp>
        <p:sp>
          <p:nvSpPr>
            <p:cNvPr id="90" name="TextBox 89"/>
            <p:cNvSpPr txBox="1"/>
            <p:nvPr/>
          </p:nvSpPr>
          <p:spPr>
            <a:xfrm>
              <a:off x="6097105" y="5043235"/>
              <a:ext cx="360996" cy="246221"/>
            </a:xfrm>
            <a:prstGeom prst="rect">
              <a:avLst/>
            </a:prstGeom>
            <a:noFill/>
          </p:spPr>
          <p:txBody>
            <a:bodyPr wrap="none" rtlCol="0" anchor="ctr" anchorCtr="0">
              <a:spAutoFit/>
            </a:bodyPr>
            <a:lstStyle/>
            <a:p>
              <a:pPr algn="r"/>
              <a:r>
                <a:rPr lang="en-GB" sz="1000" dirty="0" smtClean="0">
                  <a:solidFill>
                    <a:srgbClr val="4D4D4D"/>
                  </a:solidFill>
                </a:rPr>
                <a:t>0.0</a:t>
              </a:r>
              <a:endParaRPr lang="en-GB" sz="1000" dirty="0">
                <a:solidFill>
                  <a:srgbClr val="4D4D4D"/>
                </a:solidFill>
              </a:endParaRPr>
            </a:p>
          </p:txBody>
        </p:sp>
        <p:sp>
          <p:nvSpPr>
            <p:cNvPr id="99" name="TextBox 98"/>
            <p:cNvSpPr txBox="1"/>
            <p:nvPr/>
          </p:nvSpPr>
          <p:spPr>
            <a:xfrm>
              <a:off x="7201329" y="3914580"/>
              <a:ext cx="1253869" cy="400110"/>
            </a:xfrm>
            <a:prstGeom prst="rect">
              <a:avLst/>
            </a:prstGeom>
            <a:noFill/>
          </p:spPr>
          <p:txBody>
            <a:bodyPr wrap="none" rtlCol="0">
              <a:spAutoFit/>
            </a:bodyPr>
            <a:lstStyle/>
            <a:p>
              <a:r>
                <a:rPr lang="en-GB" sz="1000" dirty="0" smtClean="0">
                  <a:solidFill>
                    <a:srgbClr val="4D4D4D"/>
                  </a:solidFill>
                  <a:latin typeface="+mn-lt"/>
                </a:rPr>
                <a:t>HR 0.881 </a:t>
              </a:r>
              <a:br>
                <a:rPr lang="en-GB" sz="1000" dirty="0" smtClean="0">
                  <a:solidFill>
                    <a:srgbClr val="4D4D4D"/>
                  </a:solidFill>
                  <a:latin typeface="+mn-lt"/>
                </a:rPr>
              </a:br>
              <a:r>
                <a:rPr lang="en-GB" sz="1000" dirty="0" smtClean="0">
                  <a:solidFill>
                    <a:srgbClr val="4D4D4D"/>
                  </a:solidFill>
                  <a:latin typeface="+mn-lt"/>
                </a:rPr>
                <a:t>(95%CI 0.60, 1.28)</a:t>
              </a:r>
              <a:endParaRPr lang="en-GB" sz="1000" dirty="0">
                <a:solidFill>
                  <a:srgbClr val="4D4D4D"/>
                </a:solidFill>
                <a:latin typeface="+mn-lt"/>
              </a:endParaRPr>
            </a:p>
          </p:txBody>
        </p:sp>
        <p:grpSp>
          <p:nvGrpSpPr>
            <p:cNvPr id="281" name="Group 280"/>
            <p:cNvGrpSpPr/>
            <p:nvPr/>
          </p:nvGrpSpPr>
          <p:grpSpPr>
            <a:xfrm>
              <a:off x="6344954" y="5228240"/>
              <a:ext cx="2504178" cy="277119"/>
              <a:chOff x="6344954" y="5228240"/>
              <a:chExt cx="2504178" cy="277119"/>
            </a:xfrm>
          </p:grpSpPr>
          <p:sp>
            <p:nvSpPr>
              <p:cNvPr id="77" name="Line 12"/>
              <p:cNvSpPr>
                <a:spLocks noChangeShapeType="1"/>
              </p:cNvSpPr>
              <p:nvPr/>
            </p:nvSpPr>
            <p:spPr bwMode="auto">
              <a:xfrm>
                <a:off x="7723077"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78" name="Line 13"/>
              <p:cNvSpPr>
                <a:spLocks noChangeShapeType="1"/>
              </p:cNvSpPr>
              <p:nvPr/>
            </p:nvSpPr>
            <p:spPr bwMode="auto">
              <a:xfrm>
                <a:off x="7415422"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79" name="Line 14"/>
              <p:cNvSpPr>
                <a:spLocks noChangeShapeType="1"/>
              </p:cNvSpPr>
              <p:nvPr/>
            </p:nvSpPr>
            <p:spPr bwMode="auto">
              <a:xfrm>
                <a:off x="8047625"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80" name="Line 18"/>
              <p:cNvSpPr>
                <a:spLocks noChangeShapeType="1"/>
              </p:cNvSpPr>
              <p:nvPr/>
            </p:nvSpPr>
            <p:spPr bwMode="auto">
              <a:xfrm>
                <a:off x="7091589"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81" name="Line 20"/>
              <p:cNvSpPr>
                <a:spLocks noChangeShapeType="1"/>
              </p:cNvSpPr>
              <p:nvPr/>
            </p:nvSpPr>
            <p:spPr bwMode="auto">
              <a:xfrm>
                <a:off x="6789911"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82" name="Line 21"/>
              <p:cNvSpPr>
                <a:spLocks noChangeShapeType="1"/>
              </p:cNvSpPr>
              <p:nvPr/>
            </p:nvSpPr>
            <p:spPr bwMode="auto">
              <a:xfrm>
                <a:off x="6469736"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91" name="TextBox 90"/>
              <p:cNvSpPr txBox="1"/>
              <p:nvPr/>
            </p:nvSpPr>
            <p:spPr>
              <a:xfrm>
                <a:off x="6344954" y="5259138"/>
                <a:ext cx="255198" cy="246221"/>
              </a:xfrm>
              <a:prstGeom prst="rect">
                <a:avLst/>
              </a:prstGeom>
              <a:noFill/>
            </p:spPr>
            <p:txBody>
              <a:bodyPr wrap="none" rtlCol="0" anchor="t" anchorCtr="0">
                <a:spAutoFit/>
              </a:bodyPr>
              <a:lstStyle/>
              <a:p>
                <a:pPr algn="ctr"/>
                <a:r>
                  <a:rPr lang="en-GB" sz="1000" dirty="0" smtClean="0">
                    <a:solidFill>
                      <a:srgbClr val="4D4D4D"/>
                    </a:solidFill>
                  </a:rPr>
                  <a:t>0</a:t>
                </a:r>
                <a:endParaRPr lang="en-GB" sz="1000" dirty="0">
                  <a:solidFill>
                    <a:srgbClr val="4D4D4D"/>
                  </a:solidFill>
                </a:endParaRPr>
              </a:p>
            </p:txBody>
          </p:sp>
          <p:sp>
            <p:nvSpPr>
              <p:cNvPr id="92" name="TextBox 91"/>
              <p:cNvSpPr txBox="1"/>
              <p:nvPr/>
            </p:nvSpPr>
            <p:spPr>
              <a:xfrm>
                <a:off x="6662130" y="5259138"/>
                <a:ext cx="255198" cy="246221"/>
              </a:xfrm>
              <a:prstGeom prst="rect">
                <a:avLst/>
              </a:prstGeom>
              <a:noFill/>
            </p:spPr>
            <p:txBody>
              <a:bodyPr wrap="none" rtlCol="0" anchor="t" anchorCtr="0">
                <a:spAutoFit/>
              </a:bodyPr>
              <a:lstStyle/>
              <a:p>
                <a:pPr algn="ctr"/>
                <a:r>
                  <a:rPr lang="en-GB" sz="1000" dirty="0" smtClean="0">
                    <a:solidFill>
                      <a:srgbClr val="4D4D4D"/>
                    </a:solidFill>
                  </a:rPr>
                  <a:t>4</a:t>
                </a:r>
                <a:endParaRPr lang="en-GB" sz="1000" dirty="0">
                  <a:solidFill>
                    <a:srgbClr val="4D4D4D"/>
                  </a:solidFill>
                </a:endParaRPr>
              </a:p>
            </p:txBody>
          </p:sp>
          <p:sp>
            <p:nvSpPr>
              <p:cNvPr id="93" name="TextBox 92"/>
              <p:cNvSpPr txBox="1"/>
              <p:nvPr/>
            </p:nvSpPr>
            <p:spPr>
              <a:xfrm>
                <a:off x="6969068" y="5259138"/>
                <a:ext cx="255198" cy="246221"/>
              </a:xfrm>
              <a:prstGeom prst="rect">
                <a:avLst/>
              </a:prstGeom>
              <a:noFill/>
            </p:spPr>
            <p:txBody>
              <a:bodyPr wrap="none" rtlCol="0" anchor="t" anchorCtr="0">
                <a:spAutoFit/>
              </a:bodyPr>
              <a:lstStyle/>
              <a:p>
                <a:pPr algn="ctr"/>
                <a:r>
                  <a:rPr lang="en-GB" sz="1000" dirty="0" smtClean="0">
                    <a:solidFill>
                      <a:srgbClr val="4D4D4D"/>
                    </a:solidFill>
                  </a:rPr>
                  <a:t>8</a:t>
                </a:r>
                <a:endParaRPr lang="en-GB" sz="1000" dirty="0">
                  <a:solidFill>
                    <a:srgbClr val="4D4D4D"/>
                  </a:solidFill>
                </a:endParaRPr>
              </a:p>
            </p:txBody>
          </p:sp>
          <p:sp>
            <p:nvSpPr>
              <p:cNvPr id="94" name="TextBox 93"/>
              <p:cNvSpPr txBox="1"/>
              <p:nvPr/>
            </p:nvSpPr>
            <p:spPr>
              <a:xfrm>
                <a:off x="7250392" y="5259138"/>
                <a:ext cx="325731" cy="246221"/>
              </a:xfrm>
              <a:prstGeom prst="rect">
                <a:avLst/>
              </a:prstGeom>
              <a:noFill/>
            </p:spPr>
            <p:txBody>
              <a:bodyPr wrap="none" rtlCol="0" anchor="t" anchorCtr="0">
                <a:spAutoFit/>
              </a:bodyPr>
              <a:lstStyle/>
              <a:p>
                <a:pPr algn="ctr"/>
                <a:r>
                  <a:rPr lang="en-GB" sz="1000" dirty="0" smtClean="0">
                    <a:solidFill>
                      <a:srgbClr val="4D4D4D"/>
                    </a:solidFill>
                  </a:rPr>
                  <a:t>12</a:t>
                </a:r>
                <a:endParaRPr lang="en-GB" sz="1000" dirty="0">
                  <a:solidFill>
                    <a:srgbClr val="4D4D4D"/>
                  </a:solidFill>
                </a:endParaRPr>
              </a:p>
            </p:txBody>
          </p:sp>
          <p:sp>
            <p:nvSpPr>
              <p:cNvPr id="95" name="TextBox 94"/>
              <p:cNvSpPr txBox="1"/>
              <p:nvPr/>
            </p:nvSpPr>
            <p:spPr>
              <a:xfrm>
                <a:off x="7563539" y="5259138"/>
                <a:ext cx="325731" cy="246221"/>
              </a:xfrm>
              <a:prstGeom prst="rect">
                <a:avLst/>
              </a:prstGeom>
              <a:noFill/>
            </p:spPr>
            <p:txBody>
              <a:bodyPr wrap="none" rtlCol="0" anchor="t" anchorCtr="0">
                <a:spAutoFit/>
              </a:bodyPr>
              <a:lstStyle/>
              <a:p>
                <a:pPr algn="ctr"/>
                <a:r>
                  <a:rPr lang="en-GB" sz="1000" dirty="0" smtClean="0">
                    <a:solidFill>
                      <a:srgbClr val="4D4D4D"/>
                    </a:solidFill>
                  </a:rPr>
                  <a:t>16</a:t>
                </a:r>
                <a:endParaRPr lang="en-GB" sz="1000" dirty="0">
                  <a:solidFill>
                    <a:srgbClr val="4D4D4D"/>
                  </a:solidFill>
                </a:endParaRPr>
              </a:p>
            </p:txBody>
          </p:sp>
          <p:sp>
            <p:nvSpPr>
              <p:cNvPr id="96" name="TextBox 95"/>
              <p:cNvSpPr txBox="1"/>
              <p:nvPr/>
            </p:nvSpPr>
            <p:spPr>
              <a:xfrm>
                <a:off x="7883936" y="5259138"/>
                <a:ext cx="325730" cy="246221"/>
              </a:xfrm>
              <a:prstGeom prst="rect">
                <a:avLst/>
              </a:prstGeom>
              <a:noFill/>
            </p:spPr>
            <p:txBody>
              <a:bodyPr wrap="none" rtlCol="0" anchor="t" anchorCtr="0">
                <a:spAutoFit/>
              </a:bodyPr>
              <a:lstStyle/>
              <a:p>
                <a:pPr algn="ctr"/>
                <a:r>
                  <a:rPr lang="en-GB" sz="1000" dirty="0" smtClean="0">
                    <a:solidFill>
                      <a:srgbClr val="4D4D4D"/>
                    </a:solidFill>
                  </a:rPr>
                  <a:t>20</a:t>
                </a:r>
                <a:endParaRPr lang="en-GB" sz="1000" dirty="0">
                  <a:solidFill>
                    <a:srgbClr val="4D4D4D"/>
                  </a:solidFill>
                </a:endParaRPr>
              </a:p>
            </p:txBody>
          </p:sp>
          <p:grpSp>
            <p:nvGrpSpPr>
              <p:cNvPr id="97" name="Group 96"/>
              <p:cNvGrpSpPr/>
              <p:nvPr/>
            </p:nvGrpSpPr>
            <p:grpSpPr>
              <a:xfrm>
                <a:off x="8209701" y="5228240"/>
                <a:ext cx="325731" cy="277119"/>
                <a:chOff x="8034890" y="3903171"/>
                <a:chExt cx="325731" cy="277119"/>
              </a:xfrm>
            </p:grpSpPr>
            <p:sp>
              <p:nvSpPr>
                <p:cNvPr id="124" name="Line 17"/>
                <p:cNvSpPr>
                  <a:spLocks noChangeShapeType="1"/>
                </p:cNvSpPr>
                <p:nvPr/>
              </p:nvSpPr>
              <p:spPr bwMode="auto">
                <a:xfrm>
                  <a:off x="8195991"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25" name="TextBox 124"/>
                <p:cNvSpPr txBox="1"/>
                <p:nvPr/>
              </p:nvSpPr>
              <p:spPr>
                <a:xfrm>
                  <a:off x="8034890" y="3934069"/>
                  <a:ext cx="325731" cy="246221"/>
                </a:xfrm>
                <a:prstGeom prst="rect">
                  <a:avLst/>
                </a:prstGeom>
                <a:noFill/>
              </p:spPr>
              <p:txBody>
                <a:bodyPr wrap="none" rtlCol="0" anchor="t" anchorCtr="0">
                  <a:spAutoFit/>
                </a:bodyPr>
                <a:lstStyle/>
                <a:p>
                  <a:pPr algn="ctr"/>
                  <a:r>
                    <a:rPr lang="en-GB" sz="1000" dirty="0" smtClean="0">
                      <a:solidFill>
                        <a:srgbClr val="4D4D4D"/>
                      </a:solidFill>
                    </a:rPr>
                    <a:t>24</a:t>
                  </a:r>
                  <a:endParaRPr lang="en-GB" sz="1000" dirty="0">
                    <a:solidFill>
                      <a:srgbClr val="4D4D4D"/>
                    </a:solidFill>
                  </a:endParaRPr>
                </a:p>
              </p:txBody>
            </p:sp>
          </p:grpSp>
          <p:grpSp>
            <p:nvGrpSpPr>
              <p:cNvPr id="100" name="Group 99"/>
              <p:cNvGrpSpPr/>
              <p:nvPr/>
            </p:nvGrpSpPr>
            <p:grpSpPr>
              <a:xfrm>
                <a:off x="8523401" y="5228240"/>
                <a:ext cx="325731" cy="277119"/>
                <a:chOff x="8038700" y="3903171"/>
                <a:chExt cx="325731" cy="277119"/>
              </a:xfrm>
            </p:grpSpPr>
            <p:sp>
              <p:nvSpPr>
                <p:cNvPr id="122" name="Line 17"/>
                <p:cNvSpPr>
                  <a:spLocks noChangeShapeType="1"/>
                </p:cNvSpPr>
                <p:nvPr/>
              </p:nvSpPr>
              <p:spPr bwMode="auto">
                <a:xfrm>
                  <a:off x="8199801"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23" name="TextBox 122"/>
                <p:cNvSpPr txBox="1"/>
                <p:nvPr/>
              </p:nvSpPr>
              <p:spPr>
                <a:xfrm>
                  <a:off x="8038700" y="3934069"/>
                  <a:ext cx="325731" cy="246221"/>
                </a:xfrm>
                <a:prstGeom prst="rect">
                  <a:avLst/>
                </a:prstGeom>
                <a:noFill/>
              </p:spPr>
              <p:txBody>
                <a:bodyPr wrap="none" rtlCol="0" anchor="t" anchorCtr="0">
                  <a:spAutoFit/>
                </a:bodyPr>
                <a:lstStyle/>
                <a:p>
                  <a:pPr algn="ctr"/>
                  <a:r>
                    <a:rPr lang="en-GB" sz="1000" dirty="0" smtClean="0">
                      <a:solidFill>
                        <a:srgbClr val="4D4D4D"/>
                      </a:solidFill>
                    </a:rPr>
                    <a:t>28</a:t>
                  </a:r>
                  <a:endParaRPr lang="en-GB" sz="1000" dirty="0">
                    <a:solidFill>
                      <a:srgbClr val="4D4D4D"/>
                    </a:solidFill>
                  </a:endParaRPr>
                </a:p>
              </p:txBody>
            </p:sp>
          </p:grpSp>
        </p:grpSp>
        <p:sp>
          <p:nvSpPr>
            <p:cNvPr id="101" name="TextBox 100"/>
            <p:cNvSpPr txBox="1"/>
            <p:nvPr/>
          </p:nvSpPr>
          <p:spPr>
            <a:xfrm>
              <a:off x="338228" y="4357463"/>
              <a:ext cx="407483" cy="276999"/>
            </a:xfrm>
            <a:prstGeom prst="rect">
              <a:avLst/>
            </a:prstGeom>
            <a:noFill/>
          </p:spPr>
          <p:txBody>
            <a:bodyPr wrap="none" rtlCol="0">
              <a:spAutoFit/>
            </a:bodyPr>
            <a:lstStyle/>
            <a:p>
              <a:pPr algn="ctr"/>
              <a:r>
                <a:rPr lang="en-GB" sz="1200" b="1" dirty="0" smtClean="0">
                  <a:solidFill>
                    <a:srgbClr val="4D4D4D"/>
                  </a:solidFill>
                </a:rPr>
                <a:t>OS</a:t>
              </a:r>
              <a:endParaRPr lang="en-GB" sz="1200" b="1" dirty="0">
                <a:solidFill>
                  <a:srgbClr val="4D4D4D"/>
                </a:solidFill>
              </a:endParaRPr>
            </a:p>
          </p:txBody>
        </p:sp>
        <p:grpSp>
          <p:nvGrpSpPr>
            <p:cNvPr id="255" name="Group 254"/>
            <p:cNvGrpSpPr/>
            <p:nvPr/>
          </p:nvGrpSpPr>
          <p:grpSpPr>
            <a:xfrm>
              <a:off x="1122693" y="5228240"/>
              <a:ext cx="2224624" cy="277119"/>
              <a:chOff x="1122693" y="5228240"/>
              <a:chExt cx="2224624" cy="277119"/>
            </a:xfrm>
          </p:grpSpPr>
          <p:sp>
            <p:nvSpPr>
              <p:cNvPr id="24" name="Line 12"/>
              <p:cNvSpPr>
                <a:spLocks noChangeShapeType="1"/>
              </p:cNvSpPr>
              <p:nvPr/>
            </p:nvSpPr>
            <p:spPr bwMode="auto">
              <a:xfrm>
                <a:off x="2295998"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5" name="Line 13"/>
              <p:cNvSpPr>
                <a:spLocks noChangeShapeType="1"/>
              </p:cNvSpPr>
              <p:nvPr/>
            </p:nvSpPr>
            <p:spPr bwMode="auto">
              <a:xfrm>
                <a:off x="2020665"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6" name="Line 17"/>
              <p:cNvSpPr>
                <a:spLocks noChangeShapeType="1"/>
              </p:cNvSpPr>
              <p:nvPr/>
            </p:nvSpPr>
            <p:spPr bwMode="auto">
              <a:xfrm>
                <a:off x="3182911"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7" name="Line 18"/>
              <p:cNvSpPr>
                <a:spLocks noChangeShapeType="1"/>
              </p:cNvSpPr>
              <p:nvPr/>
            </p:nvSpPr>
            <p:spPr bwMode="auto">
              <a:xfrm>
                <a:off x="1735091"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8" name="Line 20"/>
              <p:cNvSpPr>
                <a:spLocks noChangeShapeType="1"/>
              </p:cNvSpPr>
              <p:nvPr/>
            </p:nvSpPr>
            <p:spPr bwMode="auto">
              <a:xfrm>
                <a:off x="1493494"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9" name="Line 21"/>
              <p:cNvSpPr>
                <a:spLocks noChangeShapeType="1"/>
              </p:cNvSpPr>
              <p:nvPr/>
            </p:nvSpPr>
            <p:spPr bwMode="auto">
              <a:xfrm>
                <a:off x="1247832"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38" name="TextBox 37"/>
              <p:cNvSpPr txBox="1"/>
              <p:nvPr/>
            </p:nvSpPr>
            <p:spPr>
              <a:xfrm>
                <a:off x="1122693" y="5259138"/>
                <a:ext cx="255199" cy="246221"/>
              </a:xfrm>
              <a:prstGeom prst="rect">
                <a:avLst/>
              </a:prstGeom>
              <a:noFill/>
            </p:spPr>
            <p:txBody>
              <a:bodyPr wrap="none" rtlCol="0" anchor="t" anchorCtr="0">
                <a:spAutoFit/>
              </a:bodyPr>
              <a:lstStyle/>
              <a:p>
                <a:pPr algn="ctr"/>
                <a:r>
                  <a:rPr lang="en-GB" sz="1000" dirty="0" smtClean="0">
                    <a:solidFill>
                      <a:srgbClr val="4D4D4D"/>
                    </a:solidFill>
                  </a:rPr>
                  <a:t>0</a:t>
                </a:r>
                <a:endParaRPr lang="en-GB" sz="1000" dirty="0">
                  <a:solidFill>
                    <a:srgbClr val="4D4D4D"/>
                  </a:solidFill>
                </a:endParaRPr>
              </a:p>
            </p:txBody>
          </p:sp>
          <p:sp>
            <p:nvSpPr>
              <p:cNvPr id="39" name="TextBox 38"/>
              <p:cNvSpPr txBox="1"/>
              <p:nvPr/>
            </p:nvSpPr>
            <p:spPr>
              <a:xfrm>
                <a:off x="1365736" y="5259138"/>
                <a:ext cx="255199" cy="246221"/>
              </a:xfrm>
              <a:prstGeom prst="rect">
                <a:avLst/>
              </a:prstGeom>
              <a:noFill/>
            </p:spPr>
            <p:txBody>
              <a:bodyPr wrap="none" rtlCol="0" anchor="t" anchorCtr="0">
                <a:spAutoFit/>
              </a:bodyPr>
              <a:lstStyle/>
              <a:p>
                <a:pPr algn="ctr"/>
                <a:r>
                  <a:rPr lang="en-GB" sz="1000" dirty="0" smtClean="0">
                    <a:solidFill>
                      <a:srgbClr val="4D4D4D"/>
                    </a:solidFill>
                  </a:rPr>
                  <a:t>4</a:t>
                </a:r>
                <a:endParaRPr lang="en-GB" sz="1000" dirty="0">
                  <a:solidFill>
                    <a:srgbClr val="4D4D4D"/>
                  </a:solidFill>
                </a:endParaRPr>
              </a:p>
            </p:txBody>
          </p:sp>
          <p:sp>
            <p:nvSpPr>
              <p:cNvPr id="40" name="TextBox 39"/>
              <p:cNvSpPr txBox="1"/>
              <p:nvPr/>
            </p:nvSpPr>
            <p:spPr>
              <a:xfrm>
                <a:off x="1611927" y="5259138"/>
                <a:ext cx="255199" cy="246221"/>
              </a:xfrm>
              <a:prstGeom prst="rect">
                <a:avLst/>
              </a:prstGeom>
              <a:noFill/>
            </p:spPr>
            <p:txBody>
              <a:bodyPr wrap="none" rtlCol="0" anchor="t" anchorCtr="0">
                <a:spAutoFit/>
              </a:bodyPr>
              <a:lstStyle/>
              <a:p>
                <a:pPr algn="ctr"/>
                <a:r>
                  <a:rPr lang="en-GB" sz="1000" dirty="0" smtClean="0">
                    <a:solidFill>
                      <a:srgbClr val="4D4D4D"/>
                    </a:solidFill>
                  </a:rPr>
                  <a:t>8</a:t>
                </a:r>
                <a:endParaRPr lang="en-GB" sz="1000" dirty="0">
                  <a:solidFill>
                    <a:srgbClr val="4D4D4D"/>
                  </a:solidFill>
                </a:endParaRPr>
              </a:p>
            </p:txBody>
          </p:sp>
          <p:sp>
            <p:nvSpPr>
              <p:cNvPr id="41" name="TextBox 40"/>
              <p:cNvSpPr txBox="1"/>
              <p:nvPr/>
            </p:nvSpPr>
            <p:spPr>
              <a:xfrm>
                <a:off x="1855909" y="5259138"/>
                <a:ext cx="325731" cy="246221"/>
              </a:xfrm>
              <a:prstGeom prst="rect">
                <a:avLst/>
              </a:prstGeom>
              <a:noFill/>
            </p:spPr>
            <p:txBody>
              <a:bodyPr wrap="none" rtlCol="0" anchor="t" anchorCtr="0">
                <a:spAutoFit/>
              </a:bodyPr>
              <a:lstStyle/>
              <a:p>
                <a:pPr algn="ctr"/>
                <a:r>
                  <a:rPr lang="en-GB" sz="1000" dirty="0" smtClean="0">
                    <a:solidFill>
                      <a:srgbClr val="4D4D4D"/>
                    </a:solidFill>
                  </a:rPr>
                  <a:t>12</a:t>
                </a:r>
                <a:endParaRPr lang="en-GB" sz="1000" dirty="0">
                  <a:solidFill>
                    <a:srgbClr val="4D4D4D"/>
                  </a:solidFill>
                </a:endParaRPr>
              </a:p>
            </p:txBody>
          </p:sp>
          <p:sp>
            <p:nvSpPr>
              <p:cNvPr id="42" name="TextBox 41"/>
              <p:cNvSpPr txBox="1"/>
              <p:nvPr/>
            </p:nvSpPr>
            <p:spPr>
              <a:xfrm>
                <a:off x="2136039" y="5259138"/>
                <a:ext cx="325731" cy="246221"/>
              </a:xfrm>
              <a:prstGeom prst="rect">
                <a:avLst/>
              </a:prstGeom>
              <a:noFill/>
            </p:spPr>
            <p:txBody>
              <a:bodyPr wrap="none" rtlCol="0" anchor="t" anchorCtr="0">
                <a:spAutoFit/>
              </a:bodyPr>
              <a:lstStyle/>
              <a:p>
                <a:pPr algn="ctr"/>
                <a:r>
                  <a:rPr lang="en-GB" sz="1000" dirty="0" smtClean="0">
                    <a:solidFill>
                      <a:srgbClr val="4D4D4D"/>
                    </a:solidFill>
                  </a:rPr>
                  <a:t>16</a:t>
                </a:r>
                <a:endParaRPr lang="en-GB" sz="1000" dirty="0">
                  <a:solidFill>
                    <a:srgbClr val="4D4D4D"/>
                  </a:solidFill>
                </a:endParaRPr>
              </a:p>
            </p:txBody>
          </p:sp>
          <p:sp>
            <p:nvSpPr>
              <p:cNvPr id="43" name="Line 14"/>
              <p:cNvSpPr>
                <a:spLocks noChangeShapeType="1"/>
              </p:cNvSpPr>
              <p:nvPr/>
            </p:nvSpPr>
            <p:spPr bwMode="auto">
              <a:xfrm>
                <a:off x="2576500"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44" name="TextBox 43"/>
              <p:cNvSpPr txBox="1"/>
              <p:nvPr/>
            </p:nvSpPr>
            <p:spPr>
              <a:xfrm>
                <a:off x="2412915" y="5259138"/>
                <a:ext cx="325731" cy="246221"/>
              </a:xfrm>
              <a:prstGeom prst="rect">
                <a:avLst/>
              </a:prstGeom>
              <a:noFill/>
            </p:spPr>
            <p:txBody>
              <a:bodyPr wrap="none" rtlCol="0" anchor="t" anchorCtr="0">
                <a:spAutoFit/>
              </a:bodyPr>
              <a:lstStyle/>
              <a:p>
                <a:pPr algn="ctr"/>
                <a:r>
                  <a:rPr lang="en-GB" sz="1000" dirty="0" smtClean="0">
                    <a:solidFill>
                      <a:srgbClr val="4D4D4D"/>
                    </a:solidFill>
                  </a:rPr>
                  <a:t>20</a:t>
                </a:r>
                <a:endParaRPr lang="en-GB" sz="1000" dirty="0">
                  <a:solidFill>
                    <a:srgbClr val="4D4D4D"/>
                  </a:solidFill>
                </a:endParaRPr>
              </a:p>
            </p:txBody>
          </p:sp>
          <p:sp>
            <p:nvSpPr>
              <p:cNvPr id="45" name="TextBox 44"/>
              <p:cNvSpPr txBox="1"/>
              <p:nvPr/>
            </p:nvSpPr>
            <p:spPr>
              <a:xfrm>
                <a:off x="3021586" y="5259138"/>
                <a:ext cx="325731" cy="246221"/>
              </a:xfrm>
              <a:prstGeom prst="rect">
                <a:avLst/>
              </a:prstGeom>
              <a:noFill/>
            </p:spPr>
            <p:txBody>
              <a:bodyPr wrap="none" rtlCol="0" anchor="t" anchorCtr="0">
                <a:spAutoFit/>
              </a:bodyPr>
              <a:lstStyle/>
              <a:p>
                <a:pPr algn="ctr"/>
                <a:r>
                  <a:rPr lang="en-GB" sz="1000" dirty="0" smtClean="0">
                    <a:solidFill>
                      <a:srgbClr val="4D4D4D"/>
                    </a:solidFill>
                  </a:rPr>
                  <a:t>28</a:t>
                </a:r>
                <a:endParaRPr lang="en-GB" sz="1000" dirty="0">
                  <a:solidFill>
                    <a:srgbClr val="4D4D4D"/>
                  </a:solidFill>
                </a:endParaRPr>
              </a:p>
            </p:txBody>
          </p:sp>
          <p:sp>
            <p:nvSpPr>
              <p:cNvPr id="102" name="Line 14"/>
              <p:cNvSpPr>
                <a:spLocks noChangeShapeType="1"/>
              </p:cNvSpPr>
              <p:nvPr/>
            </p:nvSpPr>
            <p:spPr bwMode="auto">
              <a:xfrm>
                <a:off x="2859440"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03" name="TextBox 102"/>
              <p:cNvSpPr txBox="1"/>
              <p:nvPr/>
            </p:nvSpPr>
            <p:spPr>
              <a:xfrm>
                <a:off x="2695855" y="5259138"/>
                <a:ext cx="325731" cy="246221"/>
              </a:xfrm>
              <a:prstGeom prst="rect">
                <a:avLst/>
              </a:prstGeom>
              <a:noFill/>
            </p:spPr>
            <p:txBody>
              <a:bodyPr wrap="none" rtlCol="0" anchor="t" anchorCtr="0">
                <a:spAutoFit/>
              </a:bodyPr>
              <a:lstStyle/>
              <a:p>
                <a:pPr algn="ctr"/>
                <a:r>
                  <a:rPr lang="en-GB" sz="1000" dirty="0" smtClean="0">
                    <a:solidFill>
                      <a:srgbClr val="4D4D4D"/>
                    </a:solidFill>
                  </a:rPr>
                  <a:t>24</a:t>
                </a:r>
                <a:endParaRPr lang="en-GB" sz="1000" dirty="0">
                  <a:solidFill>
                    <a:srgbClr val="4D4D4D"/>
                  </a:solidFill>
                </a:endParaRPr>
              </a:p>
            </p:txBody>
          </p:sp>
        </p:grpSp>
        <p:grpSp>
          <p:nvGrpSpPr>
            <p:cNvPr id="249" name="Group 248"/>
            <p:cNvGrpSpPr/>
            <p:nvPr/>
          </p:nvGrpSpPr>
          <p:grpSpPr>
            <a:xfrm>
              <a:off x="3827026" y="3482234"/>
              <a:ext cx="2267468" cy="277119"/>
              <a:chOff x="3827026" y="3482234"/>
              <a:chExt cx="2267468" cy="277119"/>
            </a:xfrm>
          </p:grpSpPr>
          <p:sp>
            <p:nvSpPr>
              <p:cNvPr id="213" name="Line 13"/>
              <p:cNvSpPr>
                <a:spLocks noChangeShapeType="1"/>
              </p:cNvSpPr>
              <p:nvPr/>
            </p:nvSpPr>
            <p:spPr bwMode="auto">
              <a:xfrm>
                <a:off x="4348558"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14" name="Line 18"/>
              <p:cNvSpPr>
                <a:spLocks noChangeShapeType="1"/>
              </p:cNvSpPr>
              <p:nvPr/>
            </p:nvSpPr>
            <p:spPr bwMode="auto">
              <a:xfrm>
                <a:off x="4145505"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15" name="Line 20"/>
              <p:cNvSpPr>
                <a:spLocks noChangeShapeType="1"/>
              </p:cNvSpPr>
              <p:nvPr/>
            </p:nvSpPr>
            <p:spPr bwMode="auto">
              <a:xfrm>
                <a:off x="3954798"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16" name="TextBox 215"/>
              <p:cNvSpPr txBox="1"/>
              <p:nvPr/>
            </p:nvSpPr>
            <p:spPr>
              <a:xfrm>
                <a:off x="3827026" y="3513132"/>
                <a:ext cx="255198" cy="246221"/>
              </a:xfrm>
              <a:prstGeom prst="rect">
                <a:avLst/>
              </a:prstGeom>
              <a:noFill/>
            </p:spPr>
            <p:txBody>
              <a:bodyPr wrap="none" rtlCol="0" anchor="t" anchorCtr="0">
                <a:spAutoFit/>
              </a:bodyPr>
              <a:lstStyle/>
              <a:p>
                <a:pPr algn="ctr"/>
                <a:r>
                  <a:rPr lang="en-GB" sz="1000" dirty="0" smtClean="0">
                    <a:solidFill>
                      <a:srgbClr val="4D4D4D"/>
                    </a:solidFill>
                  </a:rPr>
                  <a:t>2</a:t>
                </a:r>
                <a:endParaRPr lang="en-GB" sz="1000" dirty="0">
                  <a:solidFill>
                    <a:srgbClr val="4D4D4D"/>
                  </a:solidFill>
                </a:endParaRPr>
              </a:p>
            </p:txBody>
          </p:sp>
          <p:sp>
            <p:nvSpPr>
              <p:cNvPr id="217" name="TextBox 216"/>
              <p:cNvSpPr txBox="1"/>
              <p:nvPr/>
            </p:nvSpPr>
            <p:spPr>
              <a:xfrm>
                <a:off x="4022742" y="3513132"/>
                <a:ext cx="255198" cy="246221"/>
              </a:xfrm>
              <a:prstGeom prst="rect">
                <a:avLst/>
              </a:prstGeom>
              <a:noFill/>
            </p:spPr>
            <p:txBody>
              <a:bodyPr wrap="none" rtlCol="0" anchor="t" anchorCtr="0">
                <a:spAutoFit/>
              </a:bodyPr>
              <a:lstStyle/>
              <a:p>
                <a:pPr algn="ctr"/>
                <a:r>
                  <a:rPr lang="en-GB" sz="1000" dirty="0" smtClean="0">
                    <a:solidFill>
                      <a:srgbClr val="4D4D4D"/>
                    </a:solidFill>
                  </a:rPr>
                  <a:t>4</a:t>
                </a:r>
                <a:endParaRPr lang="en-GB" sz="1000" dirty="0">
                  <a:solidFill>
                    <a:srgbClr val="4D4D4D"/>
                  </a:solidFill>
                </a:endParaRPr>
              </a:p>
            </p:txBody>
          </p:sp>
          <p:sp>
            <p:nvSpPr>
              <p:cNvPr id="218" name="TextBox 217"/>
              <p:cNvSpPr txBox="1"/>
              <p:nvPr/>
            </p:nvSpPr>
            <p:spPr>
              <a:xfrm>
                <a:off x="4218896" y="3513132"/>
                <a:ext cx="255198" cy="246221"/>
              </a:xfrm>
              <a:prstGeom prst="rect">
                <a:avLst/>
              </a:prstGeom>
              <a:noFill/>
            </p:spPr>
            <p:txBody>
              <a:bodyPr wrap="none" rtlCol="0" anchor="t" anchorCtr="0">
                <a:spAutoFit/>
              </a:bodyPr>
              <a:lstStyle/>
              <a:p>
                <a:pPr algn="ctr"/>
                <a:r>
                  <a:rPr lang="en-GB" sz="1000" dirty="0" smtClean="0">
                    <a:solidFill>
                      <a:srgbClr val="4D4D4D"/>
                    </a:solidFill>
                  </a:rPr>
                  <a:t>6</a:t>
                </a:r>
                <a:endParaRPr lang="en-GB" sz="1000" dirty="0">
                  <a:solidFill>
                    <a:srgbClr val="4D4D4D"/>
                  </a:solidFill>
                </a:endParaRPr>
              </a:p>
            </p:txBody>
          </p:sp>
          <p:sp>
            <p:nvSpPr>
              <p:cNvPr id="207" name="Line 13"/>
              <p:cNvSpPr>
                <a:spLocks noChangeShapeType="1"/>
              </p:cNvSpPr>
              <p:nvPr/>
            </p:nvSpPr>
            <p:spPr bwMode="auto">
              <a:xfrm>
                <a:off x="4950691"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08" name="Line 18"/>
              <p:cNvSpPr>
                <a:spLocks noChangeShapeType="1"/>
              </p:cNvSpPr>
              <p:nvPr/>
            </p:nvSpPr>
            <p:spPr bwMode="auto">
              <a:xfrm>
                <a:off x="4736208"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09" name="Line 20"/>
              <p:cNvSpPr>
                <a:spLocks noChangeShapeType="1"/>
              </p:cNvSpPr>
              <p:nvPr/>
            </p:nvSpPr>
            <p:spPr bwMode="auto">
              <a:xfrm>
                <a:off x="4545501"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10" name="TextBox 209"/>
              <p:cNvSpPr txBox="1"/>
              <p:nvPr/>
            </p:nvSpPr>
            <p:spPr>
              <a:xfrm>
                <a:off x="4417729" y="3513132"/>
                <a:ext cx="255198" cy="246221"/>
              </a:xfrm>
              <a:prstGeom prst="rect">
                <a:avLst/>
              </a:prstGeom>
              <a:noFill/>
            </p:spPr>
            <p:txBody>
              <a:bodyPr wrap="none" rtlCol="0" anchor="t" anchorCtr="0">
                <a:spAutoFit/>
              </a:bodyPr>
              <a:lstStyle/>
              <a:p>
                <a:pPr algn="ctr"/>
                <a:r>
                  <a:rPr lang="en-GB" sz="1000" dirty="0" smtClean="0">
                    <a:solidFill>
                      <a:srgbClr val="4D4D4D"/>
                    </a:solidFill>
                  </a:rPr>
                  <a:t>8</a:t>
                </a:r>
                <a:endParaRPr lang="en-GB" sz="1000" dirty="0">
                  <a:solidFill>
                    <a:srgbClr val="4D4D4D"/>
                  </a:solidFill>
                </a:endParaRPr>
              </a:p>
            </p:txBody>
          </p:sp>
          <p:sp>
            <p:nvSpPr>
              <p:cNvPr id="211" name="TextBox 210"/>
              <p:cNvSpPr txBox="1"/>
              <p:nvPr/>
            </p:nvSpPr>
            <p:spPr>
              <a:xfrm>
                <a:off x="4578179" y="3513132"/>
                <a:ext cx="325731" cy="246221"/>
              </a:xfrm>
              <a:prstGeom prst="rect">
                <a:avLst/>
              </a:prstGeom>
              <a:noFill/>
            </p:spPr>
            <p:txBody>
              <a:bodyPr wrap="none" rtlCol="0" anchor="t" anchorCtr="0">
                <a:spAutoFit/>
              </a:bodyPr>
              <a:lstStyle/>
              <a:p>
                <a:pPr algn="ctr"/>
                <a:r>
                  <a:rPr lang="en-GB" sz="1000" dirty="0" smtClean="0">
                    <a:solidFill>
                      <a:srgbClr val="4D4D4D"/>
                    </a:solidFill>
                  </a:rPr>
                  <a:t>10</a:t>
                </a:r>
                <a:endParaRPr lang="en-GB" sz="1000" dirty="0">
                  <a:solidFill>
                    <a:srgbClr val="4D4D4D"/>
                  </a:solidFill>
                </a:endParaRPr>
              </a:p>
            </p:txBody>
          </p:sp>
          <p:sp>
            <p:nvSpPr>
              <p:cNvPr id="212" name="TextBox 211"/>
              <p:cNvSpPr txBox="1"/>
              <p:nvPr/>
            </p:nvSpPr>
            <p:spPr>
              <a:xfrm>
                <a:off x="4785763" y="3513132"/>
                <a:ext cx="325731" cy="246221"/>
              </a:xfrm>
              <a:prstGeom prst="rect">
                <a:avLst/>
              </a:prstGeom>
              <a:noFill/>
            </p:spPr>
            <p:txBody>
              <a:bodyPr wrap="none" rtlCol="0" anchor="t" anchorCtr="0">
                <a:spAutoFit/>
              </a:bodyPr>
              <a:lstStyle/>
              <a:p>
                <a:pPr algn="ctr"/>
                <a:r>
                  <a:rPr lang="en-GB" sz="1000" dirty="0" smtClean="0">
                    <a:solidFill>
                      <a:srgbClr val="4D4D4D"/>
                    </a:solidFill>
                  </a:rPr>
                  <a:t>12</a:t>
                </a:r>
                <a:endParaRPr lang="en-GB" sz="1000" dirty="0">
                  <a:solidFill>
                    <a:srgbClr val="4D4D4D"/>
                  </a:solidFill>
                </a:endParaRPr>
              </a:p>
            </p:txBody>
          </p:sp>
          <p:sp>
            <p:nvSpPr>
              <p:cNvPr id="203" name="Line 20"/>
              <p:cNvSpPr>
                <a:spLocks noChangeShapeType="1"/>
              </p:cNvSpPr>
              <p:nvPr/>
            </p:nvSpPr>
            <p:spPr bwMode="auto">
              <a:xfrm>
                <a:off x="5139406"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04" name="TextBox 203"/>
              <p:cNvSpPr txBox="1"/>
              <p:nvPr/>
            </p:nvSpPr>
            <p:spPr>
              <a:xfrm>
                <a:off x="4976368" y="3513132"/>
                <a:ext cx="325731" cy="246221"/>
              </a:xfrm>
              <a:prstGeom prst="rect">
                <a:avLst/>
              </a:prstGeom>
              <a:noFill/>
            </p:spPr>
            <p:txBody>
              <a:bodyPr wrap="none" rtlCol="0" anchor="t" anchorCtr="0">
                <a:spAutoFit/>
              </a:bodyPr>
              <a:lstStyle/>
              <a:p>
                <a:pPr algn="ctr"/>
                <a:r>
                  <a:rPr lang="en-GB" sz="1000" dirty="0" smtClean="0">
                    <a:solidFill>
                      <a:srgbClr val="4D4D4D"/>
                    </a:solidFill>
                  </a:rPr>
                  <a:t>14</a:t>
                </a:r>
                <a:endParaRPr lang="en-GB" sz="1000" dirty="0">
                  <a:solidFill>
                    <a:srgbClr val="4D4D4D"/>
                  </a:solidFill>
                </a:endParaRPr>
              </a:p>
            </p:txBody>
          </p:sp>
          <p:grpSp>
            <p:nvGrpSpPr>
              <p:cNvPr id="248" name="Group 247"/>
              <p:cNvGrpSpPr/>
              <p:nvPr/>
            </p:nvGrpSpPr>
            <p:grpSpPr>
              <a:xfrm>
                <a:off x="5179704" y="3482234"/>
                <a:ext cx="525695" cy="277119"/>
                <a:chOff x="5179704" y="3482234"/>
                <a:chExt cx="525695" cy="277119"/>
              </a:xfrm>
            </p:grpSpPr>
            <p:sp>
              <p:nvSpPr>
                <p:cNvPr id="201" name="Line 13"/>
                <p:cNvSpPr>
                  <a:spLocks noChangeShapeType="1"/>
                </p:cNvSpPr>
                <p:nvPr/>
              </p:nvSpPr>
              <p:spPr bwMode="auto">
                <a:xfrm>
                  <a:off x="5542533"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02" name="Line 18"/>
                <p:cNvSpPr>
                  <a:spLocks noChangeShapeType="1"/>
                </p:cNvSpPr>
                <p:nvPr/>
              </p:nvSpPr>
              <p:spPr bwMode="auto">
                <a:xfrm>
                  <a:off x="5337733"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05" name="TextBox 204"/>
                <p:cNvSpPr txBox="1"/>
                <p:nvPr/>
              </p:nvSpPr>
              <p:spPr>
                <a:xfrm>
                  <a:off x="5179704" y="3513132"/>
                  <a:ext cx="325731" cy="246221"/>
                </a:xfrm>
                <a:prstGeom prst="rect">
                  <a:avLst/>
                </a:prstGeom>
                <a:noFill/>
              </p:spPr>
              <p:txBody>
                <a:bodyPr wrap="none" rtlCol="0" anchor="t" anchorCtr="0">
                  <a:spAutoFit/>
                </a:bodyPr>
                <a:lstStyle/>
                <a:p>
                  <a:pPr algn="ctr"/>
                  <a:r>
                    <a:rPr lang="en-GB" sz="1000" dirty="0" smtClean="0">
                      <a:solidFill>
                        <a:srgbClr val="4D4D4D"/>
                      </a:solidFill>
                    </a:rPr>
                    <a:t>16</a:t>
                  </a:r>
                  <a:endParaRPr lang="en-GB" sz="1000" dirty="0">
                    <a:solidFill>
                      <a:srgbClr val="4D4D4D"/>
                    </a:solidFill>
                  </a:endParaRPr>
                </a:p>
              </p:txBody>
            </p:sp>
            <p:sp>
              <p:nvSpPr>
                <p:cNvPr id="206" name="TextBox 205"/>
                <p:cNvSpPr txBox="1"/>
                <p:nvPr/>
              </p:nvSpPr>
              <p:spPr>
                <a:xfrm>
                  <a:off x="5379668" y="3513132"/>
                  <a:ext cx="325731" cy="246221"/>
                </a:xfrm>
                <a:prstGeom prst="rect">
                  <a:avLst/>
                </a:prstGeom>
                <a:noFill/>
              </p:spPr>
              <p:txBody>
                <a:bodyPr wrap="none" rtlCol="0" anchor="t" anchorCtr="0">
                  <a:spAutoFit/>
                </a:bodyPr>
                <a:lstStyle/>
                <a:p>
                  <a:pPr algn="ctr"/>
                  <a:r>
                    <a:rPr lang="en-GB" sz="1000" dirty="0" smtClean="0">
                      <a:solidFill>
                        <a:srgbClr val="4D4D4D"/>
                      </a:solidFill>
                    </a:rPr>
                    <a:t>18</a:t>
                  </a:r>
                  <a:endParaRPr lang="en-GB" sz="1000" dirty="0">
                    <a:solidFill>
                      <a:srgbClr val="4D4D4D"/>
                    </a:solidFill>
                  </a:endParaRPr>
                </a:p>
              </p:txBody>
            </p:sp>
          </p:grpSp>
          <p:grpSp>
            <p:nvGrpSpPr>
              <p:cNvPr id="250" name="Group 249"/>
              <p:cNvGrpSpPr/>
              <p:nvPr/>
            </p:nvGrpSpPr>
            <p:grpSpPr>
              <a:xfrm>
                <a:off x="5568799" y="3482234"/>
                <a:ext cx="525695" cy="277119"/>
                <a:chOff x="5179704" y="3482234"/>
                <a:chExt cx="525695" cy="277119"/>
              </a:xfrm>
            </p:grpSpPr>
            <p:sp>
              <p:nvSpPr>
                <p:cNvPr id="251" name="Line 13"/>
                <p:cNvSpPr>
                  <a:spLocks noChangeShapeType="1"/>
                </p:cNvSpPr>
                <p:nvPr/>
              </p:nvSpPr>
              <p:spPr bwMode="auto">
                <a:xfrm>
                  <a:off x="5542533"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52" name="Line 18"/>
                <p:cNvSpPr>
                  <a:spLocks noChangeShapeType="1"/>
                </p:cNvSpPr>
                <p:nvPr/>
              </p:nvSpPr>
              <p:spPr bwMode="auto">
                <a:xfrm>
                  <a:off x="5337733"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53" name="TextBox 252"/>
                <p:cNvSpPr txBox="1"/>
                <p:nvPr/>
              </p:nvSpPr>
              <p:spPr>
                <a:xfrm>
                  <a:off x="5179704" y="3513132"/>
                  <a:ext cx="325731" cy="246221"/>
                </a:xfrm>
                <a:prstGeom prst="rect">
                  <a:avLst/>
                </a:prstGeom>
                <a:noFill/>
              </p:spPr>
              <p:txBody>
                <a:bodyPr wrap="none" rtlCol="0" anchor="t" anchorCtr="0">
                  <a:spAutoFit/>
                </a:bodyPr>
                <a:lstStyle/>
                <a:p>
                  <a:pPr algn="ctr"/>
                  <a:r>
                    <a:rPr lang="en-GB" sz="1000" dirty="0" smtClean="0">
                      <a:solidFill>
                        <a:srgbClr val="4D4D4D"/>
                      </a:solidFill>
                    </a:rPr>
                    <a:t>20</a:t>
                  </a:r>
                  <a:endParaRPr lang="en-GB" sz="1000" dirty="0">
                    <a:solidFill>
                      <a:srgbClr val="4D4D4D"/>
                    </a:solidFill>
                  </a:endParaRPr>
                </a:p>
              </p:txBody>
            </p:sp>
            <p:sp>
              <p:nvSpPr>
                <p:cNvPr id="254" name="TextBox 253"/>
                <p:cNvSpPr txBox="1"/>
                <p:nvPr/>
              </p:nvSpPr>
              <p:spPr>
                <a:xfrm>
                  <a:off x="5379668" y="3513132"/>
                  <a:ext cx="325731" cy="246221"/>
                </a:xfrm>
                <a:prstGeom prst="rect">
                  <a:avLst/>
                </a:prstGeom>
                <a:noFill/>
              </p:spPr>
              <p:txBody>
                <a:bodyPr wrap="none" rtlCol="0" anchor="t" anchorCtr="0">
                  <a:spAutoFit/>
                </a:bodyPr>
                <a:lstStyle/>
                <a:p>
                  <a:pPr algn="ctr"/>
                  <a:r>
                    <a:rPr lang="en-GB" sz="1000" dirty="0" smtClean="0">
                      <a:solidFill>
                        <a:srgbClr val="4D4D4D"/>
                      </a:solidFill>
                    </a:rPr>
                    <a:t>22</a:t>
                  </a:r>
                  <a:endParaRPr lang="en-GB" sz="1000" dirty="0">
                    <a:solidFill>
                      <a:srgbClr val="4D4D4D"/>
                    </a:solidFill>
                  </a:endParaRPr>
                </a:p>
              </p:txBody>
            </p:sp>
          </p:grpSp>
        </p:grpSp>
        <p:grpSp>
          <p:nvGrpSpPr>
            <p:cNvPr id="256" name="Group 255"/>
            <p:cNvGrpSpPr/>
            <p:nvPr/>
          </p:nvGrpSpPr>
          <p:grpSpPr>
            <a:xfrm>
              <a:off x="6506312" y="3482234"/>
              <a:ext cx="2238893" cy="277119"/>
              <a:chOff x="3855601" y="3482234"/>
              <a:chExt cx="2238893" cy="277119"/>
            </a:xfrm>
          </p:grpSpPr>
          <p:sp>
            <p:nvSpPr>
              <p:cNvPr id="257" name="Line 13"/>
              <p:cNvSpPr>
                <a:spLocks noChangeShapeType="1"/>
              </p:cNvSpPr>
              <p:nvPr/>
            </p:nvSpPr>
            <p:spPr bwMode="auto">
              <a:xfrm>
                <a:off x="4348558"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58" name="Line 18"/>
              <p:cNvSpPr>
                <a:spLocks noChangeShapeType="1"/>
              </p:cNvSpPr>
              <p:nvPr/>
            </p:nvSpPr>
            <p:spPr bwMode="auto">
              <a:xfrm>
                <a:off x="4145505"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59" name="Line 20"/>
              <p:cNvSpPr>
                <a:spLocks noChangeShapeType="1"/>
              </p:cNvSpPr>
              <p:nvPr/>
            </p:nvSpPr>
            <p:spPr bwMode="auto">
              <a:xfrm>
                <a:off x="3983373"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60" name="TextBox 259"/>
              <p:cNvSpPr txBox="1"/>
              <p:nvPr/>
            </p:nvSpPr>
            <p:spPr>
              <a:xfrm>
                <a:off x="3855601" y="3513132"/>
                <a:ext cx="255198" cy="246221"/>
              </a:xfrm>
              <a:prstGeom prst="rect">
                <a:avLst/>
              </a:prstGeom>
              <a:noFill/>
            </p:spPr>
            <p:txBody>
              <a:bodyPr wrap="none" rtlCol="0" anchor="t" anchorCtr="0">
                <a:spAutoFit/>
              </a:bodyPr>
              <a:lstStyle/>
              <a:p>
                <a:pPr algn="ctr"/>
                <a:r>
                  <a:rPr lang="en-GB" sz="1000" dirty="0" smtClean="0">
                    <a:solidFill>
                      <a:srgbClr val="4D4D4D"/>
                    </a:solidFill>
                  </a:rPr>
                  <a:t>2</a:t>
                </a:r>
                <a:endParaRPr lang="en-GB" sz="1000" dirty="0">
                  <a:solidFill>
                    <a:srgbClr val="4D4D4D"/>
                  </a:solidFill>
                </a:endParaRPr>
              </a:p>
            </p:txBody>
          </p:sp>
          <p:sp>
            <p:nvSpPr>
              <p:cNvPr id="261" name="TextBox 260"/>
              <p:cNvSpPr txBox="1"/>
              <p:nvPr/>
            </p:nvSpPr>
            <p:spPr>
              <a:xfrm>
                <a:off x="4022742" y="3513132"/>
                <a:ext cx="255198" cy="246221"/>
              </a:xfrm>
              <a:prstGeom prst="rect">
                <a:avLst/>
              </a:prstGeom>
              <a:noFill/>
            </p:spPr>
            <p:txBody>
              <a:bodyPr wrap="none" rtlCol="0" anchor="t" anchorCtr="0">
                <a:spAutoFit/>
              </a:bodyPr>
              <a:lstStyle/>
              <a:p>
                <a:pPr algn="ctr"/>
                <a:r>
                  <a:rPr lang="en-GB" sz="1000" dirty="0" smtClean="0">
                    <a:solidFill>
                      <a:srgbClr val="4D4D4D"/>
                    </a:solidFill>
                  </a:rPr>
                  <a:t>4</a:t>
                </a:r>
                <a:endParaRPr lang="en-GB" sz="1000" dirty="0">
                  <a:solidFill>
                    <a:srgbClr val="4D4D4D"/>
                  </a:solidFill>
                </a:endParaRPr>
              </a:p>
            </p:txBody>
          </p:sp>
          <p:sp>
            <p:nvSpPr>
              <p:cNvPr id="262" name="TextBox 261"/>
              <p:cNvSpPr txBox="1"/>
              <p:nvPr/>
            </p:nvSpPr>
            <p:spPr>
              <a:xfrm>
                <a:off x="4218896" y="3513132"/>
                <a:ext cx="255198" cy="246221"/>
              </a:xfrm>
              <a:prstGeom prst="rect">
                <a:avLst/>
              </a:prstGeom>
              <a:noFill/>
            </p:spPr>
            <p:txBody>
              <a:bodyPr wrap="none" rtlCol="0" anchor="t" anchorCtr="0">
                <a:spAutoFit/>
              </a:bodyPr>
              <a:lstStyle/>
              <a:p>
                <a:pPr algn="ctr"/>
                <a:r>
                  <a:rPr lang="en-GB" sz="1000" dirty="0" smtClean="0">
                    <a:solidFill>
                      <a:srgbClr val="4D4D4D"/>
                    </a:solidFill>
                  </a:rPr>
                  <a:t>6</a:t>
                </a:r>
                <a:endParaRPr lang="en-GB" sz="1000" dirty="0">
                  <a:solidFill>
                    <a:srgbClr val="4D4D4D"/>
                  </a:solidFill>
                </a:endParaRPr>
              </a:p>
            </p:txBody>
          </p:sp>
          <p:sp>
            <p:nvSpPr>
              <p:cNvPr id="263" name="Line 13"/>
              <p:cNvSpPr>
                <a:spLocks noChangeShapeType="1"/>
              </p:cNvSpPr>
              <p:nvPr/>
            </p:nvSpPr>
            <p:spPr bwMode="auto">
              <a:xfrm>
                <a:off x="4950691"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64" name="Line 18"/>
              <p:cNvSpPr>
                <a:spLocks noChangeShapeType="1"/>
              </p:cNvSpPr>
              <p:nvPr/>
            </p:nvSpPr>
            <p:spPr bwMode="auto">
              <a:xfrm>
                <a:off x="4736208"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65" name="Line 20"/>
              <p:cNvSpPr>
                <a:spLocks noChangeShapeType="1"/>
              </p:cNvSpPr>
              <p:nvPr/>
            </p:nvSpPr>
            <p:spPr bwMode="auto">
              <a:xfrm>
                <a:off x="4545501"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66" name="TextBox 265"/>
              <p:cNvSpPr txBox="1"/>
              <p:nvPr/>
            </p:nvSpPr>
            <p:spPr>
              <a:xfrm>
                <a:off x="4417729" y="3513132"/>
                <a:ext cx="255198" cy="246221"/>
              </a:xfrm>
              <a:prstGeom prst="rect">
                <a:avLst/>
              </a:prstGeom>
              <a:noFill/>
            </p:spPr>
            <p:txBody>
              <a:bodyPr wrap="none" rtlCol="0" anchor="t" anchorCtr="0">
                <a:spAutoFit/>
              </a:bodyPr>
              <a:lstStyle/>
              <a:p>
                <a:pPr algn="ctr"/>
                <a:r>
                  <a:rPr lang="en-GB" sz="1000" dirty="0" smtClean="0">
                    <a:solidFill>
                      <a:srgbClr val="4D4D4D"/>
                    </a:solidFill>
                  </a:rPr>
                  <a:t>8</a:t>
                </a:r>
                <a:endParaRPr lang="en-GB" sz="1000" dirty="0">
                  <a:solidFill>
                    <a:srgbClr val="4D4D4D"/>
                  </a:solidFill>
                </a:endParaRPr>
              </a:p>
            </p:txBody>
          </p:sp>
          <p:sp>
            <p:nvSpPr>
              <p:cNvPr id="267" name="TextBox 266"/>
              <p:cNvSpPr txBox="1"/>
              <p:nvPr/>
            </p:nvSpPr>
            <p:spPr>
              <a:xfrm>
                <a:off x="4578179" y="3513132"/>
                <a:ext cx="325731" cy="246221"/>
              </a:xfrm>
              <a:prstGeom prst="rect">
                <a:avLst/>
              </a:prstGeom>
              <a:noFill/>
            </p:spPr>
            <p:txBody>
              <a:bodyPr wrap="none" rtlCol="0" anchor="t" anchorCtr="0">
                <a:spAutoFit/>
              </a:bodyPr>
              <a:lstStyle/>
              <a:p>
                <a:pPr algn="ctr"/>
                <a:r>
                  <a:rPr lang="en-GB" sz="1000" dirty="0" smtClean="0">
                    <a:solidFill>
                      <a:srgbClr val="4D4D4D"/>
                    </a:solidFill>
                  </a:rPr>
                  <a:t>10</a:t>
                </a:r>
                <a:endParaRPr lang="en-GB" sz="1000" dirty="0">
                  <a:solidFill>
                    <a:srgbClr val="4D4D4D"/>
                  </a:solidFill>
                </a:endParaRPr>
              </a:p>
            </p:txBody>
          </p:sp>
          <p:sp>
            <p:nvSpPr>
              <p:cNvPr id="268" name="TextBox 267"/>
              <p:cNvSpPr txBox="1"/>
              <p:nvPr/>
            </p:nvSpPr>
            <p:spPr>
              <a:xfrm>
                <a:off x="4785763" y="3513132"/>
                <a:ext cx="325731" cy="246221"/>
              </a:xfrm>
              <a:prstGeom prst="rect">
                <a:avLst/>
              </a:prstGeom>
              <a:noFill/>
            </p:spPr>
            <p:txBody>
              <a:bodyPr wrap="none" rtlCol="0" anchor="t" anchorCtr="0">
                <a:spAutoFit/>
              </a:bodyPr>
              <a:lstStyle/>
              <a:p>
                <a:pPr algn="ctr"/>
                <a:r>
                  <a:rPr lang="en-GB" sz="1000" dirty="0" smtClean="0">
                    <a:solidFill>
                      <a:srgbClr val="4D4D4D"/>
                    </a:solidFill>
                  </a:rPr>
                  <a:t>12</a:t>
                </a:r>
                <a:endParaRPr lang="en-GB" sz="1000" dirty="0">
                  <a:solidFill>
                    <a:srgbClr val="4D4D4D"/>
                  </a:solidFill>
                </a:endParaRPr>
              </a:p>
            </p:txBody>
          </p:sp>
          <p:sp>
            <p:nvSpPr>
              <p:cNvPr id="269" name="Line 20"/>
              <p:cNvSpPr>
                <a:spLocks noChangeShapeType="1"/>
              </p:cNvSpPr>
              <p:nvPr/>
            </p:nvSpPr>
            <p:spPr bwMode="auto">
              <a:xfrm>
                <a:off x="5139406"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70" name="TextBox 269"/>
              <p:cNvSpPr txBox="1"/>
              <p:nvPr/>
            </p:nvSpPr>
            <p:spPr>
              <a:xfrm>
                <a:off x="4976368" y="3513132"/>
                <a:ext cx="325731" cy="246221"/>
              </a:xfrm>
              <a:prstGeom prst="rect">
                <a:avLst/>
              </a:prstGeom>
              <a:noFill/>
            </p:spPr>
            <p:txBody>
              <a:bodyPr wrap="none" rtlCol="0" anchor="t" anchorCtr="0">
                <a:spAutoFit/>
              </a:bodyPr>
              <a:lstStyle/>
              <a:p>
                <a:pPr algn="ctr"/>
                <a:r>
                  <a:rPr lang="en-GB" sz="1000" dirty="0" smtClean="0">
                    <a:solidFill>
                      <a:srgbClr val="4D4D4D"/>
                    </a:solidFill>
                  </a:rPr>
                  <a:t>14</a:t>
                </a:r>
                <a:endParaRPr lang="en-GB" sz="1000" dirty="0">
                  <a:solidFill>
                    <a:srgbClr val="4D4D4D"/>
                  </a:solidFill>
                </a:endParaRPr>
              </a:p>
            </p:txBody>
          </p:sp>
          <p:grpSp>
            <p:nvGrpSpPr>
              <p:cNvPr id="271" name="Group 270"/>
              <p:cNvGrpSpPr/>
              <p:nvPr/>
            </p:nvGrpSpPr>
            <p:grpSpPr>
              <a:xfrm>
                <a:off x="5179704" y="3482234"/>
                <a:ext cx="525695" cy="277119"/>
                <a:chOff x="5179704" y="3482234"/>
                <a:chExt cx="525695" cy="277119"/>
              </a:xfrm>
            </p:grpSpPr>
            <p:sp>
              <p:nvSpPr>
                <p:cNvPr id="277" name="Line 13"/>
                <p:cNvSpPr>
                  <a:spLocks noChangeShapeType="1"/>
                </p:cNvSpPr>
                <p:nvPr/>
              </p:nvSpPr>
              <p:spPr bwMode="auto">
                <a:xfrm>
                  <a:off x="5542533"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78" name="Line 18"/>
                <p:cNvSpPr>
                  <a:spLocks noChangeShapeType="1"/>
                </p:cNvSpPr>
                <p:nvPr/>
              </p:nvSpPr>
              <p:spPr bwMode="auto">
                <a:xfrm>
                  <a:off x="5337733"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79" name="TextBox 278"/>
                <p:cNvSpPr txBox="1"/>
                <p:nvPr/>
              </p:nvSpPr>
              <p:spPr>
                <a:xfrm>
                  <a:off x="5179704" y="3513132"/>
                  <a:ext cx="325731" cy="246221"/>
                </a:xfrm>
                <a:prstGeom prst="rect">
                  <a:avLst/>
                </a:prstGeom>
                <a:noFill/>
              </p:spPr>
              <p:txBody>
                <a:bodyPr wrap="none" rtlCol="0" anchor="t" anchorCtr="0">
                  <a:spAutoFit/>
                </a:bodyPr>
                <a:lstStyle/>
                <a:p>
                  <a:pPr algn="ctr"/>
                  <a:r>
                    <a:rPr lang="en-GB" sz="1000" dirty="0" smtClean="0">
                      <a:solidFill>
                        <a:srgbClr val="4D4D4D"/>
                      </a:solidFill>
                    </a:rPr>
                    <a:t>16</a:t>
                  </a:r>
                  <a:endParaRPr lang="en-GB" sz="1000" dirty="0">
                    <a:solidFill>
                      <a:srgbClr val="4D4D4D"/>
                    </a:solidFill>
                  </a:endParaRPr>
                </a:p>
              </p:txBody>
            </p:sp>
            <p:sp>
              <p:nvSpPr>
                <p:cNvPr id="280" name="TextBox 279"/>
                <p:cNvSpPr txBox="1"/>
                <p:nvPr/>
              </p:nvSpPr>
              <p:spPr>
                <a:xfrm>
                  <a:off x="5379668" y="3513132"/>
                  <a:ext cx="325731" cy="246221"/>
                </a:xfrm>
                <a:prstGeom prst="rect">
                  <a:avLst/>
                </a:prstGeom>
                <a:noFill/>
              </p:spPr>
              <p:txBody>
                <a:bodyPr wrap="none" rtlCol="0" anchor="t" anchorCtr="0">
                  <a:spAutoFit/>
                </a:bodyPr>
                <a:lstStyle/>
                <a:p>
                  <a:pPr algn="ctr"/>
                  <a:r>
                    <a:rPr lang="en-GB" sz="1000" dirty="0" smtClean="0">
                      <a:solidFill>
                        <a:srgbClr val="4D4D4D"/>
                      </a:solidFill>
                    </a:rPr>
                    <a:t>18</a:t>
                  </a:r>
                  <a:endParaRPr lang="en-GB" sz="1000" dirty="0">
                    <a:solidFill>
                      <a:srgbClr val="4D4D4D"/>
                    </a:solidFill>
                  </a:endParaRPr>
                </a:p>
              </p:txBody>
            </p:sp>
          </p:grpSp>
          <p:grpSp>
            <p:nvGrpSpPr>
              <p:cNvPr id="272" name="Group 271"/>
              <p:cNvGrpSpPr/>
              <p:nvPr/>
            </p:nvGrpSpPr>
            <p:grpSpPr>
              <a:xfrm>
                <a:off x="5568799" y="3482234"/>
                <a:ext cx="525695" cy="277119"/>
                <a:chOff x="5179704" y="3482234"/>
                <a:chExt cx="525695" cy="277119"/>
              </a:xfrm>
            </p:grpSpPr>
            <p:sp>
              <p:nvSpPr>
                <p:cNvPr id="273" name="Line 13"/>
                <p:cNvSpPr>
                  <a:spLocks noChangeShapeType="1"/>
                </p:cNvSpPr>
                <p:nvPr/>
              </p:nvSpPr>
              <p:spPr bwMode="auto">
                <a:xfrm>
                  <a:off x="5542533"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74" name="Line 18"/>
                <p:cNvSpPr>
                  <a:spLocks noChangeShapeType="1"/>
                </p:cNvSpPr>
                <p:nvPr/>
              </p:nvSpPr>
              <p:spPr bwMode="auto">
                <a:xfrm>
                  <a:off x="5337733" y="3482234"/>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75" name="TextBox 274"/>
                <p:cNvSpPr txBox="1"/>
                <p:nvPr/>
              </p:nvSpPr>
              <p:spPr>
                <a:xfrm>
                  <a:off x="5179704" y="3513132"/>
                  <a:ext cx="325731" cy="246221"/>
                </a:xfrm>
                <a:prstGeom prst="rect">
                  <a:avLst/>
                </a:prstGeom>
                <a:noFill/>
              </p:spPr>
              <p:txBody>
                <a:bodyPr wrap="none" rtlCol="0" anchor="t" anchorCtr="0">
                  <a:spAutoFit/>
                </a:bodyPr>
                <a:lstStyle/>
                <a:p>
                  <a:pPr algn="ctr"/>
                  <a:r>
                    <a:rPr lang="en-GB" sz="1000" dirty="0" smtClean="0">
                      <a:solidFill>
                        <a:srgbClr val="4D4D4D"/>
                      </a:solidFill>
                    </a:rPr>
                    <a:t>20</a:t>
                  </a:r>
                  <a:endParaRPr lang="en-GB" sz="1000" dirty="0">
                    <a:solidFill>
                      <a:srgbClr val="4D4D4D"/>
                    </a:solidFill>
                  </a:endParaRPr>
                </a:p>
              </p:txBody>
            </p:sp>
            <p:sp>
              <p:nvSpPr>
                <p:cNvPr id="276" name="TextBox 275"/>
                <p:cNvSpPr txBox="1"/>
                <p:nvPr/>
              </p:nvSpPr>
              <p:spPr>
                <a:xfrm>
                  <a:off x="5379668" y="3513132"/>
                  <a:ext cx="325731" cy="246221"/>
                </a:xfrm>
                <a:prstGeom prst="rect">
                  <a:avLst/>
                </a:prstGeom>
                <a:noFill/>
              </p:spPr>
              <p:txBody>
                <a:bodyPr wrap="none" rtlCol="0" anchor="t" anchorCtr="0">
                  <a:spAutoFit/>
                </a:bodyPr>
                <a:lstStyle/>
                <a:p>
                  <a:pPr algn="ctr"/>
                  <a:r>
                    <a:rPr lang="en-GB" sz="1000" dirty="0" smtClean="0">
                      <a:solidFill>
                        <a:srgbClr val="4D4D4D"/>
                      </a:solidFill>
                    </a:rPr>
                    <a:t>22</a:t>
                  </a:r>
                  <a:endParaRPr lang="en-GB" sz="1000" dirty="0">
                    <a:solidFill>
                      <a:srgbClr val="4D4D4D"/>
                    </a:solidFill>
                  </a:endParaRPr>
                </a:p>
              </p:txBody>
            </p:sp>
          </p:grpSp>
        </p:grpSp>
        <p:grpSp>
          <p:nvGrpSpPr>
            <p:cNvPr id="300" name="Group 299"/>
            <p:cNvGrpSpPr/>
            <p:nvPr/>
          </p:nvGrpSpPr>
          <p:grpSpPr>
            <a:xfrm>
              <a:off x="3641051" y="5228240"/>
              <a:ext cx="2504178" cy="277119"/>
              <a:chOff x="6344954" y="5228240"/>
              <a:chExt cx="2504178" cy="277119"/>
            </a:xfrm>
          </p:grpSpPr>
          <p:sp>
            <p:nvSpPr>
              <p:cNvPr id="301" name="Line 12"/>
              <p:cNvSpPr>
                <a:spLocks noChangeShapeType="1"/>
              </p:cNvSpPr>
              <p:nvPr/>
            </p:nvSpPr>
            <p:spPr bwMode="auto">
              <a:xfrm>
                <a:off x="7723077"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302" name="Line 13"/>
              <p:cNvSpPr>
                <a:spLocks noChangeShapeType="1"/>
              </p:cNvSpPr>
              <p:nvPr/>
            </p:nvSpPr>
            <p:spPr bwMode="auto">
              <a:xfrm>
                <a:off x="7415422"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303" name="Line 14"/>
              <p:cNvSpPr>
                <a:spLocks noChangeShapeType="1"/>
              </p:cNvSpPr>
              <p:nvPr/>
            </p:nvSpPr>
            <p:spPr bwMode="auto">
              <a:xfrm>
                <a:off x="8047625"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304" name="Line 18"/>
              <p:cNvSpPr>
                <a:spLocks noChangeShapeType="1"/>
              </p:cNvSpPr>
              <p:nvPr/>
            </p:nvSpPr>
            <p:spPr bwMode="auto">
              <a:xfrm>
                <a:off x="7091589"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305" name="Line 20"/>
              <p:cNvSpPr>
                <a:spLocks noChangeShapeType="1"/>
              </p:cNvSpPr>
              <p:nvPr/>
            </p:nvSpPr>
            <p:spPr bwMode="auto">
              <a:xfrm>
                <a:off x="6789911"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306" name="Line 21"/>
              <p:cNvSpPr>
                <a:spLocks noChangeShapeType="1"/>
              </p:cNvSpPr>
              <p:nvPr/>
            </p:nvSpPr>
            <p:spPr bwMode="auto">
              <a:xfrm>
                <a:off x="6469736" y="5228240"/>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307" name="TextBox 306"/>
              <p:cNvSpPr txBox="1"/>
              <p:nvPr/>
            </p:nvSpPr>
            <p:spPr>
              <a:xfrm>
                <a:off x="6344954" y="5259138"/>
                <a:ext cx="255198" cy="246221"/>
              </a:xfrm>
              <a:prstGeom prst="rect">
                <a:avLst/>
              </a:prstGeom>
              <a:noFill/>
            </p:spPr>
            <p:txBody>
              <a:bodyPr wrap="none" rtlCol="0" anchor="t" anchorCtr="0">
                <a:spAutoFit/>
              </a:bodyPr>
              <a:lstStyle/>
              <a:p>
                <a:pPr algn="ctr"/>
                <a:r>
                  <a:rPr lang="en-GB" sz="1000" dirty="0" smtClean="0">
                    <a:solidFill>
                      <a:srgbClr val="4D4D4D"/>
                    </a:solidFill>
                  </a:rPr>
                  <a:t>0</a:t>
                </a:r>
                <a:endParaRPr lang="en-GB" sz="1000" dirty="0">
                  <a:solidFill>
                    <a:srgbClr val="4D4D4D"/>
                  </a:solidFill>
                </a:endParaRPr>
              </a:p>
            </p:txBody>
          </p:sp>
          <p:sp>
            <p:nvSpPr>
              <p:cNvPr id="308" name="TextBox 307"/>
              <p:cNvSpPr txBox="1"/>
              <p:nvPr/>
            </p:nvSpPr>
            <p:spPr>
              <a:xfrm>
                <a:off x="6662130" y="5259138"/>
                <a:ext cx="255198" cy="246221"/>
              </a:xfrm>
              <a:prstGeom prst="rect">
                <a:avLst/>
              </a:prstGeom>
              <a:noFill/>
            </p:spPr>
            <p:txBody>
              <a:bodyPr wrap="none" rtlCol="0" anchor="t" anchorCtr="0">
                <a:spAutoFit/>
              </a:bodyPr>
              <a:lstStyle/>
              <a:p>
                <a:pPr algn="ctr"/>
                <a:r>
                  <a:rPr lang="en-GB" sz="1000" dirty="0" smtClean="0">
                    <a:solidFill>
                      <a:srgbClr val="4D4D4D"/>
                    </a:solidFill>
                  </a:rPr>
                  <a:t>4</a:t>
                </a:r>
                <a:endParaRPr lang="en-GB" sz="1000" dirty="0">
                  <a:solidFill>
                    <a:srgbClr val="4D4D4D"/>
                  </a:solidFill>
                </a:endParaRPr>
              </a:p>
            </p:txBody>
          </p:sp>
          <p:sp>
            <p:nvSpPr>
              <p:cNvPr id="309" name="TextBox 308"/>
              <p:cNvSpPr txBox="1"/>
              <p:nvPr/>
            </p:nvSpPr>
            <p:spPr>
              <a:xfrm>
                <a:off x="6969068" y="5259138"/>
                <a:ext cx="255198" cy="246221"/>
              </a:xfrm>
              <a:prstGeom prst="rect">
                <a:avLst/>
              </a:prstGeom>
              <a:noFill/>
            </p:spPr>
            <p:txBody>
              <a:bodyPr wrap="none" rtlCol="0" anchor="t" anchorCtr="0">
                <a:spAutoFit/>
              </a:bodyPr>
              <a:lstStyle/>
              <a:p>
                <a:pPr algn="ctr"/>
                <a:r>
                  <a:rPr lang="en-GB" sz="1000" dirty="0" smtClean="0">
                    <a:solidFill>
                      <a:srgbClr val="4D4D4D"/>
                    </a:solidFill>
                  </a:rPr>
                  <a:t>8</a:t>
                </a:r>
                <a:endParaRPr lang="en-GB" sz="1000" dirty="0">
                  <a:solidFill>
                    <a:srgbClr val="4D4D4D"/>
                  </a:solidFill>
                </a:endParaRPr>
              </a:p>
            </p:txBody>
          </p:sp>
          <p:sp>
            <p:nvSpPr>
              <p:cNvPr id="310" name="TextBox 309"/>
              <p:cNvSpPr txBox="1"/>
              <p:nvPr/>
            </p:nvSpPr>
            <p:spPr>
              <a:xfrm>
                <a:off x="7250392" y="5259138"/>
                <a:ext cx="325731" cy="246221"/>
              </a:xfrm>
              <a:prstGeom prst="rect">
                <a:avLst/>
              </a:prstGeom>
              <a:noFill/>
            </p:spPr>
            <p:txBody>
              <a:bodyPr wrap="none" rtlCol="0" anchor="t" anchorCtr="0">
                <a:spAutoFit/>
              </a:bodyPr>
              <a:lstStyle/>
              <a:p>
                <a:pPr algn="ctr"/>
                <a:r>
                  <a:rPr lang="en-GB" sz="1000" dirty="0" smtClean="0">
                    <a:solidFill>
                      <a:srgbClr val="4D4D4D"/>
                    </a:solidFill>
                  </a:rPr>
                  <a:t>12</a:t>
                </a:r>
                <a:endParaRPr lang="en-GB" sz="1000" dirty="0">
                  <a:solidFill>
                    <a:srgbClr val="4D4D4D"/>
                  </a:solidFill>
                </a:endParaRPr>
              </a:p>
            </p:txBody>
          </p:sp>
          <p:sp>
            <p:nvSpPr>
              <p:cNvPr id="311" name="TextBox 310"/>
              <p:cNvSpPr txBox="1"/>
              <p:nvPr/>
            </p:nvSpPr>
            <p:spPr>
              <a:xfrm>
                <a:off x="7563539" y="5259138"/>
                <a:ext cx="325731" cy="246221"/>
              </a:xfrm>
              <a:prstGeom prst="rect">
                <a:avLst/>
              </a:prstGeom>
              <a:noFill/>
            </p:spPr>
            <p:txBody>
              <a:bodyPr wrap="none" rtlCol="0" anchor="t" anchorCtr="0">
                <a:spAutoFit/>
              </a:bodyPr>
              <a:lstStyle/>
              <a:p>
                <a:pPr algn="ctr"/>
                <a:r>
                  <a:rPr lang="en-GB" sz="1000" dirty="0" smtClean="0">
                    <a:solidFill>
                      <a:srgbClr val="4D4D4D"/>
                    </a:solidFill>
                  </a:rPr>
                  <a:t>16</a:t>
                </a:r>
                <a:endParaRPr lang="en-GB" sz="1000" dirty="0">
                  <a:solidFill>
                    <a:srgbClr val="4D4D4D"/>
                  </a:solidFill>
                </a:endParaRPr>
              </a:p>
            </p:txBody>
          </p:sp>
          <p:sp>
            <p:nvSpPr>
              <p:cNvPr id="312" name="TextBox 311"/>
              <p:cNvSpPr txBox="1"/>
              <p:nvPr/>
            </p:nvSpPr>
            <p:spPr>
              <a:xfrm>
                <a:off x="7883936" y="5259138"/>
                <a:ext cx="325730" cy="246221"/>
              </a:xfrm>
              <a:prstGeom prst="rect">
                <a:avLst/>
              </a:prstGeom>
              <a:noFill/>
            </p:spPr>
            <p:txBody>
              <a:bodyPr wrap="none" rtlCol="0" anchor="t" anchorCtr="0">
                <a:spAutoFit/>
              </a:bodyPr>
              <a:lstStyle/>
              <a:p>
                <a:pPr algn="ctr"/>
                <a:r>
                  <a:rPr lang="en-GB" sz="1000" dirty="0" smtClean="0">
                    <a:solidFill>
                      <a:srgbClr val="4D4D4D"/>
                    </a:solidFill>
                  </a:rPr>
                  <a:t>20</a:t>
                </a:r>
                <a:endParaRPr lang="en-GB" sz="1000" dirty="0">
                  <a:solidFill>
                    <a:srgbClr val="4D4D4D"/>
                  </a:solidFill>
                </a:endParaRPr>
              </a:p>
            </p:txBody>
          </p:sp>
          <p:grpSp>
            <p:nvGrpSpPr>
              <p:cNvPr id="313" name="Group 312"/>
              <p:cNvGrpSpPr/>
              <p:nvPr/>
            </p:nvGrpSpPr>
            <p:grpSpPr>
              <a:xfrm>
                <a:off x="8209701" y="5228240"/>
                <a:ext cx="325731" cy="277119"/>
                <a:chOff x="8034890" y="3903171"/>
                <a:chExt cx="325731" cy="277119"/>
              </a:xfrm>
            </p:grpSpPr>
            <p:sp>
              <p:nvSpPr>
                <p:cNvPr id="317" name="Line 17"/>
                <p:cNvSpPr>
                  <a:spLocks noChangeShapeType="1"/>
                </p:cNvSpPr>
                <p:nvPr/>
              </p:nvSpPr>
              <p:spPr bwMode="auto">
                <a:xfrm>
                  <a:off x="8195991"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318" name="TextBox 317"/>
                <p:cNvSpPr txBox="1"/>
                <p:nvPr/>
              </p:nvSpPr>
              <p:spPr>
                <a:xfrm>
                  <a:off x="8034890" y="3934069"/>
                  <a:ext cx="325731" cy="246221"/>
                </a:xfrm>
                <a:prstGeom prst="rect">
                  <a:avLst/>
                </a:prstGeom>
                <a:noFill/>
              </p:spPr>
              <p:txBody>
                <a:bodyPr wrap="none" rtlCol="0" anchor="t" anchorCtr="0">
                  <a:spAutoFit/>
                </a:bodyPr>
                <a:lstStyle/>
                <a:p>
                  <a:pPr algn="ctr"/>
                  <a:r>
                    <a:rPr lang="en-GB" sz="1000" dirty="0" smtClean="0">
                      <a:solidFill>
                        <a:srgbClr val="4D4D4D"/>
                      </a:solidFill>
                    </a:rPr>
                    <a:t>24</a:t>
                  </a:r>
                  <a:endParaRPr lang="en-GB" sz="1000" dirty="0">
                    <a:solidFill>
                      <a:srgbClr val="4D4D4D"/>
                    </a:solidFill>
                  </a:endParaRPr>
                </a:p>
              </p:txBody>
            </p:sp>
          </p:grpSp>
          <p:grpSp>
            <p:nvGrpSpPr>
              <p:cNvPr id="314" name="Group 313"/>
              <p:cNvGrpSpPr/>
              <p:nvPr/>
            </p:nvGrpSpPr>
            <p:grpSpPr>
              <a:xfrm>
                <a:off x="8523401" y="5228240"/>
                <a:ext cx="325731" cy="277119"/>
                <a:chOff x="8038700" y="3903171"/>
                <a:chExt cx="325731" cy="277119"/>
              </a:xfrm>
            </p:grpSpPr>
            <p:sp>
              <p:nvSpPr>
                <p:cNvPr id="315" name="Line 17"/>
                <p:cNvSpPr>
                  <a:spLocks noChangeShapeType="1"/>
                </p:cNvSpPr>
                <p:nvPr/>
              </p:nvSpPr>
              <p:spPr bwMode="auto">
                <a:xfrm>
                  <a:off x="8199801" y="3903171"/>
                  <a:ext cx="0" cy="609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316" name="TextBox 315"/>
                <p:cNvSpPr txBox="1"/>
                <p:nvPr/>
              </p:nvSpPr>
              <p:spPr>
                <a:xfrm>
                  <a:off x="8038700" y="3934069"/>
                  <a:ext cx="325731" cy="246221"/>
                </a:xfrm>
                <a:prstGeom prst="rect">
                  <a:avLst/>
                </a:prstGeom>
                <a:noFill/>
              </p:spPr>
              <p:txBody>
                <a:bodyPr wrap="none" rtlCol="0" anchor="t" anchorCtr="0">
                  <a:spAutoFit/>
                </a:bodyPr>
                <a:lstStyle/>
                <a:p>
                  <a:pPr algn="ctr"/>
                  <a:r>
                    <a:rPr lang="en-GB" sz="1000" dirty="0" smtClean="0">
                      <a:solidFill>
                        <a:srgbClr val="4D4D4D"/>
                      </a:solidFill>
                    </a:rPr>
                    <a:t>28</a:t>
                  </a:r>
                  <a:endParaRPr lang="en-GB" sz="1000" dirty="0">
                    <a:solidFill>
                      <a:srgbClr val="4D4D4D"/>
                    </a:solidFill>
                  </a:endParaRPr>
                </a:p>
              </p:txBody>
            </p:sp>
          </p:grpSp>
        </p:grpSp>
        <p:sp>
          <p:nvSpPr>
            <p:cNvPr id="4096" name="Freeform 2"/>
            <p:cNvSpPr>
              <a:spLocks/>
            </p:cNvSpPr>
            <p:nvPr/>
          </p:nvSpPr>
          <p:spPr bwMode="auto">
            <a:xfrm>
              <a:off x="1263762" y="2114187"/>
              <a:ext cx="873164" cy="1296000"/>
            </a:xfrm>
            <a:custGeom>
              <a:avLst/>
              <a:gdLst>
                <a:gd name="T0" fmla="*/ 70 w 70"/>
                <a:gd name="T1" fmla="*/ 85 h 85"/>
                <a:gd name="T2" fmla="*/ 70 w 70"/>
                <a:gd name="T3" fmla="*/ 83 h 85"/>
                <a:gd name="T4" fmla="*/ 48 w 70"/>
                <a:gd name="T5" fmla="*/ 83 h 85"/>
                <a:gd name="T6" fmla="*/ 48 w 70"/>
                <a:gd name="T7" fmla="*/ 80 h 85"/>
                <a:gd name="T8" fmla="*/ 41 w 70"/>
                <a:gd name="T9" fmla="*/ 80 h 85"/>
                <a:gd name="T10" fmla="*/ 41 w 70"/>
                <a:gd name="T11" fmla="*/ 78 h 85"/>
                <a:gd name="T12" fmla="*/ 40 w 70"/>
                <a:gd name="T13" fmla="*/ 78 h 85"/>
                <a:gd name="T14" fmla="*/ 40 w 70"/>
                <a:gd name="T15" fmla="*/ 75 h 85"/>
                <a:gd name="T16" fmla="*/ 38 w 70"/>
                <a:gd name="T17" fmla="*/ 75 h 85"/>
                <a:gd name="T18" fmla="*/ 38 w 70"/>
                <a:gd name="T19" fmla="*/ 72 h 85"/>
                <a:gd name="T20" fmla="*/ 30 w 70"/>
                <a:gd name="T21" fmla="*/ 72 h 85"/>
                <a:gd name="T22" fmla="*/ 30 w 70"/>
                <a:gd name="T23" fmla="*/ 67 h 85"/>
                <a:gd name="T24" fmla="*/ 29 w 70"/>
                <a:gd name="T25" fmla="*/ 67 h 85"/>
                <a:gd name="T26" fmla="*/ 29 w 70"/>
                <a:gd name="T27" fmla="*/ 61 h 85"/>
                <a:gd name="T28" fmla="*/ 27 w 70"/>
                <a:gd name="T29" fmla="*/ 61 h 85"/>
                <a:gd name="T30" fmla="*/ 27 w 70"/>
                <a:gd name="T31" fmla="*/ 58 h 85"/>
                <a:gd name="T32" fmla="*/ 25 w 70"/>
                <a:gd name="T33" fmla="*/ 58 h 85"/>
                <a:gd name="T34" fmla="*/ 25 w 70"/>
                <a:gd name="T35" fmla="*/ 57 h 85"/>
                <a:gd name="T36" fmla="*/ 22 w 70"/>
                <a:gd name="T37" fmla="*/ 57 h 85"/>
                <a:gd name="T38" fmla="*/ 22 w 70"/>
                <a:gd name="T39" fmla="*/ 53 h 85"/>
                <a:gd name="T40" fmla="*/ 21 w 70"/>
                <a:gd name="T41" fmla="*/ 53 h 85"/>
                <a:gd name="T42" fmla="*/ 21 w 70"/>
                <a:gd name="T43" fmla="*/ 50 h 85"/>
                <a:gd name="T44" fmla="*/ 20 w 70"/>
                <a:gd name="T45" fmla="*/ 50 h 85"/>
                <a:gd name="T46" fmla="*/ 20 w 70"/>
                <a:gd name="T47" fmla="*/ 45 h 85"/>
                <a:gd name="T48" fmla="*/ 20 w 70"/>
                <a:gd name="T49" fmla="*/ 43 h 85"/>
                <a:gd name="T50" fmla="*/ 19 w 70"/>
                <a:gd name="T51" fmla="*/ 43 h 85"/>
                <a:gd name="T52" fmla="*/ 19 w 70"/>
                <a:gd name="T53" fmla="*/ 40 h 85"/>
                <a:gd name="T54" fmla="*/ 18 w 70"/>
                <a:gd name="T55" fmla="*/ 40 h 85"/>
                <a:gd name="T56" fmla="*/ 18 w 70"/>
                <a:gd name="T57" fmla="*/ 37 h 85"/>
                <a:gd name="T58" fmla="*/ 16 w 70"/>
                <a:gd name="T59" fmla="*/ 37 h 85"/>
                <a:gd name="T60" fmla="*/ 16 w 70"/>
                <a:gd name="T61" fmla="*/ 33 h 85"/>
                <a:gd name="T62" fmla="*/ 12 w 70"/>
                <a:gd name="T63" fmla="*/ 33 h 85"/>
                <a:gd name="T64" fmla="*/ 12 w 70"/>
                <a:gd name="T65" fmla="*/ 31 h 85"/>
                <a:gd name="T66" fmla="*/ 11 w 70"/>
                <a:gd name="T67" fmla="*/ 31 h 85"/>
                <a:gd name="T68" fmla="*/ 11 w 70"/>
                <a:gd name="T69" fmla="*/ 27 h 85"/>
                <a:gd name="T70" fmla="*/ 10 w 70"/>
                <a:gd name="T71" fmla="*/ 27 h 85"/>
                <a:gd name="T72" fmla="*/ 10 w 70"/>
                <a:gd name="T73" fmla="*/ 17 h 85"/>
                <a:gd name="T74" fmla="*/ 9 w 70"/>
                <a:gd name="T75" fmla="*/ 17 h 85"/>
                <a:gd name="T76" fmla="*/ 9 w 70"/>
                <a:gd name="T77" fmla="*/ 11 h 85"/>
                <a:gd name="T78" fmla="*/ 8 w 70"/>
                <a:gd name="T79" fmla="*/ 11 h 85"/>
                <a:gd name="T80" fmla="*/ 8 w 70"/>
                <a:gd name="T81" fmla="*/ 9 h 85"/>
                <a:gd name="T82" fmla="*/ 7 w 70"/>
                <a:gd name="T83" fmla="*/ 9 h 85"/>
                <a:gd name="T84" fmla="*/ 7 w 70"/>
                <a:gd name="T85" fmla="*/ 7 h 85"/>
                <a:gd name="T86" fmla="*/ 6 w 70"/>
                <a:gd name="T87" fmla="*/ 7 h 85"/>
                <a:gd name="T88" fmla="*/ 6 w 70"/>
                <a:gd name="T89" fmla="*/ 5 h 85"/>
                <a:gd name="T90" fmla="*/ 4 w 70"/>
                <a:gd name="T91" fmla="*/ 5 h 85"/>
                <a:gd name="T92" fmla="*/ 4 w 70"/>
                <a:gd name="T93" fmla="*/ 3 h 85"/>
                <a:gd name="T94" fmla="*/ 1 w 70"/>
                <a:gd name="T95" fmla="*/ 3 h 85"/>
                <a:gd name="T96" fmla="*/ 1 w 70"/>
                <a:gd name="T97" fmla="*/ 0 h 85"/>
                <a:gd name="T98" fmla="*/ 0 w 70"/>
                <a:gd name="T9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 h="85">
                  <a:moveTo>
                    <a:pt x="70" y="85"/>
                  </a:moveTo>
                  <a:lnTo>
                    <a:pt x="70" y="83"/>
                  </a:lnTo>
                  <a:lnTo>
                    <a:pt x="48" y="83"/>
                  </a:lnTo>
                  <a:lnTo>
                    <a:pt x="48" y="80"/>
                  </a:lnTo>
                  <a:lnTo>
                    <a:pt x="41" y="80"/>
                  </a:lnTo>
                  <a:lnTo>
                    <a:pt x="41" y="78"/>
                  </a:lnTo>
                  <a:lnTo>
                    <a:pt x="40" y="78"/>
                  </a:lnTo>
                  <a:lnTo>
                    <a:pt x="40" y="75"/>
                  </a:lnTo>
                  <a:lnTo>
                    <a:pt x="38" y="75"/>
                  </a:lnTo>
                  <a:lnTo>
                    <a:pt x="38" y="72"/>
                  </a:lnTo>
                  <a:lnTo>
                    <a:pt x="30" y="72"/>
                  </a:lnTo>
                  <a:lnTo>
                    <a:pt x="30" y="67"/>
                  </a:lnTo>
                  <a:lnTo>
                    <a:pt x="29" y="67"/>
                  </a:lnTo>
                  <a:lnTo>
                    <a:pt x="29" y="61"/>
                  </a:lnTo>
                  <a:lnTo>
                    <a:pt x="27" y="61"/>
                  </a:lnTo>
                  <a:lnTo>
                    <a:pt x="27" y="58"/>
                  </a:lnTo>
                  <a:lnTo>
                    <a:pt x="25" y="58"/>
                  </a:lnTo>
                  <a:lnTo>
                    <a:pt x="25" y="57"/>
                  </a:lnTo>
                  <a:lnTo>
                    <a:pt x="22" y="57"/>
                  </a:lnTo>
                  <a:lnTo>
                    <a:pt x="22" y="53"/>
                  </a:lnTo>
                  <a:lnTo>
                    <a:pt x="21" y="53"/>
                  </a:lnTo>
                  <a:lnTo>
                    <a:pt x="21" y="50"/>
                  </a:lnTo>
                  <a:lnTo>
                    <a:pt x="20" y="50"/>
                  </a:lnTo>
                  <a:lnTo>
                    <a:pt x="20" y="45"/>
                  </a:lnTo>
                  <a:lnTo>
                    <a:pt x="20" y="43"/>
                  </a:lnTo>
                  <a:lnTo>
                    <a:pt x="19" y="43"/>
                  </a:lnTo>
                  <a:lnTo>
                    <a:pt x="19" y="40"/>
                  </a:lnTo>
                  <a:lnTo>
                    <a:pt x="18" y="40"/>
                  </a:lnTo>
                  <a:lnTo>
                    <a:pt x="18" y="37"/>
                  </a:lnTo>
                  <a:lnTo>
                    <a:pt x="16" y="37"/>
                  </a:lnTo>
                  <a:lnTo>
                    <a:pt x="16" y="33"/>
                  </a:lnTo>
                  <a:lnTo>
                    <a:pt x="12" y="33"/>
                  </a:lnTo>
                  <a:lnTo>
                    <a:pt x="12" y="31"/>
                  </a:lnTo>
                  <a:lnTo>
                    <a:pt x="11" y="31"/>
                  </a:lnTo>
                  <a:lnTo>
                    <a:pt x="11" y="27"/>
                  </a:lnTo>
                  <a:lnTo>
                    <a:pt x="10" y="27"/>
                  </a:lnTo>
                  <a:lnTo>
                    <a:pt x="10" y="17"/>
                  </a:lnTo>
                  <a:lnTo>
                    <a:pt x="9" y="17"/>
                  </a:lnTo>
                  <a:lnTo>
                    <a:pt x="9" y="11"/>
                  </a:lnTo>
                  <a:lnTo>
                    <a:pt x="8" y="11"/>
                  </a:lnTo>
                  <a:lnTo>
                    <a:pt x="8" y="9"/>
                  </a:lnTo>
                  <a:lnTo>
                    <a:pt x="7" y="9"/>
                  </a:lnTo>
                  <a:lnTo>
                    <a:pt x="7" y="7"/>
                  </a:lnTo>
                  <a:lnTo>
                    <a:pt x="6" y="7"/>
                  </a:lnTo>
                  <a:lnTo>
                    <a:pt x="6" y="5"/>
                  </a:lnTo>
                  <a:lnTo>
                    <a:pt x="4" y="5"/>
                  </a:lnTo>
                  <a:lnTo>
                    <a:pt x="4" y="3"/>
                  </a:lnTo>
                  <a:lnTo>
                    <a:pt x="1" y="3"/>
                  </a:lnTo>
                  <a:lnTo>
                    <a:pt x="1" y="0"/>
                  </a:lnTo>
                  <a:lnTo>
                    <a:pt x="0" y="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97" name="Freeform 3"/>
            <p:cNvSpPr>
              <a:spLocks/>
            </p:cNvSpPr>
            <p:nvPr/>
          </p:nvSpPr>
          <p:spPr bwMode="auto">
            <a:xfrm>
              <a:off x="1263762" y="2114187"/>
              <a:ext cx="1656564" cy="1224000"/>
            </a:xfrm>
            <a:custGeom>
              <a:avLst/>
              <a:gdLst>
                <a:gd name="T0" fmla="*/ 132 w 132"/>
                <a:gd name="T1" fmla="*/ 79 h 79"/>
                <a:gd name="T2" fmla="*/ 107 w 132"/>
                <a:gd name="T3" fmla="*/ 79 h 79"/>
                <a:gd name="T4" fmla="*/ 107 w 132"/>
                <a:gd name="T5" fmla="*/ 75 h 79"/>
                <a:gd name="T6" fmla="*/ 87 w 132"/>
                <a:gd name="T7" fmla="*/ 75 h 79"/>
                <a:gd name="T8" fmla="*/ 87 w 132"/>
                <a:gd name="T9" fmla="*/ 73 h 79"/>
                <a:gd name="T10" fmla="*/ 72 w 132"/>
                <a:gd name="T11" fmla="*/ 73 h 79"/>
                <a:gd name="T12" fmla="*/ 72 w 132"/>
                <a:gd name="T13" fmla="*/ 71 h 79"/>
                <a:gd name="T14" fmla="*/ 69 w 132"/>
                <a:gd name="T15" fmla="*/ 71 h 79"/>
                <a:gd name="T16" fmla="*/ 69 w 132"/>
                <a:gd name="T17" fmla="*/ 68 h 79"/>
                <a:gd name="T18" fmla="*/ 59 w 132"/>
                <a:gd name="T19" fmla="*/ 68 h 79"/>
                <a:gd name="T20" fmla="*/ 59 w 132"/>
                <a:gd name="T21" fmla="*/ 66 h 79"/>
                <a:gd name="T22" fmla="*/ 55 w 132"/>
                <a:gd name="T23" fmla="*/ 66 h 79"/>
                <a:gd name="T24" fmla="*/ 55 w 132"/>
                <a:gd name="T25" fmla="*/ 63 h 79"/>
                <a:gd name="T26" fmla="*/ 51 w 132"/>
                <a:gd name="T27" fmla="*/ 63 h 79"/>
                <a:gd name="T28" fmla="*/ 51 w 132"/>
                <a:gd name="T29" fmla="*/ 61 h 79"/>
                <a:gd name="T30" fmla="*/ 40 w 132"/>
                <a:gd name="T31" fmla="*/ 61 h 79"/>
                <a:gd name="T32" fmla="*/ 40 w 132"/>
                <a:gd name="T33" fmla="*/ 59 h 79"/>
                <a:gd name="T34" fmla="*/ 39 w 132"/>
                <a:gd name="T35" fmla="*/ 59 h 79"/>
                <a:gd name="T36" fmla="*/ 39 w 132"/>
                <a:gd name="T37" fmla="*/ 56 h 79"/>
                <a:gd name="T38" fmla="*/ 38 w 132"/>
                <a:gd name="T39" fmla="*/ 56 h 79"/>
                <a:gd name="T40" fmla="*/ 38 w 132"/>
                <a:gd name="T41" fmla="*/ 54 h 79"/>
                <a:gd name="T42" fmla="*/ 34 w 132"/>
                <a:gd name="T43" fmla="*/ 54 h 79"/>
                <a:gd name="T44" fmla="*/ 34 w 132"/>
                <a:gd name="T45" fmla="*/ 52 h 79"/>
                <a:gd name="T46" fmla="*/ 32 w 132"/>
                <a:gd name="T47" fmla="*/ 52 h 79"/>
                <a:gd name="T48" fmla="*/ 32 w 132"/>
                <a:gd name="T49" fmla="*/ 49 h 79"/>
                <a:gd name="T50" fmla="*/ 30 w 132"/>
                <a:gd name="T51" fmla="*/ 49 h 79"/>
                <a:gd name="T52" fmla="*/ 30 w 132"/>
                <a:gd name="T53" fmla="*/ 45 h 79"/>
                <a:gd name="T54" fmla="*/ 28 w 132"/>
                <a:gd name="T55" fmla="*/ 45 h 79"/>
                <a:gd name="T56" fmla="*/ 28 w 132"/>
                <a:gd name="T57" fmla="*/ 42 h 79"/>
                <a:gd name="T58" fmla="*/ 28 w 132"/>
                <a:gd name="T59" fmla="*/ 39 h 79"/>
                <a:gd name="T60" fmla="*/ 26 w 132"/>
                <a:gd name="T61" fmla="*/ 39 h 79"/>
                <a:gd name="T62" fmla="*/ 26 w 132"/>
                <a:gd name="T63" fmla="*/ 38 h 79"/>
                <a:gd name="T64" fmla="*/ 23 w 132"/>
                <a:gd name="T65" fmla="*/ 38 h 79"/>
                <a:gd name="T66" fmla="*/ 23 w 132"/>
                <a:gd name="T67" fmla="*/ 35 h 79"/>
                <a:gd name="T68" fmla="*/ 21 w 132"/>
                <a:gd name="T69" fmla="*/ 35 h 79"/>
                <a:gd name="T70" fmla="*/ 21 w 132"/>
                <a:gd name="T71" fmla="*/ 30 h 79"/>
                <a:gd name="T72" fmla="*/ 20 w 132"/>
                <a:gd name="T73" fmla="*/ 30 h 79"/>
                <a:gd name="T74" fmla="*/ 20 w 132"/>
                <a:gd name="T75" fmla="*/ 28 h 79"/>
                <a:gd name="T76" fmla="*/ 19 w 132"/>
                <a:gd name="T77" fmla="*/ 28 h 79"/>
                <a:gd name="T78" fmla="*/ 19 w 132"/>
                <a:gd name="T79" fmla="*/ 25 h 79"/>
                <a:gd name="T80" fmla="*/ 14 w 132"/>
                <a:gd name="T81" fmla="*/ 25 h 79"/>
                <a:gd name="T82" fmla="*/ 14 w 132"/>
                <a:gd name="T83" fmla="*/ 23 h 79"/>
                <a:gd name="T84" fmla="*/ 13 w 132"/>
                <a:gd name="T85" fmla="*/ 23 h 79"/>
                <a:gd name="T86" fmla="*/ 13 w 132"/>
                <a:gd name="T87" fmla="*/ 20 h 79"/>
                <a:gd name="T88" fmla="*/ 12 w 132"/>
                <a:gd name="T89" fmla="*/ 20 h 79"/>
                <a:gd name="T90" fmla="*/ 12 w 132"/>
                <a:gd name="T91" fmla="*/ 18 h 79"/>
                <a:gd name="T92" fmla="*/ 11 w 132"/>
                <a:gd name="T93" fmla="*/ 18 h 79"/>
                <a:gd name="T94" fmla="*/ 11 w 132"/>
                <a:gd name="T95" fmla="*/ 14 h 79"/>
                <a:gd name="T96" fmla="*/ 10 w 132"/>
                <a:gd name="T97" fmla="*/ 14 h 79"/>
                <a:gd name="T98" fmla="*/ 10 w 132"/>
                <a:gd name="T99" fmla="*/ 7 h 79"/>
                <a:gd name="T100" fmla="*/ 7 w 132"/>
                <a:gd name="T101" fmla="*/ 7 h 79"/>
                <a:gd name="T102" fmla="*/ 7 w 132"/>
                <a:gd name="T103" fmla="*/ 4 h 79"/>
                <a:gd name="T104" fmla="*/ 7 w 132"/>
                <a:gd name="T105" fmla="*/ 4 h 79"/>
                <a:gd name="T106" fmla="*/ 7 w 132"/>
                <a:gd name="T107" fmla="*/ 0 h 79"/>
                <a:gd name="T108" fmla="*/ 0 w 132"/>
                <a:gd name="T10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79">
                  <a:moveTo>
                    <a:pt x="132" y="79"/>
                  </a:moveTo>
                  <a:lnTo>
                    <a:pt x="107" y="79"/>
                  </a:lnTo>
                  <a:lnTo>
                    <a:pt x="107" y="75"/>
                  </a:lnTo>
                  <a:lnTo>
                    <a:pt x="87" y="75"/>
                  </a:lnTo>
                  <a:lnTo>
                    <a:pt x="87" y="73"/>
                  </a:lnTo>
                  <a:lnTo>
                    <a:pt x="72" y="73"/>
                  </a:lnTo>
                  <a:lnTo>
                    <a:pt x="72" y="71"/>
                  </a:lnTo>
                  <a:lnTo>
                    <a:pt x="69" y="71"/>
                  </a:lnTo>
                  <a:lnTo>
                    <a:pt x="69" y="68"/>
                  </a:lnTo>
                  <a:lnTo>
                    <a:pt x="59" y="68"/>
                  </a:lnTo>
                  <a:lnTo>
                    <a:pt x="59" y="66"/>
                  </a:lnTo>
                  <a:lnTo>
                    <a:pt x="55" y="66"/>
                  </a:lnTo>
                  <a:lnTo>
                    <a:pt x="55" y="63"/>
                  </a:lnTo>
                  <a:lnTo>
                    <a:pt x="51" y="63"/>
                  </a:lnTo>
                  <a:lnTo>
                    <a:pt x="51" y="61"/>
                  </a:lnTo>
                  <a:lnTo>
                    <a:pt x="40" y="61"/>
                  </a:lnTo>
                  <a:lnTo>
                    <a:pt x="40" y="59"/>
                  </a:lnTo>
                  <a:lnTo>
                    <a:pt x="39" y="59"/>
                  </a:lnTo>
                  <a:lnTo>
                    <a:pt x="39" y="56"/>
                  </a:lnTo>
                  <a:lnTo>
                    <a:pt x="38" y="56"/>
                  </a:lnTo>
                  <a:lnTo>
                    <a:pt x="38" y="54"/>
                  </a:lnTo>
                  <a:lnTo>
                    <a:pt x="34" y="54"/>
                  </a:lnTo>
                  <a:lnTo>
                    <a:pt x="34" y="52"/>
                  </a:lnTo>
                  <a:lnTo>
                    <a:pt x="32" y="52"/>
                  </a:lnTo>
                  <a:lnTo>
                    <a:pt x="32" y="49"/>
                  </a:lnTo>
                  <a:lnTo>
                    <a:pt x="30" y="49"/>
                  </a:lnTo>
                  <a:lnTo>
                    <a:pt x="30" y="45"/>
                  </a:lnTo>
                  <a:lnTo>
                    <a:pt x="28" y="45"/>
                  </a:lnTo>
                  <a:lnTo>
                    <a:pt x="28" y="42"/>
                  </a:lnTo>
                  <a:cubicBezTo>
                    <a:pt x="27" y="42"/>
                    <a:pt x="28" y="39"/>
                    <a:pt x="28" y="39"/>
                  </a:cubicBezTo>
                  <a:lnTo>
                    <a:pt x="26" y="39"/>
                  </a:lnTo>
                  <a:lnTo>
                    <a:pt x="26" y="38"/>
                  </a:lnTo>
                  <a:lnTo>
                    <a:pt x="23" y="38"/>
                  </a:lnTo>
                  <a:lnTo>
                    <a:pt x="23" y="35"/>
                  </a:lnTo>
                  <a:lnTo>
                    <a:pt x="21" y="35"/>
                  </a:lnTo>
                  <a:lnTo>
                    <a:pt x="21" y="30"/>
                  </a:lnTo>
                  <a:lnTo>
                    <a:pt x="20" y="30"/>
                  </a:lnTo>
                  <a:lnTo>
                    <a:pt x="20" y="28"/>
                  </a:lnTo>
                  <a:lnTo>
                    <a:pt x="19" y="28"/>
                  </a:lnTo>
                  <a:lnTo>
                    <a:pt x="19" y="25"/>
                  </a:lnTo>
                  <a:lnTo>
                    <a:pt x="14" y="25"/>
                  </a:lnTo>
                  <a:lnTo>
                    <a:pt x="14" y="23"/>
                  </a:lnTo>
                  <a:lnTo>
                    <a:pt x="13" y="23"/>
                  </a:lnTo>
                  <a:lnTo>
                    <a:pt x="13" y="20"/>
                  </a:lnTo>
                  <a:lnTo>
                    <a:pt x="12" y="20"/>
                  </a:lnTo>
                  <a:lnTo>
                    <a:pt x="12" y="18"/>
                  </a:lnTo>
                  <a:lnTo>
                    <a:pt x="11" y="18"/>
                  </a:lnTo>
                  <a:lnTo>
                    <a:pt x="11" y="14"/>
                  </a:lnTo>
                  <a:lnTo>
                    <a:pt x="10" y="14"/>
                  </a:lnTo>
                  <a:lnTo>
                    <a:pt x="10" y="7"/>
                  </a:lnTo>
                  <a:lnTo>
                    <a:pt x="7" y="7"/>
                  </a:lnTo>
                  <a:lnTo>
                    <a:pt x="7" y="4"/>
                  </a:lnTo>
                  <a:lnTo>
                    <a:pt x="7" y="4"/>
                  </a:lnTo>
                  <a:lnTo>
                    <a:pt x="7"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99" name="Freeform 4"/>
            <p:cNvSpPr>
              <a:spLocks/>
            </p:cNvSpPr>
            <p:nvPr/>
          </p:nvSpPr>
          <p:spPr bwMode="auto">
            <a:xfrm>
              <a:off x="3763023" y="2114187"/>
              <a:ext cx="2168605" cy="1263648"/>
            </a:xfrm>
            <a:custGeom>
              <a:avLst/>
              <a:gdLst>
                <a:gd name="T0" fmla="*/ 110 w 168"/>
                <a:gd name="T1" fmla="*/ 88 h 88"/>
                <a:gd name="T2" fmla="*/ 104 w 168"/>
                <a:gd name="T3" fmla="*/ 87 h 88"/>
                <a:gd name="T4" fmla="*/ 90 w 168"/>
                <a:gd name="T5" fmla="*/ 86 h 88"/>
                <a:gd name="T6" fmla="*/ 88 w 168"/>
                <a:gd name="T7" fmla="*/ 85 h 88"/>
                <a:gd name="T8" fmla="*/ 84 w 168"/>
                <a:gd name="T9" fmla="*/ 84 h 88"/>
                <a:gd name="T10" fmla="*/ 79 w 168"/>
                <a:gd name="T11" fmla="*/ 83 h 88"/>
                <a:gd name="T12" fmla="*/ 73 w 168"/>
                <a:gd name="T13" fmla="*/ 82 h 88"/>
                <a:gd name="T14" fmla="*/ 67 w 168"/>
                <a:gd name="T15" fmla="*/ 81 h 88"/>
                <a:gd name="T16" fmla="*/ 63 w 168"/>
                <a:gd name="T17" fmla="*/ 79 h 88"/>
                <a:gd name="T18" fmla="*/ 56 w 168"/>
                <a:gd name="T19" fmla="*/ 78 h 88"/>
                <a:gd name="T20" fmla="*/ 50 w 168"/>
                <a:gd name="T21" fmla="*/ 76 h 88"/>
                <a:gd name="T22" fmla="*/ 46 w 168"/>
                <a:gd name="T23" fmla="*/ 75 h 88"/>
                <a:gd name="T24" fmla="*/ 43 w 168"/>
                <a:gd name="T25" fmla="*/ 74 h 88"/>
                <a:gd name="T26" fmla="*/ 41 w 168"/>
                <a:gd name="T27" fmla="*/ 72 h 88"/>
                <a:gd name="T28" fmla="*/ 40 w 168"/>
                <a:gd name="T29" fmla="*/ 70 h 88"/>
                <a:gd name="T30" fmla="*/ 39 w 168"/>
                <a:gd name="T31" fmla="*/ 65 h 88"/>
                <a:gd name="T32" fmla="*/ 34 w 168"/>
                <a:gd name="T33" fmla="*/ 63 h 88"/>
                <a:gd name="T34" fmla="*/ 32 w 168"/>
                <a:gd name="T35" fmla="*/ 62 h 88"/>
                <a:gd name="T36" fmla="*/ 30 w 168"/>
                <a:gd name="T37" fmla="*/ 60 h 88"/>
                <a:gd name="T38" fmla="*/ 29 w 168"/>
                <a:gd name="T39" fmla="*/ 58 h 88"/>
                <a:gd name="T40" fmla="*/ 26 w 168"/>
                <a:gd name="T41" fmla="*/ 53 h 88"/>
                <a:gd name="T42" fmla="*/ 22 w 168"/>
                <a:gd name="T43" fmla="*/ 51 h 88"/>
                <a:gd name="T44" fmla="*/ 20 w 168"/>
                <a:gd name="T45" fmla="*/ 48 h 88"/>
                <a:gd name="T46" fmla="*/ 19 w 168"/>
                <a:gd name="T47" fmla="*/ 43 h 88"/>
                <a:gd name="T48" fmla="*/ 18 w 168"/>
                <a:gd name="T49" fmla="*/ 35 h 88"/>
                <a:gd name="T50" fmla="*/ 17 w 168"/>
                <a:gd name="T51" fmla="*/ 33 h 88"/>
                <a:gd name="T52" fmla="*/ 16 w 168"/>
                <a:gd name="T53" fmla="*/ 31 h 88"/>
                <a:gd name="T54" fmla="*/ 14 w 168"/>
                <a:gd name="T55" fmla="*/ 30 h 88"/>
                <a:gd name="T56" fmla="*/ 12 w 168"/>
                <a:gd name="T57" fmla="*/ 27 h 88"/>
                <a:gd name="T58" fmla="*/ 10 w 168"/>
                <a:gd name="T59" fmla="*/ 22 h 88"/>
                <a:gd name="T60" fmla="*/ 9 w 168"/>
                <a:gd name="T61" fmla="*/ 14 h 88"/>
                <a:gd name="T62" fmla="*/ 8 w 168"/>
                <a:gd name="T63" fmla="*/ 5 h 88"/>
                <a:gd name="T64" fmla="*/ 7 w 168"/>
                <a:gd name="T65" fmla="*/ 3 h 88"/>
                <a:gd name="T66" fmla="*/ 5 w 168"/>
                <a:gd name="T67" fmla="*/ 1 h 88"/>
                <a:gd name="T68" fmla="*/ 0 w 168"/>
                <a:gd name="T6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8" h="88">
                  <a:moveTo>
                    <a:pt x="168" y="88"/>
                  </a:moveTo>
                  <a:lnTo>
                    <a:pt x="110" y="88"/>
                  </a:lnTo>
                  <a:lnTo>
                    <a:pt x="110" y="87"/>
                  </a:lnTo>
                  <a:lnTo>
                    <a:pt x="104" y="87"/>
                  </a:lnTo>
                  <a:lnTo>
                    <a:pt x="104" y="86"/>
                  </a:lnTo>
                  <a:lnTo>
                    <a:pt x="90" y="86"/>
                  </a:lnTo>
                  <a:lnTo>
                    <a:pt x="90" y="85"/>
                  </a:lnTo>
                  <a:lnTo>
                    <a:pt x="88" y="85"/>
                  </a:lnTo>
                  <a:lnTo>
                    <a:pt x="88" y="84"/>
                  </a:lnTo>
                  <a:lnTo>
                    <a:pt x="84" y="84"/>
                  </a:lnTo>
                  <a:lnTo>
                    <a:pt x="84" y="83"/>
                  </a:lnTo>
                  <a:lnTo>
                    <a:pt x="79" y="83"/>
                  </a:lnTo>
                  <a:lnTo>
                    <a:pt x="79" y="82"/>
                  </a:lnTo>
                  <a:lnTo>
                    <a:pt x="73" y="82"/>
                  </a:lnTo>
                  <a:lnTo>
                    <a:pt x="73" y="81"/>
                  </a:lnTo>
                  <a:lnTo>
                    <a:pt x="67" y="81"/>
                  </a:lnTo>
                  <a:lnTo>
                    <a:pt x="67" y="79"/>
                  </a:lnTo>
                  <a:lnTo>
                    <a:pt x="63" y="79"/>
                  </a:lnTo>
                  <a:lnTo>
                    <a:pt x="63" y="78"/>
                  </a:lnTo>
                  <a:lnTo>
                    <a:pt x="56" y="78"/>
                  </a:lnTo>
                  <a:lnTo>
                    <a:pt x="56" y="76"/>
                  </a:lnTo>
                  <a:lnTo>
                    <a:pt x="50" y="76"/>
                  </a:lnTo>
                  <a:lnTo>
                    <a:pt x="50" y="75"/>
                  </a:lnTo>
                  <a:lnTo>
                    <a:pt x="46" y="75"/>
                  </a:lnTo>
                  <a:lnTo>
                    <a:pt x="46" y="74"/>
                  </a:lnTo>
                  <a:lnTo>
                    <a:pt x="43" y="74"/>
                  </a:lnTo>
                  <a:lnTo>
                    <a:pt x="43" y="72"/>
                  </a:lnTo>
                  <a:lnTo>
                    <a:pt x="41" y="72"/>
                  </a:lnTo>
                  <a:lnTo>
                    <a:pt x="41" y="70"/>
                  </a:lnTo>
                  <a:lnTo>
                    <a:pt x="40" y="70"/>
                  </a:lnTo>
                  <a:lnTo>
                    <a:pt x="40" y="65"/>
                  </a:lnTo>
                  <a:lnTo>
                    <a:pt x="39" y="65"/>
                  </a:lnTo>
                  <a:lnTo>
                    <a:pt x="39" y="63"/>
                  </a:lnTo>
                  <a:lnTo>
                    <a:pt x="34" y="63"/>
                  </a:lnTo>
                  <a:lnTo>
                    <a:pt x="34" y="62"/>
                  </a:lnTo>
                  <a:lnTo>
                    <a:pt x="32" y="62"/>
                  </a:lnTo>
                  <a:lnTo>
                    <a:pt x="32" y="60"/>
                  </a:lnTo>
                  <a:lnTo>
                    <a:pt x="30" y="60"/>
                  </a:lnTo>
                  <a:lnTo>
                    <a:pt x="30" y="58"/>
                  </a:lnTo>
                  <a:lnTo>
                    <a:pt x="29" y="58"/>
                  </a:lnTo>
                  <a:lnTo>
                    <a:pt x="29" y="53"/>
                  </a:lnTo>
                  <a:lnTo>
                    <a:pt x="26" y="53"/>
                  </a:lnTo>
                  <a:lnTo>
                    <a:pt x="26" y="51"/>
                  </a:lnTo>
                  <a:lnTo>
                    <a:pt x="22" y="51"/>
                  </a:lnTo>
                  <a:lnTo>
                    <a:pt x="22" y="48"/>
                  </a:lnTo>
                  <a:lnTo>
                    <a:pt x="20" y="48"/>
                  </a:lnTo>
                  <a:lnTo>
                    <a:pt x="20" y="43"/>
                  </a:lnTo>
                  <a:lnTo>
                    <a:pt x="19" y="43"/>
                  </a:lnTo>
                  <a:lnTo>
                    <a:pt x="19" y="35"/>
                  </a:lnTo>
                  <a:lnTo>
                    <a:pt x="18" y="35"/>
                  </a:lnTo>
                  <a:lnTo>
                    <a:pt x="18" y="33"/>
                  </a:lnTo>
                  <a:lnTo>
                    <a:pt x="17" y="33"/>
                  </a:lnTo>
                  <a:lnTo>
                    <a:pt x="17" y="31"/>
                  </a:lnTo>
                  <a:lnTo>
                    <a:pt x="16" y="31"/>
                  </a:lnTo>
                  <a:lnTo>
                    <a:pt x="16" y="30"/>
                  </a:lnTo>
                  <a:lnTo>
                    <a:pt x="14" y="30"/>
                  </a:lnTo>
                  <a:lnTo>
                    <a:pt x="14" y="27"/>
                  </a:lnTo>
                  <a:lnTo>
                    <a:pt x="12" y="27"/>
                  </a:lnTo>
                  <a:lnTo>
                    <a:pt x="12" y="22"/>
                  </a:lnTo>
                  <a:lnTo>
                    <a:pt x="10" y="22"/>
                  </a:lnTo>
                  <a:lnTo>
                    <a:pt x="10" y="14"/>
                  </a:lnTo>
                  <a:lnTo>
                    <a:pt x="9" y="14"/>
                  </a:lnTo>
                  <a:lnTo>
                    <a:pt x="9" y="5"/>
                  </a:lnTo>
                  <a:lnTo>
                    <a:pt x="8" y="5"/>
                  </a:lnTo>
                  <a:lnTo>
                    <a:pt x="8" y="3"/>
                  </a:lnTo>
                  <a:lnTo>
                    <a:pt x="7" y="3"/>
                  </a:lnTo>
                  <a:lnTo>
                    <a:pt x="7" y="1"/>
                  </a:lnTo>
                  <a:lnTo>
                    <a:pt x="5" y="1"/>
                  </a:lnTo>
                  <a:lnTo>
                    <a:pt x="5" y="0"/>
                  </a:lnTo>
                  <a:lnTo>
                    <a:pt x="0" y="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sp>
          <p:nvSpPr>
            <p:cNvPr id="4100" name="Freeform 5"/>
            <p:cNvSpPr>
              <a:spLocks/>
            </p:cNvSpPr>
            <p:nvPr/>
          </p:nvSpPr>
          <p:spPr bwMode="auto">
            <a:xfrm>
              <a:off x="3763023" y="2114187"/>
              <a:ext cx="1779510" cy="1278008"/>
            </a:xfrm>
            <a:custGeom>
              <a:avLst/>
              <a:gdLst>
                <a:gd name="T0" fmla="*/ 137 w 137"/>
                <a:gd name="T1" fmla="*/ 87 h 89"/>
                <a:gd name="T2" fmla="*/ 132 w 137"/>
                <a:gd name="T3" fmla="*/ 86 h 89"/>
                <a:gd name="T4" fmla="*/ 122 w 137"/>
                <a:gd name="T5" fmla="*/ 83 h 89"/>
                <a:gd name="T6" fmla="*/ 105 w 137"/>
                <a:gd name="T7" fmla="*/ 83 h 89"/>
                <a:gd name="T8" fmla="*/ 104 w 137"/>
                <a:gd name="T9" fmla="*/ 81 h 89"/>
                <a:gd name="T10" fmla="*/ 99 w 137"/>
                <a:gd name="T11" fmla="*/ 80 h 89"/>
                <a:gd name="T12" fmla="*/ 89 w 137"/>
                <a:gd name="T13" fmla="*/ 80 h 89"/>
                <a:gd name="T14" fmla="*/ 86 w 137"/>
                <a:gd name="T15" fmla="*/ 78 h 89"/>
                <a:gd name="T16" fmla="*/ 79 w 137"/>
                <a:gd name="T17" fmla="*/ 77 h 89"/>
                <a:gd name="T18" fmla="*/ 75 w 137"/>
                <a:gd name="T19" fmla="*/ 76 h 89"/>
                <a:gd name="T20" fmla="*/ 72 w 137"/>
                <a:gd name="T21" fmla="*/ 74 h 89"/>
                <a:gd name="T22" fmla="*/ 70 w 137"/>
                <a:gd name="T23" fmla="*/ 72 h 89"/>
                <a:gd name="T24" fmla="*/ 69 w 137"/>
                <a:gd name="T25" fmla="*/ 70 h 89"/>
                <a:gd name="T26" fmla="*/ 64 w 137"/>
                <a:gd name="T27" fmla="*/ 69 h 89"/>
                <a:gd name="T28" fmla="*/ 61 w 137"/>
                <a:gd name="T29" fmla="*/ 68 h 89"/>
                <a:gd name="T30" fmla="*/ 57 w 137"/>
                <a:gd name="T31" fmla="*/ 64 h 89"/>
                <a:gd name="T32" fmla="*/ 55 w 137"/>
                <a:gd name="T33" fmla="*/ 63 h 89"/>
                <a:gd name="T34" fmla="*/ 54 w 137"/>
                <a:gd name="T35" fmla="*/ 61 h 89"/>
                <a:gd name="T36" fmla="*/ 52 w 137"/>
                <a:gd name="T37" fmla="*/ 60 h 89"/>
                <a:gd name="T38" fmla="*/ 50 w 137"/>
                <a:gd name="T39" fmla="*/ 57 h 89"/>
                <a:gd name="T40" fmla="*/ 45 w 137"/>
                <a:gd name="T41" fmla="*/ 56 h 89"/>
                <a:gd name="T42" fmla="*/ 42 w 137"/>
                <a:gd name="T43" fmla="*/ 55 h 89"/>
                <a:gd name="T44" fmla="*/ 40 w 137"/>
                <a:gd name="T45" fmla="*/ 51 h 89"/>
                <a:gd name="T46" fmla="*/ 37 w 137"/>
                <a:gd name="T47" fmla="*/ 49 h 89"/>
                <a:gd name="T48" fmla="*/ 35 w 137"/>
                <a:gd name="T49" fmla="*/ 48 h 89"/>
                <a:gd name="T50" fmla="*/ 34 w 137"/>
                <a:gd name="T51" fmla="*/ 47 h 89"/>
                <a:gd name="T52" fmla="*/ 32 w 137"/>
                <a:gd name="T53" fmla="*/ 44 h 89"/>
                <a:gd name="T54" fmla="*/ 31 w 137"/>
                <a:gd name="T55" fmla="*/ 42 h 89"/>
                <a:gd name="T56" fmla="*/ 30 w 137"/>
                <a:gd name="T57" fmla="*/ 38 h 89"/>
                <a:gd name="T58" fmla="*/ 29 w 137"/>
                <a:gd name="T59" fmla="*/ 32 h 89"/>
                <a:gd name="T60" fmla="*/ 25 w 137"/>
                <a:gd name="T61" fmla="*/ 31 h 89"/>
                <a:gd name="T62" fmla="*/ 23 w 137"/>
                <a:gd name="T63" fmla="*/ 30 h 89"/>
                <a:gd name="T64" fmla="*/ 22 w 137"/>
                <a:gd name="T65" fmla="*/ 29 h 89"/>
                <a:gd name="T66" fmla="*/ 21 w 137"/>
                <a:gd name="T67" fmla="*/ 26 h 89"/>
                <a:gd name="T68" fmla="*/ 20 w 137"/>
                <a:gd name="T69" fmla="*/ 21 h 89"/>
                <a:gd name="T70" fmla="*/ 18 w 137"/>
                <a:gd name="T71" fmla="*/ 17 h 89"/>
                <a:gd name="T72" fmla="*/ 17 w 137"/>
                <a:gd name="T73" fmla="*/ 16 h 89"/>
                <a:gd name="T74" fmla="*/ 15 w 137"/>
                <a:gd name="T75" fmla="*/ 15 h 89"/>
                <a:gd name="T76" fmla="*/ 11 w 137"/>
                <a:gd name="T77" fmla="*/ 12 h 89"/>
                <a:gd name="T78" fmla="*/ 10 w 137"/>
                <a:gd name="T79" fmla="*/ 10 h 89"/>
                <a:gd name="T80" fmla="*/ 8 w 137"/>
                <a:gd name="T81" fmla="*/ 5 h 89"/>
                <a:gd name="T82" fmla="*/ 7 w 137"/>
                <a:gd name="T83" fmla="*/ 3 h 89"/>
                <a:gd name="T84" fmla="*/ 6 w 137"/>
                <a:gd name="T85" fmla="*/ 1 h 89"/>
                <a:gd name="T86" fmla="*/ 0 w 137"/>
                <a:gd name="T8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 h="89">
                  <a:moveTo>
                    <a:pt x="137" y="89"/>
                  </a:moveTo>
                  <a:lnTo>
                    <a:pt x="137" y="87"/>
                  </a:lnTo>
                  <a:lnTo>
                    <a:pt x="132" y="87"/>
                  </a:lnTo>
                  <a:lnTo>
                    <a:pt x="132" y="86"/>
                  </a:lnTo>
                  <a:lnTo>
                    <a:pt x="122" y="86"/>
                  </a:lnTo>
                  <a:lnTo>
                    <a:pt x="122" y="83"/>
                  </a:lnTo>
                  <a:lnTo>
                    <a:pt x="105" y="83"/>
                  </a:lnTo>
                  <a:lnTo>
                    <a:pt x="105" y="83"/>
                  </a:lnTo>
                  <a:lnTo>
                    <a:pt x="104" y="83"/>
                  </a:lnTo>
                  <a:lnTo>
                    <a:pt x="104" y="81"/>
                  </a:lnTo>
                  <a:lnTo>
                    <a:pt x="99" y="81"/>
                  </a:lnTo>
                  <a:lnTo>
                    <a:pt x="99" y="80"/>
                  </a:lnTo>
                  <a:lnTo>
                    <a:pt x="89" y="80"/>
                  </a:lnTo>
                  <a:lnTo>
                    <a:pt x="89" y="80"/>
                  </a:lnTo>
                  <a:lnTo>
                    <a:pt x="86" y="80"/>
                  </a:lnTo>
                  <a:lnTo>
                    <a:pt x="86" y="78"/>
                  </a:lnTo>
                  <a:lnTo>
                    <a:pt x="79" y="78"/>
                  </a:lnTo>
                  <a:lnTo>
                    <a:pt x="79" y="77"/>
                  </a:lnTo>
                  <a:lnTo>
                    <a:pt x="75" y="77"/>
                  </a:lnTo>
                  <a:lnTo>
                    <a:pt x="75" y="76"/>
                  </a:lnTo>
                  <a:lnTo>
                    <a:pt x="72" y="76"/>
                  </a:lnTo>
                  <a:lnTo>
                    <a:pt x="72" y="74"/>
                  </a:lnTo>
                  <a:lnTo>
                    <a:pt x="70" y="74"/>
                  </a:lnTo>
                  <a:lnTo>
                    <a:pt x="70" y="72"/>
                  </a:lnTo>
                  <a:lnTo>
                    <a:pt x="69" y="72"/>
                  </a:lnTo>
                  <a:lnTo>
                    <a:pt x="69" y="70"/>
                  </a:lnTo>
                  <a:lnTo>
                    <a:pt x="64" y="70"/>
                  </a:lnTo>
                  <a:lnTo>
                    <a:pt x="64" y="69"/>
                  </a:lnTo>
                  <a:lnTo>
                    <a:pt x="61" y="69"/>
                  </a:lnTo>
                  <a:lnTo>
                    <a:pt x="61" y="68"/>
                  </a:lnTo>
                  <a:lnTo>
                    <a:pt x="57" y="68"/>
                  </a:lnTo>
                  <a:lnTo>
                    <a:pt x="57" y="64"/>
                  </a:lnTo>
                  <a:lnTo>
                    <a:pt x="55" y="64"/>
                  </a:lnTo>
                  <a:lnTo>
                    <a:pt x="55" y="63"/>
                  </a:lnTo>
                  <a:lnTo>
                    <a:pt x="54" y="63"/>
                  </a:lnTo>
                  <a:lnTo>
                    <a:pt x="54" y="61"/>
                  </a:lnTo>
                  <a:lnTo>
                    <a:pt x="52" y="61"/>
                  </a:lnTo>
                  <a:lnTo>
                    <a:pt x="52" y="60"/>
                  </a:lnTo>
                  <a:lnTo>
                    <a:pt x="50" y="60"/>
                  </a:lnTo>
                  <a:lnTo>
                    <a:pt x="50" y="57"/>
                  </a:lnTo>
                  <a:lnTo>
                    <a:pt x="45" y="57"/>
                  </a:lnTo>
                  <a:lnTo>
                    <a:pt x="45" y="56"/>
                  </a:lnTo>
                  <a:lnTo>
                    <a:pt x="42" y="56"/>
                  </a:lnTo>
                  <a:lnTo>
                    <a:pt x="42" y="55"/>
                  </a:lnTo>
                  <a:lnTo>
                    <a:pt x="40" y="55"/>
                  </a:lnTo>
                  <a:lnTo>
                    <a:pt x="40" y="51"/>
                  </a:lnTo>
                  <a:lnTo>
                    <a:pt x="40" y="49"/>
                  </a:lnTo>
                  <a:lnTo>
                    <a:pt x="37" y="49"/>
                  </a:lnTo>
                  <a:lnTo>
                    <a:pt x="37" y="48"/>
                  </a:lnTo>
                  <a:lnTo>
                    <a:pt x="35" y="48"/>
                  </a:lnTo>
                  <a:lnTo>
                    <a:pt x="35" y="47"/>
                  </a:lnTo>
                  <a:lnTo>
                    <a:pt x="34" y="47"/>
                  </a:lnTo>
                  <a:lnTo>
                    <a:pt x="34" y="44"/>
                  </a:lnTo>
                  <a:lnTo>
                    <a:pt x="32" y="44"/>
                  </a:lnTo>
                  <a:lnTo>
                    <a:pt x="32" y="42"/>
                  </a:lnTo>
                  <a:lnTo>
                    <a:pt x="31" y="42"/>
                  </a:lnTo>
                  <a:lnTo>
                    <a:pt x="31" y="38"/>
                  </a:lnTo>
                  <a:lnTo>
                    <a:pt x="30" y="38"/>
                  </a:lnTo>
                  <a:lnTo>
                    <a:pt x="30" y="32"/>
                  </a:lnTo>
                  <a:lnTo>
                    <a:pt x="29" y="32"/>
                  </a:lnTo>
                  <a:lnTo>
                    <a:pt x="29" y="31"/>
                  </a:lnTo>
                  <a:lnTo>
                    <a:pt x="25" y="31"/>
                  </a:lnTo>
                  <a:lnTo>
                    <a:pt x="25" y="30"/>
                  </a:lnTo>
                  <a:lnTo>
                    <a:pt x="23" y="30"/>
                  </a:lnTo>
                  <a:lnTo>
                    <a:pt x="23" y="29"/>
                  </a:lnTo>
                  <a:lnTo>
                    <a:pt x="22" y="29"/>
                  </a:lnTo>
                  <a:lnTo>
                    <a:pt x="22" y="26"/>
                  </a:lnTo>
                  <a:lnTo>
                    <a:pt x="21" y="26"/>
                  </a:lnTo>
                  <a:lnTo>
                    <a:pt x="21" y="21"/>
                  </a:lnTo>
                  <a:lnTo>
                    <a:pt x="20" y="21"/>
                  </a:lnTo>
                  <a:lnTo>
                    <a:pt x="20" y="17"/>
                  </a:lnTo>
                  <a:lnTo>
                    <a:pt x="18" y="17"/>
                  </a:lnTo>
                  <a:lnTo>
                    <a:pt x="18" y="16"/>
                  </a:lnTo>
                  <a:lnTo>
                    <a:pt x="17" y="16"/>
                  </a:lnTo>
                  <a:lnTo>
                    <a:pt x="17" y="15"/>
                  </a:lnTo>
                  <a:lnTo>
                    <a:pt x="15" y="15"/>
                  </a:lnTo>
                  <a:lnTo>
                    <a:pt x="15" y="12"/>
                  </a:lnTo>
                  <a:lnTo>
                    <a:pt x="11" y="12"/>
                  </a:lnTo>
                  <a:lnTo>
                    <a:pt x="11" y="10"/>
                  </a:lnTo>
                  <a:lnTo>
                    <a:pt x="10" y="10"/>
                  </a:lnTo>
                  <a:lnTo>
                    <a:pt x="10" y="5"/>
                  </a:lnTo>
                  <a:lnTo>
                    <a:pt x="8" y="5"/>
                  </a:lnTo>
                  <a:lnTo>
                    <a:pt x="8" y="3"/>
                  </a:lnTo>
                  <a:lnTo>
                    <a:pt x="7" y="3"/>
                  </a:lnTo>
                  <a:lnTo>
                    <a:pt x="7" y="1"/>
                  </a:lnTo>
                  <a:lnTo>
                    <a:pt x="6" y="1"/>
                  </a:lnTo>
                  <a:lnTo>
                    <a:pt x="6"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sp>
          <p:nvSpPr>
            <p:cNvPr id="4101" name="Freeform 6"/>
            <p:cNvSpPr>
              <a:spLocks/>
            </p:cNvSpPr>
            <p:nvPr/>
          </p:nvSpPr>
          <p:spPr bwMode="auto">
            <a:xfrm>
              <a:off x="6465029" y="2095992"/>
              <a:ext cx="1537570" cy="1235340"/>
            </a:xfrm>
            <a:custGeom>
              <a:avLst/>
              <a:gdLst>
                <a:gd name="T0" fmla="*/ 122 w 122"/>
                <a:gd name="T1" fmla="*/ 90 h 90"/>
                <a:gd name="T2" fmla="*/ 89 w 122"/>
                <a:gd name="T3" fmla="*/ 90 h 90"/>
                <a:gd name="T4" fmla="*/ 89 w 122"/>
                <a:gd name="T5" fmla="*/ 88 h 90"/>
                <a:gd name="T6" fmla="*/ 87 w 122"/>
                <a:gd name="T7" fmla="*/ 88 h 90"/>
                <a:gd name="T8" fmla="*/ 87 w 122"/>
                <a:gd name="T9" fmla="*/ 86 h 90"/>
                <a:gd name="T10" fmla="*/ 73 w 122"/>
                <a:gd name="T11" fmla="*/ 86 h 90"/>
                <a:gd name="T12" fmla="*/ 73 w 122"/>
                <a:gd name="T13" fmla="*/ 85 h 90"/>
                <a:gd name="T14" fmla="*/ 59 w 122"/>
                <a:gd name="T15" fmla="*/ 85 h 90"/>
                <a:gd name="T16" fmla="*/ 59 w 122"/>
                <a:gd name="T17" fmla="*/ 82 h 90"/>
                <a:gd name="T18" fmla="*/ 58 w 122"/>
                <a:gd name="T19" fmla="*/ 82 h 90"/>
                <a:gd name="T20" fmla="*/ 58 w 122"/>
                <a:gd name="T21" fmla="*/ 80 h 90"/>
                <a:gd name="T22" fmla="*/ 57 w 122"/>
                <a:gd name="T23" fmla="*/ 80 h 90"/>
                <a:gd name="T24" fmla="*/ 57 w 122"/>
                <a:gd name="T25" fmla="*/ 79 h 90"/>
                <a:gd name="T26" fmla="*/ 53 w 122"/>
                <a:gd name="T27" fmla="*/ 79 h 90"/>
                <a:gd name="T28" fmla="*/ 53 w 122"/>
                <a:gd name="T29" fmla="*/ 77 h 90"/>
                <a:gd name="T30" fmla="*/ 51 w 122"/>
                <a:gd name="T31" fmla="*/ 77 h 90"/>
                <a:gd name="T32" fmla="*/ 51 w 122"/>
                <a:gd name="T33" fmla="*/ 74 h 90"/>
                <a:gd name="T34" fmla="*/ 44 w 122"/>
                <a:gd name="T35" fmla="*/ 74 h 90"/>
                <a:gd name="T36" fmla="*/ 44 w 122"/>
                <a:gd name="T37" fmla="*/ 72 h 90"/>
                <a:gd name="T38" fmla="*/ 43 w 122"/>
                <a:gd name="T39" fmla="*/ 72 h 90"/>
                <a:gd name="T40" fmla="*/ 43 w 122"/>
                <a:gd name="T41" fmla="*/ 69 h 90"/>
                <a:gd name="T42" fmla="*/ 41 w 122"/>
                <a:gd name="T43" fmla="*/ 69 h 90"/>
                <a:gd name="T44" fmla="*/ 41 w 122"/>
                <a:gd name="T45" fmla="*/ 64 h 90"/>
                <a:gd name="T46" fmla="*/ 35 w 122"/>
                <a:gd name="T47" fmla="*/ 64 h 90"/>
                <a:gd name="T48" fmla="*/ 35 w 122"/>
                <a:gd name="T49" fmla="*/ 63 h 90"/>
                <a:gd name="T50" fmla="*/ 34 w 122"/>
                <a:gd name="T51" fmla="*/ 63 h 90"/>
                <a:gd name="T52" fmla="*/ 34 w 122"/>
                <a:gd name="T53" fmla="*/ 61 h 90"/>
                <a:gd name="T54" fmla="*/ 33 w 122"/>
                <a:gd name="T55" fmla="*/ 61 h 90"/>
                <a:gd name="T56" fmla="*/ 33 w 122"/>
                <a:gd name="T57" fmla="*/ 59 h 90"/>
                <a:gd name="T58" fmla="*/ 31 w 122"/>
                <a:gd name="T59" fmla="*/ 59 h 90"/>
                <a:gd name="T60" fmla="*/ 31 w 122"/>
                <a:gd name="T61" fmla="*/ 51 h 90"/>
                <a:gd name="T62" fmla="*/ 28 w 122"/>
                <a:gd name="T63" fmla="*/ 51 h 90"/>
                <a:gd name="T64" fmla="*/ 28 w 122"/>
                <a:gd name="T65" fmla="*/ 50 h 90"/>
                <a:gd name="T66" fmla="*/ 22 w 122"/>
                <a:gd name="T67" fmla="*/ 50 h 90"/>
                <a:gd name="T68" fmla="*/ 22 w 122"/>
                <a:gd name="T69" fmla="*/ 47 h 90"/>
                <a:gd name="T70" fmla="*/ 21 w 122"/>
                <a:gd name="T71" fmla="*/ 47 h 90"/>
                <a:gd name="T72" fmla="*/ 21 w 122"/>
                <a:gd name="T73" fmla="*/ 31 h 90"/>
                <a:gd name="T74" fmla="*/ 20 w 122"/>
                <a:gd name="T75" fmla="*/ 31 h 90"/>
                <a:gd name="T76" fmla="*/ 20 w 122"/>
                <a:gd name="T77" fmla="*/ 28 h 90"/>
                <a:gd name="T78" fmla="*/ 17 w 122"/>
                <a:gd name="T79" fmla="*/ 28 h 90"/>
                <a:gd name="T80" fmla="*/ 17 w 122"/>
                <a:gd name="T81" fmla="*/ 25 h 90"/>
                <a:gd name="T82" fmla="*/ 15 w 122"/>
                <a:gd name="T83" fmla="*/ 25 h 90"/>
                <a:gd name="T84" fmla="*/ 15 w 122"/>
                <a:gd name="T85" fmla="*/ 23 h 90"/>
                <a:gd name="T86" fmla="*/ 12 w 122"/>
                <a:gd name="T87" fmla="*/ 23 h 90"/>
                <a:gd name="T88" fmla="*/ 12 w 122"/>
                <a:gd name="T89" fmla="*/ 11 h 90"/>
                <a:gd name="T90" fmla="*/ 10 w 122"/>
                <a:gd name="T91" fmla="*/ 11 h 90"/>
                <a:gd name="T92" fmla="*/ 10 w 122"/>
                <a:gd name="T93" fmla="*/ 3 h 90"/>
                <a:gd name="T94" fmla="*/ 9 w 122"/>
                <a:gd name="T95" fmla="*/ 3 h 90"/>
                <a:gd name="T96" fmla="*/ 9 w 122"/>
                <a:gd name="T97" fmla="*/ 2 h 90"/>
                <a:gd name="T98" fmla="*/ 4 w 122"/>
                <a:gd name="T99" fmla="*/ 2 h 90"/>
                <a:gd name="T100" fmla="*/ 4 w 122"/>
                <a:gd name="T101" fmla="*/ 0 h 90"/>
                <a:gd name="T102" fmla="*/ 0 w 122"/>
                <a:gd name="T10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2" h="90">
                  <a:moveTo>
                    <a:pt x="122" y="90"/>
                  </a:moveTo>
                  <a:lnTo>
                    <a:pt x="89" y="90"/>
                  </a:lnTo>
                  <a:lnTo>
                    <a:pt x="89" y="88"/>
                  </a:lnTo>
                  <a:lnTo>
                    <a:pt x="87" y="88"/>
                  </a:lnTo>
                  <a:lnTo>
                    <a:pt x="87" y="86"/>
                  </a:lnTo>
                  <a:lnTo>
                    <a:pt x="73" y="86"/>
                  </a:lnTo>
                  <a:lnTo>
                    <a:pt x="73" y="85"/>
                  </a:lnTo>
                  <a:lnTo>
                    <a:pt x="59" y="85"/>
                  </a:lnTo>
                  <a:lnTo>
                    <a:pt x="59" y="82"/>
                  </a:lnTo>
                  <a:lnTo>
                    <a:pt x="58" y="82"/>
                  </a:lnTo>
                  <a:lnTo>
                    <a:pt x="58" y="80"/>
                  </a:lnTo>
                  <a:lnTo>
                    <a:pt x="57" y="80"/>
                  </a:lnTo>
                  <a:lnTo>
                    <a:pt x="57" y="79"/>
                  </a:lnTo>
                  <a:lnTo>
                    <a:pt x="53" y="79"/>
                  </a:lnTo>
                  <a:lnTo>
                    <a:pt x="53" y="77"/>
                  </a:lnTo>
                  <a:lnTo>
                    <a:pt x="51" y="77"/>
                  </a:lnTo>
                  <a:lnTo>
                    <a:pt x="51" y="74"/>
                  </a:lnTo>
                  <a:lnTo>
                    <a:pt x="44" y="74"/>
                  </a:lnTo>
                  <a:lnTo>
                    <a:pt x="44" y="72"/>
                  </a:lnTo>
                  <a:lnTo>
                    <a:pt x="43" y="72"/>
                  </a:lnTo>
                  <a:lnTo>
                    <a:pt x="43" y="69"/>
                  </a:lnTo>
                  <a:lnTo>
                    <a:pt x="41" y="69"/>
                  </a:lnTo>
                  <a:lnTo>
                    <a:pt x="41" y="64"/>
                  </a:lnTo>
                  <a:lnTo>
                    <a:pt x="35" y="64"/>
                  </a:lnTo>
                  <a:lnTo>
                    <a:pt x="35" y="63"/>
                  </a:lnTo>
                  <a:lnTo>
                    <a:pt x="34" y="63"/>
                  </a:lnTo>
                  <a:lnTo>
                    <a:pt x="34" y="61"/>
                  </a:lnTo>
                  <a:lnTo>
                    <a:pt x="33" y="61"/>
                  </a:lnTo>
                  <a:lnTo>
                    <a:pt x="33" y="59"/>
                  </a:lnTo>
                  <a:lnTo>
                    <a:pt x="31" y="59"/>
                  </a:lnTo>
                  <a:lnTo>
                    <a:pt x="31" y="51"/>
                  </a:lnTo>
                  <a:lnTo>
                    <a:pt x="28" y="51"/>
                  </a:lnTo>
                  <a:lnTo>
                    <a:pt x="28" y="50"/>
                  </a:lnTo>
                  <a:lnTo>
                    <a:pt x="22" y="50"/>
                  </a:lnTo>
                  <a:lnTo>
                    <a:pt x="22" y="47"/>
                  </a:lnTo>
                  <a:lnTo>
                    <a:pt x="21" y="47"/>
                  </a:lnTo>
                  <a:lnTo>
                    <a:pt x="21" y="31"/>
                  </a:lnTo>
                  <a:lnTo>
                    <a:pt x="20" y="31"/>
                  </a:lnTo>
                  <a:lnTo>
                    <a:pt x="20" y="28"/>
                  </a:lnTo>
                  <a:lnTo>
                    <a:pt x="17" y="28"/>
                  </a:lnTo>
                  <a:lnTo>
                    <a:pt x="17" y="25"/>
                  </a:lnTo>
                  <a:lnTo>
                    <a:pt x="15" y="25"/>
                  </a:lnTo>
                  <a:lnTo>
                    <a:pt x="15" y="23"/>
                  </a:lnTo>
                  <a:lnTo>
                    <a:pt x="12" y="23"/>
                  </a:lnTo>
                  <a:lnTo>
                    <a:pt x="12" y="11"/>
                  </a:lnTo>
                  <a:lnTo>
                    <a:pt x="10" y="11"/>
                  </a:lnTo>
                  <a:lnTo>
                    <a:pt x="10" y="3"/>
                  </a:lnTo>
                  <a:lnTo>
                    <a:pt x="9" y="3"/>
                  </a:lnTo>
                  <a:lnTo>
                    <a:pt x="9" y="2"/>
                  </a:lnTo>
                  <a:lnTo>
                    <a:pt x="4" y="2"/>
                  </a:lnTo>
                  <a:lnTo>
                    <a:pt x="4" y="0"/>
                  </a:lnTo>
                  <a:lnTo>
                    <a:pt x="0" y="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sp>
          <p:nvSpPr>
            <p:cNvPr id="4102" name="Freeform 7"/>
            <p:cNvSpPr>
              <a:spLocks/>
            </p:cNvSpPr>
            <p:nvPr/>
          </p:nvSpPr>
          <p:spPr bwMode="auto">
            <a:xfrm>
              <a:off x="6465029" y="2095992"/>
              <a:ext cx="2117310" cy="1235340"/>
            </a:xfrm>
            <a:custGeom>
              <a:avLst/>
              <a:gdLst>
                <a:gd name="T0" fmla="*/ 168 w 168"/>
                <a:gd name="T1" fmla="*/ 90 h 90"/>
                <a:gd name="T2" fmla="*/ 136 w 168"/>
                <a:gd name="T3" fmla="*/ 90 h 90"/>
                <a:gd name="T4" fmla="*/ 136 w 168"/>
                <a:gd name="T5" fmla="*/ 88 h 90"/>
                <a:gd name="T6" fmla="*/ 104 w 168"/>
                <a:gd name="T7" fmla="*/ 88 h 90"/>
                <a:gd name="T8" fmla="*/ 104 w 168"/>
                <a:gd name="T9" fmla="*/ 84 h 90"/>
                <a:gd name="T10" fmla="*/ 90 w 168"/>
                <a:gd name="T11" fmla="*/ 84 h 90"/>
                <a:gd name="T12" fmla="*/ 90 w 168"/>
                <a:gd name="T13" fmla="*/ 82 h 90"/>
                <a:gd name="T14" fmla="*/ 88 w 168"/>
                <a:gd name="T15" fmla="*/ 82 h 90"/>
                <a:gd name="T16" fmla="*/ 88 w 168"/>
                <a:gd name="T17" fmla="*/ 79 h 90"/>
                <a:gd name="T18" fmla="*/ 82 w 168"/>
                <a:gd name="T19" fmla="*/ 79 h 90"/>
                <a:gd name="T20" fmla="*/ 82 w 168"/>
                <a:gd name="T21" fmla="*/ 77 h 90"/>
                <a:gd name="T22" fmla="*/ 72 w 168"/>
                <a:gd name="T23" fmla="*/ 77 h 90"/>
                <a:gd name="T24" fmla="*/ 72 w 168"/>
                <a:gd name="T25" fmla="*/ 72 h 90"/>
                <a:gd name="T26" fmla="*/ 65 w 168"/>
                <a:gd name="T27" fmla="*/ 72 h 90"/>
                <a:gd name="T28" fmla="*/ 65 w 168"/>
                <a:gd name="T29" fmla="*/ 70 h 90"/>
                <a:gd name="T30" fmla="*/ 61 w 168"/>
                <a:gd name="T31" fmla="*/ 70 h 90"/>
                <a:gd name="T32" fmla="*/ 61 w 168"/>
                <a:gd name="T33" fmla="*/ 68 h 90"/>
                <a:gd name="T34" fmla="*/ 57 w 168"/>
                <a:gd name="T35" fmla="*/ 68 h 90"/>
                <a:gd name="T36" fmla="*/ 57 w 168"/>
                <a:gd name="T37" fmla="*/ 64 h 90"/>
                <a:gd name="T38" fmla="*/ 55 w 168"/>
                <a:gd name="T39" fmla="*/ 64 h 90"/>
                <a:gd name="T40" fmla="*/ 55 w 168"/>
                <a:gd name="T41" fmla="*/ 62 h 90"/>
                <a:gd name="T42" fmla="*/ 52 w 168"/>
                <a:gd name="T43" fmla="*/ 62 h 90"/>
                <a:gd name="T44" fmla="*/ 52 w 168"/>
                <a:gd name="T45" fmla="*/ 60 h 90"/>
                <a:gd name="T46" fmla="*/ 45 w 168"/>
                <a:gd name="T47" fmla="*/ 60 h 90"/>
                <a:gd name="T48" fmla="*/ 45 w 168"/>
                <a:gd name="T49" fmla="*/ 57 h 90"/>
                <a:gd name="T50" fmla="*/ 43 w 168"/>
                <a:gd name="T51" fmla="*/ 57 h 90"/>
                <a:gd name="T52" fmla="*/ 43 w 168"/>
                <a:gd name="T53" fmla="*/ 56 h 90"/>
                <a:gd name="T54" fmla="*/ 42 w 168"/>
                <a:gd name="T55" fmla="*/ 56 h 90"/>
                <a:gd name="T56" fmla="*/ 42 w 168"/>
                <a:gd name="T57" fmla="*/ 53 h 90"/>
                <a:gd name="T58" fmla="*/ 41 w 168"/>
                <a:gd name="T59" fmla="*/ 53 h 90"/>
                <a:gd name="T60" fmla="*/ 41 w 168"/>
                <a:gd name="T61" fmla="*/ 47 h 90"/>
                <a:gd name="T62" fmla="*/ 34 w 168"/>
                <a:gd name="T63" fmla="*/ 47 h 90"/>
                <a:gd name="T64" fmla="*/ 34 w 168"/>
                <a:gd name="T65" fmla="*/ 45 h 90"/>
                <a:gd name="T66" fmla="*/ 32 w 168"/>
                <a:gd name="T67" fmla="*/ 45 h 90"/>
                <a:gd name="T68" fmla="*/ 32 w 168"/>
                <a:gd name="T69" fmla="*/ 34 h 90"/>
                <a:gd name="T70" fmla="*/ 27 w 168"/>
                <a:gd name="T71" fmla="*/ 34 h 90"/>
                <a:gd name="T72" fmla="*/ 27 w 168"/>
                <a:gd name="T73" fmla="*/ 33 h 90"/>
                <a:gd name="T74" fmla="*/ 26 w 168"/>
                <a:gd name="T75" fmla="*/ 33 h 90"/>
                <a:gd name="T76" fmla="*/ 26 w 168"/>
                <a:gd name="T77" fmla="*/ 32 h 90"/>
                <a:gd name="T78" fmla="*/ 23 w 168"/>
                <a:gd name="T79" fmla="*/ 32 h 90"/>
                <a:gd name="T80" fmla="*/ 23 w 168"/>
                <a:gd name="T81" fmla="*/ 30 h 90"/>
                <a:gd name="T82" fmla="*/ 21 w 168"/>
                <a:gd name="T83" fmla="*/ 30 h 90"/>
                <a:gd name="T84" fmla="*/ 21 w 168"/>
                <a:gd name="T85" fmla="*/ 25 h 90"/>
                <a:gd name="T86" fmla="*/ 20 w 168"/>
                <a:gd name="T87" fmla="*/ 25 h 90"/>
                <a:gd name="T88" fmla="*/ 20 w 168"/>
                <a:gd name="T89" fmla="*/ 18 h 90"/>
                <a:gd name="T90" fmla="*/ 14 w 168"/>
                <a:gd name="T91" fmla="*/ 18 h 90"/>
                <a:gd name="T92" fmla="*/ 14 w 168"/>
                <a:gd name="T93" fmla="*/ 17 h 90"/>
                <a:gd name="T94" fmla="*/ 11 w 168"/>
                <a:gd name="T95" fmla="*/ 17 h 90"/>
                <a:gd name="T96" fmla="*/ 11 w 168"/>
                <a:gd name="T97" fmla="*/ 4 h 90"/>
                <a:gd name="T98" fmla="*/ 4 w 168"/>
                <a:gd name="T99" fmla="*/ 4 h 90"/>
                <a:gd name="T100" fmla="*/ 4 w 168"/>
                <a:gd name="T101" fmla="*/ 0 h 90"/>
                <a:gd name="T102" fmla="*/ 0 w 168"/>
                <a:gd name="T10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 h="90">
                  <a:moveTo>
                    <a:pt x="168" y="90"/>
                  </a:moveTo>
                  <a:lnTo>
                    <a:pt x="136" y="90"/>
                  </a:lnTo>
                  <a:lnTo>
                    <a:pt x="136" y="88"/>
                  </a:lnTo>
                  <a:lnTo>
                    <a:pt x="104" y="88"/>
                  </a:lnTo>
                  <a:lnTo>
                    <a:pt x="104" y="84"/>
                  </a:lnTo>
                  <a:lnTo>
                    <a:pt x="90" y="84"/>
                  </a:lnTo>
                  <a:lnTo>
                    <a:pt x="90" y="82"/>
                  </a:lnTo>
                  <a:lnTo>
                    <a:pt x="88" y="82"/>
                  </a:lnTo>
                  <a:lnTo>
                    <a:pt x="88" y="79"/>
                  </a:lnTo>
                  <a:lnTo>
                    <a:pt x="82" y="79"/>
                  </a:lnTo>
                  <a:lnTo>
                    <a:pt x="82" y="77"/>
                  </a:lnTo>
                  <a:lnTo>
                    <a:pt x="72" y="77"/>
                  </a:lnTo>
                  <a:lnTo>
                    <a:pt x="72" y="72"/>
                  </a:lnTo>
                  <a:lnTo>
                    <a:pt x="65" y="72"/>
                  </a:lnTo>
                  <a:lnTo>
                    <a:pt x="65" y="70"/>
                  </a:lnTo>
                  <a:lnTo>
                    <a:pt x="61" y="70"/>
                  </a:lnTo>
                  <a:lnTo>
                    <a:pt x="61" y="68"/>
                  </a:lnTo>
                  <a:lnTo>
                    <a:pt x="57" y="68"/>
                  </a:lnTo>
                  <a:lnTo>
                    <a:pt x="57" y="64"/>
                  </a:lnTo>
                  <a:lnTo>
                    <a:pt x="55" y="64"/>
                  </a:lnTo>
                  <a:lnTo>
                    <a:pt x="55" y="62"/>
                  </a:lnTo>
                  <a:lnTo>
                    <a:pt x="52" y="62"/>
                  </a:lnTo>
                  <a:lnTo>
                    <a:pt x="52" y="60"/>
                  </a:lnTo>
                  <a:lnTo>
                    <a:pt x="45" y="60"/>
                  </a:lnTo>
                  <a:lnTo>
                    <a:pt x="45" y="57"/>
                  </a:lnTo>
                  <a:lnTo>
                    <a:pt x="43" y="57"/>
                  </a:lnTo>
                  <a:lnTo>
                    <a:pt x="43" y="56"/>
                  </a:lnTo>
                  <a:lnTo>
                    <a:pt x="42" y="56"/>
                  </a:lnTo>
                  <a:lnTo>
                    <a:pt x="42" y="53"/>
                  </a:lnTo>
                  <a:lnTo>
                    <a:pt x="41" y="53"/>
                  </a:lnTo>
                  <a:lnTo>
                    <a:pt x="41" y="47"/>
                  </a:lnTo>
                  <a:lnTo>
                    <a:pt x="34" y="47"/>
                  </a:lnTo>
                  <a:lnTo>
                    <a:pt x="34" y="45"/>
                  </a:lnTo>
                  <a:lnTo>
                    <a:pt x="32" y="45"/>
                  </a:lnTo>
                  <a:lnTo>
                    <a:pt x="32" y="34"/>
                  </a:lnTo>
                  <a:lnTo>
                    <a:pt x="27" y="34"/>
                  </a:lnTo>
                  <a:lnTo>
                    <a:pt x="27" y="33"/>
                  </a:lnTo>
                  <a:lnTo>
                    <a:pt x="26" y="33"/>
                  </a:lnTo>
                  <a:lnTo>
                    <a:pt x="26" y="32"/>
                  </a:lnTo>
                  <a:lnTo>
                    <a:pt x="23" y="32"/>
                  </a:lnTo>
                  <a:lnTo>
                    <a:pt x="23" y="30"/>
                  </a:lnTo>
                  <a:lnTo>
                    <a:pt x="21" y="30"/>
                  </a:lnTo>
                  <a:lnTo>
                    <a:pt x="21" y="25"/>
                  </a:lnTo>
                  <a:lnTo>
                    <a:pt x="20" y="25"/>
                  </a:lnTo>
                  <a:lnTo>
                    <a:pt x="20" y="18"/>
                  </a:lnTo>
                  <a:lnTo>
                    <a:pt x="14" y="18"/>
                  </a:lnTo>
                  <a:lnTo>
                    <a:pt x="14" y="17"/>
                  </a:lnTo>
                  <a:lnTo>
                    <a:pt x="11" y="17"/>
                  </a:lnTo>
                  <a:lnTo>
                    <a:pt x="11" y="4"/>
                  </a:lnTo>
                  <a:lnTo>
                    <a:pt x="4" y="4"/>
                  </a:lnTo>
                  <a:lnTo>
                    <a:pt x="4"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sp>
          <p:nvSpPr>
            <p:cNvPr id="4105" name="Freeform 10"/>
            <p:cNvSpPr>
              <a:spLocks/>
            </p:cNvSpPr>
            <p:nvPr/>
          </p:nvSpPr>
          <p:spPr bwMode="auto">
            <a:xfrm>
              <a:off x="1279886" y="3851079"/>
              <a:ext cx="1476000" cy="1185505"/>
            </a:xfrm>
            <a:custGeom>
              <a:avLst/>
              <a:gdLst>
                <a:gd name="T0" fmla="*/ 118 w 118"/>
                <a:gd name="T1" fmla="*/ 80 h 80"/>
                <a:gd name="T2" fmla="*/ 79 w 118"/>
                <a:gd name="T3" fmla="*/ 80 h 80"/>
                <a:gd name="T4" fmla="*/ 79 w 118"/>
                <a:gd name="T5" fmla="*/ 77 h 80"/>
                <a:gd name="T6" fmla="*/ 78 w 118"/>
                <a:gd name="T7" fmla="*/ 77 h 80"/>
                <a:gd name="T8" fmla="*/ 78 w 118"/>
                <a:gd name="T9" fmla="*/ 71 h 80"/>
                <a:gd name="T10" fmla="*/ 56 w 118"/>
                <a:gd name="T11" fmla="*/ 71 h 80"/>
                <a:gd name="T12" fmla="*/ 56 w 118"/>
                <a:gd name="T13" fmla="*/ 69 h 80"/>
                <a:gd name="T14" fmla="*/ 50 w 118"/>
                <a:gd name="T15" fmla="*/ 69 h 80"/>
                <a:gd name="T16" fmla="*/ 50 w 118"/>
                <a:gd name="T17" fmla="*/ 67 h 80"/>
                <a:gd name="T18" fmla="*/ 46 w 118"/>
                <a:gd name="T19" fmla="*/ 67 h 80"/>
                <a:gd name="T20" fmla="*/ 46 w 118"/>
                <a:gd name="T21" fmla="*/ 64 h 80"/>
                <a:gd name="T22" fmla="*/ 40 w 118"/>
                <a:gd name="T23" fmla="*/ 64 h 80"/>
                <a:gd name="T24" fmla="*/ 40 w 118"/>
                <a:gd name="T25" fmla="*/ 61 h 80"/>
                <a:gd name="T26" fmla="*/ 39 w 118"/>
                <a:gd name="T27" fmla="*/ 61 h 80"/>
                <a:gd name="T28" fmla="*/ 39 w 118"/>
                <a:gd name="T29" fmla="*/ 56 h 80"/>
                <a:gd name="T30" fmla="*/ 35 w 118"/>
                <a:gd name="T31" fmla="*/ 56 h 80"/>
                <a:gd name="T32" fmla="*/ 35 w 118"/>
                <a:gd name="T33" fmla="*/ 53 h 80"/>
                <a:gd name="T34" fmla="*/ 34 w 118"/>
                <a:gd name="T35" fmla="*/ 53 h 80"/>
                <a:gd name="T36" fmla="*/ 34 w 118"/>
                <a:gd name="T37" fmla="*/ 51 h 80"/>
                <a:gd name="T38" fmla="*/ 32 w 118"/>
                <a:gd name="T39" fmla="*/ 51 h 80"/>
                <a:gd name="T40" fmla="*/ 32 w 118"/>
                <a:gd name="T41" fmla="*/ 48 h 80"/>
                <a:gd name="T42" fmla="*/ 28 w 118"/>
                <a:gd name="T43" fmla="*/ 48 h 80"/>
                <a:gd name="T44" fmla="*/ 28 w 118"/>
                <a:gd name="T45" fmla="*/ 46 h 80"/>
                <a:gd name="T46" fmla="*/ 22 w 118"/>
                <a:gd name="T47" fmla="*/ 46 h 80"/>
                <a:gd name="T48" fmla="*/ 22 w 118"/>
                <a:gd name="T49" fmla="*/ 42 h 80"/>
                <a:gd name="T50" fmla="*/ 21 w 118"/>
                <a:gd name="T51" fmla="*/ 42 h 80"/>
                <a:gd name="T52" fmla="*/ 21 w 118"/>
                <a:gd name="T53" fmla="*/ 38 h 80"/>
                <a:gd name="T54" fmla="*/ 17 w 118"/>
                <a:gd name="T55" fmla="*/ 38 h 80"/>
                <a:gd name="T56" fmla="*/ 17 w 118"/>
                <a:gd name="T57" fmla="*/ 34 h 80"/>
                <a:gd name="T58" fmla="*/ 16 w 118"/>
                <a:gd name="T59" fmla="*/ 34 h 80"/>
                <a:gd name="T60" fmla="*/ 16 w 118"/>
                <a:gd name="T61" fmla="*/ 29 h 80"/>
                <a:gd name="T62" fmla="*/ 13 w 118"/>
                <a:gd name="T63" fmla="*/ 29 h 80"/>
                <a:gd name="T64" fmla="*/ 13 w 118"/>
                <a:gd name="T65" fmla="*/ 26 h 80"/>
                <a:gd name="T66" fmla="*/ 12 w 118"/>
                <a:gd name="T67" fmla="*/ 26 h 80"/>
                <a:gd name="T68" fmla="*/ 12 w 118"/>
                <a:gd name="T69" fmla="*/ 21 h 80"/>
                <a:gd name="T70" fmla="*/ 10 w 118"/>
                <a:gd name="T71" fmla="*/ 21 h 80"/>
                <a:gd name="T72" fmla="*/ 10 w 118"/>
                <a:gd name="T73" fmla="*/ 14 h 80"/>
                <a:gd name="T74" fmla="*/ 8 w 118"/>
                <a:gd name="T75" fmla="*/ 14 h 80"/>
                <a:gd name="T76" fmla="*/ 8 w 118"/>
                <a:gd name="T77" fmla="*/ 10 h 80"/>
                <a:gd name="T78" fmla="*/ 7 w 118"/>
                <a:gd name="T79" fmla="*/ 10 h 80"/>
                <a:gd name="T80" fmla="*/ 7 w 118"/>
                <a:gd name="T81" fmla="*/ 5 h 80"/>
                <a:gd name="T82" fmla="*/ 5 w 118"/>
                <a:gd name="T83" fmla="*/ 5 h 80"/>
                <a:gd name="T84" fmla="*/ 5 w 118"/>
                <a:gd name="T85" fmla="*/ 3 h 80"/>
                <a:gd name="T86" fmla="*/ 2 w 118"/>
                <a:gd name="T87" fmla="*/ 3 h 80"/>
                <a:gd name="T88" fmla="*/ 2 w 118"/>
                <a:gd name="T89" fmla="*/ 0 h 80"/>
                <a:gd name="T90" fmla="*/ 0 w 118"/>
                <a:gd name="T9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80">
                  <a:moveTo>
                    <a:pt x="118" y="80"/>
                  </a:moveTo>
                  <a:lnTo>
                    <a:pt x="79" y="80"/>
                  </a:lnTo>
                  <a:lnTo>
                    <a:pt x="79" y="77"/>
                  </a:lnTo>
                  <a:lnTo>
                    <a:pt x="78" y="77"/>
                  </a:lnTo>
                  <a:lnTo>
                    <a:pt x="78" y="71"/>
                  </a:lnTo>
                  <a:lnTo>
                    <a:pt x="56" y="71"/>
                  </a:lnTo>
                  <a:lnTo>
                    <a:pt x="56" y="69"/>
                  </a:lnTo>
                  <a:lnTo>
                    <a:pt x="50" y="69"/>
                  </a:lnTo>
                  <a:lnTo>
                    <a:pt x="50" y="67"/>
                  </a:lnTo>
                  <a:lnTo>
                    <a:pt x="46" y="67"/>
                  </a:lnTo>
                  <a:lnTo>
                    <a:pt x="46" y="64"/>
                  </a:lnTo>
                  <a:lnTo>
                    <a:pt x="40" y="64"/>
                  </a:lnTo>
                  <a:lnTo>
                    <a:pt x="40" y="61"/>
                  </a:lnTo>
                  <a:lnTo>
                    <a:pt x="39" y="61"/>
                  </a:lnTo>
                  <a:lnTo>
                    <a:pt x="39" y="56"/>
                  </a:lnTo>
                  <a:lnTo>
                    <a:pt x="35" y="56"/>
                  </a:lnTo>
                  <a:lnTo>
                    <a:pt x="35" y="53"/>
                  </a:lnTo>
                  <a:lnTo>
                    <a:pt x="34" y="53"/>
                  </a:lnTo>
                  <a:lnTo>
                    <a:pt x="34" y="51"/>
                  </a:lnTo>
                  <a:lnTo>
                    <a:pt x="32" y="51"/>
                  </a:lnTo>
                  <a:lnTo>
                    <a:pt x="32" y="48"/>
                  </a:lnTo>
                  <a:lnTo>
                    <a:pt x="28" y="48"/>
                  </a:lnTo>
                  <a:lnTo>
                    <a:pt x="28" y="46"/>
                  </a:lnTo>
                  <a:lnTo>
                    <a:pt x="22" y="46"/>
                  </a:lnTo>
                  <a:lnTo>
                    <a:pt x="22" y="42"/>
                  </a:lnTo>
                  <a:lnTo>
                    <a:pt x="21" y="42"/>
                  </a:lnTo>
                  <a:lnTo>
                    <a:pt x="21" y="38"/>
                  </a:lnTo>
                  <a:lnTo>
                    <a:pt x="17" y="38"/>
                  </a:lnTo>
                  <a:lnTo>
                    <a:pt x="17" y="34"/>
                  </a:lnTo>
                  <a:lnTo>
                    <a:pt x="16" y="34"/>
                  </a:lnTo>
                  <a:lnTo>
                    <a:pt x="16" y="29"/>
                  </a:lnTo>
                  <a:lnTo>
                    <a:pt x="13" y="29"/>
                  </a:lnTo>
                  <a:lnTo>
                    <a:pt x="13" y="26"/>
                  </a:lnTo>
                  <a:lnTo>
                    <a:pt x="12" y="26"/>
                  </a:lnTo>
                  <a:lnTo>
                    <a:pt x="12" y="21"/>
                  </a:lnTo>
                  <a:lnTo>
                    <a:pt x="10" y="21"/>
                  </a:lnTo>
                  <a:lnTo>
                    <a:pt x="10" y="14"/>
                  </a:lnTo>
                  <a:lnTo>
                    <a:pt x="8" y="14"/>
                  </a:lnTo>
                  <a:lnTo>
                    <a:pt x="8" y="10"/>
                  </a:lnTo>
                  <a:lnTo>
                    <a:pt x="7" y="10"/>
                  </a:lnTo>
                  <a:lnTo>
                    <a:pt x="7" y="5"/>
                  </a:lnTo>
                  <a:lnTo>
                    <a:pt x="5" y="5"/>
                  </a:lnTo>
                  <a:lnTo>
                    <a:pt x="5" y="3"/>
                  </a:lnTo>
                  <a:lnTo>
                    <a:pt x="2" y="3"/>
                  </a:lnTo>
                  <a:lnTo>
                    <a:pt x="2" y="0"/>
                  </a:lnTo>
                  <a:lnTo>
                    <a:pt x="0" y="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sp>
          <p:nvSpPr>
            <p:cNvPr id="4106" name="Freeform 11"/>
            <p:cNvSpPr>
              <a:spLocks/>
            </p:cNvSpPr>
            <p:nvPr/>
          </p:nvSpPr>
          <p:spPr bwMode="auto">
            <a:xfrm>
              <a:off x="1279886" y="3851080"/>
              <a:ext cx="1476000" cy="1170686"/>
            </a:xfrm>
            <a:custGeom>
              <a:avLst/>
              <a:gdLst>
                <a:gd name="T0" fmla="*/ 118 w 118"/>
                <a:gd name="T1" fmla="*/ 79 h 79"/>
                <a:gd name="T2" fmla="*/ 107 w 118"/>
                <a:gd name="T3" fmla="*/ 79 h 79"/>
                <a:gd name="T4" fmla="*/ 107 w 118"/>
                <a:gd name="T5" fmla="*/ 72 h 79"/>
                <a:gd name="T6" fmla="*/ 103 w 118"/>
                <a:gd name="T7" fmla="*/ 72 h 79"/>
                <a:gd name="T8" fmla="*/ 103 w 118"/>
                <a:gd name="T9" fmla="*/ 64 h 79"/>
                <a:gd name="T10" fmla="*/ 85 w 118"/>
                <a:gd name="T11" fmla="*/ 64 h 79"/>
                <a:gd name="T12" fmla="*/ 85 w 118"/>
                <a:gd name="T13" fmla="*/ 60 h 79"/>
                <a:gd name="T14" fmla="*/ 74 w 118"/>
                <a:gd name="T15" fmla="*/ 60 h 79"/>
                <a:gd name="T16" fmla="*/ 74 w 118"/>
                <a:gd name="T17" fmla="*/ 56 h 79"/>
                <a:gd name="T18" fmla="*/ 68 w 118"/>
                <a:gd name="T19" fmla="*/ 56 h 79"/>
                <a:gd name="T20" fmla="*/ 68 w 118"/>
                <a:gd name="T21" fmla="*/ 53 h 79"/>
                <a:gd name="T22" fmla="*/ 65 w 118"/>
                <a:gd name="T23" fmla="*/ 53 h 79"/>
                <a:gd name="T24" fmla="*/ 65 w 118"/>
                <a:gd name="T25" fmla="*/ 50 h 79"/>
                <a:gd name="T26" fmla="*/ 59 w 118"/>
                <a:gd name="T27" fmla="*/ 50 h 79"/>
                <a:gd name="T28" fmla="*/ 59 w 118"/>
                <a:gd name="T29" fmla="*/ 48 h 79"/>
                <a:gd name="T30" fmla="*/ 56 w 118"/>
                <a:gd name="T31" fmla="*/ 48 h 79"/>
                <a:gd name="T32" fmla="*/ 56 w 118"/>
                <a:gd name="T33" fmla="*/ 44 h 79"/>
                <a:gd name="T34" fmla="*/ 46 w 118"/>
                <a:gd name="T35" fmla="*/ 44 h 79"/>
                <a:gd name="T36" fmla="*/ 46 w 118"/>
                <a:gd name="T37" fmla="*/ 43 h 79"/>
                <a:gd name="T38" fmla="*/ 36 w 118"/>
                <a:gd name="T39" fmla="*/ 43 h 79"/>
                <a:gd name="T40" fmla="*/ 36 w 118"/>
                <a:gd name="T41" fmla="*/ 34 h 79"/>
                <a:gd name="T42" fmla="*/ 35 w 118"/>
                <a:gd name="T43" fmla="*/ 34 h 79"/>
                <a:gd name="T44" fmla="*/ 35 w 118"/>
                <a:gd name="T45" fmla="*/ 33 h 79"/>
                <a:gd name="T46" fmla="*/ 33 w 118"/>
                <a:gd name="T47" fmla="*/ 33 h 79"/>
                <a:gd name="T48" fmla="*/ 33 w 118"/>
                <a:gd name="T49" fmla="*/ 31 h 79"/>
                <a:gd name="T50" fmla="*/ 27 w 118"/>
                <a:gd name="T51" fmla="*/ 31 h 79"/>
                <a:gd name="T52" fmla="*/ 27 w 118"/>
                <a:gd name="T53" fmla="*/ 28 h 79"/>
                <a:gd name="T54" fmla="*/ 25 w 118"/>
                <a:gd name="T55" fmla="*/ 28 h 79"/>
                <a:gd name="T56" fmla="*/ 25 w 118"/>
                <a:gd name="T57" fmla="*/ 26 h 79"/>
                <a:gd name="T58" fmla="*/ 22 w 118"/>
                <a:gd name="T59" fmla="*/ 26 h 79"/>
                <a:gd name="T60" fmla="*/ 22 w 118"/>
                <a:gd name="T61" fmla="*/ 22 h 79"/>
                <a:gd name="T62" fmla="*/ 20 w 118"/>
                <a:gd name="T63" fmla="*/ 22 h 79"/>
                <a:gd name="T64" fmla="*/ 20 w 118"/>
                <a:gd name="T65" fmla="*/ 17 h 79"/>
                <a:gd name="T66" fmla="*/ 18 w 118"/>
                <a:gd name="T67" fmla="*/ 17 h 79"/>
                <a:gd name="T68" fmla="*/ 18 w 118"/>
                <a:gd name="T69" fmla="*/ 12 h 79"/>
                <a:gd name="T70" fmla="*/ 16 w 118"/>
                <a:gd name="T71" fmla="*/ 12 h 79"/>
                <a:gd name="T72" fmla="*/ 16 w 118"/>
                <a:gd name="T73" fmla="*/ 7 h 79"/>
                <a:gd name="T74" fmla="*/ 14 w 118"/>
                <a:gd name="T75" fmla="*/ 7 h 79"/>
                <a:gd name="T76" fmla="*/ 14 w 118"/>
                <a:gd name="T77" fmla="*/ 5 h 79"/>
                <a:gd name="T78" fmla="*/ 10 w 118"/>
                <a:gd name="T79" fmla="*/ 5 h 79"/>
                <a:gd name="T80" fmla="*/ 10 w 118"/>
                <a:gd name="T81" fmla="*/ 3 h 79"/>
                <a:gd name="T82" fmla="*/ 5 w 118"/>
                <a:gd name="T83" fmla="*/ 3 h 79"/>
                <a:gd name="T84" fmla="*/ 5 w 118"/>
                <a:gd name="T85" fmla="*/ 0 h 79"/>
                <a:gd name="T86" fmla="*/ 0 w 118"/>
                <a:gd name="T8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8" h="79">
                  <a:moveTo>
                    <a:pt x="118" y="79"/>
                  </a:moveTo>
                  <a:lnTo>
                    <a:pt x="107" y="79"/>
                  </a:lnTo>
                  <a:lnTo>
                    <a:pt x="107" y="72"/>
                  </a:lnTo>
                  <a:lnTo>
                    <a:pt x="103" y="72"/>
                  </a:lnTo>
                  <a:lnTo>
                    <a:pt x="103" y="64"/>
                  </a:lnTo>
                  <a:lnTo>
                    <a:pt x="85" y="64"/>
                  </a:lnTo>
                  <a:lnTo>
                    <a:pt x="85" y="60"/>
                  </a:lnTo>
                  <a:lnTo>
                    <a:pt x="74" y="60"/>
                  </a:lnTo>
                  <a:lnTo>
                    <a:pt x="74" y="56"/>
                  </a:lnTo>
                  <a:lnTo>
                    <a:pt x="68" y="56"/>
                  </a:lnTo>
                  <a:lnTo>
                    <a:pt x="68" y="53"/>
                  </a:lnTo>
                  <a:lnTo>
                    <a:pt x="65" y="53"/>
                  </a:lnTo>
                  <a:lnTo>
                    <a:pt x="65" y="50"/>
                  </a:lnTo>
                  <a:lnTo>
                    <a:pt x="59" y="50"/>
                  </a:lnTo>
                  <a:lnTo>
                    <a:pt x="59" y="48"/>
                  </a:lnTo>
                  <a:lnTo>
                    <a:pt x="56" y="48"/>
                  </a:lnTo>
                  <a:lnTo>
                    <a:pt x="56" y="44"/>
                  </a:lnTo>
                  <a:lnTo>
                    <a:pt x="46" y="44"/>
                  </a:lnTo>
                  <a:lnTo>
                    <a:pt x="46" y="43"/>
                  </a:lnTo>
                  <a:lnTo>
                    <a:pt x="36" y="43"/>
                  </a:lnTo>
                  <a:lnTo>
                    <a:pt x="36" y="34"/>
                  </a:lnTo>
                  <a:lnTo>
                    <a:pt x="35" y="34"/>
                  </a:lnTo>
                  <a:lnTo>
                    <a:pt x="35" y="33"/>
                  </a:lnTo>
                  <a:lnTo>
                    <a:pt x="33" y="33"/>
                  </a:lnTo>
                  <a:lnTo>
                    <a:pt x="33" y="31"/>
                  </a:lnTo>
                  <a:lnTo>
                    <a:pt x="27" y="31"/>
                  </a:lnTo>
                  <a:lnTo>
                    <a:pt x="27" y="28"/>
                  </a:lnTo>
                  <a:lnTo>
                    <a:pt x="25" y="28"/>
                  </a:lnTo>
                  <a:lnTo>
                    <a:pt x="25" y="26"/>
                  </a:lnTo>
                  <a:lnTo>
                    <a:pt x="22" y="26"/>
                  </a:lnTo>
                  <a:lnTo>
                    <a:pt x="22" y="22"/>
                  </a:lnTo>
                  <a:lnTo>
                    <a:pt x="20" y="22"/>
                  </a:lnTo>
                  <a:lnTo>
                    <a:pt x="20" y="17"/>
                  </a:lnTo>
                  <a:lnTo>
                    <a:pt x="18" y="17"/>
                  </a:lnTo>
                  <a:lnTo>
                    <a:pt x="18" y="12"/>
                  </a:lnTo>
                  <a:lnTo>
                    <a:pt x="16" y="12"/>
                  </a:lnTo>
                  <a:lnTo>
                    <a:pt x="16" y="7"/>
                  </a:lnTo>
                  <a:lnTo>
                    <a:pt x="14" y="7"/>
                  </a:lnTo>
                  <a:lnTo>
                    <a:pt x="14" y="5"/>
                  </a:lnTo>
                  <a:lnTo>
                    <a:pt x="10" y="5"/>
                  </a:lnTo>
                  <a:lnTo>
                    <a:pt x="10" y="3"/>
                  </a:lnTo>
                  <a:lnTo>
                    <a:pt x="5" y="3"/>
                  </a:lnTo>
                  <a:lnTo>
                    <a:pt x="5"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sp>
          <p:nvSpPr>
            <p:cNvPr id="4107" name="Freeform 12"/>
            <p:cNvSpPr>
              <a:spLocks/>
            </p:cNvSpPr>
            <p:nvPr/>
          </p:nvSpPr>
          <p:spPr bwMode="auto">
            <a:xfrm>
              <a:off x="3763023" y="3849603"/>
              <a:ext cx="2104823" cy="1157691"/>
            </a:xfrm>
            <a:custGeom>
              <a:avLst/>
              <a:gdLst>
                <a:gd name="T0" fmla="*/ 137 w 165"/>
                <a:gd name="T1" fmla="*/ 80 h 80"/>
                <a:gd name="T2" fmla="*/ 125 w 165"/>
                <a:gd name="T3" fmla="*/ 79 h 80"/>
                <a:gd name="T4" fmla="*/ 119 w 165"/>
                <a:gd name="T5" fmla="*/ 77 h 80"/>
                <a:gd name="T6" fmla="*/ 115 w 165"/>
                <a:gd name="T7" fmla="*/ 76 h 80"/>
                <a:gd name="T8" fmla="*/ 106 w 165"/>
                <a:gd name="T9" fmla="*/ 74 h 80"/>
                <a:gd name="T10" fmla="*/ 99 w 165"/>
                <a:gd name="T11" fmla="*/ 72 h 80"/>
                <a:gd name="T12" fmla="*/ 91 w 165"/>
                <a:gd name="T13" fmla="*/ 70 h 80"/>
                <a:gd name="T14" fmla="*/ 86 w 165"/>
                <a:gd name="T15" fmla="*/ 68 h 80"/>
                <a:gd name="T16" fmla="*/ 85 w 165"/>
                <a:gd name="T17" fmla="*/ 67 h 80"/>
                <a:gd name="T18" fmla="*/ 82 w 165"/>
                <a:gd name="T19" fmla="*/ 65 h 80"/>
                <a:gd name="T20" fmla="*/ 71 w 165"/>
                <a:gd name="T21" fmla="*/ 64 h 80"/>
                <a:gd name="T22" fmla="*/ 66 w 165"/>
                <a:gd name="T23" fmla="*/ 62 h 80"/>
                <a:gd name="T24" fmla="*/ 64 w 165"/>
                <a:gd name="T25" fmla="*/ 60 h 80"/>
                <a:gd name="T26" fmla="*/ 59 w 165"/>
                <a:gd name="T27" fmla="*/ 57 h 80"/>
                <a:gd name="T28" fmla="*/ 57 w 165"/>
                <a:gd name="T29" fmla="*/ 55 h 80"/>
                <a:gd name="T30" fmla="*/ 53 w 165"/>
                <a:gd name="T31" fmla="*/ 53 h 80"/>
                <a:gd name="T32" fmla="*/ 51 w 165"/>
                <a:gd name="T33" fmla="*/ 51 h 80"/>
                <a:gd name="T34" fmla="*/ 49 w 165"/>
                <a:gd name="T35" fmla="*/ 49 h 80"/>
                <a:gd name="T36" fmla="*/ 45 w 165"/>
                <a:gd name="T37" fmla="*/ 47 h 80"/>
                <a:gd name="T38" fmla="*/ 43 w 165"/>
                <a:gd name="T39" fmla="*/ 44 h 80"/>
                <a:gd name="T40" fmla="*/ 41 w 165"/>
                <a:gd name="T41" fmla="*/ 41 h 80"/>
                <a:gd name="T42" fmla="*/ 39 w 165"/>
                <a:gd name="T43" fmla="*/ 39 h 80"/>
                <a:gd name="T44" fmla="*/ 34 w 165"/>
                <a:gd name="T45" fmla="*/ 38 h 80"/>
                <a:gd name="T46" fmla="*/ 33 w 165"/>
                <a:gd name="T47" fmla="*/ 36 h 80"/>
                <a:gd name="T48" fmla="*/ 31 w 165"/>
                <a:gd name="T49" fmla="*/ 34 h 80"/>
                <a:gd name="T50" fmla="*/ 29 w 165"/>
                <a:gd name="T51" fmla="*/ 31 h 80"/>
                <a:gd name="T52" fmla="*/ 27 w 165"/>
                <a:gd name="T53" fmla="*/ 29 h 80"/>
                <a:gd name="T54" fmla="*/ 25 w 165"/>
                <a:gd name="T55" fmla="*/ 25 h 80"/>
                <a:gd name="T56" fmla="*/ 24 w 165"/>
                <a:gd name="T57" fmla="*/ 22 h 80"/>
                <a:gd name="T58" fmla="*/ 22 w 165"/>
                <a:gd name="T59" fmla="*/ 21 h 80"/>
                <a:gd name="T60" fmla="*/ 18 w 165"/>
                <a:gd name="T61" fmla="*/ 19 h 80"/>
                <a:gd name="T62" fmla="*/ 17 w 165"/>
                <a:gd name="T63" fmla="*/ 16 h 80"/>
                <a:gd name="T64" fmla="*/ 14 w 165"/>
                <a:gd name="T65" fmla="*/ 14 h 80"/>
                <a:gd name="T66" fmla="*/ 12 w 165"/>
                <a:gd name="T67" fmla="*/ 12 h 80"/>
                <a:gd name="T68" fmla="*/ 10 w 165"/>
                <a:gd name="T69" fmla="*/ 10 h 80"/>
                <a:gd name="T70" fmla="*/ 8 w 165"/>
                <a:gd name="T71" fmla="*/ 8 h 80"/>
                <a:gd name="T72" fmla="*/ 6 w 165"/>
                <a:gd name="T73" fmla="*/ 4 h 80"/>
                <a:gd name="T74" fmla="*/ 5 w 165"/>
                <a:gd name="T75" fmla="*/ 3 h 80"/>
                <a:gd name="T76" fmla="*/ 2 w 165"/>
                <a:gd name="T77" fmla="*/ 1 h 80"/>
                <a:gd name="T78" fmla="*/ 0 w 165"/>
                <a:gd name="T7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 h="80">
                  <a:moveTo>
                    <a:pt x="165" y="80"/>
                  </a:moveTo>
                  <a:lnTo>
                    <a:pt x="137" y="80"/>
                  </a:lnTo>
                  <a:lnTo>
                    <a:pt x="137" y="79"/>
                  </a:lnTo>
                  <a:lnTo>
                    <a:pt x="125" y="79"/>
                  </a:lnTo>
                  <a:lnTo>
                    <a:pt x="125" y="77"/>
                  </a:lnTo>
                  <a:lnTo>
                    <a:pt x="119" y="77"/>
                  </a:lnTo>
                  <a:lnTo>
                    <a:pt x="119" y="76"/>
                  </a:lnTo>
                  <a:lnTo>
                    <a:pt x="115" y="76"/>
                  </a:lnTo>
                  <a:lnTo>
                    <a:pt x="115" y="74"/>
                  </a:lnTo>
                  <a:lnTo>
                    <a:pt x="106" y="74"/>
                  </a:lnTo>
                  <a:lnTo>
                    <a:pt x="106" y="72"/>
                  </a:lnTo>
                  <a:lnTo>
                    <a:pt x="99" y="72"/>
                  </a:lnTo>
                  <a:lnTo>
                    <a:pt x="99" y="70"/>
                  </a:lnTo>
                  <a:lnTo>
                    <a:pt x="91" y="70"/>
                  </a:lnTo>
                  <a:lnTo>
                    <a:pt x="91" y="68"/>
                  </a:lnTo>
                  <a:lnTo>
                    <a:pt x="86" y="68"/>
                  </a:lnTo>
                  <a:lnTo>
                    <a:pt x="86" y="67"/>
                  </a:lnTo>
                  <a:lnTo>
                    <a:pt x="85" y="67"/>
                  </a:lnTo>
                  <a:lnTo>
                    <a:pt x="85" y="65"/>
                  </a:lnTo>
                  <a:lnTo>
                    <a:pt x="82" y="65"/>
                  </a:lnTo>
                  <a:lnTo>
                    <a:pt x="82" y="64"/>
                  </a:lnTo>
                  <a:lnTo>
                    <a:pt x="71" y="64"/>
                  </a:lnTo>
                  <a:lnTo>
                    <a:pt x="71" y="62"/>
                  </a:lnTo>
                  <a:lnTo>
                    <a:pt x="66" y="62"/>
                  </a:lnTo>
                  <a:lnTo>
                    <a:pt x="66" y="60"/>
                  </a:lnTo>
                  <a:lnTo>
                    <a:pt x="64" y="60"/>
                  </a:lnTo>
                  <a:lnTo>
                    <a:pt x="64" y="57"/>
                  </a:lnTo>
                  <a:lnTo>
                    <a:pt x="59" y="57"/>
                  </a:lnTo>
                  <a:lnTo>
                    <a:pt x="59" y="55"/>
                  </a:lnTo>
                  <a:lnTo>
                    <a:pt x="57" y="55"/>
                  </a:lnTo>
                  <a:lnTo>
                    <a:pt x="57" y="53"/>
                  </a:lnTo>
                  <a:lnTo>
                    <a:pt x="53" y="53"/>
                  </a:lnTo>
                  <a:lnTo>
                    <a:pt x="53" y="51"/>
                  </a:lnTo>
                  <a:lnTo>
                    <a:pt x="51" y="51"/>
                  </a:lnTo>
                  <a:lnTo>
                    <a:pt x="51" y="49"/>
                  </a:lnTo>
                  <a:lnTo>
                    <a:pt x="49" y="49"/>
                  </a:lnTo>
                  <a:lnTo>
                    <a:pt x="49" y="47"/>
                  </a:lnTo>
                  <a:lnTo>
                    <a:pt x="45" y="47"/>
                  </a:lnTo>
                  <a:lnTo>
                    <a:pt x="45" y="44"/>
                  </a:lnTo>
                  <a:lnTo>
                    <a:pt x="43" y="44"/>
                  </a:lnTo>
                  <a:lnTo>
                    <a:pt x="43" y="41"/>
                  </a:lnTo>
                  <a:lnTo>
                    <a:pt x="41" y="41"/>
                  </a:lnTo>
                  <a:lnTo>
                    <a:pt x="41" y="39"/>
                  </a:lnTo>
                  <a:lnTo>
                    <a:pt x="39" y="39"/>
                  </a:lnTo>
                  <a:lnTo>
                    <a:pt x="39" y="38"/>
                  </a:lnTo>
                  <a:lnTo>
                    <a:pt x="34" y="38"/>
                  </a:lnTo>
                  <a:lnTo>
                    <a:pt x="34" y="36"/>
                  </a:lnTo>
                  <a:lnTo>
                    <a:pt x="33" y="36"/>
                  </a:lnTo>
                  <a:lnTo>
                    <a:pt x="33" y="34"/>
                  </a:lnTo>
                  <a:lnTo>
                    <a:pt x="31" y="34"/>
                  </a:lnTo>
                  <a:lnTo>
                    <a:pt x="31" y="31"/>
                  </a:lnTo>
                  <a:lnTo>
                    <a:pt x="29" y="31"/>
                  </a:lnTo>
                  <a:lnTo>
                    <a:pt x="29" y="29"/>
                  </a:lnTo>
                  <a:lnTo>
                    <a:pt x="27" y="29"/>
                  </a:lnTo>
                  <a:lnTo>
                    <a:pt x="27" y="25"/>
                  </a:lnTo>
                  <a:lnTo>
                    <a:pt x="25" y="25"/>
                  </a:lnTo>
                  <a:lnTo>
                    <a:pt x="25" y="22"/>
                  </a:lnTo>
                  <a:lnTo>
                    <a:pt x="24" y="22"/>
                  </a:lnTo>
                  <a:lnTo>
                    <a:pt x="24" y="21"/>
                  </a:lnTo>
                  <a:lnTo>
                    <a:pt x="22" y="21"/>
                  </a:lnTo>
                  <a:lnTo>
                    <a:pt x="22" y="19"/>
                  </a:lnTo>
                  <a:lnTo>
                    <a:pt x="18" y="19"/>
                  </a:lnTo>
                  <a:lnTo>
                    <a:pt x="18" y="16"/>
                  </a:lnTo>
                  <a:lnTo>
                    <a:pt x="17" y="16"/>
                  </a:lnTo>
                  <a:lnTo>
                    <a:pt x="17" y="14"/>
                  </a:lnTo>
                  <a:lnTo>
                    <a:pt x="14" y="14"/>
                  </a:lnTo>
                  <a:lnTo>
                    <a:pt x="14" y="12"/>
                  </a:lnTo>
                  <a:lnTo>
                    <a:pt x="12" y="12"/>
                  </a:lnTo>
                  <a:lnTo>
                    <a:pt x="12" y="10"/>
                  </a:lnTo>
                  <a:lnTo>
                    <a:pt x="10" y="10"/>
                  </a:lnTo>
                  <a:lnTo>
                    <a:pt x="10" y="8"/>
                  </a:lnTo>
                  <a:lnTo>
                    <a:pt x="8" y="8"/>
                  </a:lnTo>
                  <a:lnTo>
                    <a:pt x="8" y="4"/>
                  </a:lnTo>
                  <a:lnTo>
                    <a:pt x="6" y="4"/>
                  </a:lnTo>
                  <a:lnTo>
                    <a:pt x="6" y="3"/>
                  </a:lnTo>
                  <a:lnTo>
                    <a:pt x="5" y="3"/>
                  </a:lnTo>
                  <a:lnTo>
                    <a:pt x="5" y="1"/>
                  </a:lnTo>
                  <a:lnTo>
                    <a:pt x="2" y="1"/>
                  </a:lnTo>
                  <a:lnTo>
                    <a:pt x="2" y="0"/>
                  </a:lnTo>
                  <a:lnTo>
                    <a:pt x="0" y="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sp>
          <p:nvSpPr>
            <p:cNvPr id="4108" name="Freeform 13"/>
            <p:cNvSpPr>
              <a:spLocks/>
            </p:cNvSpPr>
            <p:nvPr/>
          </p:nvSpPr>
          <p:spPr bwMode="auto">
            <a:xfrm>
              <a:off x="3763022" y="3849604"/>
              <a:ext cx="2168605" cy="1172162"/>
            </a:xfrm>
            <a:custGeom>
              <a:avLst/>
              <a:gdLst>
                <a:gd name="T0" fmla="*/ 130 w 170"/>
                <a:gd name="T1" fmla="*/ 81 h 81"/>
                <a:gd name="T2" fmla="*/ 125 w 170"/>
                <a:gd name="T3" fmla="*/ 79 h 81"/>
                <a:gd name="T4" fmla="*/ 119 w 170"/>
                <a:gd name="T5" fmla="*/ 77 h 81"/>
                <a:gd name="T6" fmla="*/ 115 w 170"/>
                <a:gd name="T7" fmla="*/ 76 h 81"/>
                <a:gd name="T8" fmla="*/ 110 w 170"/>
                <a:gd name="T9" fmla="*/ 74 h 81"/>
                <a:gd name="T10" fmla="*/ 103 w 170"/>
                <a:gd name="T11" fmla="*/ 72 h 81"/>
                <a:gd name="T12" fmla="*/ 99 w 170"/>
                <a:gd name="T13" fmla="*/ 70 h 81"/>
                <a:gd name="T14" fmla="*/ 95 w 170"/>
                <a:gd name="T15" fmla="*/ 67 h 81"/>
                <a:gd name="T16" fmla="*/ 87 w 170"/>
                <a:gd name="T17" fmla="*/ 65 h 81"/>
                <a:gd name="T18" fmla="*/ 83 w 170"/>
                <a:gd name="T19" fmla="*/ 63 h 81"/>
                <a:gd name="T20" fmla="*/ 79 w 170"/>
                <a:gd name="T21" fmla="*/ 60 h 81"/>
                <a:gd name="T22" fmla="*/ 77 w 170"/>
                <a:gd name="T23" fmla="*/ 59 h 81"/>
                <a:gd name="T24" fmla="*/ 74 w 170"/>
                <a:gd name="T25" fmla="*/ 56 h 81"/>
                <a:gd name="T26" fmla="*/ 69 w 170"/>
                <a:gd name="T27" fmla="*/ 54 h 81"/>
                <a:gd name="T28" fmla="*/ 67 w 170"/>
                <a:gd name="T29" fmla="*/ 52 h 81"/>
                <a:gd name="T30" fmla="*/ 64 w 170"/>
                <a:gd name="T31" fmla="*/ 50 h 81"/>
                <a:gd name="T32" fmla="*/ 61 w 170"/>
                <a:gd name="T33" fmla="*/ 49 h 81"/>
                <a:gd name="T34" fmla="*/ 59 w 170"/>
                <a:gd name="T35" fmla="*/ 47 h 81"/>
                <a:gd name="T36" fmla="*/ 56 w 170"/>
                <a:gd name="T37" fmla="*/ 44 h 81"/>
                <a:gd name="T38" fmla="*/ 52 w 170"/>
                <a:gd name="T39" fmla="*/ 42 h 81"/>
                <a:gd name="T40" fmla="*/ 50 w 170"/>
                <a:gd name="T41" fmla="*/ 40 h 81"/>
                <a:gd name="T42" fmla="*/ 47 w 170"/>
                <a:gd name="T43" fmla="*/ 37 h 81"/>
                <a:gd name="T44" fmla="*/ 44 w 170"/>
                <a:gd name="T45" fmla="*/ 35 h 81"/>
                <a:gd name="T46" fmla="*/ 41 w 170"/>
                <a:gd name="T47" fmla="*/ 32 h 81"/>
                <a:gd name="T48" fmla="*/ 38 w 170"/>
                <a:gd name="T49" fmla="*/ 28 h 81"/>
                <a:gd name="T50" fmla="*/ 35 w 170"/>
                <a:gd name="T51" fmla="*/ 26 h 81"/>
                <a:gd name="T52" fmla="*/ 33 w 170"/>
                <a:gd name="T53" fmla="*/ 24 h 81"/>
                <a:gd name="T54" fmla="*/ 30 w 170"/>
                <a:gd name="T55" fmla="*/ 22 h 81"/>
                <a:gd name="T56" fmla="*/ 29 w 170"/>
                <a:gd name="T57" fmla="*/ 20 h 81"/>
                <a:gd name="T58" fmla="*/ 26 w 170"/>
                <a:gd name="T59" fmla="*/ 17 h 81"/>
                <a:gd name="T60" fmla="*/ 23 w 170"/>
                <a:gd name="T61" fmla="*/ 15 h 81"/>
                <a:gd name="T62" fmla="*/ 21 w 170"/>
                <a:gd name="T63" fmla="*/ 14 h 81"/>
                <a:gd name="T64" fmla="*/ 20 w 170"/>
                <a:gd name="T65" fmla="*/ 12 h 81"/>
                <a:gd name="T66" fmla="*/ 18 w 170"/>
                <a:gd name="T67" fmla="*/ 10 h 81"/>
                <a:gd name="T68" fmla="*/ 17 w 170"/>
                <a:gd name="T69" fmla="*/ 7 h 81"/>
                <a:gd name="T70" fmla="*/ 13 w 170"/>
                <a:gd name="T71" fmla="*/ 6 h 81"/>
                <a:gd name="T72" fmla="*/ 10 w 170"/>
                <a:gd name="T73" fmla="*/ 5 h 81"/>
                <a:gd name="T74" fmla="*/ 6 w 170"/>
                <a:gd name="T75" fmla="*/ 3 h 81"/>
                <a:gd name="T76" fmla="*/ 3 w 170"/>
                <a:gd name="T7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0" h="81">
                  <a:moveTo>
                    <a:pt x="170" y="81"/>
                  </a:moveTo>
                  <a:lnTo>
                    <a:pt x="130" y="81"/>
                  </a:lnTo>
                  <a:lnTo>
                    <a:pt x="130" y="79"/>
                  </a:lnTo>
                  <a:lnTo>
                    <a:pt x="125" y="79"/>
                  </a:lnTo>
                  <a:lnTo>
                    <a:pt x="125" y="77"/>
                  </a:lnTo>
                  <a:lnTo>
                    <a:pt x="119" y="77"/>
                  </a:lnTo>
                  <a:lnTo>
                    <a:pt x="119" y="76"/>
                  </a:lnTo>
                  <a:lnTo>
                    <a:pt x="115" y="76"/>
                  </a:lnTo>
                  <a:lnTo>
                    <a:pt x="115" y="74"/>
                  </a:lnTo>
                  <a:lnTo>
                    <a:pt x="110" y="74"/>
                  </a:lnTo>
                  <a:lnTo>
                    <a:pt x="110" y="72"/>
                  </a:lnTo>
                  <a:lnTo>
                    <a:pt x="103" y="72"/>
                  </a:lnTo>
                  <a:lnTo>
                    <a:pt x="103" y="70"/>
                  </a:lnTo>
                  <a:lnTo>
                    <a:pt x="99" y="70"/>
                  </a:lnTo>
                  <a:lnTo>
                    <a:pt x="99" y="67"/>
                  </a:lnTo>
                  <a:lnTo>
                    <a:pt x="95" y="67"/>
                  </a:lnTo>
                  <a:lnTo>
                    <a:pt x="95" y="65"/>
                  </a:lnTo>
                  <a:lnTo>
                    <a:pt x="87" y="65"/>
                  </a:lnTo>
                  <a:lnTo>
                    <a:pt x="87" y="63"/>
                  </a:lnTo>
                  <a:lnTo>
                    <a:pt x="83" y="63"/>
                  </a:lnTo>
                  <a:lnTo>
                    <a:pt x="83" y="60"/>
                  </a:lnTo>
                  <a:lnTo>
                    <a:pt x="79" y="60"/>
                  </a:lnTo>
                  <a:lnTo>
                    <a:pt x="79" y="59"/>
                  </a:lnTo>
                  <a:lnTo>
                    <a:pt x="77" y="59"/>
                  </a:lnTo>
                  <a:lnTo>
                    <a:pt x="77" y="56"/>
                  </a:lnTo>
                  <a:lnTo>
                    <a:pt x="74" y="56"/>
                  </a:lnTo>
                  <a:lnTo>
                    <a:pt x="74" y="54"/>
                  </a:lnTo>
                  <a:lnTo>
                    <a:pt x="69" y="54"/>
                  </a:lnTo>
                  <a:lnTo>
                    <a:pt x="69" y="52"/>
                  </a:lnTo>
                  <a:lnTo>
                    <a:pt x="67" y="52"/>
                  </a:lnTo>
                  <a:lnTo>
                    <a:pt x="67" y="50"/>
                  </a:lnTo>
                  <a:lnTo>
                    <a:pt x="64" y="50"/>
                  </a:lnTo>
                  <a:lnTo>
                    <a:pt x="64" y="49"/>
                  </a:lnTo>
                  <a:lnTo>
                    <a:pt x="61" y="49"/>
                  </a:lnTo>
                  <a:lnTo>
                    <a:pt x="61" y="47"/>
                  </a:lnTo>
                  <a:lnTo>
                    <a:pt x="59" y="47"/>
                  </a:lnTo>
                  <a:lnTo>
                    <a:pt x="59" y="44"/>
                  </a:lnTo>
                  <a:lnTo>
                    <a:pt x="56" y="44"/>
                  </a:lnTo>
                  <a:lnTo>
                    <a:pt x="56" y="42"/>
                  </a:lnTo>
                  <a:lnTo>
                    <a:pt x="52" y="42"/>
                  </a:lnTo>
                  <a:lnTo>
                    <a:pt x="52" y="40"/>
                  </a:lnTo>
                  <a:lnTo>
                    <a:pt x="50" y="40"/>
                  </a:lnTo>
                  <a:lnTo>
                    <a:pt x="50" y="37"/>
                  </a:lnTo>
                  <a:lnTo>
                    <a:pt x="47" y="37"/>
                  </a:lnTo>
                  <a:lnTo>
                    <a:pt x="47" y="35"/>
                  </a:lnTo>
                  <a:lnTo>
                    <a:pt x="44" y="35"/>
                  </a:lnTo>
                  <a:lnTo>
                    <a:pt x="44" y="32"/>
                  </a:lnTo>
                  <a:lnTo>
                    <a:pt x="41" y="32"/>
                  </a:lnTo>
                  <a:lnTo>
                    <a:pt x="41" y="28"/>
                  </a:lnTo>
                  <a:lnTo>
                    <a:pt x="38" y="28"/>
                  </a:lnTo>
                  <a:lnTo>
                    <a:pt x="38" y="26"/>
                  </a:lnTo>
                  <a:lnTo>
                    <a:pt x="35" y="26"/>
                  </a:lnTo>
                  <a:lnTo>
                    <a:pt x="35" y="24"/>
                  </a:lnTo>
                  <a:lnTo>
                    <a:pt x="33" y="24"/>
                  </a:lnTo>
                  <a:lnTo>
                    <a:pt x="33" y="22"/>
                  </a:lnTo>
                  <a:lnTo>
                    <a:pt x="30" y="22"/>
                  </a:lnTo>
                  <a:lnTo>
                    <a:pt x="30" y="20"/>
                  </a:lnTo>
                  <a:lnTo>
                    <a:pt x="29" y="20"/>
                  </a:lnTo>
                  <a:lnTo>
                    <a:pt x="29" y="17"/>
                  </a:lnTo>
                  <a:lnTo>
                    <a:pt x="26" y="17"/>
                  </a:lnTo>
                  <a:lnTo>
                    <a:pt x="26" y="15"/>
                  </a:lnTo>
                  <a:lnTo>
                    <a:pt x="23" y="15"/>
                  </a:lnTo>
                  <a:lnTo>
                    <a:pt x="23" y="14"/>
                  </a:lnTo>
                  <a:lnTo>
                    <a:pt x="21" y="14"/>
                  </a:lnTo>
                  <a:lnTo>
                    <a:pt x="21" y="12"/>
                  </a:lnTo>
                  <a:lnTo>
                    <a:pt x="20" y="12"/>
                  </a:lnTo>
                  <a:lnTo>
                    <a:pt x="20" y="10"/>
                  </a:lnTo>
                  <a:lnTo>
                    <a:pt x="18" y="10"/>
                  </a:lnTo>
                  <a:lnTo>
                    <a:pt x="18" y="7"/>
                  </a:lnTo>
                  <a:lnTo>
                    <a:pt x="17" y="7"/>
                  </a:lnTo>
                  <a:lnTo>
                    <a:pt x="17" y="6"/>
                  </a:lnTo>
                  <a:lnTo>
                    <a:pt x="13" y="6"/>
                  </a:lnTo>
                  <a:lnTo>
                    <a:pt x="13" y="5"/>
                  </a:lnTo>
                  <a:lnTo>
                    <a:pt x="10" y="5"/>
                  </a:lnTo>
                  <a:lnTo>
                    <a:pt x="10" y="3"/>
                  </a:lnTo>
                  <a:lnTo>
                    <a:pt x="6" y="3"/>
                  </a:lnTo>
                  <a:lnTo>
                    <a:pt x="6" y="0"/>
                  </a:lnTo>
                  <a:lnTo>
                    <a:pt x="3"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grpSp>
          <p:nvGrpSpPr>
            <p:cNvPr id="4111" name="Group 4110"/>
            <p:cNvGrpSpPr/>
            <p:nvPr/>
          </p:nvGrpSpPr>
          <p:grpSpPr>
            <a:xfrm>
              <a:off x="6475035" y="3855192"/>
              <a:ext cx="2048366" cy="1152101"/>
              <a:chOff x="6475035" y="3855192"/>
              <a:chExt cx="1897531" cy="1152101"/>
            </a:xfrm>
          </p:grpSpPr>
          <p:sp>
            <p:nvSpPr>
              <p:cNvPr id="4109" name="Freeform 14"/>
              <p:cNvSpPr>
                <a:spLocks/>
              </p:cNvSpPr>
              <p:nvPr/>
            </p:nvSpPr>
            <p:spPr bwMode="auto">
              <a:xfrm>
                <a:off x="6475035" y="3855192"/>
                <a:ext cx="1897531" cy="1152101"/>
              </a:xfrm>
              <a:custGeom>
                <a:avLst/>
                <a:gdLst>
                  <a:gd name="T0" fmla="*/ 133 w 155"/>
                  <a:gd name="T1" fmla="*/ 84 h 84"/>
                  <a:gd name="T2" fmla="*/ 122 w 155"/>
                  <a:gd name="T3" fmla="*/ 80 h 84"/>
                  <a:gd name="T4" fmla="*/ 117 w 155"/>
                  <a:gd name="T5" fmla="*/ 78 h 84"/>
                  <a:gd name="T6" fmla="*/ 108 w 155"/>
                  <a:gd name="T7" fmla="*/ 76 h 84"/>
                  <a:gd name="T8" fmla="*/ 100 w 155"/>
                  <a:gd name="T9" fmla="*/ 73 h 84"/>
                  <a:gd name="T10" fmla="*/ 99 w 155"/>
                  <a:gd name="T11" fmla="*/ 70 h 84"/>
                  <a:gd name="T12" fmla="*/ 98 w 155"/>
                  <a:gd name="T13" fmla="*/ 68 h 84"/>
                  <a:gd name="T14" fmla="*/ 90 w 155"/>
                  <a:gd name="T15" fmla="*/ 66 h 84"/>
                  <a:gd name="T16" fmla="*/ 88 w 155"/>
                  <a:gd name="T17" fmla="*/ 65 h 84"/>
                  <a:gd name="T18" fmla="*/ 85 w 155"/>
                  <a:gd name="T19" fmla="*/ 62 h 84"/>
                  <a:gd name="T20" fmla="*/ 84 w 155"/>
                  <a:gd name="T21" fmla="*/ 59 h 84"/>
                  <a:gd name="T22" fmla="*/ 74 w 155"/>
                  <a:gd name="T23" fmla="*/ 57 h 84"/>
                  <a:gd name="T24" fmla="*/ 72 w 155"/>
                  <a:gd name="T25" fmla="*/ 55 h 84"/>
                  <a:gd name="T26" fmla="*/ 67 w 155"/>
                  <a:gd name="T27" fmla="*/ 54 h 84"/>
                  <a:gd name="T28" fmla="*/ 59 w 155"/>
                  <a:gd name="T29" fmla="*/ 51 h 84"/>
                  <a:gd name="T30" fmla="*/ 58 w 155"/>
                  <a:gd name="T31" fmla="*/ 50 h 84"/>
                  <a:gd name="T32" fmla="*/ 55 w 155"/>
                  <a:gd name="T33" fmla="*/ 48 h 84"/>
                  <a:gd name="T34" fmla="*/ 53 w 155"/>
                  <a:gd name="T35" fmla="*/ 46 h 84"/>
                  <a:gd name="T36" fmla="*/ 48 w 155"/>
                  <a:gd name="T37" fmla="*/ 45 h 84"/>
                  <a:gd name="T38" fmla="*/ 41 w 155"/>
                  <a:gd name="T39" fmla="*/ 43 h 84"/>
                  <a:gd name="T40" fmla="*/ 38 w 155"/>
                  <a:gd name="T41" fmla="*/ 39 h 84"/>
                  <a:gd name="T42" fmla="*/ 37 w 155"/>
                  <a:gd name="T43" fmla="*/ 37 h 84"/>
                  <a:gd name="T44" fmla="*/ 33 w 155"/>
                  <a:gd name="T45" fmla="*/ 35 h 84"/>
                  <a:gd name="T46" fmla="*/ 32 w 155"/>
                  <a:gd name="T47" fmla="*/ 33 h 84"/>
                  <a:gd name="T48" fmla="*/ 30 w 155"/>
                  <a:gd name="T49" fmla="*/ 31 h 84"/>
                  <a:gd name="T50" fmla="*/ 29 w 155"/>
                  <a:gd name="T51" fmla="*/ 25 h 84"/>
                  <a:gd name="T52" fmla="*/ 28 w 155"/>
                  <a:gd name="T53" fmla="*/ 20 h 84"/>
                  <a:gd name="T54" fmla="*/ 26 w 155"/>
                  <a:gd name="T55" fmla="*/ 18 h 84"/>
                  <a:gd name="T56" fmla="*/ 24 w 155"/>
                  <a:gd name="T57" fmla="*/ 16 h 84"/>
                  <a:gd name="T58" fmla="*/ 23 w 155"/>
                  <a:gd name="T59" fmla="*/ 15 h 84"/>
                  <a:gd name="T60" fmla="*/ 21 w 155"/>
                  <a:gd name="T61" fmla="*/ 12 h 84"/>
                  <a:gd name="T62" fmla="*/ 20 w 155"/>
                  <a:gd name="T63" fmla="*/ 11 h 84"/>
                  <a:gd name="T64" fmla="*/ 16 w 155"/>
                  <a:gd name="T65" fmla="*/ 8 h 84"/>
                  <a:gd name="T66" fmla="*/ 14 w 155"/>
                  <a:gd name="T67" fmla="*/ 5 h 84"/>
                  <a:gd name="T68" fmla="*/ 9 w 155"/>
                  <a:gd name="T69" fmla="*/ 2 h 84"/>
                  <a:gd name="T70" fmla="*/ 4 w 155"/>
                  <a:gd name="T7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5" h="84">
                    <a:moveTo>
                      <a:pt x="155" y="84"/>
                    </a:moveTo>
                    <a:lnTo>
                      <a:pt x="133" y="84"/>
                    </a:lnTo>
                    <a:lnTo>
                      <a:pt x="133" y="80"/>
                    </a:lnTo>
                    <a:lnTo>
                      <a:pt x="122" y="80"/>
                    </a:lnTo>
                    <a:lnTo>
                      <a:pt x="122" y="78"/>
                    </a:lnTo>
                    <a:lnTo>
                      <a:pt x="117" y="78"/>
                    </a:lnTo>
                    <a:lnTo>
                      <a:pt x="117" y="76"/>
                    </a:lnTo>
                    <a:lnTo>
                      <a:pt x="108" y="76"/>
                    </a:lnTo>
                    <a:lnTo>
                      <a:pt x="108" y="73"/>
                    </a:lnTo>
                    <a:lnTo>
                      <a:pt x="100" y="73"/>
                    </a:lnTo>
                    <a:lnTo>
                      <a:pt x="100" y="70"/>
                    </a:lnTo>
                    <a:lnTo>
                      <a:pt x="99" y="70"/>
                    </a:lnTo>
                    <a:lnTo>
                      <a:pt x="99" y="68"/>
                    </a:lnTo>
                    <a:lnTo>
                      <a:pt x="98" y="68"/>
                    </a:lnTo>
                    <a:lnTo>
                      <a:pt x="98" y="66"/>
                    </a:lnTo>
                    <a:lnTo>
                      <a:pt x="90" y="66"/>
                    </a:lnTo>
                    <a:lnTo>
                      <a:pt x="90" y="65"/>
                    </a:lnTo>
                    <a:lnTo>
                      <a:pt x="88" y="65"/>
                    </a:lnTo>
                    <a:lnTo>
                      <a:pt x="88" y="62"/>
                    </a:lnTo>
                    <a:lnTo>
                      <a:pt x="85" y="62"/>
                    </a:lnTo>
                    <a:lnTo>
                      <a:pt x="84" y="62"/>
                    </a:lnTo>
                    <a:lnTo>
                      <a:pt x="84" y="59"/>
                    </a:lnTo>
                    <a:lnTo>
                      <a:pt x="74" y="59"/>
                    </a:lnTo>
                    <a:lnTo>
                      <a:pt x="74" y="57"/>
                    </a:lnTo>
                    <a:lnTo>
                      <a:pt x="72" y="57"/>
                    </a:lnTo>
                    <a:lnTo>
                      <a:pt x="72" y="55"/>
                    </a:lnTo>
                    <a:lnTo>
                      <a:pt x="67" y="55"/>
                    </a:lnTo>
                    <a:lnTo>
                      <a:pt x="67" y="54"/>
                    </a:lnTo>
                    <a:lnTo>
                      <a:pt x="59" y="54"/>
                    </a:lnTo>
                    <a:lnTo>
                      <a:pt x="59" y="51"/>
                    </a:lnTo>
                    <a:cubicBezTo>
                      <a:pt x="59" y="51"/>
                      <a:pt x="58" y="51"/>
                      <a:pt x="58" y="51"/>
                    </a:cubicBezTo>
                    <a:lnTo>
                      <a:pt x="58" y="50"/>
                    </a:lnTo>
                    <a:lnTo>
                      <a:pt x="55" y="50"/>
                    </a:lnTo>
                    <a:lnTo>
                      <a:pt x="55" y="48"/>
                    </a:lnTo>
                    <a:lnTo>
                      <a:pt x="53" y="48"/>
                    </a:lnTo>
                    <a:lnTo>
                      <a:pt x="53" y="46"/>
                    </a:lnTo>
                    <a:lnTo>
                      <a:pt x="48" y="46"/>
                    </a:lnTo>
                    <a:lnTo>
                      <a:pt x="48" y="45"/>
                    </a:lnTo>
                    <a:lnTo>
                      <a:pt x="41" y="45"/>
                    </a:lnTo>
                    <a:lnTo>
                      <a:pt x="41" y="43"/>
                    </a:lnTo>
                    <a:lnTo>
                      <a:pt x="38" y="43"/>
                    </a:lnTo>
                    <a:lnTo>
                      <a:pt x="38" y="39"/>
                    </a:lnTo>
                    <a:lnTo>
                      <a:pt x="37" y="39"/>
                    </a:lnTo>
                    <a:lnTo>
                      <a:pt x="37" y="37"/>
                    </a:lnTo>
                    <a:lnTo>
                      <a:pt x="33" y="37"/>
                    </a:lnTo>
                    <a:lnTo>
                      <a:pt x="33" y="35"/>
                    </a:lnTo>
                    <a:lnTo>
                      <a:pt x="32" y="35"/>
                    </a:lnTo>
                    <a:lnTo>
                      <a:pt x="32" y="33"/>
                    </a:lnTo>
                    <a:lnTo>
                      <a:pt x="30" y="33"/>
                    </a:lnTo>
                    <a:lnTo>
                      <a:pt x="30" y="31"/>
                    </a:lnTo>
                    <a:lnTo>
                      <a:pt x="29" y="31"/>
                    </a:lnTo>
                    <a:lnTo>
                      <a:pt x="29" y="25"/>
                    </a:lnTo>
                    <a:lnTo>
                      <a:pt x="28" y="25"/>
                    </a:lnTo>
                    <a:lnTo>
                      <a:pt x="28" y="20"/>
                    </a:lnTo>
                    <a:lnTo>
                      <a:pt x="26" y="20"/>
                    </a:lnTo>
                    <a:lnTo>
                      <a:pt x="26" y="18"/>
                    </a:lnTo>
                    <a:lnTo>
                      <a:pt x="24" y="18"/>
                    </a:lnTo>
                    <a:lnTo>
                      <a:pt x="24" y="16"/>
                    </a:lnTo>
                    <a:lnTo>
                      <a:pt x="23" y="16"/>
                    </a:lnTo>
                    <a:lnTo>
                      <a:pt x="23" y="15"/>
                    </a:lnTo>
                    <a:lnTo>
                      <a:pt x="21" y="15"/>
                    </a:lnTo>
                    <a:lnTo>
                      <a:pt x="21" y="12"/>
                    </a:lnTo>
                    <a:lnTo>
                      <a:pt x="20" y="12"/>
                    </a:lnTo>
                    <a:lnTo>
                      <a:pt x="20" y="11"/>
                    </a:lnTo>
                    <a:lnTo>
                      <a:pt x="16" y="11"/>
                    </a:lnTo>
                    <a:lnTo>
                      <a:pt x="16" y="8"/>
                    </a:lnTo>
                    <a:lnTo>
                      <a:pt x="14" y="8"/>
                    </a:lnTo>
                    <a:lnTo>
                      <a:pt x="14" y="5"/>
                    </a:lnTo>
                    <a:lnTo>
                      <a:pt x="9" y="5"/>
                    </a:lnTo>
                    <a:lnTo>
                      <a:pt x="9" y="2"/>
                    </a:lnTo>
                    <a:lnTo>
                      <a:pt x="4" y="2"/>
                    </a:lnTo>
                    <a:lnTo>
                      <a:pt x="4" y="0"/>
                    </a:lnTo>
                    <a:lnTo>
                      <a:pt x="0" y="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sp>
            <p:nvSpPr>
              <p:cNvPr id="4110" name="Freeform 15"/>
              <p:cNvSpPr>
                <a:spLocks/>
              </p:cNvSpPr>
              <p:nvPr/>
            </p:nvSpPr>
            <p:spPr bwMode="auto">
              <a:xfrm>
                <a:off x="6475035" y="3855193"/>
                <a:ext cx="1897531" cy="1110955"/>
              </a:xfrm>
              <a:custGeom>
                <a:avLst/>
                <a:gdLst>
                  <a:gd name="T0" fmla="*/ 133 w 155"/>
                  <a:gd name="T1" fmla="*/ 81 h 81"/>
                  <a:gd name="T2" fmla="*/ 125 w 155"/>
                  <a:gd name="T3" fmla="*/ 77 h 81"/>
                  <a:gd name="T4" fmla="*/ 113 w 155"/>
                  <a:gd name="T5" fmla="*/ 74 h 81"/>
                  <a:gd name="T6" fmla="*/ 98 w 155"/>
                  <a:gd name="T7" fmla="*/ 70 h 81"/>
                  <a:gd name="T8" fmla="*/ 91 w 155"/>
                  <a:gd name="T9" fmla="*/ 69 h 81"/>
                  <a:gd name="T10" fmla="*/ 88 w 155"/>
                  <a:gd name="T11" fmla="*/ 66 h 81"/>
                  <a:gd name="T12" fmla="*/ 78 w 155"/>
                  <a:gd name="T13" fmla="*/ 64 h 81"/>
                  <a:gd name="T14" fmla="*/ 76 w 155"/>
                  <a:gd name="T15" fmla="*/ 61 h 81"/>
                  <a:gd name="T16" fmla="*/ 75 w 155"/>
                  <a:gd name="T17" fmla="*/ 57 h 81"/>
                  <a:gd name="T18" fmla="*/ 71 w 155"/>
                  <a:gd name="T19" fmla="*/ 54 h 81"/>
                  <a:gd name="T20" fmla="*/ 69 w 155"/>
                  <a:gd name="T21" fmla="*/ 52 h 81"/>
                  <a:gd name="T22" fmla="*/ 67 w 155"/>
                  <a:gd name="T23" fmla="*/ 48 h 81"/>
                  <a:gd name="T24" fmla="*/ 65 w 155"/>
                  <a:gd name="T25" fmla="*/ 45 h 81"/>
                  <a:gd name="T26" fmla="*/ 61 w 155"/>
                  <a:gd name="T27" fmla="*/ 42 h 81"/>
                  <a:gd name="T28" fmla="*/ 59 w 155"/>
                  <a:gd name="T29" fmla="*/ 40 h 81"/>
                  <a:gd name="T30" fmla="*/ 57 w 155"/>
                  <a:gd name="T31" fmla="*/ 39 h 81"/>
                  <a:gd name="T32" fmla="*/ 55 w 155"/>
                  <a:gd name="T33" fmla="*/ 38 h 81"/>
                  <a:gd name="T34" fmla="*/ 53 w 155"/>
                  <a:gd name="T35" fmla="*/ 37 h 81"/>
                  <a:gd name="T36" fmla="*/ 50 w 155"/>
                  <a:gd name="T37" fmla="*/ 35 h 81"/>
                  <a:gd name="T38" fmla="*/ 48 w 155"/>
                  <a:gd name="T39" fmla="*/ 32 h 81"/>
                  <a:gd name="T40" fmla="*/ 46 w 155"/>
                  <a:gd name="T41" fmla="*/ 31 h 81"/>
                  <a:gd name="T42" fmla="*/ 45 w 155"/>
                  <a:gd name="T43" fmla="*/ 29 h 81"/>
                  <a:gd name="T44" fmla="*/ 43 w 155"/>
                  <a:gd name="T45" fmla="*/ 27 h 81"/>
                  <a:gd name="T46" fmla="*/ 42 w 155"/>
                  <a:gd name="T47" fmla="*/ 26 h 81"/>
                  <a:gd name="T48" fmla="*/ 37 w 155"/>
                  <a:gd name="T49" fmla="*/ 24 h 81"/>
                  <a:gd name="T50" fmla="*/ 35 w 155"/>
                  <a:gd name="T51" fmla="*/ 23 h 81"/>
                  <a:gd name="T52" fmla="*/ 34 w 155"/>
                  <a:gd name="T53" fmla="*/ 21 h 81"/>
                  <a:gd name="T54" fmla="*/ 32 w 155"/>
                  <a:gd name="T55" fmla="*/ 20 h 81"/>
                  <a:gd name="T56" fmla="*/ 31 w 155"/>
                  <a:gd name="T57" fmla="*/ 18 h 81"/>
                  <a:gd name="T58" fmla="*/ 29 w 155"/>
                  <a:gd name="T59" fmla="*/ 16 h 81"/>
                  <a:gd name="T60" fmla="*/ 27 w 155"/>
                  <a:gd name="T61" fmla="*/ 16 h 81"/>
                  <a:gd name="T62" fmla="*/ 24 w 155"/>
                  <a:gd name="T63" fmla="*/ 13 h 81"/>
                  <a:gd name="T64" fmla="*/ 21 w 155"/>
                  <a:gd name="T65" fmla="*/ 12 h 81"/>
                  <a:gd name="T66" fmla="*/ 18 w 155"/>
                  <a:gd name="T67" fmla="*/ 10 h 81"/>
                  <a:gd name="T68" fmla="*/ 16 w 155"/>
                  <a:gd name="T69" fmla="*/ 9 h 81"/>
                  <a:gd name="T70" fmla="*/ 11 w 155"/>
                  <a:gd name="T71" fmla="*/ 6 h 81"/>
                  <a:gd name="T72" fmla="*/ 3 w 155"/>
                  <a:gd name="T73" fmla="*/ 4 h 81"/>
                  <a:gd name="T74" fmla="*/ 0 w 155"/>
                  <a:gd name="T7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5" h="81">
                    <a:moveTo>
                      <a:pt x="155" y="81"/>
                    </a:moveTo>
                    <a:lnTo>
                      <a:pt x="133" y="81"/>
                    </a:lnTo>
                    <a:lnTo>
                      <a:pt x="133" y="77"/>
                    </a:lnTo>
                    <a:lnTo>
                      <a:pt x="125" y="77"/>
                    </a:lnTo>
                    <a:lnTo>
                      <a:pt x="125" y="74"/>
                    </a:lnTo>
                    <a:lnTo>
                      <a:pt x="113" y="74"/>
                    </a:lnTo>
                    <a:lnTo>
                      <a:pt x="113" y="70"/>
                    </a:lnTo>
                    <a:lnTo>
                      <a:pt x="98" y="70"/>
                    </a:lnTo>
                    <a:lnTo>
                      <a:pt x="98" y="69"/>
                    </a:lnTo>
                    <a:lnTo>
                      <a:pt x="91" y="69"/>
                    </a:lnTo>
                    <a:lnTo>
                      <a:pt x="91" y="66"/>
                    </a:lnTo>
                    <a:lnTo>
                      <a:pt x="88" y="66"/>
                    </a:lnTo>
                    <a:lnTo>
                      <a:pt x="88" y="64"/>
                    </a:lnTo>
                    <a:lnTo>
                      <a:pt x="78" y="64"/>
                    </a:lnTo>
                    <a:lnTo>
                      <a:pt x="78" y="61"/>
                    </a:lnTo>
                    <a:lnTo>
                      <a:pt x="76" y="61"/>
                    </a:lnTo>
                    <a:lnTo>
                      <a:pt x="76" y="57"/>
                    </a:lnTo>
                    <a:lnTo>
                      <a:pt x="75" y="57"/>
                    </a:lnTo>
                    <a:lnTo>
                      <a:pt x="75" y="54"/>
                    </a:lnTo>
                    <a:lnTo>
                      <a:pt x="71" y="54"/>
                    </a:lnTo>
                    <a:lnTo>
                      <a:pt x="71" y="52"/>
                    </a:lnTo>
                    <a:lnTo>
                      <a:pt x="69" y="52"/>
                    </a:lnTo>
                    <a:lnTo>
                      <a:pt x="69" y="48"/>
                    </a:lnTo>
                    <a:lnTo>
                      <a:pt x="67" y="48"/>
                    </a:lnTo>
                    <a:lnTo>
                      <a:pt x="67" y="45"/>
                    </a:lnTo>
                    <a:lnTo>
                      <a:pt x="65" y="45"/>
                    </a:lnTo>
                    <a:lnTo>
                      <a:pt x="65" y="42"/>
                    </a:lnTo>
                    <a:lnTo>
                      <a:pt x="61" y="42"/>
                    </a:lnTo>
                    <a:lnTo>
                      <a:pt x="61" y="40"/>
                    </a:lnTo>
                    <a:lnTo>
                      <a:pt x="59" y="40"/>
                    </a:lnTo>
                    <a:lnTo>
                      <a:pt x="59" y="39"/>
                    </a:lnTo>
                    <a:lnTo>
                      <a:pt x="57" y="39"/>
                    </a:lnTo>
                    <a:cubicBezTo>
                      <a:pt x="57" y="39"/>
                      <a:pt x="57" y="38"/>
                      <a:pt x="57" y="38"/>
                    </a:cubicBezTo>
                    <a:cubicBezTo>
                      <a:pt x="58" y="38"/>
                      <a:pt x="55" y="38"/>
                      <a:pt x="55" y="38"/>
                    </a:cubicBezTo>
                    <a:lnTo>
                      <a:pt x="55" y="37"/>
                    </a:lnTo>
                    <a:lnTo>
                      <a:pt x="53" y="37"/>
                    </a:lnTo>
                    <a:lnTo>
                      <a:pt x="53" y="35"/>
                    </a:lnTo>
                    <a:lnTo>
                      <a:pt x="50" y="35"/>
                    </a:lnTo>
                    <a:lnTo>
                      <a:pt x="50" y="32"/>
                    </a:lnTo>
                    <a:lnTo>
                      <a:pt x="48" y="32"/>
                    </a:lnTo>
                    <a:lnTo>
                      <a:pt x="48" y="31"/>
                    </a:lnTo>
                    <a:lnTo>
                      <a:pt x="46" y="31"/>
                    </a:lnTo>
                    <a:lnTo>
                      <a:pt x="46" y="29"/>
                    </a:lnTo>
                    <a:lnTo>
                      <a:pt x="45" y="29"/>
                    </a:lnTo>
                    <a:lnTo>
                      <a:pt x="45" y="27"/>
                    </a:lnTo>
                    <a:lnTo>
                      <a:pt x="43" y="27"/>
                    </a:lnTo>
                    <a:lnTo>
                      <a:pt x="43" y="26"/>
                    </a:lnTo>
                    <a:lnTo>
                      <a:pt x="42" y="26"/>
                    </a:lnTo>
                    <a:lnTo>
                      <a:pt x="42" y="24"/>
                    </a:lnTo>
                    <a:lnTo>
                      <a:pt x="37" y="24"/>
                    </a:lnTo>
                    <a:lnTo>
                      <a:pt x="37" y="23"/>
                    </a:lnTo>
                    <a:lnTo>
                      <a:pt x="35" y="23"/>
                    </a:lnTo>
                    <a:lnTo>
                      <a:pt x="35" y="21"/>
                    </a:lnTo>
                    <a:cubicBezTo>
                      <a:pt x="35" y="20"/>
                      <a:pt x="34" y="21"/>
                      <a:pt x="34" y="21"/>
                    </a:cubicBezTo>
                    <a:lnTo>
                      <a:pt x="34" y="20"/>
                    </a:lnTo>
                    <a:lnTo>
                      <a:pt x="32" y="20"/>
                    </a:lnTo>
                    <a:lnTo>
                      <a:pt x="32" y="18"/>
                    </a:lnTo>
                    <a:lnTo>
                      <a:pt x="31" y="18"/>
                    </a:lnTo>
                    <a:lnTo>
                      <a:pt x="31" y="16"/>
                    </a:lnTo>
                    <a:lnTo>
                      <a:pt x="29" y="16"/>
                    </a:lnTo>
                    <a:lnTo>
                      <a:pt x="29" y="16"/>
                    </a:lnTo>
                    <a:lnTo>
                      <a:pt x="27" y="16"/>
                    </a:lnTo>
                    <a:cubicBezTo>
                      <a:pt x="27" y="16"/>
                      <a:pt x="26" y="13"/>
                      <a:pt x="27" y="13"/>
                    </a:cubicBezTo>
                    <a:cubicBezTo>
                      <a:pt x="27" y="13"/>
                      <a:pt x="24" y="13"/>
                      <a:pt x="24" y="13"/>
                    </a:cubicBezTo>
                    <a:lnTo>
                      <a:pt x="24" y="12"/>
                    </a:lnTo>
                    <a:lnTo>
                      <a:pt x="21" y="12"/>
                    </a:lnTo>
                    <a:lnTo>
                      <a:pt x="21" y="10"/>
                    </a:lnTo>
                    <a:lnTo>
                      <a:pt x="18" y="10"/>
                    </a:lnTo>
                    <a:lnTo>
                      <a:pt x="18" y="9"/>
                    </a:lnTo>
                    <a:lnTo>
                      <a:pt x="16" y="9"/>
                    </a:lnTo>
                    <a:lnTo>
                      <a:pt x="16" y="6"/>
                    </a:lnTo>
                    <a:lnTo>
                      <a:pt x="11" y="6"/>
                    </a:lnTo>
                    <a:lnTo>
                      <a:pt x="11" y="4"/>
                    </a:lnTo>
                    <a:lnTo>
                      <a:pt x="3" y="4"/>
                    </a:lnTo>
                    <a:lnTo>
                      <a:pt x="3"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mn-lt"/>
                  <a:cs typeface="+mn-cs"/>
                </a:endParaRPr>
              </a:p>
            </p:txBody>
          </p:sp>
        </p:grpSp>
      </p:grpSp>
      <p:sp>
        <p:nvSpPr>
          <p:cNvPr id="334" name="Rectangle 333"/>
          <p:cNvSpPr/>
          <p:nvPr/>
        </p:nvSpPr>
        <p:spPr>
          <a:xfrm>
            <a:off x="2889488" y="1295400"/>
            <a:ext cx="3365024" cy="338554"/>
          </a:xfrm>
          <a:prstGeom prst="rect">
            <a:avLst/>
          </a:prstGeom>
        </p:spPr>
        <p:txBody>
          <a:bodyPr wrap="none">
            <a:spAutoFit/>
          </a:bodyPr>
          <a:lstStyle/>
          <a:p>
            <a:pPr marL="0" indent="0">
              <a:buNone/>
            </a:pPr>
            <a:r>
              <a:rPr lang="en-GB" sz="1600" b="1" dirty="0"/>
              <a:t>PFS and OS in </a:t>
            </a:r>
            <a:r>
              <a:rPr lang="en-GB" sz="1600" b="1" dirty="0" smtClean="0"/>
              <a:t>RAINBOW </a:t>
            </a:r>
            <a:r>
              <a:rPr lang="en-GB" sz="1600" b="1" dirty="0"/>
              <a:t>by age</a:t>
            </a:r>
          </a:p>
        </p:txBody>
      </p:sp>
    </p:spTree>
    <p:extLst>
      <p:ext uri="{BB962C8B-B14F-4D97-AF65-F5344CB8AC3E}">
        <p14:creationId xmlns:p14="http://schemas.microsoft.com/office/powerpoint/2010/main" val="4997378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 A randomized, double-blind, </a:t>
            </a:r>
            <a:r>
              <a:rPr lang="en-GB" dirty="0" err="1"/>
              <a:t>multicenter</a:t>
            </a:r>
            <a:r>
              <a:rPr lang="en-GB" dirty="0"/>
              <a:t> phase III study evaluating paclitaxel with and without RAD001 in patients with gastric cancer who have progressed after therapy with a fluoropyrimidine/platinum-containing regimen (RADPAC</a:t>
            </a:r>
            <a:r>
              <a:rPr lang="en-GB" dirty="0" smtClean="0"/>
              <a:t>) – Al-</a:t>
            </a:r>
            <a:r>
              <a:rPr lang="en-GB" dirty="0" err="1" smtClean="0"/>
              <a:t>Batran</a:t>
            </a:r>
            <a:r>
              <a:rPr lang="en-GB" dirty="0" smtClean="0"/>
              <a:t> S-E, et al</a:t>
            </a:r>
            <a:endParaRPr lang="en-GB" dirty="0"/>
          </a:p>
        </p:txBody>
      </p:sp>
      <p:sp>
        <p:nvSpPr>
          <p:cNvPr id="3" name="Content Placeholder 2"/>
          <p:cNvSpPr>
            <a:spLocks noGrp="1"/>
          </p:cNvSpPr>
          <p:nvPr>
            <p:ph idx="1"/>
          </p:nvPr>
        </p:nvSpPr>
        <p:spPr>
          <a:xfrm>
            <a:off x="365124" y="1254035"/>
            <a:ext cx="8413751" cy="955765"/>
          </a:xfrm>
        </p:spPr>
        <p:txBody>
          <a:bodyPr/>
          <a:lstStyle/>
          <a:p>
            <a:pPr marL="0" indent="0">
              <a:buNone/>
            </a:pPr>
            <a:r>
              <a:rPr lang="en-GB" b="1" dirty="0" smtClean="0"/>
              <a:t>Study objective</a:t>
            </a:r>
          </a:p>
          <a:p>
            <a:r>
              <a:rPr lang="en-GB" dirty="0"/>
              <a:t>To evaluate RAD001 + paclitaxel in patients with gastric carcinoma who have progressed after therapy with a </a:t>
            </a:r>
            <a:r>
              <a:rPr lang="en-GB" dirty="0" err="1" smtClean="0"/>
              <a:t>fluoropyrimidine</a:t>
            </a:r>
            <a:r>
              <a:rPr lang="en-GB" dirty="0" smtClean="0"/>
              <a:t>/platinum-containing </a:t>
            </a:r>
            <a:r>
              <a:rPr lang="en-GB" dirty="0"/>
              <a:t>regimen in the RADPAC study</a:t>
            </a:r>
          </a:p>
        </p:txBody>
      </p:sp>
      <p:sp>
        <p:nvSpPr>
          <p:cNvPr id="4" name="Text Placeholder 3"/>
          <p:cNvSpPr>
            <a:spLocks noGrp="1"/>
          </p:cNvSpPr>
          <p:nvPr>
            <p:ph type="body" sz="quarter" idx="10"/>
          </p:nvPr>
        </p:nvSpPr>
        <p:spPr/>
        <p:txBody>
          <a:bodyPr/>
          <a:lstStyle/>
          <a:p>
            <a:r>
              <a:rPr lang="en-GB" dirty="0"/>
              <a:t>*Recruitment stopped early for low </a:t>
            </a:r>
            <a:r>
              <a:rPr lang="en-GB" dirty="0" smtClean="0"/>
              <a:t>accrual</a:t>
            </a:r>
            <a:endParaRPr lang="en-GB" dirty="0"/>
          </a:p>
        </p:txBody>
      </p:sp>
      <p:sp>
        <p:nvSpPr>
          <p:cNvPr id="5" name="Text Placeholder 4"/>
          <p:cNvSpPr>
            <a:spLocks noGrp="1"/>
          </p:cNvSpPr>
          <p:nvPr>
            <p:ph type="body" sz="quarter" idx="11"/>
          </p:nvPr>
        </p:nvSpPr>
        <p:spPr/>
        <p:txBody>
          <a:bodyPr/>
          <a:lstStyle/>
          <a:p>
            <a:r>
              <a:rPr lang="en-GB" dirty="0" smtClean="0"/>
              <a:t>Al-</a:t>
            </a:r>
            <a:r>
              <a:rPr lang="en-GB" dirty="0" err="1" smtClean="0"/>
              <a:t>Batran</a:t>
            </a:r>
            <a:r>
              <a:rPr lang="en-GB" dirty="0" smtClean="0"/>
              <a:t> S-E,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4</a:t>
            </a:r>
            <a:endParaRPr lang="en-GB" dirty="0"/>
          </a:p>
        </p:txBody>
      </p:sp>
      <p:sp>
        <p:nvSpPr>
          <p:cNvPr id="8" name="Oval 14"/>
          <p:cNvSpPr>
            <a:spLocks noChangeArrowheads="1"/>
          </p:cNvSpPr>
          <p:nvPr/>
        </p:nvSpPr>
        <p:spPr bwMode="auto">
          <a:xfrm>
            <a:off x="3941537" y="369589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rgbClr val="043882"/>
                </a:solidFill>
                <a:ea typeface="SimSun" pitchFamily="2" charset="-122"/>
              </a:rPr>
              <a:t>R</a:t>
            </a:r>
          </a:p>
        </p:txBody>
      </p:sp>
      <p:cxnSp>
        <p:nvCxnSpPr>
          <p:cNvPr id="9" name="AutoShape 15"/>
          <p:cNvCxnSpPr>
            <a:cxnSpLocks noChangeShapeType="1"/>
            <a:stCxn id="8" idx="0"/>
            <a:endCxn id="14" idx="1"/>
          </p:cNvCxnSpPr>
          <p:nvPr/>
        </p:nvCxnSpPr>
        <p:spPr bwMode="auto">
          <a:xfrm rot="5400000" flipH="1" flipV="1">
            <a:off x="4185541" y="3016122"/>
            <a:ext cx="727563" cy="631975"/>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116434" y="2704009"/>
            <a:ext cx="798965"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200" b="1" dirty="0" smtClean="0">
                <a:solidFill>
                  <a:srgbClr val="FFFFFF"/>
                </a:solidFill>
                <a:ea typeface="SimSun" pitchFamily="2" charset="-122"/>
              </a:rPr>
              <a:t>PD/ death/ toxicity</a:t>
            </a:r>
            <a:endParaRPr lang="en-GB" altLang="zh-CN" sz="1200" b="1" dirty="0">
              <a:solidFill>
                <a:srgbClr val="FFFFFF"/>
              </a:solidFill>
              <a:ea typeface="SimSun" pitchFamily="2" charset="-122"/>
            </a:endParaRPr>
          </a:p>
        </p:txBody>
      </p:sp>
      <p:sp>
        <p:nvSpPr>
          <p:cNvPr id="11" name="Content Placeholder 26"/>
          <p:cNvSpPr txBox="1">
            <a:spLocks/>
          </p:cNvSpPr>
          <p:nvPr/>
        </p:nvSpPr>
        <p:spPr bwMode="auto">
          <a:xfrm>
            <a:off x="4855936" y="3468972"/>
            <a:ext cx="3918177" cy="892175"/>
          </a:xfrm>
          <a:prstGeom prst="rect">
            <a:avLst/>
          </a:prstGeom>
          <a:noFill/>
          <a:ln w="9525">
            <a:noFill/>
            <a:miter lim="800000"/>
            <a:headEnd/>
            <a:tailEnd/>
          </a:ln>
        </p:spPr>
        <p:txBody>
          <a:bodyPr/>
          <a:lstStyle/>
          <a:p>
            <a:pPr marL="190500" indent="-190500">
              <a:spcBef>
                <a:spcPts val="0"/>
              </a:spcBef>
              <a:spcAft>
                <a:spcPts val="400"/>
              </a:spcAft>
              <a:defRPr/>
            </a:pPr>
            <a:r>
              <a:rPr lang="en-GB" sz="1200" b="1" dirty="0">
                <a:solidFill>
                  <a:srgbClr val="043882"/>
                </a:solidFill>
                <a:latin typeface="Arial"/>
              </a:rPr>
              <a:t>Stratification</a:t>
            </a:r>
          </a:p>
          <a:p>
            <a:pPr marL="203200" indent="-203200">
              <a:spcBef>
                <a:spcPts val="0"/>
              </a:spcBef>
              <a:spcAft>
                <a:spcPts val="400"/>
              </a:spcAft>
              <a:buFont typeface="Arial" pitchFamily="34" charset="0"/>
              <a:buChar char="•"/>
              <a:defRPr/>
            </a:pPr>
            <a:r>
              <a:rPr lang="en-GB" sz="1200" dirty="0">
                <a:solidFill>
                  <a:srgbClr val="4D4D4D"/>
                </a:solidFill>
                <a:latin typeface="Arial"/>
              </a:rPr>
              <a:t>ECOG PS (0–1 vs. 2)</a:t>
            </a:r>
          </a:p>
          <a:p>
            <a:pPr marL="203200" indent="-203200">
              <a:spcBef>
                <a:spcPts val="0"/>
              </a:spcBef>
              <a:spcAft>
                <a:spcPts val="400"/>
              </a:spcAft>
              <a:buFont typeface="Arial" pitchFamily="34" charset="0"/>
              <a:buChar char="•"/>
              <a:defRPr/>
            </a:pPr>
            <a:r>
              <a:rPr lang="en-GB" sz="1200" dirty="0">
                <a:solidFill>
                  <a:srgbClr val="4D4D4D"/>
                </a:solidFill>
                <a:latin typeface="Arial"/>
              </a:rPr>
              <a:t>Prior </a:t>
            </a:r>
            <a:r>
              <a:rPr lang="en-GB" sz="1200" dirty="0" err="1">
                <a:solidFill>
                  <a:srgbClr val="4D4D4D"/>
                </a:solidFill>
                <a:latin typeface="Arial"/>
              </a:rPr>
              <a:t>taxane</a:t>
            </a:r>
            <a:r>
              <a:rPr lang="en-GB" sz="1200" dirty="0">
                <a:solidFill>
                  <a:srgbClr val="4D4D4D"/>
                </a:solidFill>
                <a:latin typeface="Arial"/>
              </a:rPr>
              <a:t> use (yes vs. no)</a:t>
            </a:r>
          </a:p>
          <a:p>
            <a:pPr marL="203200" indent="-203200">
              <a:spcBef>
                <a:spcPts val="0"/>
              </a:spcBef>
              <a:spcAft>
                <a:spcPts val="400"/>
              </a:spcAft>
              <a:buFont typeface="Arial" pitchFamily="34" charset="0"/>
              <a:buChar char="•"/>
              <a:defRPr/>
            </a:pPr>
            <a:r>
              <a:rPr lang="en-GB" sz="1200" dirty="0">
                <a:solidFill>
                  <a:srgbClr val="4D4D4D"/>
                </a:solidFill>
                <a:latin typeface="Arial"/>
              </a:rPr>
              <a:t>No. of prior treatment lines (1 vs. 2 or 3)</a:t>
            </a:r>
          </a:p>
        </p:txBody>
      </p:sp>
      <p:cxnSp>
        <p:nvCxnSpPr>
          <p:cNvPr id="12" name="AutoShape 19"/>
          <p:cNvCxnSpPr>
            <a:cxnSpLocks noChangeShapeType="1"/>
          </p:cNvCxnSpPr>
          <p:nvPr/>
        </p:nvCxnSpPr>
        <p:spPr bwMode="auto">
          <a:xfrm>
            <a:off x="3684814" y="3987990"/>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543800" y="2968327"/>
            <a:ext cx="572634" cy="1"/>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865310" y="2494300"/>
            <a:ext cx="2678490" cy="948054"/>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a:solidFill>
                  <a:srgbClr val="FFFFFF"/>
                </a:solidFill>
                <a:ea typeface="SimSun" pitchFamily="2" charset="-122"/>
              </a:rPr>
              <a:t>RAD001 10 mg d</a:t>
            </a:r>
            <a:r>
              <a:rPr lang="en-GB" altLang="zh-CN" sz="1400" dirty="0" smtClean="0">
                <a:solidFill>
                  <a:srgbClr val="FFFFFF"/>
                </a:solidFill>
                <a:ea typeface="SimSun" pitchFamily="2" charset="-122"/>
              </a:rPr>
              <a:t>1–28 </a:t>
            </a:r>
            <a:r>
              <a:rPr lang="en-GB" altLang="zh-CN" sz="1400" dirty="0">
                <a:solidFill>
                  <a:srgbClr val="FFFFFF"/>
                </a:solidFill>
                <a:ea typeface="SimSun" pitchFamily="2" charset="-122"/>
              </a:rPr>
              <a:t>+ paclitaxel 80 </a:t>
            </a:r>
            <a:r>
              <a:rPr lang="en-GB" altLang="zh-CN" sz="1400" dirty="0" smtClean="0">
                <a:solidFill>
                  <a:srgbClr val="FFFFFF"/>
                </a:solidFill>
                <a:ea typeface="SimSun" pitchFamily="2" charset="-122"/>
              </a:rPr>
              <a:t>mg/m</a:t>
            </a:r>
            <a:r>
              <a:rPr lang="en-GB" altLang="zh-CN" sz="1400" baseline="30000" dirty="0" smtClean="0">
                <a:solidFill>
                  <a:srgbClr val="FFFFFF"/>
                </a:solidFill>
                <a:ea typeface="SimSun" pitchFamily="2" charset="-122"/>
              </a:rPr>
              <a:t>2</a:t>
            </a:r>
            <a:r>
              <a:rPr lang="en-GB" altLang="zh-CN" sz="1400" dirty="0" smtClean="0">
                <a:solidFill>
                  <a:srgbClr val="FFFFFF"/>
                </a:solidFill>
                <a:ea typeface="SimSun" pitchFamily="2" charset="-122"/>
              </a:rPr>
              <a:t> d1</a:t>
            </a:r>
            <a:r>
              <a:rPr lang="en-GB" altLang="zh-CN" sz="1400" dirty="0">
                <a:solidFill>
                  <a:srgbClr val="FFFFFF"/>
                </a:solidFill>
                <a:ea typeface="SimSun" pitchFamily="2" charset="-122"/>
              </a:rPr>
              <a:t>, 8, 15 q4w</a:t>
            </a:r>
            <a:br>
              <a:rPr lang="en-GB" altLang="zh-CN" sz="1400" dirty="0">
                <a:solidFill>
                  <a:srgbClr val="FFFFFF"/>
                </a:solidFill>
                <a:ea typeface="SimSun" pitchFamily="2" charset="-122"/>
              </a:rPr>
            </a:br>
            <a:r>
              <a:rPr lang="en-GB" altLang="zh-CN" sz="1400" dirty="0">
                <a:solidFill>
                  <a:srgbClr val="FFFFFF"/>
                </a:solidFill>
                <a:ea typeface="SimSun" pitchFamily="2" charset="-122"/>
              </a:rPr>
              <a:t>(n=240</a:t>
            </a:r>
            <a:r>
              <a:rPr lang="en-GB" altLang="zh-CN" sz="1400" dirty="0" smtClean="0">
                <a:solidFill>
                  <a:srgbClr val="FFFFFF"/>
                </a:solidFill>
                <a:ea typeface="SimSun" pitchFamily="2" charset="-122"/>
              </a:rPr>
              <a:t>*)</a:t>
            </a:r>
            <a:endParaRPr lang="en-GB" altLang="zh-CN" sz="1400" dirty="0">
              <a:solidFill>
                <a:srgbClr val="FFFFFF"/>
              </a:solidFill>
              <a:ea typeface="SimSun" pitchFamily="2" charset="-122"/>
            </a:endParaRPr>
          </a:p>
        </p:txBody>
      </p:sp>
      <p:sp>
        <p:nvSpPr>
          <p:cNvPr id="15" name="AutoShape 9"/>
          <p:cNvSpPr>
            <a:spLocks noChangeArrowheads="1"/>
          </p:cNvSpPr>
          <p:nvPr/>
        </p:nvSpPr>
        <p:spPr bwMode="auto">
          <a:xfrm>
            <a:off x="365124" y="2494299"/>
            <a:ext cx="3319690" cy="299210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smtClean="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sz="1600" dirty="0">
                <a:solidFill>
                  <a:srgbClr val="FFFFFF"/>
                </a:solidFill>
                <a:ea typeface="SimSun" pitchFamily="2" charset="-122"/>
              </a:rPr>
              <a:t>Inoperable recurrent or metastatic gastric or GEJ adenocarcinoma</a:t>
            </a:r>
          </a:p>
          <a:p>
            <a:pPr marL="228600" indent="-228600" defTabSz="892175" eaLnBrk="0" hangingPunct="0">
              <a:spcAft>
                <a:spcPct val="30000"/>
              </a:spcAft>
              <a:buFont typeface="Arial" pitchFamily="34" charset="0"/>
              <a:buChar char="•"/>
            </a:pPr>
            <a:r>
              <a:rPr lang="en-US" altLang="zh-CN" sz="1600" dirty="0">
                <a:solidFill>
                  <a:srgbClr val="FFFFFF"/>
                </a:solidFill>
                <a:ea typeface="SimSun" pitchFamily="2" charset="-122"/>
              </a:rPr>
              <a:t>Failed </a:t>
            </a:r>
            <a:r>
              <a:rPr lang="en-US" altLang="zh-CN" sz="1600" dirty="0" err="1">
                <a:solidFill>
                  <a:srgbClr val="FFFFFF"/>
                </a:solidFill>
                <a:ea typeface="SimSun" pitchFamily="2" charset="-122"/>
              </a:rPr>
              <a:t>fluoropyrimidine</a:t>
            </a:r>
            <a:r>
              <a:rPr lang="en-US" altLang="zh-CN" sz="1600" dirty="0">
                <a:solidFill>
                  <a:srgbClr val="FFFFFF"/>
                </a:solidFill>
                <a:ea typeface="SimSun" pitchFamily="2" charset="-122"/>
              </a:rPr>
              <a:t>/ platinum regimen</a:t>
            </a:r>
          </a:p>
          <a:p>
            <a:pPr marL="228600" indent="-228600" defTabSz="892175" eaLnBrk="0" hangingPunct="0">
              <a:spcAft>
                <a:spcPct val="30000"/>
              </a:spcAft>
              <a:buFont typeface="Arial" pitchFamily="34" charset="0"/>
              <a:buChar char="•"/>
            </a:pPr>
            <a:r>
              <a:rPr lang="en-US" altLang="zh-CN" sz="1600" dirty="0">
                <a:solidFill>
                  <a:srgbClr val="FFFFFF"/>
                </a:solidFill>
                <a:ea typeface="SimSun" pitchFamily="2" charset="-122"/>
              </a:rPr>
              <a:t>Received 1–3 prior lines of therapy</a:t>
            </a:r>
          </a:p>
          <a:p>
            <a:pPr marL="228600" indent="-228600" defTabSz="892175" eaLnBrk="0" hangingPunct="0">
              <a:spcAft>
                <a:spcPct val="30000"/>
              </a:spcAft>
              <a:buFont typeface="Arial" pitchFamily="34" charset="0"/>
              <a:buChar char="•"/>
            </a:pPr>
            <a:r>
              <a:rPr lang="en-US" altLang="zh-CN" sz="1600" dirty="0">
                <a:solidFill>
                  <a:srgbClr val="FFFFFF"/>
                </a:solidFill>
                <a:ea typeface="SimSun" pitchFamily="2" charset="-122"/>
              </a:rPr>
              <a:t>ECOG PS </a:t>
            </a:r>
            <a:r>
              <a:rPr lang="en-US" altLang="zh-CN" sz="1600" dirty="0" smtClean="0">
                <a:solidFill>
                  <a:srgbClr val="FFFFFF"/>
                </a:solidFill>
                <a:ea typeface="SimSun" pitchFamily="2" charset="-122"/>
              </a:rPr>
              <a:t>0–2</a:t>
            </a:r>
          </a:p>
          <a:p>
            <a:pPr defTabSz="892175" eaLnBrk="0" hangingPunct="0">
              <a:spcAft>
                <a:spcPct val="30000"/>
              </a:spcAft>
            </a:pPr>
            <a:r>
              <a:rPr lang="en-GB" altLang="zh-CN" sz="1600" dirty="0" smtClean="0">
                <a:solidFill>
                  <a:srgbClr val="FFFFFF"/>
                </a:solidFill>
                <a:ea typeface="SimSun" pitchFamily="2" charset="-122"/>
              </a:rPr>
              <a:t>(n=480*)</a:t>
            </a:r>
            <a:endParaRPr lang="en-GB" altLang="zh-CN" sz="1600" dirty="0">
              <a:solidFill>
                <a:srgbClr val="FFFFFF"/>
              </a:solidFill>
              <a:ea typeface="SimSun" pitchFamily="2" charset="-122"/>
            </a:endParaRPr>
          </a:p>
        </p:txBody>
      </p:sp>
      <p:sp>
        <p:nvSpPr>
          <p:cNvPr id="16" name="Rectangle 9"/>
          <p:cNvSpPr txBox="1">
            <a:spLocks noChangeArrowheads="1"/>
          </p:cNvSpPr>
          <p:nvPr/>
        </p:nvSpPr>
        <p:spPr bwMode="auto">
          <a:xfrm>
            <a:off x="365124" y="5514040"/>
            <a:ext cx="4130676" cy="82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PRIMARY ENDPOINT(S)</a:t>
            </a:r>
          </a:p>
          <a:p>
            <a:r>
              <a:rPr lang="en-GB" dirty="0" smtClean="0"/>
              <a:t>OS</a:t>
            </a:r>
          </a:p>
          <a:p>
            <a:endParaRPr lang="en-GB" dirty="0" smtClean="0"/>
          </a:p>
        </p:txBody>
      </p:sp>
      <p:sp>
        <p:nvSpPr>
          <p:cNvPr id="17" name="Content Placeholder 26"/>
          <p:cNvSpPr txBox="1">
            <a:spLocks/>
          </p:cNvSpPr>
          <p:nvPr/>
        </p:nvSpPr>
        <p:spPr>
          <a:xfrm>
            <a:off x="4648200" y="5514040"/>
            <a:ext cx="4130675" cy="82438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SECONDARY ENDPOINTS</a:t>
            </a:r>
          </a:p>
          <a:p>
            <a:r>
              <a:rPr lang="en-GB" dirty="0"/>
              <a:t>PFS, ORR, safety</a:t>
            </a:r>
          </a:p>
        </p:txBody>
      </p:sp>
      <p:cxnSp>
        <p:nvCxnSpPr>
          <p:cNvPr id="18" name="AutoShape 16"/>
          <p:cNvCxnSpPr>
            <a:cxnSpLocks noChangeShapeType="1"/>
            <a:endCxn id="21" idx="1"/>
          </p:cNvCxnSpPr>
          <p:nvPr/>
        </p:nvCxnSpPr>
        <p:spPr bwMode="auto">
          <a:xfrm rot="16200000" flipH="1">
            <a:off x="4183335" y="4330089"/>
            <a:ext cx="731974" cy="631976"/>
          </a:xfrm>
          <a:prstGeom prst="bentConnector2">
            <a:avLst/>
          </a:prstGeom>
          <a:noFill/>
          <a:ln w="57150">
            <a:solidFill>
              <a:schemeClr val="bg2">
                <a:lumMod val="60000"/>
                <a:lumOff val="40000"/>
              </a:schemeClr>
            </a:solidFill>
            <a:round/>
            <a:headEnd/>
            <a:tailEnd type="triangle" w="med" len="med"/>
          </a:ln>
        </p:spPr>
      </p:cxnSp>
      <p:cxnSp>
        <p:nvCxnSpPr>
          <p:cNvPr id="20" name="AutoShape 20"/>
          <p:cNvCxnSpPr>
            <a:cxnSpLocks noChangeShapeType="1"/>
            <a:stCxn id="21" idx="3"/>
            <a:endCxn id="23" idx="1"/>
          </p:cNvCxnSpPr>
          <p:nvPr/>
        </p:nvCxnSpPr>
        <p:spPr bwMode="auto">
          <a:xfrm>
            <a:off x="7542220" y="5012064"/>
            <a:ext cx="574215" cy="1"/>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865310" y="4537728"/>
            <a:ext cx="2676910" cy="948672"/>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dirty="0">
                <a:solidFill>
                  <a:srgbClr val="4D4D4D"/>
                </a:solidFill>
                <a:ea typeface="SimSun" pitchFamily="2" charset="-122"/>
              </a:rPr>
              <a:t>Placebo + </a:t>
            </a:r>
            <a:br>
              <a:rPr lang="en-GB" altLang="zh-CN" sz="1400" dirty="0">
                <a:solidFill>
                  <a:srgbClr val="4D4D4D"/>
                </a:solidFill>
                <a:ea typeface="SimSun" pitchFamily="2" charset="-122"/>
              </a:rPr>
            </a:br>
            <a:r>
              <a:rPr lang="en-GB" altLang="zh-CN" sz="1400" dirty="0">
                <a:solidFill>
                  <a:srgbClr val="4D4D4D"/>
                </a:solidFill>
                <a:ea typeface="SimSun" pitchFamily="2" charset="-122"/>
              </a:rPr>
              <a:t>paclitaxel 80 mg/m</a:t>
            </a:r>
            <a:r>
              <a:rPr lang="en-GB" altLang="zh-CN" sz="1400" baseline="30000" dirty="0">
                <a:solidFill>
                  <a:srgbClr val="4D4D4D"/>
                </a:solidFill>
                <a:ea typeface="SimSun" pitchFamily="2" charset="-122"/>
              </a:rPr>
              <a:t>2</a:t>
            </a:r>
            <a:r>
              <a:rPr lang="en-GB" altLang="zh-CN" sz="1400" dirty="0">
                <a:solidFill>
                  <a:srgbClr val="4D4D4D"/>
                </a:solidFill>
                <a:ea typeface="SimSun" pitchFamily="2" charset="-122"/>
              </a:rPr>
              <a:t> d</a:t>
            </a:r>
            <a:r>
              <a:rPr lang="en-GB" altLang="zh-CN" sz="1400" dirty="0" smtClean="0">
                <a:solidFill>
                  <a:srgbClr val="4D4D4D"/>
                </a:solidFill>
                <a:ea typeface="SimSun" pitchFamily="2" charset="-122"/>
              </a:rPr>
              <a:t>1</a:t>
            </a:r>
            <a:r>
              <a:rPr lang="en-GB" altLang="zh-CN" sz="1400" dirty="0">
                <a:solidFill>
                  <a:srgbClr val="4D4D4D"/>
                </a:solidFill>
                <a:ea typeface="SimSun" pitchFamily="2" charset="-122"/>
              </a:rPr>
              <a:t>, 8, 15 q4w</a:t>
            </a:r>
            <a:br>
              <a:rPr lang="en-GB" altLang="zh-CN" sz="1400" dirty="0">
                <a:solidFill>
                  <a:srgbClr val="4D4D4D"/>
                </a:solidFill>
                <a:ea typeface="SimSun" pitchFamily="2" charset="-122"/>
              </a:rPr>
            </a:br>
            <a:r>
              <a:rPr lang="en-GB" altLang="zh-CN" sz="1400" dirty="0">
                <a:solidFill>
                  <a:srgbClr val="4D4D4D"/>
                </a:solidFill>
                <a:ea typeface="SimSun" pitchFamily="2" charset="-122"/>
              </a:rPr>
              <a:t>(n=240*)</a:t>
            </a:r>
          </a:p>
        </p:txBody>
      </p:sp>
      <p:sp>
        <p:nvSpPr>
          <p:cNvPr id="23" name="AutoShape 12"/>
          <p:cNvSpPr>
            <a:spLocks noChangeArrowheads="1"/>
          </p:cNvSpPr>
          <p:nvPr/>
        </p:nvSpPr>
        <p:spPr bwMode="auto">
          <a:xfrm>
            <a:off x="8116435" y="4747746"/>
            <a:ext cx="798965"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200" b="1" dirty="0" smtClean="0">
                <a:solidFill>
                  <a:srgbClr val="FFFFFF"/>
                </a:solidFill>
                <a:ea typeface="SimSun" pitchFamily="2" charset="-122"/>
              </a:rPr>
              <a:t>PD/ death/ toxicity</a:t>
            </a:r>
            <a:endParaRPr lang="en-GB" altLang="zh-CN" sz="1200" b="1" dirty="0">
              <a:solidFill>
                <a:srgbClr val="FFFFFF"/>
              </a:solidFill>
              <a:ea typeface="SimSun" pitchFamily="2" charset="-122"/>
            </a:endParaRPr>
          </a:p>
        </p:txBody>
      </p:sp>
    </p:spTree>
    <p:extLst>
      <p:ext uri="{BB962C8B-B14F-4D97-AF65-F5344CB8AC3E}">
        <p14:creationId xmlns:p14="http://schemas.microsoft.com/office/powerpoint/2010/main" val="12942497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 A randomized, double-blind, </a:t>
            </a:r>
            <a:r>
              <a:rPr lang="en-GB" dirty="0" err="1"/>
              <a:t>multicenter</a:t>
            </a:r>
            <a:r>
              <a:rPr lang="en-GB" dirty="0"/>
              <a:t> phase III study evaluating paclitaxel with and without RAD001 in patients with gastric cancer who have progressed after therapy with a fluoropyrimidine/platinum-containing regimen (RADPAC</a:t>
            </a:r>
            <a:r>
              <a:rPr lang="en-GB" dirty="0" smtClean="0"/>
              <a:t>) – Al-</a:t>
            </a:r>
            <a:r>
              <a:rPr lang="en-GB" dirty="0" err="1" smtClean="0"/>
              <a:t>Batran</a:t>
            </a:r>
            <a:r>
              <a:rPr lang="en-GB" dirty="0" smtClean="0"/>
              <a:t> S-E, et al</a:t>
            </a:r>
            <a:endParaRPr lang="en-GB" dirty="0"/>
          </a:p>
        </p:txBody>
      </p:sp>
      <p:sp>
        <p:nvSpPr>
          <p:cNvPr id="3" name="Content Placeholder 2"/>
          <p:cNvSpPr>
            <a:spLocks noGrp="1"/>
          </p:cNvSpPr>
          <p:nvPr>
            <p:ph idx="1"/>
          </p:nvPr>
        </p:nvSpPr>
        <p:spPr>
          <a:xfrm>
            <a:off x="365124" y="1254035"/>
            <a:ext cx="8413751" cy="594430"/>
          </a:xfrm>
        </p:spPr>
        <p:txBody>
          <a:bodyPr/>
          <a:lstStyle/>
          <a:p>
            <a:pPr marL="0" indent="0">
              <a:buNone/>
            </a:pPr>
            <a:r>
              <a:rPr lang="en-GB" b="1" dirty="0" smtClean="0"/>
              <a:t>Key results</a:t>
            </a:r>
            <a:endParaRPr lang="en-GB" b="1" dirty="0"/>
          </a:p>
        </p:txBody>
      </p:sp>
      <p:sp>
        <p:nvSpPr>
          <p:cNvPr id="5" name="Text Placeholder 4"/>
          <p:cNvSpPr>
            <a:spLocks noGrp="1"/>
          </p:cNvSpPr>
          <p:nvPr>
            <p:ph type="body" sz="quarter" idx="11"/>
          </p:nvPr>
        </p:nvSpPr>
        <p:spPr/>
        <p:txBody>
          <a:bodyPr/>
          <a:lstStyle/>
          <a:p>
            <a:r>
              <a:rPr lang="en-GB" dirty="0" smtClean="0"/>
              <a:t>Al-</a:t>
            </a:r>
            <a:r>
              <a:rPr lang="en-GB" dirty="0" err="1" smtClean="0"/>
              <a:t>Batran</a:t>
            </a:r>
            <a:r>
              <a:rPr lang="en-GB" dirty="0" smtClean="0"/>
              <a:t> S-E,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4</a:t>
            </a:r>
            <a:endParaRPr lang="en-GB" dirty="0"/>
          </a:p>
        </p:txBody>
      </p:sp>
      <p:sp>
        <p:nvSpPr>
          <p:cNvPr id="6" name="TextBox 5"/>
          <p:cNvSpPr txBox="1"/>
          <p:nvPr/>
        </p:nvSpPr>
        <p:spPr>
          <a:xfrm>
            <a:off x="2230626" y="1848465"/>
            <a:ext cx="481221" cy="338554"/>
          </a:xfrm>
          <a:prstGeom prst="rect">
            <a:avLst/>
          </a:prstGeom>
          <a:noFill/>
        </p:spPr>
        <p:txBody>
          <a:bodyPr wrap="none" rtlCol="0">
            <a:spAutoFit/>
          </a:bodyPr>
          <a:lstStyle/>
          <a:p>
            <a:pPr algn="ctr" defTabSz="457200"/>
            <a:r>
              <a:rPr lang="en-GB" sz="1600" b="1" dirty="0">
                <a:solidFill>
                  <a:srgbClr val="4D4D4D"/>
                </a:solidFill>
                <a:latin typeface="Arial" panose="020B0604020202020204" pitchFamily="34" charset="0"/>
                <a:cs typeface="Arial" panose="020B0604020202020204" pitchFamily="34" charset="0"/>
              </a:rPr>
              <a:t>OS</a:t>
            </a:r>
          </a:p>
        </p:txBody>
      </p:sp>
      <p:sp>
        <p:nvSpPr>
          <p:cNvPr id="7" name="TextBox 6"/>
          <p:cNvSpPr txBox="1"/>
          <p:nvPr/>
        </p:nvSpPr>
        <p:spPr>
          <a:xfrm>
            <a:off x="459816" y="4976724"/>
            <a:ext cx="372218" cy="253916"/>
          </a:xfrm>
          <a:prstGeom prst="rect">
            <a:avLst/>
          </a:prstGeom>
          <a:noFill/>
        </p:spPr>
        <p:txBody>
          <a:bodyPr wrap="none" rtlCol="0" anchor="ctr" anchorCtr="0">
            <a:spAutoFit/>
          </a:bodyPr>
          <a:lstStyle/>
          <a:p>
            <a:pPr algn="r"/>
            <a:r>
              <a:rPr lang="en-GB" sz="1050" dirty="0">
                <a:solidFill>
                  <a:srgbClr val="4D4D4D"/>
                </a:solidFill>
                <a:latin typeface="Arial" panose="020B0604020202020204" pitchFamily="34" charset="0"/>
                <a:cs typeface="Arial" panose="020B0604020202020204" pitchFamily="34" charset="0"/>
              </a:rPr>
              <a:t>0.0</a:t>
            </a:r>
          </a:p>
        </p:txBody>
      </p:sp>
      <p:sp>
        <p:nvSpPr>
          <p:cNvPr id="8" name="TextBox 7"/>
          <p:cNvSpPr txBox="1"/>
          <p:nvPr/>
        </p:nvSpPr>
        <p:spPr>
          <a:xfrm>
            <a:off x="728764" y="5174530"/>
            <a:ext cx="260008" cy="253916"/>
          </a:xfrm>
          <a:prstGeom prst="rect">
            <a:avLst/>
          </a:prstGeom>
          <a:noFill/>
        </p:spPr>
        <p:txBody>
          <a:bodyPr wrap="none" rtlCol="0">
            <a:spAutoFit/>
          </a:bodyPr>
          <a:lstStyle/>
          <a:p>
            <a:pPr algn="ctr"/>
            <a:r>
              <a:rPr lang="en-GB" sz="1050" dirty="0">
                <a:solidFill>
                  <a:srgbClr val="4D4D4D"/>
                </a:solidFill>
                <a:latin typeface="Arial" panose="020B0604020202020204" pitchFamily="34" charset="0"/>
                <a:cs typeface="Arial" panose="020B0604020202020204" pitchFamily="34" charset="0"/>
              </a:rPr>
              <a:t>0</a:t>
            </a:r>
          </a:p>
        </p:txBody>
      </p:sp>
      <p:sp>
        <p:nvSpPr>
          <p:cNvPr id="9" name="TextBox 8"/>
          <p:cNvSpPr txBox="1"/>
          <p:nvPr/>
        </p:nvSpPr>
        <p:spPr>
          <a:xfrm>
            <a:off x="1322270" y="5174530"/>
            <a:ext cx="335349" cy="253916"/>
          </a:xfrm>
          <a:prstGeom prst="rect">
            <a:avLst/>
          </a:prstGeom>
          <a:noFill/>
        </p:spPr>
        <p:txBody>
          <a:bodyPr wrap="none" rtlCol="0">
            <a:spAutoFit/>
          </a:bodyPr>
          <a:lstStyle/>
          <a:p>
            <a:pPr algn="ctr"/>
            <a:r>
              <a:rPr lang="en-GB" sz="1050" dirty="0">
                <a:solidFill>
                  <a:srgbClr val="4D4D4D"/>
                </a:solidFill>
                <a:latin typeface="Arial" panose="020B0604020202020204" pitchFamily="34" charset="0"/>
                <a:cs typeface="Arial" panose="020B0604020202020204" pitchFamily="34" charset="0"/>
              </a:rPr>
              <a:t>10</a:t>
            </a:r>
          </a:p>
        </p:txBody>
      </p:sp>
      <p:sp>
        <p:nvSpPr>
          <p:cNvPr id="10" name="TextBox 9"/>
          <p:cNvSpPr txBox="1"/>
          <p:nvPr/>
        </p:nvSpPr>
        <p:spPr>
          <a:xfrm>
            <a:off x="1953446" y="5174530"/>
            <a:ext cx="335349" cy="253916"/>
          </a:xfrm>
          <a:prstGeom prst="rect">
            <a:avLst/>
          </a:prstGeom>
          <a:noFill/>
        </p:spPr>
        <p:txBody>
          <a:bodyPr wrap="none" rtlCol="0">
            <a:spAutoFit/>
          </a:bodyPr>
          <a:lstStyle/>
          <a:p>
            <a:pPr algn="ctr"/>
            <a:r>
              <a:rPr lang="en-GB" sz="1050" dirty="0">
                <a:solidFill>
                  <a:srgbClr val="4D4D4D"/>
                </a:solidFill>
                <a:latin typeface="Arial" panose="020B0604020202020204" pitchFamily="34" charset="0"/>
                <a:cs typeface="Arial" panose="020B0604020202020204" pitchFamily="34" charset="0"/>
              </a:rPr>
              <a:t>20</a:t>
            </a:r>
          </a:p>
        </p:txBody>
      </p:sp>
      <p:sp>
        <p:nvSpPr>
          <p:cNvPr id="11" name="TextBox 10"/>
          <p:cNvSpPr txBox="1"/>
          <p:nvPr/>
        </p:nvSpPr>
        <p:spPr>
          <a:xfrm>
            <a:off x="2584622" y="5174530"/>
            <a:ext cx="335349" cy="253916"/>
          </a:xfrm>
          <a:prstGeom prst="rect">
            <a:avLst/>
          </a:prstGeom>
          <a:noFill/>
        </p:spPr>
        <p:txBody>
          <a:bodyPr wrap="none" rtlCol="0">
            <a:spAutoFit/>
          </a:bodyPr>
          <a:lstStyle/>
          <a:p>
            <a:pPr algn="ctr"/>
            <a:r>
              <a:rPr lang="en-GB" sz="1050" dirty="0">
                <a:solidFill>
                  <a:srgbClr val="4D4D4D"/>
                </a:solidFill>
                <a:latin typeface="Arial" panose="020B0604020202020204" pitchFamily="34" charset="0"/>
                <a:cs typeface="Arial" panose="020B0604020202020204" pitchFamily="34" charset="0"/>
              </a:rPr>
              <a:t>30</a:t>
            </a:r>
          </a:p>
        </p:txBody>
      </p:sp>
      <p:sp>
        <p:nvSpPr>
          <p:cNvPr id="12" name="TextBox 11"/>
          <p:cNvSpPr txBox="1"/>
          <p:nvPr/>
        </p:nvSpPr>
        <p:spPr>
          <a:xfrm>
            <a:off x="3846973" y="5174530"/>
            <a:ext cx="335349" cy="253916"/>
          </a:xfrm>
          <a:prstGeom prst="rect">
            <a:avLst/>
          </a:prstGeom>
          <a:noFill/>
        </p:spPr>
        <p:txBody>
          <a:bodyPr wrap="none" rtlCol="0">
            <a:spAutoFit/>
          </a:bodyPr>
          <a:lstStyle/>
          <a:p>
            <a:pPr algn="ctr"/>
            <a:r>
              <a:rPr lang="en-GB" sz="1050" dirty="0">
                <a:solidFill>
                  <a:srgbClr val="4D4D4D"/>
                </a:solidFill>
                <a:latin typeface="Arial" panose="020B0604020202020204" pitchFamily="34" charset="0"/>
                <a:cs typeface="Arial" panose="020B0604020202020204" pitchFamily="34" charset="0"/>
              </a:rPr>
              <a:t>50</a:t>
            </a:r>
          </a:p>
        </p:txBody>
      </p:sp>
      <p:sp>
        <p:nvSpPr>
          <p:cNvPr id="13" name="TextBox 12"/>
          <p:cNvSpPr txBox="1"/>
          <p:nvPr/>
        </p:nvSpPr>
        <p:spPr>
          <a:xfrm>
            <a:off x="1935934" y="5391225"/>
            <a:ext cx="1000595" cy="253916"/>
          </a:xfrm>
          <a:prstGeom prst="rect">
            <a:avLst/>
          </a:prstGeom>
          <a:noFill/>
        </p:spPr>
        <p:txBody>
          <a:bodyPr wrap="none" rtlCol="0">
            <a:spAutoFit/>
          </a:bodyPr>
          <a:lstStyle/>
          <a:p>
            <a:pPr algn="ctr"/>
            <a:r>
              <a:rPr lang="en-GB" sz="1050" dirty="0" smtClean="0">
                <a:solidFill>
                  <a:srgbClr val="4D4D4D"/>
                </a:solidFill>
                <a:latin typeface="Arial" panose="020B0604020202020204" pitchFamily="34" charset="0"/>
                <a:cs typeface="Arial" panose="020B0604020202020204" pitchFamily="34" charset="0"/>
              </a:rPr>
              <a:t>Time, months</a:t>
            </a:r>
            <a:endParaRPr lang="en-GB" sz="1050" dirty="0">
              <a:solidFill>
                <a:srgbClr val="4D4D4D"/>
              </a:solidFill>
              <a:latin typeface="Arial" panose="020B0604020202020204" pitchFamily="34" charset="0"/>
              <a:cs typeface="Arial" panose="020B0604020202020204" pitchFamily="34" charset="0"/>
            </a:endParaRPr>
          </a:p>
        </p:txBody>
      </p:sp>
      <p:sp>
        <p:nvSpPr>
          <p:cNvPr id="14" name="TextBox 13"/>
          <p:cNvSpPr txBox="1"/>
          <p:nvPr/>
        </p:nvSpPr>
        <p:spPr>
          <a:xfrm>
            <a:off x="6711810" y="1848465"/>
            <a:ext cx="582212" cy="338554"/>
          </a:xfrm>
          <a:prstGeom prst="rect">
            <a:avLst/>
          </a:prstGeom>
          <a:noFill/>
        </p:spPr>
        <p:txBody>
          <a:bodyPr wrap="none" rtlCol="0">
            <a:spAutoFit/>
          </a:bodyPr>
          <a:lstStyle/>
          <a:p>
            <a:pPr algn="ctr" defTabSz="457200"/>
            <a:r>
              <a:rPr lang="en-GB" sz="1600" b="1" dirty="0">
                <a:solidFill>
                  <a:srgbClr val="4D4D4D"/>
                </a:solidFill>
                <a:latin typeface="Arial" panose="020B0604020202020204" pitchFamily="34" charset="0"/>
                <a:cs typeface="Arial" panose="020B0604020202020204" pitchFamily="34" charset="0"/>
              </a:rPr>
              <a:t>PFS</a:t>
            </a:r>
          </a:p>
        </p:txBody>
      </p:sp>
      <p:sp>
        <p:nvSpPr>
          <p:cNvPr id="15" name="TextBox 14"/>
          <p:cNvSpPr txBox="1"/>
          <p:nvPr/>
        </p:nvSpPr>
        <p:spPr>
          <a:xfrm>
            <a:off x="4991496" y="4976724"/>
            <a:ext cx="372218" cy="253916"/>
          </a:xfrm>
          <a:prstGeom prst="rect">
            <a:avLst/>
          </a:prstGeom>
          <a:noFill/>
        </p:spPr>
        <p:txBody>
          <a:bodyPr wrap="none" rtlCol="0" anchor="ctr" anchorCtr="0">
            <a:spAutoFit/>
          </a:bodyPr>
          <a:lstStyle/>
          <a:p>
            <a:pPr algn="r"/>
            <a:r>
              <a:rPr lang="en-GB" sz="1050" dirty="0">
                <a:solidFill>
                  <a:srgbClr val="4D4D4D"/>
                </a:solidFill>
                <a:latin typeface="Arial" panose="020B0604020202020204" pitchFamily="34" charset="0"/>
                <a:cs typeface="Arial" panose="020B0604020202020204" pitchFamily="34" charset="0"/>
              </a:rPr>
              <a:t>0.0</a:t>
            </a:r>
          </a:p>
        </p:txBody>
      </p:sp>
      <p:sp>
        <p:nvSpPr>
          <p:cNvPr id="16" name="TextBox 15"/>
          <p:cNvSpPr txBox="1"/>
          <p:nvPr/>
        </p:nvSpPr>
        <p:spPr>
          <a:xfrm>
            <a:off x="5222774" y="5174530"/>
            <a:ext cx="335349" cy="253916"/>
          </a:xfrm>
          <a:prstGeom prst="rect">
            <a:avLst/>
          </a:prstGeom>
          <a:noFill/>
        </p:spPr>
        <p:txBody>
          <a:bodyPr wrap="square" rtlCol="0">
            <a:spAutoFit/>
          </a:bodyPr>
          <a:lstStyle/>
          <a:p>
            <a:pPr algn="ctr"/>
            <a:r>
              <a:rPr lang="en-GB" sz="1050" dirty="0">
                <a:solidFill>
                  <a:srgbClr val="4D4D4D"/>
                </a:solidFill>
                <a:latin typeface="Arial" panose="020B0604020202020204" pitchFamily="34" charset="0"/>
                <a:cs typeface="Arial" panose="020B0604020202020204" pitchFamily="34" charset="0"/>
              </a:rPr>
              <a:t>0</a:t>
            </a:r>
          </a:p>
        </p:txBody>
      </p:sp>
      <p:sp>
        <p:nvSpPr>
          <p:cNvPr id="17" name="TextBox 16"/>
          <p:cNvSpPr txBox="1"/>
          <p:nvPr/>
        </p:nvSpPr>
        <p:spPr>
          <a:xfrm>
            <a:off x="5748201" y="5174530"/>
            <a:ext cx="335349" cy="253916"/>
          </a:xfrm>
          <a:prstGeom prst="rect">
            <a:avLst/>
          </a:prstGeom>
          <a:noFill/>
        </p:spPr>
        <p:txBody>
          <a:bodyPr wrap="square" rtlCol="0">
            <a:spAutoFit/>
          </a:bodyPr>
          <a:lstStyle/>
          <a:p>
            <a:pPr algn="ctr"/>
            <a:r>
              <a:rPr lang="en-GB" sz="1050" dirty="0">
                <a:solidFill>
                  <a:srgbClr val="4D4D4D"/>
                </a:solidFill>
                <a:latin typeface="Arial" panose="020B0604020202020204" pitchFamily="34" charset="0"/>
                <a:cs typeface="Arial" panose="020B0604020202020204" pitchFamily="34" charset="0"/>
              </a:rPr>
              <a:t>5</a:t>
            </a:r>
          </a:p>
        </p:txBody>
      </p:sp>
      <p:sp>
        <p:nvSpPr>
          <p:cNvPr id="18" name="TextBox 17"/>
          <p:cNvSpPr txBox="1"/>
          <p:nvPr/>
        </p:nvSpPr>
        <p:spPr>
          <a:xfrm>
            <a:off x="6273628" y="5174530"/>
            <a:ext cx="335349" cy="253916"/>
          </a:xfrm>
          <a:prstGeom prst="rect">
            <a:avLst/>
          </a:prstGeom>
          <a:noFill/>
        </p:spPr>
        <p:txBody>
          <a:bodyPr wrap="square" rtlCol="0">
            <a:spAutoFit/>
          </a:bodyPr>
          <a:lstStyle/>
          <a:p>
            <a:pPr algn="ctr"/>
            <a:r>
              <a:rPr lang="en-GB" sz="1050" dirty="0">
                <a:solidFill>
                  <a:srgbClr val="4D4D4D"/>
                </a:solidFill>
                <a:latin typeface="Arial" panose="020B0604020202020204" pitchFamily="34" charset="0"/>
                <a:cs typeface="Arial" panose="020B0604020202020204" pitchFamily="34" charset="0"/>
              </a:rPr>
              <a:t>10</a:t>
            </a:r>
          </a:p>
        </p:txBody>
      </p:sp>
      <p:sp>
        <p:nvSpPr>
          <p:cNvPr id="19" name="TextBox 18"/>
          <p:cNvSpPr txBox="1"/>
          <p:nvPr/>
        </p:nvSpPr>
        <p:spPr>
          <a:xfrm>
            <a:off x="6799055" y="5174530"/>
            <a:ext cx="337006" cy="261610"/>
          </a:xfrm>
          <a:prstGeom prst="rect">
            <a:avLst/>
          </a:prstGeom>
          <a:noFill/>
        </p:spPr>
        <p:txBody>
          <a:bodyPr wrap="square" rtlCol="0">
            <a:spAutoFit/>
          </a:bodyPr>
          <a:lstStyle/>
          <a:p>
            <a:pPr algn="ctr"/>
            <a:r>
              <a:rPr lang="en-GB" sz="1050" dirty="0">
                <a:solidFill>
                  <a:srgbClr val="4D4D4D"/>
                </a:solidFill>
                <a:latin typeface="Arial" panose="020B0604020202020204" pitchFamily="34" charset="0"/>
                <a:cs typeface="Arial" panose="020B0604020202020204" pitchFamily="34" charset="0"/>
              </a:rPr>
              <a:t>15</a:t>
            </a:r>
          </a:p>
        </p:txBody>
      </p:sp>
      <p:sp>
        <p:nvSpPr>
          <p:cNvPr id="20" name="TextBox 19"/>
          <p:cNvSpPr txBox="1"/>
          <p:nvPr/>
        </p:nvSpPr>
        <p:spPr>
          <a:xfrm>
            <a:off x="7326139" y="5174530"/>
            <a:ext cx="337006" cy="261610"/>
          </a:xfrm>
          <a:prstGeom prst="rect">
            <a:avLst/>
          </a:prstGeom>
          <a:noFill/>
        </p:spPr>
        <p:txBody>
          <a:bodyPr wrap="square" rtlCol="0">
            <a:spAutoFit/>
          </a:bodyPr>
          <a:lstStyle/>
          <a:p>
            <a:pPr algn="ctr"/>
            <a:r>
              <a:rPr lang="en-GB" sz="1050" dirty="0">
                <a:solidFill>
                  <a:srgbClr val="4D4D4D"/>
                </a:solidFill>
                <a:latin typeface="Arial" panose="020B0604020202020204" pitchFamily="34" charset="0"/>
                <a:cs typeface="Arial" panose="020B0604020202020204" pitchFamily="34" charset="0"/>
              </a:rPr>
              <a:t>20</a:t>
            </a:r>
          </a:p>
        </p:txBody>
      </p:sp>
      <p:sp>
        <p:nvSpPr>
          <p:cNvPr id="21" name="TextBox 20"/>
          <p:cNvSpPr txBox="1"/>
          <p:nvPr/>
        </p:nvSpPr>
        <p:spPr>
          <a:xfrm>
            <a:off x="8378653" y="5174530"/>
            <a:ext cx="335349" cy="253916"/>
          </a:xfrm>
          <a:prstGeom prst="rect">
            <a:avLst/>
          </a:prstGeom>
          <a:noFill/>
        </p:spPr>
        <p:txBody>
          <a:bodyPr wrap="square" rtlCol="0">
            <a:spAutoFit/>
          </a:bodyPr>
          <a:lstStyle/>
          <a:p>
            <a:pPr algn="ctr"/>
            <a:r>
              <a:rPr lang="en-GB" sz="1050" dirty="0">
                <a:solidFill>
                  <a:srgbClr val="4D4D4D"/>
                </a:solidFill>
                <a:latin typeface="Arial" panose="020B0604020202020204" pitchFamily="34" charset="0"/>
                <a:cs typeface="Arial" panose="020B0604020202020204" pitchFamily="34" charset="0"/>
              </a:rPr>
              <a:t>30</a:t>
            </a:r>
          </a:p>
        </p:txBody>
      </p:sp>
      <p:sp>
        <p:nvSpPr>
          <p:cNvPr id="22" name="TextBox 21"/>
          <p:cNvSpPr txBox="1"/>
          <p:nvPr/>
        </p:nvSpPr>
        <p:spPr>
          <a:xfrm>
            <a:off x="6467609" y="5391225"/>
            <a:ext cx="1000595" cy="253916"/>
          </a:xfrm>
          <a:prstGeom prst="rect">
            <a:avLst/>
          </a:prstGeom>
          <a:noFill/>
        </p:spPr>
        <p:txBody>
          <a:bodyPr wrap="none" rtlCol="0">
            <a:spAutoFit/>
          </a:bodyPr>
          <a:lstStyle/>
          <a:p>
            <a:pPr algn="ctr"/>
            <a:r>
              <a:rPr lang="en-GB" sz="1050" dirty="0" smtClean="0">
                <a:solidFill>
                  <a:srgbClr val="4D4D4D"/>
                </a:solidFill>
                <a:latin typeface="Arial" panose="020B0604020202020204" pitchFamily="34" charset="0"/>
                <a:cs typeface="Arial" panose="020B0604020202020204" pitchFamily="34" charset="0"/>
              </a:rPr>
              <a:t>Time, months</a:t>
            </a:r>
            <a:endParaRPr lang="en-GB" sz="1050" dirty="0">
              <a:solidFill>
                <a:srgbClr val="4D4D4D"/>
              </a:solidFill>
              <a:latin typeface="Arial" panose="020B0604020202020204" pitchFamily="34" charset="0"/>
              <a:cs typeface="Arial" panose="020B0604020202020204" pitchFamily="34" charset="0"/>
            </a:endParaRPr>
          </a:p>
        </p:txBody>
      </p:sp>
      <p:sp>
        <p:nvSpPr>
          <p:cNvPr id="23" name="TextBox 22"/>
          <p:cNvSpPr txBox="1"/>
          <p:nvPr/>
        </p:nvSpPr>
        <p:spPr>
          <a:xfrm rot="16200000">
            <a:off x="-523868" y="3651244"/>
            <a:ext cx="1801122" cy="257971"/>
          </a:xfrm>
          <a:prstGeom prst="rect">
            <a:avLst/>
          </a:prstGeom>
          <a:noFill/>
        </p:spPr>
        <p:txBody>
          <a:bodyPr wrap="square" rtlCol="0" anchor="b" anchorCtr="0">
            <a:spAutoFit/>
          </a:bodyPr>
          <a:lstStyle/>
          <a:p>
            <a:pPr algn="ctr"/>
            <a:r>
              <a:rPr lang="en-GB" sz="1050" dirty="0">
                <a:solidFill>
                  <a:srgbClr val="4D4D4D"/>
                </a:solidFill>
                <a:latin typeface="Arial" panose="020B0604020202020204" pitchFamily="34" charset="0"/>
                <a:cs typeface="Arial" panose="020B0604020202020204" pitchFamily="34" charset="0"/>
              </a:rPr>
              <a:t>Probability of </a:t>
            </a:r>
            <a:r>
              <a:rPr lang="en-GB" sz="1050" dirty="0" smtClean="0">
                <a:solidFill>
                  <a:srgbClr val="4D4D4D"/>
                </a:solidFill>
                <a:latin typeface="Arial" panose="020B0604020202020204" pitchFamily="34" charset="0"/>
                <a:cs typeface="Arial" panose="020B0604020202020204" pitchFamily="34" charset="0"/>
              </a:rPr>
              <a:t>survival, %</a:t>
            </a:r>
            <a:endParaRPr lang="en-GB" sz="1050" dirty="0">
              <a:solidFill>
                <a:srgbClr val="4D4D4D"/>
              </a:solidFill>
              <a:latin typeface="Arial" panose="020B0604020202020204" pitchFamily="34" charset="0"/>
              <a:cs typeface="Arial" panose="020B0604020202020204" pitchFamily="34" charset="0"/>
            </a:endParaRPr>
          </a:p>
        </p:txBody>
      </p:sp>
      <p:sp>
        <p:nvSpPr>
          <p:cNvPr id="24" name="TextBox 23"/>
          <p:cNvSpPr txBox="1"/>
          <p:nvPr/>
        </p:nvSpPr>
        <p:spPr>
          <a:xfrm>
            <a:off x="459817" y="2368420"/>
            <a:ext cx="372217" cy="253916"/>
          </a:xfrm>
          <a:prstGeom prst="rect">
            <a:avLst/>
          </a:prstGeom>
          <a:noFill/>
        </p:spPr>
        <p:txBody>
          <a:bodyPr wrap="none" rtlCol="0" anchor="ctr" anchorCtr="0">
            <a:spAutoFit/>
          </a:bodyPr>
          <a:lstStyle/>
          <a:p>
            <a:pPr algn="r"/>
            <a:r>
              <a:rPr lang="en-GB" sz="1050" dirty="0">
                <a:solidFill>
                  <a:srgbClr val="4D4D4D"/>
                </a:solidFill>
                <a:latin typeface="Arial" panose="020B0604020202020204" pitchFamily="34" charset="0"/>
                <a:cs typeface="Arial" panose="020B0604020202020204" pitchFamily="34" charset="0"/>
              </a:rPr>
              <a:t>1.0</a:t>
            </a:r>
          </a:p>
        </p:txBody>
      </p:sp>
      <p:sp>
        <p:nvSpPr>
          <p:cNvPr id="25" name="TextBox 24"/>
          <p:cNvSpPr txBox="1"/>
          <p:nvPr/>
        </p:nvSpPr>
        <p:spPr>
          <a:xfrm>
            <a:off x="459816" y="2889312"/>
            <a:ext cx="372218" cy="253916"/>
          </a:xfrm>
          <a:prstGeom prst="rect">
            <a:avLst/>
          </a:prstGeom>
          <a:noFill/>
        </p:spPr>
        <p:txBody>
          <a:bodyPr wrap="none" rtlCol="0" anchor="ctr" anchorCtr="0">
            <a:spAutoFit/>
          </a:bodyPr>
          <a:lstStyle/>
          <a:p>
            <a:pPr algn="r"/>
            <a:r>
              <a:rPr lang="en-GB" sz="1050" dirty="0">
                <a:solidFill>
                  <a:srgbClr val="4D4D4D"/>
                </a:solidFill>
                <a:latin typeface="Arial" panose="020B0604020202020204" pitchFamily="34" charset="0"/>
                <a:cs typeface="Arial" panose="020B0604020202020204" pitchFamily="34" charset="0"/>
              </a:rPr>
              <a:t>0.8</a:t>
            </a:r>
          </a:p>
        </p:txBody>
      </p:sp>
      <p:sp>
        <p:nvSpPr>
          <p:cNvPr id="26" name="TextBox 25"/>
          <p:cNvSpPr txBox="1"/>
          <p:nvPr/>
        </p:nvSpPr>
        <p:spPr>
          <a:xfrm>
            <a:off x="459817" y="3410204"/>
            <a:ext cx="372217" cy="253916"/>
          </a:xfrm>
          <a:prstGeom prst="rect">
            <a:avLst/>
          </a:prstGeom>
          <a:noFill/>
        </p:spPr>
        <p:txBody>
          <a:bodyPr wrap="none" rtlCol="0" anchor="ctr" anchorCtr="0">
            <a:spAutoFit/>
          </a:bodyPr>
          <a:lstStyle/>
          <a:p>
            <a:pPr algn="r"/>
            <a:r>
              <a:rPr lang="en-GB" sz="1050" dirty="0">
                <a:solidFill>
                  <a:srgbClr val="4D4D4D"/>
                </a:solidFill>
                <a:latin typeface="Arial" panose="020B0604020202020204" pitchFamily="34" charset="0"/>
                <a:cs typeface="Arial" panose="020B0604020202020204" pitchFamily="34" charset="0"/>
              </a:rPr>
              <a:t>0.6</a:t>
            </a:r>
          </a:p>
        </p:txBody>
      </p:sp>
      <p:sp>
        <p:nvSpPr>
          <p:cNvPr id="27" name="TextBox 26"/>
          <p:cNvSpPr txBox="1"/>
          <p:nvPr/>
        </p:nvSpPr>
        <p:spPr>
          <a:xfrm>
            <a:off x="459816" y="3931096"/>
            <a:ext cx="372218" cy="253916"/>
          </a:xfrm>
          <a:prstGeom prst="rect">
            <a:avLst/>
          </a:prstGeom>
          <a:noFill/>
        </p:spPr>
        <p:txBody>
          <a:bodyPr wrap="none" rtlCol="0" anchor="ctr" anchorCtr="0">
            <a:spAutoFit/>
          </a:bodyPr>
          <a:lstStyle/>
          <a:p>
            <a:pPr algn="r"/>
            <a:r>
              <a:rPr lang="en-GB" sz="1050" dirty="0">
                <a:solidFill>
                  <a:srgbClr val="4D4D4D"/>
                </a:solidFill>
                <a:latin typeface="Arial" panose="020B0604020202020204" pitchFamily="34" charset="0"/>
                <a:cs typeface="Arial" panose="020B0604020202020204" pitchFamily="34" charset="0"/>
              </a:rPr>
              <a:t>0.4</a:t>
            </a:r>
          </a:p>
        </p:txBody>
      </p:sp>
      <p:sp>
        <p:nvSpPr>
          <p:cNvPr id="28" name="TextBox 27"/>
          <p:cNvSpPr txBox="1"/>
          <p:nvPr/>
        </p:nvSpPr>
        <p:spPr>
          <a:xfrm>
            <a:off x="459816" y="4451988"/>
            <a:ext cx="372218" cy="253916"/>
          </a:xfrm>
          <a:prstGeom prst="rect">
            <a:avLst/>
          </a:prstGeom>
          <a:noFill/>
        </p:spPr>
        <p:txBody>
          <a:bodyPr wrap="none" rtlCol="0" anchor="ctr" anchorCtr="0">
            <a:spAutoFit/>
          </a:bodyPr>
          <a:lstStyle/>
          <a:p>
            <a:pPr algn="r"/>
            <a:r>
              <a:rPr lang="en-GB" sz="1050" dirty="0">
                <a:solidFill>
                  <a:srgbClr val="4D4D4D"/>
                </a:solidFill>
                <a:latin typeface="Arial" panose="020B0604020202020204" pitchFamily="34" charset="0"/>
                <a:cs typeface="Arial" panose="020B0604020202020204" pitchFamily="34" charset="0"/>
              </a:rPr>
              <a:t>0.2</a:t>
            </a:r>
          </a:p>
        </p:txBody>
      </p:sp>
      <p:cxnSp>
        <p:nvCxnSpPr>
          <p:cNvPr id="29" name="Straight Connector 28"/>
          <p:cNvCxnSpPr/>
          <p:nvPr/>
        </p:nvCxnSpPr>
        <p:spPr>
          <a:xfrm>
            <a:off x="786284" y="5105400"/>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30" name="Straight Connector 29"/>
          <p:cNvCxnSpPr>
            <a:cxnSpLocks/>
          </p:cNvCxnSpPr>
          <p:nvPr/>
        </p:nvCxnSpPr>
        <p:spPr>
          <a:xfrm rot="5400000">
            <a:off x="822284"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31" name="Straight Connector 30"/>
          <p:cNvCxnSpPr>
            <a:cxnSpLocks/>
          </p:cNvCxnSpPr>
          <p:nvPr/>
        </p:nvCxnSpPr>
        <p:spPr>
          <a:xfrm rot="5400000">
            <a:off x="1453557"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32" name="Straight Connector 31"/>
          <p:cNvCxnSpPr>
            <a:cxnSpLocks/>
          </p:cNvCxnSpPr>
          <p:nvPr/>
        </p:nvCxnSpPr>
        <p:spPr>
          <a:xfrm rot="5400000">
            <a:off x="2084830"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33" name="Straight Connector 32"/>
          <p:cNvCxnSpPr>
            <a:cxnSpLocks/>
          </p:cNvCxnSpPr>
          <p:nvPr/>
        </p:nvCxnSpPr>
        <p:spPr>
          <a:xfrm rot="5400000">
            <a:off x="2716103"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34" name="Straight Connector 33"/>
          <p:cNvCxnSpPr>
            <a:cxnSpLocks/>
          </p:cNvCxnSpPr>
          <p:nvPr/>
        </p:nvCxnSpPr>
        <p:spPr>
          <a:xfrm rot="5400000">
            <a:off x="3978648"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35" name="Straight Connector 34"/>
          <p:cNvCxnSpPr/>
          <p:nvPr/>
        </p:nvCxnSpPr>
        <p:spPr>
          <a:xfrm>
            <a:off x="786284" y="3017277"/>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36" name="Straight Connector 35"/>
          <p:cNvCxnSpPr/>
          <p:nvPr/>
        </p:nvCxnSpPr>
        <p:spPr>
          <a:xfrm>
            <a:off x="786284" y="353917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37" name="Straight Connector 36"/>
          <p:cNvCxnSpPr/>
          <p:nvPr/>
        </p:nvCxnSpPr>
        <p:spPr>
          <a:xfrm>
            <a:off x="786284" y="4061075"/>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38" name="Straight Connector 37"/>
          <p:cNvCxnSpPr/>
          <p:nvPr/>
        </p:nvCxnSpPr>
        <p:spPr>
          <a:xfrm>
            <a:off x="786284" y="4582974"/>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39" name="TextBox 38"/>
          <p:cNvSpPr txBox="1"/>
          <p:nvPr/>
        </p:nvSpPr>
        <p:spPr>
          <a:xfrm rot="16200000">
            <a:off x="3509216" y="3667734"/>
            <a:ext cx="2798308" cy="253916"/>
          </a:xfrm>
          <a:prstGeom prst="rect">
            <a:avLst/>
          </a:prstGeom>
          <a:noFill/>
        </p:spPr>
        <p:txBody>
          <a:bodyPr wrap="square" rtlCol="0" anchor="b" anchorCtr="0">
            <a:spAutoFit/>
          </a:bodyPr>
          <a:lstStyle/>
          <a:p>
            <a:pPr algn="ctr"/>
            <a:r>
              <a:rPr lang="en-GB" sz="1050" dirty="0">
                <a:solidFill>
                  <a:srgbClr val="4D4D4D"/>
                </a:solidFill>
                <a:latin typeface="Arial" panose="020B0604020202020204" pitchFamily="34" charset="0"/>
                <a:cs typeface="Arial" panose="020B0604020202020204" pitchFamily="34" charset="0"/>
              </a:rPr>
              <a:t>Probability of </a:t>
            </a:r>
            <a:r>
              <a:rPr lang="en-GB" sz="1050" dirty="0" smtClean="0">
                <a:solidFill>
                  <a:srgbClr val="4D4D4D"/>
                </a:solidFill>
                <a:latin typeface="Arial" panose="020B0604020202020204" pitchFamily="34" charset="0"/>
                <a:cs typeface="Arial" panose="020B0604020202020204" pitchFamily="34" charset="0"/>
              </a:rPr>
              <a:t>progression-free survival, %</a:t>
            </a:r>
            <a:endParaRPr lang="en-GB" sz="1050" dirty="0">
              <a:solidFill>
                <a:srgbClr val="4D4D4D"/>
              </a:solidFill>
              <a:latin typeface="Arial" panose="020B0604020202020204" pitchFamily="34" charset="0"/>
              <a:cs typeface="Arial" panose="020B0604020202020204" pitchFamily="34" charset="0"/>
            </a:endParaRPr>
          </a:p>
        </p:txBody>
      </p:sp>
      <p:sp>
        <p:nvSpPr>
          <p:cNvPr id="40" name="TextBox 39"/>
          <p:cNvSpPr txBox="1"/>
          <p:nvPr/>
        </p:nvSpPr>
        <p:spPr>
          <a:xfrm>
            <a:off x="4991496" y="2368419"/>
            <a:ext cx="372218" cy="253916"/>
          </a:xfrm>
          <a:prstGeom prst="rect">
            <a:avLst/>
          </a:prstGeom>
          <a:noFill/>
        </p:spPr>
        <p:txBody>
          <a:bodyPr wrap="none" rtlCol="0" anchor="ctr" anchorCtr="0">
            <a:spAutoFit/>
          </a:bodyPr>
          <a:lstStyle/>
          <a:p>
            <a:pPr algn="r"/>
            <a:r>
              <a:rPr lang="en-GB" sz="1050" dirty="0">
                <a:solidFill>
                  <a:srgbClr val="4D4D4D"/>
                </a:solidFill>
                <a:latin typeface="Arial" panose="020B0604020202020204" pitchFamily="34" charset="0"/>
                <a:cs typeface="Arial" panose="020B0604020202020204" pitchFamily="34" charset="0"/>
              </a:rPr>
              <a:t>1.0</a:t>
            </a:r>
          </a:p>
        </p:txBody>
      </p:sp>
      <p:sp>
        <p:nvSpPr>
          <p:cNvPr id="41" name="TextBox 40"/>
          <p:cNvSpPr txBox="1"/>
          <p:nvPr/>
        </p:nvSpPr>
        <p:spPr>
          <a:xfrm>
            <a:off x="4991496" y="2889311"/>
            <a:ext cx="372218" cy="253916"/>
          </a:xfrm>
          <a:prstGeom prst="rect">
            <a:avLst/>
          </a:prstGeom>
          <a:noFill/>
        </p:spPr>
        <p:txBody>
          <a:bodyPr wrap="none" rtlCol="0" anchor="ctr" anchorCtr="0">
            <a:spAutoFit/>
          </a:bodyPr>
          <a:lstStyle/>
          <a:p>
            <a:pPr algn="r"/>
            <a:r>
              <a:rPr lang="en-GB" sz="1050" dirty="0">
                <a:solidFill>
                  <a:srgbClr val="4D4D4D"/>
                </a:solidFill>
                <a:latin typeface="Arial" panose="020B0604020202020204" pitchFamily="34" charset="0"/>
                <a:cs typeface="Arial" panose="020B0604020202020204" pitchFamily="34" charset="0"/>
              </a:rPr>
              <a:t>0.8</a:t>
            </a:r>
          </a:p>
        </p:txBody>
      </p:sp>
      <p:sp>
        <p:nvSpPr>
          <p:cNvPr id="42" name="TextBox 41"/>
          <p:cNvSpPr txBox="1"/>
          <p:nvPr/>
        </p:nvSpPr>
        <p:spPr>
          <a:xfrm>
            <a:off x="4991497" y="3410203"/>
            <a:ext cx="372217" cy="253916"/>
          </a:xfrm>
          <a:prstGeom prst="rect">
            <a:avLst/>
          </a:prstGeom>
          <a:noFill/>
        </p:spPr>
        <p:txBody>
          <a:bodyPr wrap="none" rtlCol="0" anchor="ctr" anchorCtr="0">
            <a:spAutoFit/>
          </a:bodyPr>
          <a:lstStyle/>
          <a:p>
            <a:pPr algn="r"/>
            <a:r>
              <a:rPr lang="en-GB" sz="1050" dirty="0">
                <a:solidFill>
                  <a:srgbClr val="4D4D4D"/>
                </a:solidFill>
                <a:latin typeface="Arial" panose="020B0604020202020204" pitchFamily="34" charset="0"/>
                <a:cs typeface="Arial" panose="020B0604020202020204" pitchFamily="34" charset="0"/>
              </a:rPr>
              <a:t>0.6</a:t>
            </a:r>
          </a:p>
        </p:txBody>
      </p:sp>
      <p:sp>
        <p:nvSpPr>
          <p:cNvPr id="43" name="TextBox 42"/>
          <p:cNvSpPr txBox="1"/>
          <p:nvPr/>
        </p:nvSpPr>
        <p:spPr>
          <a:xfrm>
            <a:off x="4991496" y="3931095"/>
            <a:ext cx="372218" cy="253916"/>
          </a:xfrm>
          <a:prstGeom prst="rect">
            <a:avLst/>
          </a:prstGeom>
          <a:noFill/>
        </p:spPr>
        <p:txBody>
          <a:bodyPr wrap="none" rtlCol="0" anchor="ctr" anchorCtr="0">
            <a:spAutoFit/>
          </a:bodyPr>
          <a:lstStyle/>
          <a:p>
            <a:pPr algn="r"/>
            <a:r>
              <a:rPr lang="en-GB" sz="1050" dirty="0">
                <a:solidFill>
                  <a:srgbClr val="4D4D4D"/>
                </a:solidFill>
                <a:latin typeface="Arial" panose="020B0604020202020204" pitchFamily="34" charset="0"/>
                <a:cs typeface="Arial" panose="020B0604020202020204" pitchFamily="34" charset="0"/>
              </a:rPr>
              <a:t>0.4</a:t>
            </a:r>
          </a:p>
        </p:txBody>
      </p:sp>
      <p:sp>
        <p:nvSpPr>
          <p:cNvPr id="44" name="TextBox 43"/>
          <p:cNvSpPr txBox="1"/>
          <p:nvPr/>
        </p:nvSpPr>
        <p:spPr>
          <a:xfrm>
            <a:off x="4991496" y="4451987"/>
            <a:ext cx="372218" cy="253916"/>
          </a:xfrm>
          <a:prstGeom prst="rect">
            <a:avLst/>
          </a:prstGeom>
          <a:noFill/>
        </p:spPr>
        <p:txBody>
          <a:bodyPr wrap="none" rtlCol="0" anchor="ctr" anchorCtr="0">
            <a:spAutoFit/>
          </a:bodyPr>
          <a:lstStyle/>
          <a:p>
            <a:pPr algn="r"/>
            <a:r>
              <a:rPr lang="en-GB" sz="1050" dirty="0">
                <a:solidFill>
                  <a:srgbClr val="4D4D4D"/>
                </a:solidFill>
                <a:latin typeface="Arial" panose="020B0604020202020204" pitchFamily="34" charset="0"/>
                <a:cs typeface="Arial" panose="020B0604020202020204" pitchFamily="34" charset="0"/>
              </a:rPr>
              <a:t>0.2</a:t>
            </a:r>
          </a:p>
        </p:txBody>
      </p:sp>
      <p:cxnSp>
        <p:nvCxnSpPr>
          <p:cNvPr id="45" name="Straight Connector 44"/>
          <p:cNvCxnSpPr>
            <a:cxnSpLocks/>
          </p:cNvCxnSpPr>
          <p:nvPr/>
        </p:nvCxnSpPr>
        <p:spPr>
          <a:xfrm rot="5400000">
            <a:off x="5880025"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46" name="Straight Connector 45"/>
          <p:cNvCxnSpPr>
            <a:cxnSpLocks/>
          </p:cNvCxnSpPr>
          <p:nvPr/>
        </p:nvCxnSpPr>
        <p:spPr>
          <a:xfrm rot="5400000">
            <a:off x="6406086"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47" name="Straight Connector 46"/>
          <p:cNvCxnSpPr>
            <a:cxnSpLocks/>
          </p:cNvCxnSpPr>
          <p:nvPr/>
        </p:nvCxnSpPr>
        <p:spPr>
          <a:xfrm rot="5400000">
            <a:off x="6932147"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48" name="Straight Connector 47"/>
          <p:cNvCxnSpPr>
            <a:cxnSpLocks/>
          </p:cNvCxnSpPr>
          <p:nvPr/>
        </p:nvCxnSpPr>
        <p:spPr>
          <a:xfrm rot="5400000">
            <a:off x="7458208"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49" name="Straight Connector 48"/>
          <p:cNvCxnSpPr>
            <a:cxnSpLocks/>
          </p:cNvCxnSpPr>
          <p:nvPr/>
        </p:nvCxnSpPr>
        <p:spPr>
          <a:xfrm rot="5400000">
            <a:off x="8510328"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50" name="Freeform 6"/>
          <p:cNvSpPr>
            <a:spLocks/>
          </p:cNvSpPr>
          <p:nvPr/>
        </p:nvSpPr>
        <p:spPr bwMode="auto">
          <a:xfrm>
            <a:off x="5389551" y="2493964"/>
            <a:ext cx="1868499" cy="2614612"/>
          </a:xfrm>
          <a:custGeom>
            <a:avLst/>
            <a:gdLst>
              <a:gd name="T0" fmla="*/ 8 w 1429"/>
              <a:gd name="T1" fmla="*/ 6 h 1653"/>
              <a:gd name="T2" fmla="*/ 12 w 1429"/>
              <a:gd name="T3" fmla="*/ 22 h 1653"/>
              <a:gd name="T4" fmla="*/ 24 w 1429"/>
              <a:gd name="T5" fmla="*/ 44 h 1653"/>
              <a:gd name="T6" fmla="*/ 30 w 1429"/>
              <a:gd name="T7" fmla="*/ 80 h 1653"/>
              <a:gd name="T8" fmla="*/ 58 w 1429"/>
              <a:gd name="T9" fmla="*/ 88 h 1653"/>
              <a:gd name="T10" fmla="*/ 62 w 1429"/>
              <a:gd name="T11" fmla="*/ 102 h 1653"/>
              <a:gd name="T12" fmla="*/ 78 w 1429"/>
              <a:gd name="T13" fmla="*/ 108 h 1653"/>
              <a:gd name="T14" fmla="*/ 82 w 1429"/>
              <a:gd name="T15" fmla="*/ 153 h 1653"/>
              <a:gd name="T16" fmla="*/ 96 w 1429"/>
              <a:gd name="T17" fmla="*/ 193 h 1653"/>
              <a:gd name="T18" fmla="*/ 98 w 1429"/>
              <a:gd name="T19" fmla="*/ 261 h 1653"/>
              <a:gd name="T20" fmla="*/ 109 w 1429"/>
              <a:gd name="T21" fmla="*/ 283 h 1653"/>
              <a:gd name="T22" fmla="*/ 113 w 1429"/>
              <a:gd name="T23" fmla="*/ 321 h 1653"/>
              <a:gd name="T24" fmla="*/ 125 w 1429"/>
              <a:gd name="T25" fmla="*/ 339 h 1653"/>
              <a:gd name="T26" fmla="*/ 133 w 1429"/>
              <a:gd name="T27" fmla="*/ 456 h 1653"/>
              <a:gd name="T28" fmla="*/ 147 w 1429"/>
              <a:gd name="T29" fmla="*/ 530 h 1653"/>
              <a:gd name="T30" fmla="*/ 151 w 1429"/>
              <a:gd name="T31" fmla="*/ 659 h 1653"/>
              <a:gd name="T32" fmla="*/ 163 w 1429"/>
              <a:gd name="T33" fmla="*/ 671 h 1653"/>
              <a:gd name="T34" fmla="*/ 167 w 1429"/>
              <a:gd name="T35" fmla="*/ 801 h 1653"/>
              <a:gd name="T36" fmla="*/ 187 w 1429"/>
              <a:gd name="T37" fmla="*/ 848 h 1653"/>
              <a:gd name="T38" fmla="*/ 199 w 1429"/>
              <a:gd name="T39" fmla="*/ 878 h 1653"/>
              <a:gd name="T40" fmla="*/ 213 w 1429"/>
              <a:gd name="T41" fmla="*/ 888 h 1653"/>
              <a:gd name="T42" fmla="*/ 219 w 1429"/>
              <a:gd name="T43" fmla="*/ 956 h 1653"/>
              <a:gd name="T44" fmla="*/ 249 w 1429"/>
              <a:gd name="T45" fmla="*/ 972 h 1653"/>
              <a:gd name="T46" fmla="*/ 259 w 1429"/>
              <a:gd name="T47" fmla="*/ 1010 h 1653"/>
              <a:gd name="T48" fmla="*/ 271 w 1429"/>
              <a:gd name="T49" fmla="*/ 1018 h 1653"/>
              <a:gd name="T50" fmla="*/ 277 w 1429"/>
              <a:gd name="T51" fmla="*/ 1042 h 1653"/>
              <a:gd name="T52" fmla="*/ 291 w 1429"/>
              <a:gd name="T53" fmla="*/ 1075 h 1653"/>
              <a:gd name="T54" fmla="*/ 297 w 1429"/>
              <a:gd name="T55" fmla="*/ 1111 h 1653"/>
              <a:gd name="T56" fmla="*/ 316 w 1429"/>
              <a:gd name="T57" fmla="*/ 1133 h 1653"/>
              <a:gd name="T58" fmla="*/ 324 w 1429"/>
              <a:gd name="T59" fmla="*/ 1195 h 1653"/>
              <a:gd name="T60" fmla="*/ 332 w 1429"/>
              <a:gd name="T61" fmla="*/ 1199 h 1653"/>
              <a:gd name="T62" fmla="*/ 338 w 1429"/>
              <a:gd name="T63" fmla="*/ 1217 h 1653"/>
              <a:gd name="T64" fmla="*/ 354 w 1429"/>
              <a:gd name="T65" fmla="*/ 1231 h 1653"/>
              <a:gd name="T66" fmla="*/ 360 w 1429"/>
              <a:gd name="T67" fmla="*/ 1265 h 1653"/>
              <a:gd name="T68" fmla="*/ 388 w 1429"/>
              <a:gd name="T69" fmla="*/ 1294 h 1653"/>
              <a:gd name="T70" fmla="*/ 396 w 1429"/>
              <a:gd name="T71" fmla="*/ 1312 h 1653"/>
              <a:gd name="T72" fmla="*/ 418 w 1429"/>
              <a:gd name="T73" fmla="*/ 1334 h 1653"/>
              <a:gd name="T74" fmla="*/ 424 w 1429"/>
              <a:gd name="T75" fmla="*/ 1348 h 1653"/>
              <a:gd name="T76" fmla="*/ 434 w 1429"/>
              <a:gd name="T77" fmla="*/ 1354 h 1653"/>
              <a:gd name="T78" fmla="*/ 440 w 1429"/>
              <a:gd name="T79" fmla="*/ 1368 h 1653"/>
              <a:gd name="T80" fmla="*/ 452 w 1429"/>
              <a:gd name="T81" fmla="*/ 1378 h 1653"/>
              <a:gd name="T82" fmla="*/ 462 w 1429"/>
              <a:gd name="T83" fmla="*/ 1410 h 1653"/>
              <a:gd name="T84" fmla="*/ 472 w 1429"/>
              <a:gd name="T85" fmla="*/ 1416 h 1653"/>
              <a:gd name="T86" fmla="*/ 494 w 1429"/>
              <a:gd name="T87" fmla="*/ 1440 h 1653"/>
              <a:gd name="T88" fmla="*/ 545 w 1429"/>
              <a:gd name="T89" fmla="*/ 1444 h 1653"/>
              <a:gd name="T90" fmla="*/ 579 w 1429"/>
              <a:gd name="T91" fmla="*/ 1454 h 1653"/>
              <a:gd name="T92" fmla="*/ 593 w 1429"/>
              <a:gd name="T93" fmla="*/ 1462 h 1653"/>
              <a:gd name="T94" fmla="*/ 595 w 1429"/>
              <a:gd name="T95" fmla="*/ 1500 h 1653"/>
              <a:gd name="T96" fmla="*/ 623 w 1429"/>
              <a:gd name="T97" fmla="*/ 1512 h 1653"/>
              <a:gd name="T98" fmla="*/ 647 w 1429"/>
              <a:gd name="T99" fmla="*/ 1525 h 1653"/>
              <a:gd name="T100" fmla="*/ 756 w 1429"/>
              <a:gd name="T101" fmla="*/ 1531 h 1653"/>
              <a:gd name="T102" fmla="*/ 760 w 1429"/>
              <a:gd name="T103" fmla="*/ 1543 h 1653"/>
              <a:gd name="T104" fmla="*/ 808 w 1429"/>
              <a:gd name="T105" fmla="*/ 1559 h 1653"/>
              <a:gd name="T106" fmla="*/ 918 w 1429"/>
              <a:gd name="T107" fmla="*/ 1581 h 1653"/>
              <a:gd name="T108" fmla="*/ 973 w 1429"/>
              <a:gd name="T109" fmla="*/ 1587 h 1653"/>
              <a:gd name="T110" fmla="*/ 1158 w 1429"/>
              <a:gd name="T111" fmla="*/ 1609 h 1653"/>
              <a:gd name="T112" fmla="*/ 1369 w 1429"/>
              <a:gd name="T113" fmla="*/ 1617 h 1653"/>
              <a:gd name="T114" fmla="*/ 1389 w 1429"/>
              <a:gd name="T115" fmla="*/ 164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9" h="1653">
                <a:moveTo>
                  <a:pt x="0" y="0"/>
                </a:moveTo>
                <a:lnTo>
                  <a:pt x="0" y="6"/>
                </a:lnTo>
                <a:lnTo>
                  <a:pt x="8" y="6"/>
                </a:lnTo>
                <a:lnTo>
                  <a:pt x="8" y="12"/>
                </a:lnTo>
                <a:lnTo>
                  <a:pt x="12" y="12"/>
                </a:lnTo>
                <a:lnTo>
                  <a:pt x="12" y="22"/>
                </a:lnTo>
                <a:lnTo>
                  <a:pt x="18" y="22"/>
                </a:lnTo>
                <a:lnTo>
                  <a:pt x="18" y="44"/>
                </a:lnTo>
                <a:lnTo>
                  <a:pt x="24" y="44"/>
                </a:lnTo>
                <a:lnTo>
                  <a:pt x="24" y="60"/>
                </a:lnTo>
                <a:lnTo>
                  <a:pt x="30" y="60"/>
                </a:lnTo>
                <a:lnTo>
                  <a:pt x="30" y="80"/>
                </a:lnTo>
                <a:lnTo>
                  <a:pt x="56" y="80"/>
                </a:lnTo>
                <a:lnTo>
                  <a:pt x="56" y="88"/>
                </a:lnTo>
                <a:lnTo>
                  <a:pt x="58" y="88"/>
                </a:lnTo>
                <a:lnTo>
                  <a:pt x="58" y="94"/>
                </a:lnTo>
                <a:lnTo>
                  <a:pt x="62" y="94"/>
                </a:lnTo>
                <a:lnTo>
                  <a:pt x="62" y="102"/>
                </a:lnTo>
                <a:lnTo>
                  <a:pt x="66" y="102"/>
                </a:lnTo>
                <a:lnTo>
                  <a:pt x="66" y="108"/>
                </a:lnTo>
                <a:lnTo>
                  <a:pt x="78" y="108"/>
                </a:lnTo>
                <a:lnTo>
                  <a:pt x="78" y="141"/>
                </a:lnTo>
                <a:lnTo>
                  <a:pt x="82" y="141"/>
                </a:lnTo>
                <a:lnTo>
                  <a:pt x="82" y="153"/>
                </a:lnTo>
                <a:lnTo>
                  <a:pt x="88" y="153"/>
                </a:lnTo>
                <a:lnTo>
                  <a:pt x="88" y="193"/>
                </a:lnTo>
                <a:lnTo>
                  <a:pt x="96" y="193"/>
                </a:lnTo>
                <a:lnTo>
                  <a:pt x="96" y="233"/>
                </a:lnTo>
                <a:lnTo>
                  <a:pt x="98" y="233"/>
                </a:lnTo>
                <a:lnTo>
                  <a:pt x="98" y="261"/>
                </a:lnTo>
                <a:lnTo>
                  <a:pt x="103" y="261"/>
                </a:lnTo>
                <a:lnTo>
                  <a:pt x="103" y="283"/>
                </a:lnTo>
                <a:lnTo>
                  <a:pt x="109" y="283"/>
                </a:lnTo>
                <a:lnTo>
                  <a:pt x="109" y="305"/>
                </a:lnTo>
                <a:lnTo>
                  <a:pt x="113" y="305"/>
                </a:lnTo>
                <a:lnTo>
                  <a:pt x="113" y="321"/>
                </a:lnTo>
                <a:lnTo>
                  <a:pt x="119" y="321"/>
                </a:lnTo>
                <a:lnTo>
                  <a:pt x="119" y="339"/>
                </a:lnTo>
                <a:lnTo>
                  <a:pt x="125" y="339"/>
                </a:lnTo>
                <a:lnTo>
                  <a:pt x="125" y="414"/>
                </a:lnTo>
                <a:lnTo>
                  <a:pt x="133" y="414"/>
                </a:lnTo>
                <a:lnTo>
                  <a:pt x="133" y="456"/>
                </a:lnTo>
                <a:lnTo>
                  <a:pt x="139" y="456"/>
                </a:lnTo>
                <a:lnTo>
                  <a:pt x="139" y="530"/>
                </a:lnTo>
                <a:lnTo>
                  <a:pt x="147" y="530"/>
                </a:lnTo>
                <a:lnTo>
                  <a:pt x="147" y="607"/>
                </a:lnTo>
                <a:lnTo>
                  <a:pt x="151" y="607"/>
                </a:lnTo>
                <a:lnTo>
                  <a:pt x="151" y="659"/>
                </a:lnTo>
                <a:lnTo>
                  <a:pt x="159" y="659"/>
                </a:lnTo>
                <a:lnTo>
                  <a:pt x="159" y="671"/>
                </a:lnTo>
                <a:lnTo>
                  <a:pt x="163" y="671"/>
                </a:lnTo>
                <a:lnTo>
                  <a:pt x="163" y="695"/>
                </a:lnTo>
                <a:lnTo>
                  <a:pt x="167" y="695"/>
                </a:lnTo>
                <a:lnTo>
                  <a:pt x="167" y="801"/>
                </a:lnTo>
                <a:lnTo>
                  <a:pt x="175" y="801"/>
                </a:lnTo>
                <a:lnTo>
                  <a:pt x="175" y="848"/>
                </a:lnTo>
                <a:lnTo>
                  <a:pt x="187" y="848"/>
                </a:lnTo>
                <a:lnTo>
                  <a:pt x="187" y="862"/>
                </a:lnTo>
                <a:lnTo>
                  <a:pt x="199" y="862"/>
                </a:lnTo>
                <a:lnTo>
                  <a:pt x="199" y="878"/>
                </a:lnTo>
                <a:lnTo>
                  <a:pt x="207" y="878"/>
                </a:lnTo>
                <a:lnTo>
                  <a:pt x="207" y="888"/>
                </a:lnTo>
                <a:lnTo>
                  <a:pt x="213" y="888"/>
                </a:lnTo>
                <a:lnTo>
                  <a:pt x="213" y="940"/>
                </a:lnTo>
                <a:lnTo>
                  <a:pt x="219" y="940"/>
                </a:lnTo>
                <a:lnTo>
                  <a:pt x="219" y="956"/>
                </a:lnTo>
                <a:lnTo>
                  <a:pt x="227" y="956"/>
                </a:lnTo>
                <a:lnTo>
                  <a:pt x="227" y="972"/>
                </a:lnTo>
                <a:lnTo>
                  <a:pt x="249" y="972"/>
                </a:lnTo>
                <a:lnTo>
                  <a:pt x="249" y="980"/>
                </a:lnTo>
                <a:lnTo>
                  <a:pt x="259" y="980"/>
                </a:lnTo>
                <a:lnTo>
                  <a:pt x="259" y="1010"/>
                </a:lnTo>
                <a:lnTo>
                  <a:pt x="265" y="1010"/>
                </a:lnTo>
                <a:lnTo>
                  <a:pt x="265" y="1018"/>
                </a:lnTo>
                <a:lnTo>
                  <a:pt x="271" y="1018"/>
                </a:lnTo>
                <a:lnTo>
                  <a:pt x="271" y="1024"/>
                </a:lnTo>
                <a:lnTo>
                  <a:pt x="277" y="1024"/>
                </a:lnTo>
                <a:lnTo>
                  <a:pt x="277" y="1042"/>
                </a:lnTo>
                <a:lnTo>
                  <a:pt x="281" y="1042"/>
                </a:lnTo>
                <a:lnTo>
                  <a:pt x="281" y="1075"/>
                </a:lnTo>
                <a:lnTo>
                  <a:pt x="291" y="1075"/>
                </a:lnTo>
                <a:lnTo>
                  <a:pt x="291" y="1081"/>
                </a:lnTo>
                <a:lnTo>
                  <a:pt x="297" y="1081"/>
                </a:lnTo>
                <a:lnTo>
                  <a:pt x="297" y="1111"/>
                </a:lnTo>
                <a:lnTo>
                  <a:pt x="305" y="1111"/>
                </a:lnTo>
                <a:lnTo>
                  <a:pt x="305" y="1133"/>
                </a:lnTo>
                <a:lnTo>
                  <a:pt x="316" y="1133"/>
                </a:lnTo>
                <a:lnTo>
                  <a:pt x="316" y="1175"/>
                </a:lnTo>
                <a:lnTo>
                  <a:pt x="324" y="1175"/>
                </a:lnTo>
                <a:lnTo>
                  <a:pt x="324" y="1195"/>
                </a:lnTo>
                <a:lnTo>
                  <a:pt x="330" y="1195"/>
                </a:lnTo>
                <a:lnTo>
                  <a:pt x="330" y="1199"/>
                </a:lnTo>
                <a:lnTo>
                  <a:pt x="332" y="1199"/>
                </a:lnTo>
                <a:lnTo>
                  <a:pt x="332" y="1209"/>
                </a:lnTo>
                <a:lnTo>
                  <a:pt x="338" y="1209"/>
                </a:lnTo>
                <a:lnTo>
                  <a:pt x="338" y="1217"/>
                </a:lnTo>
                <a:lnTo>
                  <a:pt x="344" y="1217"/>
                </a:lnTo>
                <a:lnTo>
                  <a:pt x="344" y="1231"/>
                </a:lnTo>
                <a:lnTo>
                  <a:pt x="354" y="1231"/>
                </a:lnTo>
                <a:lnTo>
                  <a:pt x="354" y="1257"/>
                </a:lnTo>
                <a:lnTo>
                  <a:pt x="360" y="1257"/>
                </a:lnTo>
                <a:lnTo>
                  <a:pt x="360" y="1265"/>
                </a:lnTo>
                <a:lnTo>
                  <a:pt x="380" y="1265"/>
                </a:lnTo>
                <a:lnTo>
                  <a:pt x="380" y="1294"/>
                </a:lnTo>
                <a:lnTo>
                  <a:pt x="388" y="1294"/>
                </a:lnTo>
                <a:lnTo>
                  <a:pt x="388" y="1304"/>
                </a:lnTo>
                <a:lnTo>
                  <a:pt x="396" y="1304"/>
                </a:lnTo>
                <a:lnTo>
                  <a:pt x="396" y="1312"/>
                </a:lnTo>
                <a:lnTo>
                  <a:pt x="406" y="1312"/>
                </a:lnTo>
                <a:lnTo>
                  <a:pt x="406" y="1334"/>
                </a:lnTo>
                <a:lnTo>
                  <a:pt x="418" y="1334"/>
                </a:lnTo>
                <a:lnTo>
                  <a:pt x="418" y="1340"/>
                </a:lnTo>
                <a:lnTo>
                  <a:pt x="424" y="1340"/>
                </a:lnTo>
                <a:lnTo>
                  <a:pt x="424" y="1348"/>
                </a:lnTo>
                <a:lnTo>
                  <a:pt x="430" y="1348"/>
                </a:lnTo>
                <a:lnTo>
                  <a:pt x="430" y="1354"/>
                </a:lnTo>
                <a:lnTo>
                  <a:pt x="434" y="1354"/>
                </a:lnTo>
                <a:lnTo>
                  <a:pt x="434" y="1360"/>
                </a:lnTo>
                <a:lnTo>
                  <a:pt x="440" y="1360"/>
                </a:lnTo>
                <a:lnTo>
                  <a:pt x="440" y="1368"/>
                </a:lnTo>
                <a:lnTo>
                  <a:pt x="446" y="1368"/>
                </a:lnTo>
                <a:lnTo>
                  <a:pt x="446" y="1378"/>
                </a:lnTo>
                <a:lnTo>
                  <a:pt x="452" y="1378"/>
                </a:lnTo>
                <a:lnTo>
                  <a:pt x="452" y="1404"/>
                </a:lnTo>
                <a:lnTo>
                  <a:pt x="462" y="1404"/>
                </a:lnTo>
                <a:lnTo>
                  <a:pt x="462" y="1410"/>
                </a:lnTo>
                <a:lnTo>
                  <a:pt x="468" y="1410"/>
                </a:lnTo>
                <a:lnTo>
                  <a:pt x="468" y="1416"/>
                </a:lnTo>
                <a:lnTo>
                  <a:pt x="472" y="1416"/>
                </a:lnTo>
                <a:lnTo>
                  <a:pt x="472" y="1424"/>
                </a:lnTo>
                <a:lnTo>
                  <a:pt x="494" y="1424"/>
                </a:lnTo>
                <a:lnTo>
                  <a:pt x="494" y="1440"/>
                </a:lnTo>
                <a:lnTo>
                  <a:pt x="515" y="1440"/>
                </a:lnTo>
                <a:lnTo>
                  <a:pt x="515" y="1444"/>
                </a:lnTo>
                <a:lnTo>
                  <a:pt x="545" y="1444"/>
                </a:lnTo>
                <a:lnTo>
                  <a:pt x="545" y="1448"/>
                </a:lnTo>
                <a:lnTo>
                  <a:pt x="579" y="1448"/>
                </a:lnTo>
                <a:lnTo>
                  <a:pt x="579" y="1454"/>
                </a:lnTo>
                <a:lnTo>
                  <a:pt x="585" y="1454"/>
                </a:lnTo>
                <a:lnTo>
                  <a:pt x="585" y="1462"/>
                </a:lnTo>
                <a:lnTo>
                  <a:pt x="593" y="1462"/>
                </a:lnTo>
                <a:lnTo>
                  <a:pt x="593" y="1480"/>
                </a:lnTo>
                <a:lnTo>
                  <a:pt x="595" y="1480"/>
                </a:lnTo>
                <a:lnTo>
                  <a:pt x="595" y="1500"/>
                </a:lnTo>
                <a:lnTo>
                  <a:pt x="617" y="1500"/>
                </a:lnTo>
                <a:lnTo>
                  <a:pt x="617" y="1512"/>
                </a:lnTo>
                <a:lnTo>
                  <a:pt x="623" y="1512"/>
                </a:lnTo>
                <a:lnTo>
                  <a:pt x="623" y="1518"/>
                </a:lnTo>
                <a:lnTo>
                  <a:pt x="647" y="1518"/>
                </a:lnTo>
                <a:lnTo>
                  <a:pt x="647" y="1525"/>
                </a:lnTo>
                <a:lnTo>
                  <a:pt x="651" y="1525"/>
                </a:lnTo>
                <a:lnTo>
                  <a:pt x="651" y="1531"/>
                </a:lnTo>
                <a:lnTo>
                  <a:pt x="756" y="1531"/>
                </a:lnTo>
                <a:lnTo>
                  <a:pt x="756" y="1539"/>
                </a:lnTo>
                <a:lnTo>
                  <a:pt x="760" y="1539"/>
                </a:lnTo>
                <a:lnTo>
                  <a:pt x="760" y="1543"/>
                </a:lnTo>
                <a:lnTo>
                  <a:pt x="768" y="1543"/>
                </a:lnTo>
                <a:lnTo>
                  <a:pt x="768" y="1559"/>
                </a:lnTo>
                <a:lnTo>
                  <a:pt x="808" y="1559"/>
                </a:lnTo>
                <a:lnTo>
                  <a:pt x="808" y="1573"/>
                </a:lnTo>
                <a:lnTo>
                  <a:pt x="918" y="1573"/>
                </a:lnTo>
                <a:lnTo>
                  <a:pt x="918" y="1581"/>
                </a:lnTo>
                <a:lnTo>
                  <a:pt x="927" y="1581"/>
                </a:lnTo>
                <a:lnTo>
                  <a:pt x="927" y="1587"/>
                </a:lnTo>
                <a:lnTo>
                  <a:pt x="973" y="1587"/>
                </a:lnTo>
                <a:lnTo>
                  <a:pt x="973" y="1595"/>
                </a:lnTo>
                <a:lnTo>
                  <a:pt x="1158" y="1595"/>
                </a:lnTo>
                <a:lnTo>
                  <a:pt x="1158" y="1609"/>
                </a:lnTo>
                <a:lnTo>
                  <a:pt x="1212" y="1609"/>
                </a:lnTo>
                <a:lnTo>
                  <a:pt x="1212" y="1617"/>
                </a:lnTo>
                <a:lnTo>
                  <a:pt x="1369" y="1617"/>
                </a:lnTo>
                <a:lnTo>
                  <a:pt x="1369" y="1631"/>
                </a:lnTo>
                <a:lnTo>
                  <a:pt x="1389" y="1631"/>
                </a:lnTo>
                <a:lnTo>
                  <a:pt x="1389" y="1641"/>
                </a:lnTo>
                <a:lnTo>
                  <a:pt x="1429" y="1641"/>
                </a:lnTo>
                <a:lnTo>
                  <a:pt x="1429" y="1653"/>
                </a:lnTo>
              </a:path>
            </a:pathLst>
          </a:custGeom>
          <a:ln w="19050">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Arial" panose="020B0604020202020204" pitchFamily="34" charset="0"/>
              <a:cs typeface="Arial" panose="020B0604020202020204" pitchFamily="34" charset="0"/>
            </a:endParaRPr>
          </a:p>
        </p:txBody>
      </p:sp>
      <p:sp>
        <p:nvSpPr>
          <p:cNvPr id="51" name="Freeform 7"/>
          <p:cNvSpPr>
            <a:spLocks/>
          </p:cNvSpPr>
          <p:nvPr/>
        </p:nvSpPr>
        <p:spPr bwMode="auto">
          <a:xfrm>
            <a:off x="5386388" y="2500291"/>
            <a:ext cx="2914545" cy="2605122"/>
          </a:xfrm>
          <a:custGeom>
            <a:avLst/>
            <a:gdLst>
              <a:gd name="T0" fmla="*/ 14 w 2229"/>
              <a:gd name="T1" fmla="*/ 8 h 1647"/>
              <a:gd name="T2" fmla="*/ 32 w 2229"/>
              <a:gd name="T3" fmla="*/ 56 h 1647"/>
              <a:gd name="T4" fmla="*/ 56 w 2229"/>
              <a:gd name="T5" fmla="*/ 82 h 1647"/>
              <a:gd name="T6" fmla="*/ 64 w 2229"/>
              <a:gd name="T7" fmla="*/ 110 h 1647"/>
              <a:gd name="T8" fmla="*/ 78 w 2229"/>
              <a:gd name="T9" fmla="*/ 120 h 1647"/>
              <a:gd name="T10" fmla="*/ 88 w 2229"/>
              <a:gd name="T11" fmla="*/ 141 h 1647"/>
              <a:gd name="T12" fmla="*/ 96 w 2229"/>
              <a:gd name="T13" fmla="*/ 193 h 1647"/>
              <a:gd name="T14" fmla="*/ 109 w 2229"/>
              <a:gd name="T15" fmla="*/ 279 h 1647"/>
              <a:gd name="T16" fmla="*/ 119 w 2229"/>
              <a:gd name="T17" fmla="*/ 311 h 1647"/>
              <a:gd name="T18" fmla="*/ 125 w 2229"/>
              <a:gd name="T19" fmla="*/ 337 h 1647"/>
              <a:gd name="T20" fmla="*/ 139 w 2229"/>
              <a:gd name="T21" fmla="*/ 466 h 1647"/>
              <a:gd name="T22" fmla="*/ 149 w 2229"/>
              <a:gd name="T23" fmla="*/ 526 h 1647"/>
              <a:gd name="T24" fmla="*/ 161 w 2229"/>
              <a:gd name="T25" fmla="*/ 779 h 1647"/>
              <a:gd name="T26" fmla="*/ 173 w 2229"/>
              <a:gd name="T27" fmla="*/ 842 h 1647"/>
              <a:gd name="T28" fmla="*/ 183 w 2229"/>
              <a:gd name="T29" fmla="*/ 906 h 1647"/>
              <a:gd name="T30" fmla="*/ 195 w 2229"/>
              <a:gd name="T31" fmla="*/ 944 h 1647"/>
              <a:gd name="T32" fmla="*/ 205 w 2229"/>
              <a:gd name="T33" fmla="*/ 958 h 1647"/>
              <a:gd name="T34" fmla="*/ 217 w 2229"/>
              <a:gd name="T35" fmla="*/ 976 h 1647"/>
              <a:gd name="T36" fmla="*/ 227 w 2229"/>
              <a:gd name="T37" fmla="*/ 1002 h 1647"/>
              <a:gd name="T38" fmla="*/ 237 w 2229"/>
              <a:gd name="T39" fmla="*/ 1028 h 1647"/>
              <a:gd name="T40" fmla="*/ 251 w 2229"/>
              <a:gd name="T41" fmla="*/ 1038 h 1647"/>
              <a:gd name="T42" fmla="*/ 261 w 2229"/>
              <a:gd name="T43" fmla="*/ 1065 h 1647"/>
              <a:gd name="T44" fmla="*/ 273 w 2229"/>
              <a:gd name="T45" fmla="*/ 1093 h 1647"/>
              <a:gd name="T46" fmla="*/ 281 w 2229"/>
              <a:gd name="T47" fmla="*/ 1119 h 1647"/>
              <a:gd name="T48" fmla="*/ 293 w 2229"/>
              <a:gd name="T49" fmla="*/ 1179 h 1647"/>
              <a:gd name="T50" fmla="*/ 305 w 2229"/>
              <a:gd name="T51" fmla="*/ 1227 h 1647"/>
              <a:gd name="T52" fmla="*/ 316 w 2229"/>
              <a:gd name="T53" fmla="*/ 1253 h 1647"/>
              <a:gd name="T54" fmla="*/ 328 w 2229"/>
              <a:gd name="T55" fmla="*/ 1288 h 1647"/>
              <a:gd name="T56" fmla="*/ 338 w 2229"/>
              <a:gd name="T57" fmla="*/ 1312 h 1647"/>
              <a:gd name="T58" fmla="*/ 352 w 2229"/>
              <a:gd name="T59" fmla="*/ 1330 h 1647"/>
              <a:gd name="T60" fmla="*/ 374 w 2229"/>
              <a:gd name="T61" fmla="*/ 1344 h 1647"/>
              <a:gd name="T62" fmla="*/ 384 w 2229"/>
              <a:gd name="T63" fmla="*/ 1362 h 1647"/>
              <a:gd name="T64" fmla="*/ 430 w 2229"/>
              <a:gd name="T65" fmla="*/ 1376 h 1647"/>
              <a:gd name="T66" fmla="*/ 462 w 2229"/>
              <a:gd name="T67" fmla="*/ 1400 h 1647"/>
              <a:gd name="T68" fmla="*/ 472 w 2229"/>
              <a:gd name="T69" fmla="*/ 1412 h 1647"/>
              <a:gd name="T70" fmla="*/ 513 w 2229"/>
              <a:gd name="T71" fmla="*/ 1426 h 1647"/>
              <a:gd name="T72" fmla="*/ 539 w 2229"/>
              <a:gd name="T73" fmla="*/ 1444 h 1647"/>
              <a:gd name="T74" fmla="*/ 555 w 2229"/>
              <a:gd name="T75" fmla="*/ 1456 h 1647"/>
              <a:gd name="T76" fmla="*/ 565 w 2229"/>
              <a:gd name="T77" fmla="*/ 1468 h 1647"/>
              <a:gd name="T78" fmla="*/ 573 w 2229"/>
              <a:gd name="T79" fmla="*/ 1486 h 1647"/>
              <a:gd name="T80" fmla="*/ 585 w 2229"/>
              <a:gd name="T81" fmla="*/ 1508 h 1647"/>
              <a:gd name="T82" fmla="*/ 599 w 2229"/>
              <a:gd name="T83" fmla="*/ 1521 h 1647"/>
              <a:gd name="T84" fmla="*/ 615 w 2229"/>
              <a:gd name="T85" fmla="*/ 1535 h 1647"/>
              <a:gd name="T86" fmla="*/ 625 w 2229"/>
              <a:gd name="T87" fmla="*/ 1545 h 1647"/>
              <a:gd name="T88" fmla="*/ 812 w 2229"/>
              <a:gd name="T89" fmla="*/ 1559 h 1647"/>
              <a:gd name="T90" fmla="*/ 844 w 2229"/>
              <a:gd name="T91" fmla="*/ 1585 h 1647"/>
              <a:gd name="T92" fmla="*/ 947 w 2229"/>
              <a:gd name="T93" fmla="*/ 1595 h 1647"/>
              <a:gd name="T94" fmla="*/ 957 w 2229"/>
              <a:gd name="T95" fmla="*/ 1611 h 1647"/>
              <a:gd name="T96" fmla="*/ 1101 w 2229"/>
              <a:gd name="T97" fmla="*/ 1627 h 1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29" h="1647">
                <a:moveTo>
                  <a:pt x="0" y="0"/>
                </a:moveTo>
                <a:lnTo>
                  <a:pt x="8" y="0"/>
                </a:lnTo>
                <a:lnTo>
                  <a:pt x="8" y="8"/>
                </a:lnTo>
                <a:lnTo>
                  <a:pt x="14" y="8"/>
                </a:lnTo>
                <a:lnTo>
                  <a:pt x="14" y="28"/>
                </a:lnTo>
                <a:lnTo>
                  <a:pt x="22" y="28"/>
                </a:lnTo>
                <a:lnTo>
                  <a:pt x="22" y="56"/>
                </a:lnTo>
                <a:lnTo>
                  <a:pt x="32" y="56"/>
                </a:lnTo>
                <a:lnTo>
                  <a:pt x="32" y="76"/>
                </a:lnTo>
                <a:lnTo>
                  <a:pt x="50" y="76"/>
                </a:lnTo>
                <a:lnTo>
                  <a:pt x="50" y="82"/>
                </a:lnTo>
                <a:lnTo>
                  <a:pt x="56" y="82"/>
                </a:lnTo>
                <a:lnTo>
                  <a:pt x="56" y="100"/>
                </a:lnTo>
                <a:lnTo>
                  <a:pt x="58" y="100"/>
                </a:lnTo>
                <a:lnTo>
                  <a:pt x="58" y="110"/>
                </a:lnTo>
                <a:lnTo>
                  <a:pt x="64" y="110"/>
                </a:lnTo>
                <a:lnTo>
                  <a:pt x="64" y="116"/>
                </a:lnTo>
                <a:lnTo>
                  <a:pt x="70" y="116"/>
                </a:lnTo>
                <a:lnTo>
                  <a:pt x="70" y="120"/>
                </a:lnTo>
                <a:lnTo>
                  <a:pt x="78" y="120"/>
                </a:lnTo>
                <a:lnTo>
                  <a:pt x="78" y="129"/>
                </a:lnTo>
                <a:lnTo>
                  <a:pt x="82" y="129"/>
                </a:lnTo>
                <a:lnTo>
                  <a:pt x="82" y="141"/>
                </a:lnTo>
                <a:lnTo>
                  <a:pt x="88" y="141"/>
                </a:lnTo>
                <a:lnTo>
                  <a:pt x="88" y="155"/>
                </a:lnTo>
                <a:lnTo>
                  <a:pt x="90" y="155"/>
                </a:lnTo>
                <a:lnTo>
                  <a:pt x="90" y="193"/>
                </a:lnTo>
                <a:lnTo>
                  <a:pt x="96" y="193"/>
                </a:lnTo>
                <a:lnTo>
                  <a:pt x="96" y="243"/>
                </a:lnTo>
                <a:lnTo>
                  <a:pt x="100" y="243"/>
                </a:lnTo>
                <a:lnTo>
                  <a:pt x="100" y="279"/>
                </a:lnTo>
                <a:lnTo>
                  <a:pt x="109" y="279"/>
                </a:lnTo>
                <a:lnTo>
                  <a:pt x="109" y="299"/>
                </a:lnTo>
                <a:lnTo>
                  <a:pt x="115" y="299"/>
                </a:lnTo>
                <a:lnTo>
                  <a:pt x="115" y="311"/>
                </a:lnTo>
                <a:lnTo>
                  <a:pt x="119" y="311"/>
                </a:lnTo>
                <a:lnTo>
                  <a:pt x="119" y="329"/>
                </a:lnTo>
                <a:lnTo>
                  <a:pt x="123" y="329"/>
                </a:lnTo>
                <a:lnTo>
                  <a:pt x="123" y="337"/>
                </a:lnTo>
                <a:lnTo>
                  <a:pt x="125" y="337"/>
                </a:lnTo>
                <a:lnTo>
                  <a:pt x="125" y="410"/>
                </a:lnTo>
                <a:lnTo>
                  <a:pt x="133" y="410"/>
                </a:lnTo>
                <a:lnTo>
                  <a:pt x="133" y="466"/>
                </a:lnTo>
                <a:lnTo>
                  <a:pt x="139" y="466"/>
                </a:lnTo>
                <a:lnTo>
                  <a:pt x="139" y="502"/>
                </a:lnTo>
                <a:lnTo>
                  <a:pt x="143" y="502"/>
                </a:lnTo>
                <a:lnTo>
                  <a:pt x="143" y="526"/>
                </a:lnTo>
                <a:lnTo>
                  <a:pt x="149" y="526"/>
                </a:lnTo>
                <a:lnTo>
                  <a:pt x="149" y="725"/>
                </a:lnTo>
                <a:lnTo>
                  <a:pt x="157" y="725"/>
                </a:lnTo>
                <a:lnTo>
                  <a:pt x="157" y="779"/>
                </a:lnTo>
                <a:lnTo>
                  <a:pt x="161" y="779"/>
                </a:lnTo>
                <a:lnTo>
                  <a:pt x="161" y="826"/>
                </a:lnTo>
                <a:lnTo>
                  <a:pt x="167" y="826"/>
                </a:lnTo>
                <a:lnTo>
                  <a:pt x="167" y="842"/>
                </a:lnTo>
                <a:lnTo>
                  <a:pt x="173" y="842"/>
                </a:lnTo>
                <a:lnTo>
                  <a:pt x="173" y="902"/>
                </a:lnTo>
                <a:lnTo>
                  <a:pt x="179" y="902"/>
                </a:lnTo>
                <a:lnTo>
                  <a:pt x="179" y="906"/>
                </a:lnTo>
                <a:lnTo>
                  <a:pt x="183" y="906"/>
                </a:lnTo>
                <a:lnTo>
                  <a:pt x="183" y="920"/>
                </a:lnTo>
                <a:lnTo>
                  <a:pt x="189" y="920"/>
                </a:lnTo>
                <a:lnTo>
                  <a:pt x="189" y="944"/>
                </a:lnTo>
                <a:lnTo>
                  <a:pt x="195" y="944"/>
                </a:lnTo>
                <a:lnTo>
                  <a:pt x="195" y="950"/>
                </a:lnTo>
                <a:lnTo>
                  <a:pt x="201" y="950"/>
                </a:lnTo>
                <a:lnTo>
                  <a:pt x="201" y="958"/>
                </a:lnTo>
                <a:lnTo>
                  <a:pt x="205" y="958"/>
                </a:lnTo>
                <a:lnTo>
                  <a:pt x="205" y="966"/>
                </a:lnTo>
                <a:lnTo>
                  <a:pt x="209" y="966"/>
                </a:lnTo>
                <a:lnTo>
                  <a:pt x="209" y="976"/>
                </a:lnTo>
                <a:lnTo>
                  <a:pt x="217" y="976"/>
                </a:lnTo>
                <a:lnTo>
                  <a:pt x="217" y="992"/>
                </a:lnTo>
                <a:lnTo>
                  <a:pt x="221" y="992"/>
                </a:lnTo>
                <a:lnTo>
                  <a:pt x="221" y="1002"/>
                </a:lnTo>
                <a:lnTo>
                  <a:pt x="227" y="1002"/>
                </a:lnTo>
                <a:lnTo>
                  <a:pt x="227" y="1020"/>
                </a:lnTo>
                <a:lnTo>
                  <a:pt x="235" y="1020"/>
                </a:lnTo>
                <a:lnTo>
                  <a:pt x="235" y="1028"/>
                </a:lnTo>
                <a:lnTo>
                  <a:pt x="237" y="1028"/>
                </a:lnTo>
                <a:lnTo>
                  <a:pt x="237" y="1034"/>
                </a:lnTo>
                <a:lnTo>
                  <a:pt x="245" y="1034"/>
                </a:lnTo>
                <a:lnTo>
                  <a:pt x="245" y="1038"/>
                </a:lnTo>
                <a:lnTo>
                  <a:pt x="251" y="1038"/>
                </a:lnTo>
                <a:lnTo>
                  <a:pt x="251" y="1052"/>
                </a:lnTo>
                <a:lnTo>
                  <a:pt x="255" y="1052"/>
                </a:lnTo>
                <a:lnTo>
                  <a:pt x="255" y="1065"/>
                </a:lnTo>
                <a:lnTo>
                  <a:pt x="261" y="1065"/>
                </a:lnTo>
                <a:lnTo>
                  <a:pt x="261" y="1087"/>
                </a:lnTo>
                <a:lnTo>
                  <a:pt x="265" y="1087"/>
                </a:lnTo>
                <a:lnTo>
                  <a:pt x="265" y="1093"/>
                </a:lnTo>
                <a:lnTo>
                  <a:pt x="273" y="1093"/>
                </a:lnTo>
                <a:lnTo>
                  <a:pt x="273" y="1111"/>
                </a:lnTo>
                <a:lnTo>
                  <a:pt x="277" y="1111"/>
                </a:lnTo>
                <a:lnTo>
                  <a:pt x="277" y="1119"/>
                </a:lnTo>
                <a:lnTo>
                  <a:pt x="281" y="1119"/>
                </a:lnTo>
                <a:lnTo>
                  <a:pt x="281" y="1173"/>
                </a:lnTo>
                <a:lnTo>
                  <a:pt x="289" y="1173"/>
                </a:lnTo>
                <a:lnTo>
                  <a:pt x="289" y="1179"/>
                </a:lnTo>
                <a:lnTo>
                  <a:pt x="293" y="1179"/>
                </a:lnTo>
                <a:lnTo>
                  <a:pt x="293" y="1211"/>
                </a:lnTo>
                <a:lnTo>
                  <a:pt x="301" y="1211"/>
                </a:lnTo>
                <a:lnTo>
                  <a:pt x="301" y="1227"/>
                </a:lnTo>
                <a:lnTo>
                  <a:pt x="305" y="1227"/>
                </a:lnTo>
                <a:lnTo>
                  <a:pt x="305" y="1245"/>
                </a:lnTo>
                <a:lnTo>
                  <a:pt x="312" y="1245"/>
                </a:lnTo>
                <a:lnTo>
                  <a:pt x="312" y="1253"/>
                </a:lnTo>
                <a:lnTo>
                  <a:pt x="316" y="1253"/>
                </a:lnTo>
                <a:lnTo>
                  <a:pt x="316" y="1281"/>
                </a:lnTo>
                <a:lnTo>
                  <a:pt x="322" y="1281"/>
                </a:lnTo>
                <a:lnTo>
                  <a:pt x="322" y="1288"/>
                </a:lnTo>
                <a:lnTo>
                  <a:pt x="328" y="1288"/>
                </a:lnTo>
                <a:lnTo>
                  <a:pt x="328" y="1298"/>
                </a:lnTo>
                <a:lnTo>
                  <a:pt x="334" y="1298"/>
                </a:lnTo>
                <a:lnTo>
                  <a:pt x="334" y="1312"/>
                </a:lnTo>
                <a:lnTo>
                  <a:pt x="338" y="1312"/>
                </a:lnTo>
                <a:lnTo>
                  <a:pt x="338" y="1324"/>
                </a:lnTo>
                <a:lnTo>
                  <a:pt x="348" y="1324"/>
                </a:lnTo>
                <a:lnTo>
                  <a:pt x="348" y="1330"/>
                </a:lnTo>
                <a:lnTo>
                  <a:pt x="352" y="1330"/>
                </a:lnTo>
                <a:lnTo>
                  <a:pt x="352" y="1336"/>
                </a:lnTo>
                <a:lnTo>
                  <a:pt x="368" y="1336"/>
                </a:lnTo>
                <a:lnTo>
                  <a:pt x="368" y="1344"/>
                </a:lnTo>
                <a:lnTo>
                  <a:pt x="374" y="1344"/>
                </a:lnTo>
                <a:lnTo>
                  <a:pt x="374" y="1352"/>
                </a:lnTo>
                <a:lnTo>
                  <a:pt x="378" y="1352"/>
                </a:lnTo>
                <a:lnTo>
                  <a:pt x="378" y="1362"/>
                </a:lnTo>
                <a:lnTo>
                  <a:pt x="384" y="1362"/>
                </a:lnTo>
                <a:lnTo>
                  <a:pt x="384" y="1370"/>
                </a:lnTo>
                <a:lnTo>
                  <a:pt x="424" y="1370"/>
                </a:lnTo>
                <a:lnTo>
                  <a:pt x="424" y="1376"/>
                </a:lnTo>
                <a:lnTo>
                  <a:pt x="430" y="1376"/>
                </a:lnTo>
                <a:lnTo>
                  <a:pt x="430" y="1394"/>
                </a:lnTo>
                <a:lnTo>
                  <a:pt x="448" y="1394"/>
                </a:lnTo>
                <a:lnTo>
                  <a:pt x="448" y="1400"/>
                </a:lnTo>
                <a:lnTo>
                  <a:pt x="462" y="1400"/>
                </a:lnTo>
                <a:lnTo>
                  <a:pt x="462" y="1408"/>
                </a:lnTo>
                <a:lnTo>
                  <a:pt x="468" y="1408"/>
                </a:lnTo>
                <a:lnTo>
                  <a:pt x="468" y="1412"/>
                </a:lnTo>
                <a:lnTo>
                  <a:pt x="472" y="1412"/>
                </a:lnTo>
                <a:lnTo>
                  <a:pt x="472" y="1420"/>
                </a:lnTo>
                <a:lnTo>
                  <a:pt x="506" y="1420"/>
                </a:lnTo>
                <a:lnTo>
                  <a:pt x="506" y="1426"/>
                </a:lnTo>
                <a:lnTo>
                  <a:pt x="513" y="1426"/>
                </a:lnTo>
                <a:lnTo>
                  <a:pt x="513" y="1436"/>
                </a:lnTo>
                <a:lnTo>
                  <a:pt x="533" y="1436"/>
                </a:lnTo>
                <a:lnTo>
                  <a:pt x="533" y="1444"/>
                </a:lnTo>
                <a:lnTo>
                  <a:pt x="539" y="1444"/>
                </a:lnTo>
                <a:lnTo>
                  <a:pt x="539" y="1450"/>
                </a:lnTo>
                <a:lnTo>
                  <a:pt x="545" y="1450"/>
                </a:lnTo>
                <a:lnTo>
                  <a:pt x="545" y="1456"/>
                </a:lnTo>
                <a:lnTo>
                  <a:pt x="555" y="1456"/>
                </a:lnTo>
                <a:lnTo>
                  <a:pt x="555" y="1462"/>
                </a:lnTo>
                <a:lnTo>
                  <a:pt x="561" y="1462"/>
                </a:lnTo>
                <a:lnTo>
                  <a:pt x="561" y="1468"/>
                </a:lnTo>
                <a:lnTo>
                  <a:pt x="565" y="1468"/>
                </a:lnTo>
                <a:lnTo>
                  <a:pt x="565" y="1474"/>
                </a:lnTo>
                <a:lnTo>
                  <a:pt x="569" y="1474"/>
                </a:lnTo>
                <a:lnTo>
                  <a:pt x="569" y="1486"/>
                </a:lnTo>
                <a:lnTo>
                  <a:pt x="573" y="1486"/>
                </a:lnTo>
                <a:lnTo>
                  <a:pt x="573" y="1498"/>
                </a:lnTo>
                <a:lnTo>
                  <a:pt x="579" y="1498"/>
                </a:lnTo>
                <a:lnTo>
                  <a:pt x="579" y="1508"/>
                </a:lnTo>
                <a:lnTo>
                  <a:pt x="585" y="1508"/>
                </a:lnTo>
                <a:lnTo>
                  <a:pt x="585" y="1512"/>
                </a:lnTo>
                <a:lnTo>
                  <a:pt x="593" y="1512"/>
                </a:lnTo>
                <a:lnTo>
                  <a:pt x="593" y="1521"/>
                </a:lnTo>
                <a:lnTo>
                  <a:pt x="599" y="1521"/>
                </a:lnTo>
                <a:lnTo>
                  <a:pt x="599" y="1527"/>
                </a:lnTo>
                <a:lnTo>
                  <a:pt x="609" y="1527"/>
                </a:lnTo>
                <a:lnTo>
                  <a:pt x="609" y="1535"/>
                </a:lnTo>
                <a:lnTo>
                  <a:pt x="615" y="1535"/>
                </a:lnTo>
                <a:lnTo>
                  <a:pt x="615" y="1539"/>
                </a:lnTo>
                <a:lnTo>
                  <a:pt x="621" y="1539"/>
                </a:lnTo>
                <a:lnTo>
                  <a:pt x="621" y="1545"/>
                </a:lnTo>
                <a:lnTo>
                  <a:pt x="625" y="1545"/>
                </a:lnTo>
                <a:lnTo>
                  <a:pt x="625" y="1553"/>
                </a:lnTo>
                <a:lnTo>
                  <a:pt x="633" y="1553"/>
                </a:lnTo>
                <a:lnTo>
                  <a:pt x="633" y="1559"/>
                </a:lnTo>
                <a:lnTo>
                  <a:pt x="812" y="1559"/>
                </a:lnTo>
                <a:lnTo>
                  <a:pt x="812" y="1569"/>
                </a:lnTo>
                <a:lnTo>
                  <a:pt x="838" y="1569"/>
                </a:lnTo>
                <a:lnTo>
                  <a:pt x="838" y="1585"/>
                </a:lnTo>
                <a:lnTo>
                  <a:pt x="844" y="1585"/>
                </a:lnTo>
                <a:lnTo>
                  <a:pt x="844" y="1593"/>
                </a:lnTo>
                <a:lnTo>
                  <a:pt x="943" y="1593"/>
                </a:lnTo>
                <a:lnTo>
                  <a:pt x="943" y="1595"/>
                </a:lnTo>
                <a:lnTo>
                  <a:pt x="947" y="1595"/>
                </a:lnTo>
                <a:lnTo>
                  <a:pt x="947" y="1603"/>
                </a:lnTo>
                <a:lnTo>
                  <a:pt x="951" y="1603"/>
                </a:lnTo>
                <a:lnTo>
                  <a:pt x="951" y="1611"/>
                </a:lnTo>
                <a:lnTo>
                  <a:pt x="957" y="1611"/>
                </a:lnTo>
                <a:lnTo>
                  <a:pt x="957" y="1623"/>
                </a:lnTo>
                <a:lnTo>
                  <a:pt x="1095" y="1623"/>
                </a:lnTo>
                <a:lnTo>
                  <a:pt x="1095" y="1627"/>
                </a:lnTo>
                <a:lnTo>
                  <a:pt x="1101" y="1627"/>
                </a:lnTo>
                <a:lnTo>
                  <a:pt x="1101" y="1635"/>
                </a:lnTo>
                <a:lnTo>
                  <a:pt x="2229" y="1635"/>
                </a:lnTo>
                <a:lnTo>
                  <a:pt x="2229" y="1647"/>
                </a:lnTo>
              </a:path>
            </a:pathLst>
          </a:custGeom>
          <a:ln w="19050">
            <a:solidFill>
              <a:schemeClr val="accent2"/>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Arial" panose="020B0604020202020204" pitchFamily="34" charset="0"/>
              <a:cs typeface="Arial" panose="020B0604020202020204" pitchFamily="34" charset="0"/>
            </a:endParaRPr>
          </a:p>
        </p:txBody>
      </p:sp>
      <p:grpSp>
        <p:nvGrpSpPr>
          <p:cNvPr id="52" name="Group 51"/>
          <p:cNvGrpSpPr/>
          <p:nvPr/>
        </p:nvGrpSpPr>
        <p:grpSpPr>
          <a:xfrm>
            <a:off x="840227" y="2501075"/>
            <a:ext cx="2682790" cy="2620993"/>
            <a:chOff x="1194786" y="2501075"/>
            <a:chExt cx="3369081" cy="2620993"/>
          </a:xfrm>
        </p:grpSpPr>
        <p:sp>
          <p:nvSpPr>
            <p:cNvPr id="53" name="Freeform 15"/>
            <p:cNvSpPr>
              <a:spLocks/>
            </p:cNvSpPr>
            <p:nvPr/>
          </p:nvSpPr>
          <p:spPr bwMode="auto">
            <a:xfrm>
              <a:off x="1194786" y="2501075"/>
              <a:ext cx="3367949" cy="2580513"/>
            </a:xfrm>
            <a:custGeom>
              <a:avLst/>
              <a:gdLst>
                <a:gd name="T0" fmla="*/ 16 w 2130"/>
                <a:gd name="T1" fmla="*/ 6 h 1632"/>
                <a:gd name="T2" fmla="*/ 26 w 2130"/>
                <a:gd name="T3" fmla="*/ 40 h 1632"/>
                <a:gd name="T4" fmla="*/ 38 w 2130"/>
                <a:gd name="T5" fmla="*/ 56 h 1632"/>
                <a:gd name="T6" fmla="*/ 46 w 2130"/>
                <a:gd name="T7" fmla="*/ 70 h 1632"/>
                <a:gd name="T8" fmla="*/ 62 w 2130"/>
                <a:gd name="T9" fmla="*/ 82 h 1632"/>
                <a:gd name="T10" fmla="*/ 72 w 2130"/>
                <a:gd name="T11" fmla="*/ 102 h 1632"/>
                <a:gd name="T12" fmla="*/ 82 w 2130"/>
                <a:gd name="T13" fmla="*/ 141 h 1632"/>
                <a:gd name="T14" fmla="*/ 96 w 2130"/>
                <a:gd name="T15" fmla="*/ 161 h 1632"/>
                <a:gd name="T16" fmla="*/ 102 w 2130"/>
                <a:gd name="T17" fmla="*/ 195 h 1632"/>
                <a:gd name="T18" fmla="*/ 115 w 2130"/>
                <a:gd name="T19" fmla="*/ 205 h 1632"/>
                <a:gd name="T20" fmla="*/ 121 w 2130"/>
                <a:gd name="T21" fmla="*/ 241 h 1632"/>
                <a:gd name="T22" fmla="*/ 131 w 2130"/>
                <a:gd name="T23" fmla="*/ 287 h 1632"/>
                <a:gd name="T24" fmla="*/ 139 w 2130"/>
                <a:gd name="T25" fmla="*/ 334 h 1632"/>
                <a:gd name="T26" fmla="*/ 149 w 2130"/>
                <a:gd name="T27" fmla="*/ 384 h 1632"/>
                <a:gd name="T28" fmla="*/ 159 w 2130"/>
                <a:gd name="T29" fmla="*/ 456 h 1632"/>
                <a:gd name="T30" fmla="*/ 167 w 2130"/>
                <a:gd name="T31" fmla="*/ 500 h 1632"/>
                <a:gd name="T32" fmla="*/ 179 w 2130"/>
                <a:gd name="T33" fmla="*/ 553 h 1632"/>
                <a:gd name="T34" fmla="*/ 189 w 2130"/>
                <a:gd name="T35" fmla="*/ 577 h 1632"/>
                <a:gd name="T36" fmla="*/ 199 w 2130"/>
                <a:gd name="T37" fmla="*/ 601 h 1632"/>
                <a:gd name="T38" fmla="*/ 209 w 2130"/>
                <a:gd name="T39" fmla="*/ 633 h 1632"/>
                <a:gd name="T40" fmla="*/ 221 w 2130"/>
                <a:gd name="T41" fmla="*/ 659 h 1632"/>
                <a:gd name="T42" fmla="*/ 229 w 2130"/>
                <a:gd name="T43" fmla="*/ 715 h 1632"/>
                <a:gd name="T44" fmla="*/ 239 w 2130"/>
                <a:gd name="T45" fmla="*/ 726 h 1632"/>
                <a:gd name="T46" fmla="*/ 259 w 2130"/>
                <a:gd name="T47" fmla="*/ 738 h 1632"/>
                <a:gd name="T48" fmla="*/ 271 w 2130"/>
                <a:gd name="T49" fmla="*/ 752 h 1632"/>
                <a:gd name="T50" fmla="*/ 285 w 2130"/>
                <a:gd name="T51" fmla="*/ 766 h 1632"/>
                <a:gd name="T52" fmla="*/ 293 w 2130"/>
                <a:gd name="T53" fmla="*/ 788 h 1632"/>
                <a:gd name="T54" fmla="*/ 303 w 2130"/>
                <a:gd name="T55" fmla="*/ 810 h 1632"/>
                <a:gd name="T56" fmla="*/ 321 w 2130"/>
                <a:gd name="T57" fmla="*/ 846 h 1632"/>
                <a:gd name="T58" fmla="*/ 330 w 2130"/>
                <a:gd name="T59" fmla="*/ 888 h 1632"/>
                <a:gd name="T60" fmla="*/ 342 w 2130"/>
                <a:gd name="T61" fmla="*/ 973 h 1632"/>
                <a:gd name="T62" fmla="*/ 356 w 2130"/>
                <a:gd name="T63" fmla="*/ 991 h 1632"/>
                <a:gd name="T64" fmla="*/ 372 w 2130"/>
                <a:gd name="T65" fmla="*/ 1005 h 1632"/>
                <a:gd name="T66" fmla="*/ 396 w 2130"/>
                <a:gd name="T67" fmla="*/ 1059 h 1632"/>
                <a:gd name="T68" fmla="*/ 410 w 2130"/>
                <a:gd name="T69" fmla="*/ 1087 h 1632"/>
                <a:gd name="T70" fmla="*/ 424 w 2130"/>
                <a:gd name="T71" fmla="*/ 1109 h 1632"/>
                <a:gd name="T72" fmla="*/ 440 w 2130"/>
                <a:gd name="T73" fmla="*/ 1148 h 1632"/>
                <a:gd name="T74" fmla="*/ 450 w 2130"/>
                <a:gd name="T75" fmla="*/ 1164 h 1632"/>
                <a:gd name="T76" fmla="*/ 462 w 2130"/>
                <a:gd name="T77" fmla="*/ 1188 h 1632"/>
                <a:gd name="T78" fmla="*/ 490 w 2130"/>
                <a:gd name="T79" fmla="*/ 1208 h 1632"/>
                <a:gd name="T80" fmla="*/ 498 w 2130"/>
                <a:gd name="T81" fmla="*/ 1252 h 1632"/>
                <a:gd name="T82" fmla="*/ 510 w 2130"/>
                <a:gd name="T83" fmla="*/ 1264 h 1632"/>
                <a:gd name="T84" fmla="*/ 534 w 2130"/>
                <a:gd name="T85" fmla="*/ 1284 h 1632"/>
                <a:gd name="T86" fmla="*/ 639 w 2130"/>
                <a:gd name="T87" fmla="*/ 1328 h 1632"/>
                <a:gd name="T88" fmla="*/ 649 w 2130"/>
                <a:gd name="T89" fmla="*/ 1357 h 1632"/>
                <a:gd name="T90" fmla="*/ 699 w 2130"/>
                <a:gd name="T91" fmla="*/ 1381 h 1632"/>
                <a:gd name="T92" fmla="*/ 707 w 2130"/>
                <a:gd name="T93" fmla="*/ 1405 h 1632"/>
                <a:gd name="T94" fmla="*/ 782 w 2130"/>
                <a:gd name="T95" fmla="*/ 1421 h 1632"/>
                <a:gd name="T96" fmla="*/ 792 w 2130"/>
                <a:gd name="T97" fmla="*/ 1443 h 1632"/>
                <a:gd name="T98" fmla="*/ 802 w 2130"/>
                <a:gd name="T99" fmla="*/ 1463 h 1632"/>
                <a:gd name="T100" fmla="*/ 828 w 2130"/>
                <a:gd name="T101" fmla="*/ 1475 h 1632"/>
                <a:gd name="T102" fmla="*/ 1037 w 2130"/>
                <a:gd name="T103" fmla="*/ 1493 h 1632"/>
                <a:gd name="T104" fmla="*/ 1063 w 2130"/>
                <a:gd name="T105" fmla="*/ 1503 h 1632"/>
                <a:gd name="T106" fmla="*/ 1101 w 2130"/>
                <a:gd name="T107" fmla="*/ 1525 h 1632"/>
                <a:gd name="T108" fmla="*/ 1451 w 2130"/>
                <a:gd name="T109" fmla="*/ 1566 h 1632"/>
                <a:gd name="T110" fmla="*/ 1485 w 2130"/>
                <a:gd name="T111" fmla="*/ 1586 h 1632"/>
                <a:gd name="T112" fmla="*/ 1493 w 2130"/>
                <a:gd name="T113" fmla="*/ 161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30" h="1632">
                  <a:moveTo>
                    <a:pt x="0" y="0"/>
                  </a:moveTo>
                  <a:lnTo>
                    <a:pt x="10" y="0"/>
                  </a:lnTo>
                  <a:lnTo>
                    <a:pt x="10" y="6"/>
                  </a:lnTo>
                  <a:lnTo>
                    <a:pt x="16" y="6"/>
                  </a:lnTo>
                  <a:lnTo>
                    <a:pt x="16" y="24"/>
                  </a:lnTo>
                  <a:lnTo>
                    <a:pt x="20" y="24"/>
                  </a:lnTo>
                  <a:lnTo>
                    <a:pt x="20" y="40"/>
                  </a:lnTo>
                  <a:lnTo>
                    <a:pt x="26" y="40"/>
                  </a:lnTo>
                  <a:lnTo>
                    <a:pt x="26" y="48"/>
                  </a:lnTo>
                  <a:lnTo>
                    <a:pt x="34" y="48"/>
                  </a:lnTo>
                  <a:lnTo>
                    <a:pt x="34" y="56"/>
                  </a:lnTo>
                  <a:lnTo>
                    <a:pt x="38" y="56"/>
                  </a:lnTo>
                  <a:lnTo>
                    <a:pt x="38" y="64"/>
                  </a:lnTo>
                  <a:lnTo>
                    <a:pt x="42" y="64"/>
                  </a:lnTo>
                  <a:lnTo>
                    <a:pt x="42" y="70"/>
                  </a:lnTo>
                  <a:lnTo>
                    <a:pt x="46" y="70"/>
                  </a:lnTo>
                  <a:lnTo>
                    <a:pt x="46" y="78"/>
                  </a:lnTo>
                  <a:lnTo>
                    <a:pt x="56" y="78"/>
                  </a:lnTo>
                  <a:lnTo>
                    <a:pt x="56" y="82"/>
                  </a:lnTo>
                  <a:lnTo>
                    <a:pt x="62" y="82"/>
                  </a:lnTo>
                  <a:lnTo>
                    <a:pt x="62" y="90"/>
                  </a:lnTo>
                  <a:lnTo>
                    <a:pt x="70" y="90"/>
                  </a:lnTo>
                  <a:lnTo>
                    <a:pt x="70" y="102"/>
                  </a:lnTo>
                  <a:lnTo>
                    <a:pt x="72" y="102"/>
                  </a:lnTo>
                  <a:lnTo>
                    <a:pt x="72" y="119"/>
                  </a:lnTo>
                  <a:lnTo>
                    <a:pt x="78" y="119"/>
                  </a:lnTo>
                  <a:lnTo>
                    <a:pt x="78" y="141"/>
                  </a:lnTo>
                  <a:lnTo>
                    <a:pt x="82" y="141"/>
                  </a:lnTo>
                  <a:lnTo>
                    <a:pt x="82" y="153"/>
                  </a:lnTo>
                  <a:lnTo>
                    <a:pt x="86" y="153"/>
                  </a:lnTo>
                  <a:lnTo>
                    <a:pt x="86" y="161"/>
                  </a:lnTo>
                  <a:lnTo>
                    <a:pt x="96" y="161"/>
                  </a:lnTo>
                  <a:lnTo>
                    <a:pt x="96" y="187"/>
                  </a:lnTo>
                  <a:lnTo>
                    <a:pt x="100" y="187"/>
                  </a:lnTo>
                  <a:lnTo>
                    <a:pt x="100" y="195"/>
                  </a:lnTo>
                  <a:lnTo>
                    <a:pt x="102" y="195"/>
                  </a:lnTo>
                  <a:lnTo>
                    <a:pt x="102" y="203"/>
                  </a:lnTo>
                  <a:lnTo>
                    <a:pt x="108" y="203"/>
                  </a:lnTo>
                  <a:lnTo>
                    <a:pt x="108" y="205"/>
                  </a:lnTo>
                  <a:lnTo>
                    <a:pt x="115" y="205"/>
                  </a:lnTo>
                  <a:lnTo>
                    <a:pt x="115" y="235"/>
                  </a:lnTo>
                  <a:lnTo>
                    <a:pt x="119" y="235"/>
                  </a:lnTo>
                  <a:lnTo>
                    <a:pt x="119" y="241"/>
                  </a:lnTo>
                  <a:lnTo>
                    <a:pt x="121" y="241"/>
                  </a:lnTo>
                  <a:lnTo>
                    <a:pt x="121" y="279"/>
                  </a:lnTo>
                  <a:lnTo>
                    <a:pt x="125" y="279"/>
                  </a:lnTo>
                  <a:lnTo>
                    <a:pt x="125" y="287"/>
                  </a:lnTo>
                  <a:lnTo>
                    <a:pt x="131" y="287"/>
                  </a:lnTo>
                  <a:lnTo>
                    <a:pt x="131" y="305"/>
                  </a:lnTo>
                  <a:lnTo>
                    <a:pt x="135" y="305"/>
                  </a:lnTo>
                  <a:lnTo>
                    <a:pt x="135" y="334"/>
                  </a:lnTo>
                  <a:lnTo>
                    <a:pt x="139" y="334"/>
                  </a:lnTo>
                  <a:lnTo>
                    <a:pt x="139" y="358"/>
                  </a:lnTo>
                  <a:lnTo>
                    <a:pt x="141" y="358"/>
                  </a:lnTo>
                  <a:lnTo>
                    <a:pt x="141" y="384"/>
                  </a:lnTo>
                  <a:lnTo>
                    <a:pt x="149" y="384"/>
                  </a:lnTo>
                  <a:lnTo>
                    <a:pt x="149" y="450"/>
                  </a:lnTo>
                  <a:lnTo>
                    <a:pt x="155" y="450"/>
                  </a:lnTo>
                  <a:lnTo>
                    <a:pt x="155" y="456"/>
                  </a:lnTo>
                  <a:lnTo>
                    <a:pt x="159" y="456"/>
                  </a:lnTo>
                  <a:lnTo>
                    <a:pt x="159" y="490"/>
                  </a:lnTo>
                  <a:lnTo>
                    <a:pt x="163" y="490"/>
                  </a:lnTo>
                  <a:lnTo>
                    <a:pt x="163" y="500"/>
                  </a:lnTo>
                  <a:lnTo>
                    <a:pt x="167" y="500"/>
                  </a:lnTo>
                  <a:lnTo>
                    <a:pt x="167" y="529"/>
                  </a:lnTo>
                  <a:lnTo>
                    <a:pt x="173" y="529"/>
                  </a:lnTo>
                  <a:lnTo>
                    <a:pt x="173" y="553"/>
                  </a:lnTo>
                  <a:lnTo>
                    <a:pt x="179" y="553"/>
                  </a:lnTo>
                  <a:lnTo>
                    <a:pt x="179" y="569"/>
                  </a:lnTo>
                  <a:lnTo>
                    <a:pt x="183" y="569"/>
                  </a:lnTo>
                  <a:lnTo>
                    <a:pt x="183" y="577"/>
                  </a:lnTo>
                  <a:lnTo>
                    <a:pt x="189" y="577"/>
                  </a:lnTo>
                  <a:lnTo>
                    <a:pt x="189" y="585"/>
                  </a:lnTo>
                  <a:lnTo>
                    <a:pt x="193" y="585"/>
                  </a:lnTo>
                  <a:lnTo>
                    <a:pt x="193" y="601"/>
                  </a:lnTo>
                  <a:lnTo>
                    <a:pt x="199" y="601"/>
                  </a:lnTo>
                  <a:lnTo>
                    <a:pt x="199" y="615"/>
                  </a:lnTo>
                  <a:lnTo>
                    <a:pt x="205" y="615"/>
                  </a:lnTo>
                  <a:lnTo>
                    <a:pt x="205" y="633"/>
                  </a:lnTo>
                  <a:lnTo>
                    <a:pt x="209" y="633"/>
                  </a:lnTo>
                  <a:lnTo>
                    <a:pt x="209" y="653"/>
                  </a:lnTo>
                  <a:lnTo>
                    <a:pt x="215" y="653"/>
                  </a:lnTo>
                  <a:lnTo>
                    <a:pt x="215" y="659"/>
                  </a:lnTo>
                  <a:lnTo>
                    <a:pt x="221" y="659"/>
                  </a:lnTo>
                  <a:lnTo>
                    <a:pt x="221" y="673"/>
                  </a:lnTo>
                  <a:lnTo>
                    <a:pt x="225" y="673"/>
                  </a:lnTo>
                  <a:lnTo>
                    <a:pt x="225" y="715"/>
                  </a:lnTo>
                  <a:lnTo>
                    <a:pt x="229" y="715"/>
                  </a:lnTo>
                  <a:lnTo>
                    <a:pt x="229" y="721"/>
                  </a:lnTo>
                  <a:lnTo>
                    <a:pt x="233" y="721"/>
                  </a:lnTo>
                  <a:lnTo>
                    <a:pt x="233" y="726"/>
                  </a:lnTo>
                  <a:lnTo>
                    <a:pt x="239" y="726"/>
                  </a:lnTo>
                  <a:lnTo>
                    <a:pt x="239" y="732"/>
                  </a:lnTo>
                  <a:lnTo>
                    <a:pt x="245" y="732"/>
                  </a:lnTo>
                  <a:lnTo>
                    <a:pt x="245" y="738"/>
                  </a:lnTo>
                  <a:lnTo>
                    <a:pt x="259" y="738"/>
                  </a:lnTo>
                  <a:lnTo>
                    <a:pt x="259" y="746"/>
                  </a:lnTo>
                  <a:lnTo>
                    <a:pt x="265" y="746"/>
                  </a:lnTo>
                  <a:lnTo>
                    <a:pt x="265" y="752"/>
                  </a:lnTo>
                  <a:lnTo>
                    <a:pt x="271" y="752"/>
                  </a:lnTo>
                  <a:lnTo>
                    <a:pt x="271" y="758"/>
                  </a:lnTo>
                  <a:lnTo>
                    <a:pt x="279" y="758"/>
                  </a:lnTo>
                  <a:lnTo>
                    <a:pt x="279" y="766"/>
                  </a:lnTo>
                  <a:lnTo>
                    <a:pt x="285" y="766"/>
                  </a:lnTo>
                  <a:lnTo>
                    <a:pt x="285" y="780"/>
                  </a:lnTo>
                  <a:lnTo>
                    <a:pt x="289" y="780"/>
                  </a:lnTo>
                  <a:lnTo>
                    <a:pt x="289" y="788"/>
                  </a:lnTo>
                  <a:lnTo>
                    <a:pt x="293" y="788"/>
                  </a:lnTo>
                  <a:lnTo>
                    <a:pt x="293" y="798"/>
                  </a:lnTo>
                  <a:lnTo>
                    <a:pt x="297" y="798"/>
                  </a:lnTo>
                  <a:lnTo>
                    <a:pt x="297" y="810"/>
                  </a:lnTo>
                  <a:lnTo>
                    <a:pt x="303" y="810"/>
                  </a:lnTo>
                  <a:lnTo>
                    <a:pt x="303" y="822"/>
                  </a:lnTo>
                  <a:lnTo>
                    <a:pt x="317" y="822"/>
                  </a:lnTo>
                  <a:lnTo>
                    <a:pt x="317" y="846"/>
                  </a:lnTo>
                  <a:lnTo>
                    <a:pt x="321" y="846"/>
                  </a:lnTo>
                  <a:lnTo>
                    <a:pt x="321" y="874"/>
                  </a:lnTo>
                  <a:lnTo>
                    <a:pt x="326" y="874"/>
                  </a:lnTo>
                  <a:lnTo>
                    <a:pt x="326" y="888"/>
                  </a:lnTo>
                  <a:lnTo>
                    <a:pt x="330" y="888"/>
                  </a:lnTo>
                  <a:lnTo>
                    <a:pt x="330" y="922"/>
                  </a:lnTo>
                  <a:lnTo>
                    <a:pt x="338" y="922"/>
                  </a:lnTo>
                  <a:lnTo>
                    <a:pt x="338" y="973"/>
                  </a:lnTo>
                  <a:lnTo>
                    <a:pt x="342" y="973"/>
                  </a:lnTo>
                  <a:lnTo>
                    <a:pt x="342" y="981"/>
                  </a:lnTo>
                  <a:lnTo>
                    <a:pt x="350" y="981"/>
                  </a:lnTo>
                  <a:lnTo>
                    <a:pt x="350" y="991"/>
                  </a:lnTo>
                  <a:lnTo>
                    <a:pt x="356" y="991"/>
                  </a:lnTo>
                  <a:lnTo>
                    <a:pt x="356" y="1001"/>
                  </a:lnTo>
                  <a:lnTo>
                    <a:pt x="362" y="1001"/>
                  </a:lnTo>
                  <a:lnTo>
                    <a:pt x="362" y="1005"/>
                  </a:lnTo>
                  <a:lnTo>
                    <a:pt x="372" y="1005"/>
                  </a:lnTo>
                  <a:lnTo>
                    <a:pt x="372" y="1013"/>
                  </a:lnTo>
                  <a:lnTo>
                    <a:pt x="378" y="1013"/>
                  </a:lnTo>
                  <a:lnTo>
                    <a:pt x="378" y="1059"/>
                  </a:lnTo>
                  <a:lnTo>
                    <a:pt x="396" y="1059"/>
                  </a:lnTo>
                  <a:lnTo>
                    <a:pt x="396" y="1063"/>
                  </a:lnTo>
                  <a:lnTo>
                    <a:pt x="402" y="1063"/>
                  </a:lnTo>
                  <a:lnTo>
                    <a:pt x="402" y="1087"/>
                  </a:lnTo>
                  <a:lnTo>
                    <a:pt x="410" y="1087"/>
                  </a:lnTo>
                  <a:lnTo>
                    <a:pt x="410" y="1093"/>
                  </a:lnTo>
                  <a:lnTo>
                    <a:pt x="418" y="1093"/>
                  </a:lnTo>
                  <a:lnTo>
                    <a:pt x="418" y="1109"/>
                  </a:lnTo>
                  <a:lnTo>
                    <a:pt x="424" y="1109"/>
                  </a:lnTo>
                  <a:lnTo>
                    <a:pt x="424" y="1142"/>
                  </a:lnTo>
                  <a:lnTo>
                    <a:pt x="426" y="1142"/>
                  </a:lnTo>
                  <a:lnTo>
                    <a:pt x="426" y="1148"/>
                  </a:lnTo>
                  <a:lnTo>
                    <a:pt x="440" y="1148"/>
                  </a:lnTo>
                  <a:lnTo>
                    <a:pt x="440" y="1162"/>
                  </a:lnTo>
                  <a:lnTo>
                    <a:pt x="442" y="1162"/>
                  </a:lnTo>
                  <a:lnTo>
                    <a:pt x="442" y="1164"/>
                  </a:lnTo>
                  <a:lnTo>
                    <a:pt x="450" y="1164"/>
                  </a:lnTo>
                  <a:lnTo>
                    <a:pt x="450" y="1168"/>
                  </a:lnTo>
                  <a:lnTo>
                    <a:pt x="454" y="1168"/>
                  </a:lnTo>
                  <a:lnTo>
                    <a:pt x="454" y="1188"/>
                  </a:lnTo>
                  <a:lnTo>
                    <a:pt x="462" y="1188"/>
                  </a:lnTo>
                  <a:lnTo>
                    <a:pt x="462" y="1202"/>
                  </a:lnTo>
                  <a:lnTo>
                    <a:pt x="480" y="1202"/>
                  </a:lnTo>
                  <a:lnTo>
                    <a:pt x="480" y="1208"/>
                  </a:lnTo>
                  <a:lnTo>
                    <a:pt x="490" y="1208"/>
                  </a:lnTo>
                  <a:lnTo>
                    <a:pt x="490" y="1226"/>
                  </a:lnTo>
                  <a:lnTo>
                    <a:pt x="496" y="1226"/>
                  </a:lnTo>
                  <a:lnTo>
                    <a:pt x="496" y="1252"/>
                  </a:lnTo>
                  <a:lnTo>
                    <a:pt x="498" y="1252"/>
                  </a:lnTo>
                  <a:lnTo>
                    <a:pt x="498" y="1258"/>
                  </a:lnTo>
                  <a:lnTo>
                    <a:pt x="502" y="1258"/>
                  </a:lnTo>
                  <a:lnTo>
                    <a:pt x="502" y="1264"/>
                  </a:lnTo>
                  <a:lnTo>
                    <a:pt x="510" y="1264"/>
                  </a:lnTo>
                  <a:lnTo>
                    <a:pt x="510" y="1270"/>
                  </a:lnTo>
                  <a:lnTo>
                    <a:pt x="532" y="1270"/>
                  </a:lnTo>
                  <a:lnTo>
                    <a:pt x="532" y="1284"/>
                  </a:lnTo>
                  <a:lnTo>
                    <a:pt x="534" y="1284"/>
                  </a:lnTo>
                  <a:lnTo>
                    <a:pt x="534" y="1294"/>
                  </a:lnTo>
                  <a:lnTo>
                    <a:pt x="635" y="1294"/>
                  </a:lnTo>
                  <a:lnTo>
                    <a:pt x="635" y="1328"/>
                  </a:lnTo>
                  <a:lnTo>
                    <a:pt x="639" y="1328"/>
                  </a:lnTo>
                  <a:lnTo>
                    <a:pt x="639" y="1334"/>
                  </a:lnTo>
                  <a:lnTo>
                    <a:pt x="645" y="1334"/>
                  </a:lnTo>
                  <a:lnTo>
                    <a:pt x="645" y="1357"/>
                  </a:lnTo>
                  <a:lnTo>
                    <a:pt x="649" y="1357"/>
                  </a:lnTo>
                  <a:lnTo>
                    <a:pt x="649" y="1369"/>
                  </a:lnTo>
                  <a:lnTo>
                    <a:pt x="657" y="1369"/>
                  </a:lnTo>
                  <a:lnTo>
                    <a:pt x="657" y="1381"/>
                  </a:lnTo>
                  <a:lnTo>
                    <a:pt x="699" y="1381"/>
                  </a:lnTo>
                  <a:lnTo>
                    <a:pt x="699" y="1397"/>
                  </a:lnTo>
                  <a:lnTo>
                    <a:pt x="701" y="1397"/>
                  </a:lnTo>
                  <a:lnTo>
                    <a:pt x="701" y="1405"/>
                  </a:lnTo>
                  <a:lnTo>
                    <a:pt x="707" y="1405"/>
                  </a:lnTo>
                  <a:lnTo>
                    <a:pt x="707" y="1411"/>
                  </a:lnTo>
                  <a:lnTo>
                    <a:pt x="713" y="1411"/>
                  </a:lnTo>
                  <a:lnTo>
                    <a:pt x="713" y="1421"/>
                  </a:lnTo>
                  <a:lnTo>
                    <a:pt x="782" y="1421"/>
                  </a:lnTo>
                  <a:lnTo>
                    <a:pt x="782" y="1427"/>
                  </a:lnTo>
                  <a:lnTo>
                    <a:pt x="786" y="1427"/>
                  </a:lnTo>
                  <a:lnTo>
                    <a:pt x="786" y="1443"/>
                  </a:lnTo>
                  <a:lnTo>
                    <a:pt x="792" y="1443"/>
                  </a:lnTo>
                  <a:lnTo>
                    <a:pt x="792" y="1455"/>
                  </a:lnTo>
                  <a:lnTo>
                    <a:pt x="796" y="1455"/>
                  </a:lnTo>
                  <a:lnTo>
                    <a:pt x="796" y="1463"/>
                  </a:lnTo>
                  <a:lnTo>
                    <a:pt x="802" y="1463"/>
                  </a:lnTo>
                  <a:lnTo>
                    <a:pt x="802" y="1471"/>
                  </a:lnTo>
                  <a:lnTo>
                    <a:pt x="818" y="1471"/>
                  </a:lnTo>
                  <a:lnTo>
                    <a:pt x="818" y="1475"/>
                  </a:lnTo>
                  <a:lnTo>
                    <a:pt x="828" y="1475"/>
                  </a:lnTo>
                  <a:lnTo>
                    <a:pt x="828" y="1481"/>
                  </a:lnTo>
                  <a:lnTo>
                    <a:pt x="1025" y="1481"/>
                  </a:lnTo>
                  <a:lnTo>
                    <a:pt x="1025" y="1493"/>
                  </a:lnTo>
                  <a:lnTo>
                    <a:pt x="1037" y="1493"/>
                  </a:lnTo>
                  <a:lnTo>
                    <a:pt x="1037" y="1499"/>
                  </a:lnTo>
                  <a:lnTo>
                    <a:pt x="1057" y="1499"/>
                  </a:lnTo>
                  <a:lnTo>
                    <a:pt x="1057" y="1503"/>
                  </a:lnTo>
                  <a:lnTo>
                    <a:pt x="1063" y="1503"/>
                  </a:lnTo>
                  <a:lnTo>
                    <a:pt x="1063" y="1515"/>
                  </a:lnTo>
                  <a:lnTo>
                    <a:pt x="1097" y="1515"/>
                  </a:lnTo>
                  <a:lnTo>
                    <a:pt x="1097" y="1525"/>
                  </a:lnTo>
                  <a:lnTo>
                    <a:pt x="1101" y="1525"/>
                  </a:lnTo>
                  <a:lnTo>
                    <a:pt x="1101" y="1558"/>
                  </a:lnTo>
                  <a:lnTo>
                    <a:pt x="1143" y="1558"/>
                  </a:lnTo>
                  <a:lnTo>
                    <a:pt x="1143" y="1566"/>
                  </a:lnTo>
                  <a:lnTo>
                    <a:pt x="1451" y="1566"/>
                  </a:lnTo>
                  <a:lnTo>
                    <a:pt x="1451" y="1572"/>
                  </a:lnTo>
                  <a:lnTo>
                    <a:pt x="1457" y="1572"/>
                  </a:lnTo>
                  <a:lnTo>
                    <a:pt x="1457" y="1586"/>
                  </a:lnTo>
                  <a:lnTo>
                    <a:pt x="1485" y="1586"/>
                  </a:lnTo>
                  <a:lnTo>
                    <a:pt x="1485" y="1602"/>
                  </a:lnTo>
                  <a:lnTo>
                    <a:pt x="1489" y="1602"/>
                  </a:lnTo>
                  <a:lnTo>
                    <a:pt x="1489" y="1610"/>
                  </a:lnTo>
                  <a:lnTo>
                    <a:pt x="1493" y="1610"/>
                  </a:lnTo>
                  <a:lnTo>
                    <a:pt x="1493" y="1632"/>
                  </a:lnTo>
                  <a:lnTo>
                    <a:pt x="2130" y="1632"/>
                  </a:lnTo>
                </a:path>
              </a:pathLst>
            </a:custGeom>
            <a:ln w="19050">
              <a:solidFill>
                <a:schemeClr val="accent3"/>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Arial" panose="020B0604020202020204" pitchFamily="34" charset="0"/>
                <a:cs typeface="Arial" panose="020B0604020202020204" pitchFamily="34" charset="0"/>
              </a:endParaRPr>
            </a:p>
          </p:txBody>
        </p:sp>
        <p:grpSp>
          <p:nvGrpSpPr>
            <p:cNvPr id="54" name="Group 53"/>
            <p:cNvGrpSpPr/>
            <p:nvPr/>
          </p:nvGrpSpPr>
          <p:grpSpPr>
            <a:xfrm>
              <a:off x="2588160" y="4804905"/>
              <a:ext cx="79040" cy="79040"/>
              <a:chOff x="2921535" y="4114342"/>
              <a:chExt cx="121902" cy="121902"/>
            </a:xfrm>
          </p:grpSpPr>
          <p:cxnSp>
            <p:nvCxnSpPr>
              <p:cNvPr id="68" name="Straight Connector 67"/>
              <p:cNvCxnSpPr/>
              <p:nvPr/>
            </p:nvCxnSpPr>
            <p:spPr>
              <a:xfrm>
                <a:off x="2982486" y="4114342"/>
                <a:ext cx="0" cy="121902"/>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a:cxnSpLocks/>
              </p:cNvCxnSpPr>
              <p:nvPr/>
            </p:nvCxnSpPr>
            <p:spPr>
              <a:xfrm rot="5400000">
                <a:off x="2982486" y="4114342"/>
                <a:ext cx="0" cy="121902"/>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grpSp>
        <p:grpSp>
          <p:nvGrpSpPr>
            <p:cNvPr id="55" name="Group 54"/>
            <p:cNvGrpSpPr/>
            <p:nvPr/>
          </p:nvGrpSpPr>
          <p:grpSpPr>
            <a:xfrm>
              <a:off x="2726272" y="4804905"/>
              <a:ext cx="79040" cy="79040"/>
              <a:chOff x="2921535" y="4114342"/>
              <a:chExt cx="121902" cy="121902"/>
            </a:xfrm>
          </p:grpSpPr>
          <p:cxnSp>
            <p:nvCxnSpPr>
              <p:cNvPr id="66" name="Straight Connector 65"/>
              <p:cNvCxnSpPr/>
              <p:nvPr/>
            </p:nvCxnSpPr>
            <p:spPr>
              <a:xfrm>
                <a:off x="2982486" y="4114342"/>
                <a:ext cx="0" cy="121902"/>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a:cxnSpLocks/>
              </p:cNvCxnSpPr>
              <p:nvPr/>
            </p:nvCxnSpPr>
            <p:spPr>
              <a:xfrm rot="5400000">
                <a:off x="2982486" y="4114342"/>
                <a:ext cx="0" cy="121902"/>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p:cNvGrpSpPr/>
            <p:nvPr/>
          </p:nvGrpSpPr>
          <p:grpSpPr>
            <a:xfrm>
              <a:off x="2316698" y="4707274"/>
              <a:ext cx="79040" cy="79040"/>
              <a:chOff x="2921535" y="4114342"/>
              <a:chExt cx="121902" cy="121902"/>
            </a:xfrm>
          </p:grpSpPr>
          <p:cxnSp>
            <p:nvCxnSpPr>
              <p:cNvPr id="64" name="Straight Connector 63"/>
              <p:cNvCxnSpPr/>
              <p:nvPr/>
            </p:nvCxnSpPr>
            <p:spPr>
              <a:xfrm>
                <a:off x="2982486" y="4114342"/>
                <a:ext cx="0" cy="121902"/>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a:cxnSpLocks/>
              </p:cNvCxnSpPr>
              <p:nvPr/>
            </p:nvCxnSpPr>
            <p:spPr>
              <a:xfrm rot="5400000">
                <a:off x="2982486" y="4114342"/>
                <a:ext cx="0" cy="121902"/>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grpSp>
        <p:grpSp>
          <p:nvGrpSpPr>
            <p:cNvPr id="57" name="Group 56"/>
            <p:cNvGrpSpPr/>
            <p:nvPr/>
          </p:nvGrpSpPr>
          <p:grpSpPr>
            <a:xfrm>
              <a:off x="1673760" y="3864311"/>
              <a:ext cx="79040" cy="79040"/>
              <a:chOff x="2921535" y="4114342"/>
              <a:chExt cx="121902" cy="121902"/>
            </a:xfrm>
          </p:grpSpPr>
          <p:cxnSp>
            <p:nvCxnSpPr>
              <p:cNvPr id="62" name="Straight Connector 61"/>
              <p:cNvCxnSpPr/>
              <p:nvPr/>
            </p:nvCxnSpPr>
            <p:spPr>
              <a:xfrm>
                <a:off x="2982486" y="4114342"/>
                <a:ext cx="0" cy="121902"/>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a:cxnSpLocks/>
              </p:cNvCxnSpPr>
              <p:nvPr/>
            </p:nvCxnSpPr>
            <p:spPr>
              <a:xfrm rot="5400000">
                <a:off x="2982486" y="4114342"/>
                <a:ext cx="0" cy="121902"/>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grpSp>
        <p:grpSp>
          <p:nvGrpSpPr>
            <p:cNvPr id="58" name="Group 57"/>
            <p:cNvGrpSpPr/>
            <p:nvPr/>
          </p:nvGrpSpPr>
          <p:grpSpPr>
            <a:xfrm>
              <a:off x="3062030" y="4935872"/>
              <a:ext cx="1501837" cy="186196"/>
              <a:chOff x="2921535" y="4114342"/>
              <a:chExt cx="2316256" cy="287167"/>
            </a:xfrm>
          </p:grpSpPr>
          <p:cxnSp>
            <p:nvCxnSpPr>
              <p:cNvPr id="59" name="Straight Connector 58"/>
              <p:cNvCxnSpPr/>
              <p:nvPr/>
            </p:nvCxnSpPr>
            <p:spPr>
              <a:xfrm>
                <a:off x="2982486" y="4114342"/>
                <a:ext cx="0" cy="121902"/>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a:cxnSpLocks/>
              </p:cNvCxnSpPr>
              <p:nvPr/>
            </p:nvCxnSpPr>
            <p:spPr>
              <a:xfrm rot="5400000">
                <a:off x="2982486" y="4114342"/>
                <a:ext cx="0" cy="121902"/>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5237791" y="4279607"/>
                <a:ext cx="0" cy="121902"/>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grpSp>
      </p:grpSp>
      <p:grpSp>
        <p:nvGrpSpPr>
          <p:cNvPr id="70" name="Group 69"/>
          <p:cNvGrpSpPr/>
          <p:nvPr/>
        </p:nvGrpSpPr>
        <p:grpSpPr>
          <a:xfrm>
            <a:off x="843389" y="2501075"/>
            <a:ext cx="2364557" cy="2601945"/>
            <a:chOff x="1197948" y="2501075"/>
            <a:chExt cx="2969439" cy="2601945"/>
          </a:xfrm>
        </p:grpSpPr>
        <p:sp>
          <p:nvSpPr>
            <p:cNvPr id="71" name="Freeform 16"/>
            <p:cNvSpPr>
              <a:spLocks/>
            </p:cNvSpPr>
            <p:nvPr/>
          </p:nvSpPr>
          <p:spPr bwMode="auto">
            <a:xfrm>
              <a:off x="1197948" y="2501075"/>
              <a:ext cx="2942607" cy="2564701"/>
            </a:xfrm>
            <a:custGeom>
              <a:avLst/>
              <a:gdLst>
                <a:gd name="T0" fmla="*/ 12 w 1861"/>
                <a:gd name="T1" fmla="*/ 8 h 1622"/>
                <a:gd name="T2" fmla="*/ 28 w 1861"/>
                <a:gd name="T3" fmla="*/ 44 h 1622"/>
                <a:gd name="T4" fmla="*/ 38 w 1861"/>
                <a:gd name="T5" fmla="*/ 66 h 1622"/>
                <a:gd name="T6" fmla="*/ 54 w 1861"/>
                <a:gd name="T7" fmla="*/ 78 h 1622"/>
                <a:gd name="T8" fmla="*/ 64 w 1861"/>
                <a:gd name="T9" fmla="*/ 90 h 1622"/>
                <a:gd name="T10" fmla="*/ 76 w 1861"/>
                <a:gd name="T11" fmla="*/ 123 h 1622"/>
                <a:gd name="T12" fmla="*/ 90 w 1861"/>
                <a:gd name="T13" fmla="*/ 159 h 1622"/>
                <a:gd name="T14" fmla="*/ 106 w 1861"/>
                <a:gd name="T15" fmla="*/ 195 h 1622"/>
                <a:gd name="T16" fmla="*/ 119 w 1861"/>
                <a:gd name="T17" fmla="*/ 235 h 1622"/>
                <a:gd name="T18" fmla="*/ 131 w 1861"/>
                <a:gd name="T19" fmla="*/ 332 h 1622"/>
                <a:gd name="T20" fmla="*/ 139 w 1861"/>
                <a:gd name="T21" fmla="*/ 356 h 1622"/>
                <a:gd name="T22" fmla="*/ 151 w 1861"/>
                <a:gd name="T23" fmla="*/ 452 h 1622"/>
                <a:gd name="T24" fmla="*/ 161 w 1861"/>
                <a:gd name="T25" fmla="*/ 490 h 1622"/>
                <a:gd name="T26" fmla="*/ 171 w 1861"/>
                <a:gd name="T27" fmla="*/ 529 h 1622"/>
                <a:gd name="T28" fmla="*/ 181 w 1861"/>
                <a:gd name="T29" fmla="*/ 571 h 1622"/>
                <a:gd name="T30" fmla="*/ 191 w 1861"/>
                <a:gd name="T31" fmla="*/ 583 h 1622"/>
                <a:gd name="T32" fmla="*/ 203 w 1861"/>
                <a:gd name="T33" fmla="*/ 613 h 1622"/>
                <a:gd name="T34" fmla="*/ 213 w 1861"/>
                <a:gd name="T35" fmla="*/ 653 h 1622"/>
                <a:gd name="T36" fmla="*/ 221 w 1861"/>
                <a:gd name="T37" fmla="*/ 665 h 1622"/>
                <a:gd name="T38" fmla="*/ 229 w 1861"/>
                <a:gd name="T39" fmla="*/ 679 h 1622"/>
                <a:gd name="T40" fmla="*/ 241 w 1861"/>
                <a:gd name="T41" fmla="*/ 736 h 1622"/>
                <a:gd name="T42" fmla="*/ 251 w 1861"/>
                <a:gd name="T43" fmla="*/ 770 h 1622"/>
                <a:gd name="T44" fmla="*/ 261 w 1861"/>
                <a:gd name="T45" fmla="*/ 820 h 1622"/>
                <a:gd name="T46" fmla="*/ 269 w 1861"/>
                <a:gd name="T47" fmla="*/ 838 h 1622"/>
                <a:gd name="T48" fmla="*/ 285 w 1861"/>
                <a:gd name="T49" fmla="*/ 850 h 1622"/>
                <a:gd name="T50" fmla="*/ 301 w 1861"/>
                <a:gd name="T51" fmla="*/ 864 h 1622"/>
                <a:gd name="T52" fmla="*/ 315 w 1861"/>
                <a:gd name="T53" fmla="*/ 910 h 1622"/>
                <a:gd name="T54" fmla="*/ 330 w 1861"/>
                <a:gd name="T55" fmla="*/ 939 h 1622"/>
                <a:gd name="T56" fmla="*/ 346 w 1861"/>
                <a:gd name="T57" fmla="*/ 1005 h 1622"/>
                <a:gd name="T58" fmla="*/ 358 w 1861"/>
                <a:gd name="T59" fmla="*/ 1023 h 1622"/>
                <a:gd name="T60" fmla="*/ 376 w 1861"/>
                <a:gd name="T61" fmla="*/ 1035 h 1622"/>
                <a:gd name="T62" fmla="*/ 394 w 1861"/>
                <a:gd name="T63" fmla="*/ 1087 h 1622"/>
                <a:gd name="T64" fmla="*/ 408 w 1861"/>
                <a:gd name="T65" fmla="*/ 1111 h 1622"/>
                <a:gd name="T66" fmla="*/ 424 w 1861"/>
                <a:gd name="T67" fmla="*/ 1138 h 1622"/>
                <a:gd name="T68" fmla="*/ 436 w 1861"/>
                <a:gd name="T69" fmla="*/ 1178 h 1622"/>
                <a:gd name="T70" fmla="*/ 442 w 1861"/>
                <a:gd name="T71" fmla="*/ 1194 h 1622"/>
                <a:gd name="T72" fmla="*/ 454 w 1861"/>
                <a:gd name="T73" fmla="*/ 1214 h 1622"/>
                <a:gd name="T74" fmla="*/ 490 w 1861"/>
                <a:gd name="T75" fmla="*/ 1234 h 1622"/>
                <a:gd name="T76" fmla="*/ 500 w 1861"/>
                <a:gd name="T77" fmla="*/ 1256 h 1622"/>
                <a:gd name="T78" fmla="*/ 524 w 1861"/>
                <a:gd name="T79" fmla="*/ 1272 h 1622"/>
                <a:gd name="T80" fmla="*/ 535 w 1861"/>
                <a:gd name="T81" fmla="*/ 1286 h 1622"/>
                <a:gd name="T82" fmla="*/ 597 w 1861"/>
                <a:gd name="T83" fmla="*/ 1326 h 1622"/>
                <a:gd name="T84" fmla="*/ 605 w 1861"/>
                <a:gd name="T85" fmla="*/ 1345 h 1622"/>
                <a:gd name="T86" fmla="*/ 633 w 1861"/>
                <a:gd name="T87" fmla="*/ 1367 h 1622"/>
                <a:gd name="T88" fmla="*/ 659 w 1861"/>
                <a:gd name="T89" fmla="*/ 1399 h 1622"/>
                <a:gd name="T90" fmla="*/ 667 w 1861"/>
                <a:gd name="T91" fmla="*/ 1423 h 1622"/>
                <a:gd name="T92" fmla="*/ 705 w 1861"/>
                <a:gd name="T93" fmla="*/ 1443 h 1622"/>
                <a:gd name="T94" fmla="*/ 768 w 1861"/>
                <a:gd name="T95" fmla="*/ 1479 h 1622"/>
                <a:gd name="T96" fmla="*/ 818 w 1861"/>
                <a:gd name="T97" fmla="*/ 1491 h 1622"/>
                <a:gd name="T98" fmla="*/ 906 w 1861"/>
                <a:gd name="T99" fmla="*/ 1505 h 1622"/>
                <a:gd name="T100" fmla="*/ 916 w 1861"/>
                <a:gd name="T101" fmla="*/ 1525 h 1622"/>
                <a:gd name="T102" fmla="*/ 965 w 1861"/>
                <a:gd name="T103" fmla="*/ 1537 h 1622"/>
                <a:gd name="T104" fmla="*/ 979 w 1861"/>
                <a:gd name="T105" fmla="*/ 1550 h 1622"/>
                <a:gd name="T106" fmla="*/ 1226 w 1861"/>
                <a:gd name="T107" fmla="*/ 1566 h 1622"/>
                <a:gd name="T108" fmla="*/ 1407 w 1861"/>
                <a:gd name="T109" fmla="*/ 1588 h 1622"/>
                <a:gd name="T110" fmla="*/ 1413 w 1861"/>
                <a:gd name="T111" fmla="*/ 1604 h 1622"/>
                <a:gd name="T112" fmla="*/ 1861 w 1861"/>
                <a:gd name="T113" fmla="*/ 1622 h 1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61" h="1622">
                  <a:moveTo>
                    <a:pt x="0" y="0"/>
                  </a:moveTo>
                  <a:lnTo>
                    <a:pt x="8" y="0"/>
                  </a:lnTo>
                  <a:lnTo>
                    <a:pt x="8" y="8"/>
                  </a:lnTo>
                  <a:lnTo>
                    <a:pt x="12" y="8"/>
                  </a:lnTo>
                  <a:lnTo>
                    <a:pt x="12" y="24"/>
                  </a:lnTo>
                  <a:lnTo>
                    <a:pt x="18" y="24"/>
                  </a:lnTo>
                  <a:lnTo>
                    <a:pt x="18" y="44"/>
                  </a:lnTo>
                  <a:lnTo>
                    <a:pt x="28" y="44"/>
                  </a:lnTo>
                  <a:lnTo>
                    <a:pt x="28" y="58"/>
                  </a:lnTo>
                  <a:lnTo>
                    <a:pt x="36" y="58"/>
                  </a:lnTo>
                  <a:lnTo>
                    <a:pt x="36" y="66"/>
                  </a:lnTo>
                  <a:lnTo>
                    <a:pt x="38" y="66"/>
                  </a:lnTo>
                  <a:lnTo>
                    <a:pt x="38" y="70"/>
                  </a:lnTo>
                  <a:lnTo>
                    <a:pt x="42" y="70"/>
                  </a:lnTo>
                  <a:lnTo>
                    <a:pt x="42" y="78"/>
                  </a:lnTo>
                  <a:lnTo>
                    <a:pt x="54" y="78"/>
                  </a:lnTo>
                  <a:lnTo>
                    <a:pt x="54" y="84"/>
                  </a:lnTo>
                  <a:lnTo>
                    <a:pt x="58" y="84"/>
                  </a:lnTo>
                  <a:lnTo>
                    <a:pt x="58" y="90"/>
                  </a:lnTo>
                  <a:lnTo>
                    <a:pt x="64" y="90"/>
                  </a:lnTo>
                  <a:lnTo>
                    <a:pt x="64" y="104"/>
                  </a:lnTo>
                  <a:lnTo>
                    <a:pt x="70" y="104"/>
                  </a:lnTo>
                  <a:lnTo>
                    <a:pt x="70" y="123"/>
                  </a:lnTo>
                  <a:lnTo>
                    <a:pt x="76" y="123"/>
                  </a:lnTo>
                  <a:lnTo>
                    <a:pt x="76" y="141"/>
                  </a:lnTo>
                  <a:lnTo>
                    <a:pt x="82" y="141"/>
                  </a:lnTo>
                  <a:lnTo>
                    <a:pt x="82" y="159"/>
                  </a:lnTo>
                  <a:lnTo>
                    <a:pt x="90" y="159"/>
                  </a:lnTo>
                  <a:lnTo>
                    <a:pt x="90" y="191"/>
                  </a:lnTo>
                  <a:lnTo>
                    <a:pt x="98" y="191"/>
                  </a:lnTo>
                  <a:lnTo>
                    <a:pt x="98" y="195"/>
                  </a:lnTo>
                  <a:lnTo>
                    <a:pt x="106" y="195"/>
                  </a:lnTo>
                  <a:lnTo>
                    <a:pt x="106" y="203"/>
                  </a:lnTo>
                  <a:lnTo>
                    <a:pt x="111" y="203"/>
                  </a:lnTo>
                  <a:lnTo>
                    <a:pt x="111" y="235"/>
                  </a:lnTo>
                  <a:lnTo>
                    <a:pt x="119" y="235"/>
                  </a:lnTo>
                  <a:lnTo>
                    <a:pt x="119" y="297"/>
                  </a:lnTo>
                  <a:lnTo>
                    <a:pt x="125" y="297"/>
                  </a:lnTo>
                  <a:lnTo>
                    <a:pt x="125" y="332"/>
                  </a:lnTo>
                  <a:lnTo>
                    <a:pt x="131" y="332"/>
                  </a:lnTo>
                  <a:lnTo>
                    <a:pt x="131" y="346"/>
                  </a:lnTo>
                  <a:lnTo>
                    <a:pt x="133" y="346"/>
                  </a:lnTo>
                  <a:lnTo>
                    <a:pt x="133" y="356"/>
                  </a:lnTo>
                  <a:lnTo>
                    <a:pt x="139" y="356"/>
                  </a:lnTo>
                  <a:lnTo>
                    <a:pt x="139" y="386"/>
                  </a:lnTo>
                  <a:lnTo>
                    <a:pt x="147" y="386"/>
                  </a:lnTo>
                  <a:lnTo>
                    <a:pt x="147" y="452"/>
                  </a:lnTo>
                  <a:lnTo>
                    <a:pt x="151" y="452"/>
                  </a:lnTo>
                  <a:lnTo>
                    <a:pt x="151" y="462"/>
                  </a:lnTo>
                  <a:lnTo>
                    <a:pt x="155" y="462"/>
                  </a:lnTo>
                  <a:lnTo>
                    <a:pt x="155" y="490"/>
                  </a:lnTo>
                  <a:lnTo>
                    <a:pt x="161" y="490"/>
                  </a:lnTo>
                  <a:lnTo>
                    <a:pt x="161" y="500"/>
                  </a:lnTo>
                  <a:lnTo>
                    <a:pt x="165" y="500"/>
                  </a:lnTo>
                  <a:lnTo>
                    <a:pt x="165" y="529"/>
                  </a:lnTo>
                  <a:lnTo>
                    <a:pt x="171" y="529"/>
                  </a:lnTo>
                  <a:lnTo>
                    <a:pt x="171" y="553"/>
                  </a:lnTo>
                  <a:lnTo>
                    <a:pt x="177" y="553"/>
                  </a:lnTo>
                  <a:lnTo>
                    <a:pt x="177" y="571"/>
                  </a:lnTo>
                  <a:lnTo>
                    <a:pt x="181" y="571"/>
                  </a:lnTo>
                  <a:lnTo>
                    <a:pt x="181" y="575"/>
                  </a:lnTo>
                  <a:lnTo>
                    <a:pt x="185" y="575"/>
                  </a:lnTo>
                  <a:lnTo>
                    <a:pt x="185" y="583"/>
                  </a:lnTo>
                  <a:lnTo>
                    <a:pt x="191" y="583"/>
                  </a:lnTo>
                  <a:lnTo>
                    <a:pt x="191" y="599"/>
                  </a:lnTo>
                  <a:lnTo>
                    <a:pt x="197" y="599"/>
                  </a:lnTo>
                  <a:lnTo>
                    <a:pt x="197" y="613"/>
                  </a:lnTo>
                  <a:lnTo>
                    <a:pt x="203" y="613"/>
                  </a:lnTo>
                  <a:lnTo>
                    <a:pt x="203" y="635"/>
                  </a:lnTo>
                  <a:lnTo>
                    <a:pt x="207" y="635"/>
                  </a:lnTo>
                  <a:lnTo>
                    <a:pt x="207" y="653"/>
                  </a:lnTo>
                  <a:lnTo>
                    <a:pt x="213" y="653"/>
                  </a:lnTo>
                  <a:lnTo>
                    <a:pt x="213" y="659"/>
                  </a:lnTo>
                  <a:lnTo>
                    <a:pt x="217" y="659"/>
                  </a:lnTo>
                  <a:lnTo>
                    <a:pt x="217" y="665"/>
                  </a:lnTo>
                  <a:lnTo>
                    <a:pt x="221" y="665"/>
                  </a:lnTo>
                  <a:lnTo>
                    <a:pt x="221" y="673"/>
                  </a:lnTo>
                  <a:lnTo>
                    <a:pt x="225" y="673"/>
                  </a:lnTo>
                  <a:lnTo>
                    <a:pt x="225" y="679"/>
                  </a:lnTo>
                  <a:lnTo>
                    <a:pt x="229" y="679"/>
                  </a:lnTo>
                  <a:lnTo>
                    <a:pt x="229" y="715"/>
                  </a:lnTo>
                  <a:lnTo>
                    <a:pt x="233" y="715"/>
                  </a:lnTo>
                  <a:lnTo>
                    <a:pt x="233" y="736"/>
                  </a:lnTo>
                  <a:lnTo>
                    <a:pt x="241" y="736"/>
                  </a:lnTo>
                  <a:lnTo>
                    <a:pt x="241" y="756"/>
                  </a:lnTo>
                  <a:lnTo>
                    <a:pt x="247" y="756"/>
                  </a:lnTo>
                  <a:lnTo>
                    <a:pt x="247" y="770"/>
                  </a:lnTo>
                  <a:lnTo>
                    <a:pt x="251" y="770"/>
                  </a:lnTo>
                  <a:lnTo>
                    <a:pt x="251" y="792"/>
                  </a:lnTo>
                  <a:lnTo>
                    <a:pt x="257" y="792"/>
                  </a:lnTo>
                  <a:lnTo>
                    <a:pt x="257" y="820"/>
                  </a:lnTo>
                  <a:lnTo>
                    <a:pt x="261" y="820"/>
                  </a:lnTo>
                  <a:lnTo>
                    <a:pt x="261" y="832"/>
                  </a:lnTo>
                  <a:lnTo>
                    <a:pt x="265" y="832"/>
                  </a:lnTo>
                  <a:lnTo>
                    <a:pt x="265" y="838"/>
                  </a:lnTo>
                  <a:lnTo>
                    <a:pt x="269" y="838"/>
                  </a:lnTo>
                  <a:lnTo>
                    <a:pt x="269" y="846"/>
                  </a:lnTo>
                  <a:lnTo>
                    <a:pt x="273" y="846"/>
                  </a:lnTo>
                  <a:lnTo>
                    <a:pt x="273" y="850"/>
                  </a:lnTo>
                  <a:lnTo>
                    <a:pt x="285" y="850"/>
                  </a:lnTo>
                  <a:lnTo>
                    <a:pt x="285" y="858"/>
                  </a:lnTo>
                  <a:lnTo>
                    <a:pt x="291" y="858"/>
                  </a:lnTo>
                  <a:lnTo>
                    <a:pt x="291" y="864"/>
                  </a:lnTo>
                  <a:lnTo>
                    <a:pt x="301" y="864"/>
                  </a:lnTo>
                  <a:lnTo>
                    <a:pt x="301" y="876"/>
                  </a:lnTo>
                  <a:lnTo>
                    <a:pt x="309" y="876"/>
                  </a:lnTo>
                  <a:lnTo>
                    <a:pt x="309" y="910"/>
                  </a:lnTo>
                  <a:lnTo>
                    <a:pt x="315" y="910"/>
                  </a:lnTo>
                  <a:lnTo>
                    <a:pt x="315" y="931"/>
                  </a:lnTo>
                  <a:lnTo>
                    <a:pt x="324" y="931"/>
                  </a:lnTo>
                  <a:lnTo>
                    <a:pt x="324" y="939"/>
                  </a:lnTo>
                  <a:lnTo>
                    <a:pt x="330" y="939"/>
                  </a:lnTo>
                  <a:lnTo>
                    <a:pt x="330" y="971"/>
                  </a:lnTo>
                  <a:lnTo>
                    <a:pt x="336" y="971"/>
                  </a:lnTo>
                  <a:lnTo>
                    <a:pt x="336" y="1005"/>
                  </a:lnTo>
                  <a:lnTo>
                    <a:pt x="346" y="1005"/>
                  </a:lnTo>
                  <a:lnTo>
                    <a:pt x="346" y="1017"/>
                  </a:lnTo>
                  <a:lnTo>
                    <a:pt x="354" y="1017"/>
                  </a:lnTo>
                  <a:lnTo>
                    <a:pt x="354" y="1023"/>
                  </a:lnTo>
                  <a:lnTo>
                    <a:pt x="358" y="1023"/>
                  </a:lnTo>
                  <a:lnTo>
                    <a:pt x="358" y="1029"/>
                  </a:lnTo>
                  <a:lnTo>
                    <a:pt x="370" y="1029"/>
                  </a:lnTo>
                  <a:lnTo>
                    <a:pt x="370" y="1035"/>
                  </a:lnTo>
                  <a:lnTo>
                    <a:pt x="376" y="1035"/>
                  </a:lnTo>
                  <a:lnTo>
                    <a:pt x="376" y="1061"/>
                  </a:lnTo>
                  <a:lnTo>
                    <a:pt x="388" y="1061"/>
                  </a:lnTo>
                  <a:lnTo>
                    <a:pt x="388" y="1087"/>
                  </a:lnTo>
                  <a:lnTo>
                    <a:pt x="394" y="1087"/>
                  </a:lnTo>
                  <a:lnTo>
                    <a:pt x="394" y="1099"/>
                  </a:lnTo>
                  <a:lnTo>
                    <a:pt x="402" y="1099"/>
                  </a:lnTo>
                  <a:lnTo>
                    <a:pt x="402" y="1111"/>
                  </a:lnTo>
                  <a:lnTo>
                    <a:pt x="408" y="1111"/>
                  </a:lnTo>
                  <a:lnTo>
                    <a:pt x="408" y="1129"/>
                  </a:lnTo>
                  <a:lnTo>
                    <a:pt x="418" y="1129"/>
                  </a:lnTo>
                  <a:lnTo>
                    <a:pt x="418" y="1138"/>
                  </a:lnTo>
                  <a:lnTo>
                    <a:pt x="424" y="1138"/>
                  </a:lnTo>
                  <a:lnTo>
                    <a:pt x="424" y="1164"/>
                  </a:lnTo>
                  <a:lnTo>
                    <a:pt x="428" y="1164"/>
                  </a:lnTo>
                  <a:lnTo>
                    <a:pt x="428" y="1178"/>
                  </a:lnTo>
                  <a:lnTo>
                    <a:pt x="436" y="1178"/>
                  </a:lnTo>
                  <a:lnTo>
                    <a:pt x="436" y="1182"/>
                  </a:lnTo>
                  <a:lnTo>
                    <a:pt x="438" y="1182"/>
                  </a:lnTo>
                  <a:lnTo>
                    <a:pt x="438" y="1194"/>
                  </a:lnTo>
                  <a:lnTo>
                    <a:pt x="442" y="1194"/>
                  </a:lnTo>
                  <a:lnTo>
                    <a:pt x="442" y="1202"/>
                  </a:lnTo>
                  <a:lnTo>
                    <a:pt x="448" y="1202"/>
                  </a:lnTo>
                  <a:lnTo>
                    <a:pt x="448" y="1214"/>
                  </a:lnTo>
                  <a:lnTo>
                    <a:pt x="454" y="1214"/>
                  </a:lnTo>
                  <a:lnTo>
                    <a:pt x="454" y="1224"/>
                  </a:lnTo>
                  <a:lnTo>
                    <a:pt x="460" y="1224"/>
                  </a:lnTo>
                  <a:lnTo>
                    <a:pt x="460" y="1234"/>
                  </a:lnTo>
                  <a:lnTo>
                    <a:pt x="490" y="1234"/>
                  </a:lnTo>
                  <a:lnTo>
                    <a:pt x="490" y="1246"/>
                  </a:lnTo>
                  <a:lnTo>
                    <a:pt x="496" y="1246"/>
                  </a:lnTo>
                  <a:lnTo>
                    <a:pt x="496" y="1256"/>
                  </a:lnTo>
                  <a:lnTo>
                    <a:pt x="500" y="1256"/>
                  </a:lnTo>
                  <a:lnTo>
                    <a:pt x="500" y="1264"/>
                  </a:lnTo>
                  <a:lnTo>
                    <a:pt x="506" y="1264"/>
                  </a:lnTo>
                  <a:lnTo>
                    <a:pt x="506" y="1272"/>
                  </a:lnTo>
                  <a:lnTo>
                    <a:pt x="524" y="1272"/>
                  </a:lnTo>
                  <a:lnTo>
                    <a:pt x="524" y="1278"/>
                  </a:lnTo>
                  <a:lnTo>
                    <a:pt x="530" y="1278"/>
                  </a:lnTo>
                  <a:lnTo>
                    <a:pt x="530" y="1286"/>
                  </a:lnTo>
                  <a:lnTo>
                    <a:pt x="535" y="1286"/>
                  </a:lnTo>
                  <a:lnTo>
                    <a:pt x="535" y="1300"/>
                  </a:lnTo>
                  <a:lnTo>
                    <a:pt x="541" y="1300"/>
                  </a:lnTo>
                  <a:lnTo>
                    <a:pt x="541" y="1326"/>
                  </a:lnTo>
                  <a:lnTo>
                    <a:pt x="597" y="1326"/>
                  </a:lnTo>
                  <a:lnTo>
                    <a:pt x="597" y="1334"/>
                  </a:lnTo>
                  <a:lnTo>
                    <a:pt x="601" y="1334"/>
                  </a:lnTo>
                  <a:lnTo>
                    <a:pt x="601" y="1345"/>
                  </a:lnTo>
                  <a:lnTo>
                    <a:pt x="605" y="1345"/>
                  </a:lnTo>
                  <a:lnTo>
                    <a:pt x="605" y="1359"/>
                  </a:lnTo>
                  <a:lnTo>
                    <a:pt x="627" y="1359"/>
                  </a:lnTo>
                  <a:lnTo>
                    <a:pt x="627" y="1367"/>
                  </a:lnTo>
                  <a:lnTo>
                    <a:pt x="633" y="1367"/>
                  </a:lnTo>
                  <a:lnTo>
                    <a:pt x="633" y="1387"/>
                  </a:lnTo>
                  <a:lnTo>
                    <a:pt x="653" y="1387"/>
                  </a:lnTo>
                  <a:lnTo>
                    <a:pt x="653" y="1399"/>
                  </a:lnTo>
                  <a:lnTo>
                    <a:pt x="659" y="1399"/>
                  </a:lnTo>
                  <a:lnTo>
                    <a:pt x="659" y="1415"/>
                  </a:lnTo>
                  <a:lnTo>
                    <a:pt x="663" y="1415"/>
                  </a:lnTo>
                  <a:lnTo>
                    <a:pt x="663" y="1423"/>
                  </a:lnTo>
                  <a:lnTo>
                    <a:pt x="667" y="1423"/>
                  </a:lnTo>
                  <a:lnTo>
                    <a:pt x="667" y="1437"/>
                  </a:lnTo>
                  <a:lnTo>
                    <a:pt x="673" y="1437"/>
                  </a:lnTo>
                  <a:lnTo>
                    <a:pt x="673" y="1443"/>
                  </a:lnTo>
                  <a:lnTo>
                    <a:pt x="705" y="1443"/>
                  </a:lnTo>
                  <a:lnTo>
                    <a:pt x="705" y="1475"/>
                  </a:lnTo>
                  <a:lnTo>
                    <a:pt x="715" y="1475"/>
                  </a:lnTo>
                  <a:lnTo>
                    <a:pt x="715" y="1479"/>
                  </a:lnTo>
                  <a:lnTo>
                    <a:pt x="768" y="1479"/>
                  </a:lnTo>
                  <a:lnTo>
                    <a:pt x="768" y="1487"/>
                  </a:lnTo>
                  <a:lnTo>
                    <a:pt x="774" y="1487"/>
                  </a:lnTo>
                  <a:lnTo>
                    <a:pt x="774" y="1491"/>
                  </a:lnTo>
                  <a:lnTo>
                    <a:pt x="818" y="1491"/>
                  </a:lnTo>
                  <a:lnTo>
                    <a:pt x="818" y="1499"/>
                  </a:lnTo>
                  <a:lnTo>
                    <a:pt x="822" y="1499"/>
                  </a:lnTo>
                  <a:lnTo>
                    <a:pt x="822" y="1505"/>
                  </a:lnTo>
                  <a:lnTo>
                    <a:pt x="906" y="1505"/>
                  </a:lnTo>
                  <a:lnTo>
                    <a:pt x="906" y="1517"/>
                  </a:lnTo>
                  <a:lnTo>
                    <a:pt x="908" y="1517"/>
                  </a:lnTo>
                  <a:lnTo>
                    <a:pt x="908" y="1525"/>
                  </a:lnTo>
                  <a:lnTo>
                    <a:pt x="916" y="1525"/>
                  </a:lnTo>
                  <a:lnTo>
                    <a:pt x="916" y="1529"/>
                  </a:lnTo>
                  <a:lnTo>
                    <a:pt x="959" y="1529"/>
                  </a:lnTo>
                  <a:lnTo>
                    <a:pt x="959" y="1537"/>
                  </a:lnTo>
                  <a:lnTo>
                    <a:pt x="965" y="1537"/>
                  </a:lnTo>
                  <a:lnTo>
                    <a:pt x="965" y="1543"/>
                  </a:lnTo>
                  <a:lnTo>
                    <a:pt x="973" y="1543"/>
                  </a:lnTo>
                  <a:lnTo>
                    <a:pt x="973" y="1550"/>
                  </a:lnTo>
                  <a:lnTo>
                    <a:pt x="979" y="1550"/>
                  </a:lnTo>
                  <a:lnTo>
                    <a:pt x="979" y="1558"/>
                  </a:lnTo>
                  <a:lnTo>
                    <a:pt x="1137" y="1558"/>
                  </a:lnTo>
                  <a:lnTo>
                    <a:pt x="1137" y="1566"/>
                  </a:lnTo>
                  <a:lnTo>
                    <a:pt x="1226" y="1566"/>
                  </a:lnTo>
                  <a:lnTo>
                    <a:pt x="1226" y="1582"/>
                  </a:lnTo>
                  <a:lnTo>
                    <a:pt x="1230" y="1582"/>
                  </a:lnTo>
                  <a:lnTo>
                    <a:pt x="1230" y="1588"/>
                  </a:lnTo>
                  <a:lnTo>
                    <a:pt x="1407" y="1588"/>
                  </a:lnTo>
                  <a:lnTo>
                    <a:pt x="1407" y="1596"/>
                  </a:lnTo>
                  <a:lnTo>
                    <a:pt x="1409" y="1596"/>
                  </a:lnTo>
                  <a:lnTo>
                    <a:pt x="1409" y="1604"/>
                  </a:lnTo>
                  <a:lnTo>
                    <a:pt x="1413" y="1604"/>
                  </a:lnTo>
                  <a:lnTo>
                    <a:pt x="1413" y="1608"/>
                  </a:lnTo>
                  <a:lnTo>
                    <a:pt x="1435" y="1608"/>
                  </a:lnTo>
                  <a:lnTo>
                    <a:pt x="1435" y="1622"/>
                  </a:lnTo>
                  <a:lnTo>
                    <a:pt x="1861" y="1622"/>
                  </a:lnTo>
                </a:path>
              </a:pathLst>
            </a:custGeom>
            <a:ln w="19050">
              <a:solidFill>
                <a:schemeClr val="accent2"/>
              </a:solidFill>
              <a:miter lim="800000"/>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latin typeface="Arial" panose="020B0604020202020204" pitchFamily="34" charset="0"/>
                <a:cs typeface="Arial" panose="020B0604020202020204" pitchFamily="34" charset="0"/>
              </a:endParaRPr>
            </a:p>
          </p:txBody>
        </p:sp>
        <p:grpSp>
          <p:nvGrpSpPr>
            <p:cNvPr id="72" name="Group 71"/>
            <p:cNvGrpSpPr/>
            <p:nvPr/>
          </p:nvGrpSpPr>
          <p:grpSpPr>
            <a:xfrm>
              <a:off x="2669122" y="4881105"/>
              <a:ext cx="79040" cy="79040"/>
              <a:chOff x="2878672" y="4957305"/>
              <a:chExt cx="79040" cy="79040"/>
            </a:xfrm>
          </p:grpSpPr>
          <p:cxnSp>
            <p:nvCxnSpPr>
              <p:cNvPr id="85" name="Straight Connector 84"/>
              <p:cNvCxnSpPr/>
              <p:nvPr/>
            </p:nvCxnSpPr>
            <p:spPr>
              <a:xfrm>
                <a:off x="2918192" y="4957305"/>
                <a:ext cx="0" cy="7904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a:cxnSpLocks/>
              </p:cNvCxnSpPr>
              <p:nvPr/>
            </p:nvCxnSpPr>
            <p:spPr>
              <a:xfrm rot="5400000">
                <a:off x="2918192" y="4957305"/>
                <a:ext cx="0" cy="7904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73" name="Group 72"/>
            <p:cNvGrpSpPr/>
            <p:nvPr/>
          </p:nvGrpSpPr>
          <p:grpSpPr>
            <a:xfrm>
              <a:off x="2071428" y="4559636"/>
              <a:ext cx="79040" cy="79040"/>
              <a:chOff x="2878672" y="4957305"/>
              <a:chExt cx="79040" cy="79040"/>
            </a:xfrm>
          </p:grpSpPr>
          <p:cxnSp>
            <p:nvCxnSpPr>
              <p:cNvPr id="83" name="Straight Connector 82"/>
              <p:cNvCxnSpPr/>
              <p:nvPr/>
            </p:nvCxnSpPr>
            <p:spPr>
              <a:xfrm>
                <a:off x="2918192" y="4957305"/>
                <a:ext cx="0" cy="7904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a:cxnSpLocks/>
              </p:cNvCxnSpPr>
              <p:nvPr/>
            </p:nvCxnSpPr>
            <p:spPr>
              <a:xfrm rot="5400000">
                <a:off x="2918192" y="4957305"/>
                <a:ext cx="0" cy="7904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74" name="Group 73"/>
            <p:cNvGrpSpPr/>
            <p:nvPr/>
          </p:nvGrpSpPr>
          <p:grpSpPr>
            <a:xfrm>
              <a:off x="2164297" y="4652505"/>
              <a:ext cx="79040" cy="79040"/>
              <a:chOff x="2878672" y="4957305"/>
              <a:chExt cx="79040" cy="79040"/>
            </a:xfrm>
          </p:grpSpPr>
          <p:cxnSp>
            <p:nvCxnSpPr>
              <p:cNvPr id="81" name="Straight Connector 80"/>
              <p:cNvCxnSpPr/>
              <p:nvPr/>
            </p:nvCxnSpPr>
            <p:spPr>
              <a:xfrm>
                <a:off x="2918192" y="4957305"/>
                <a:ext cx="0" cy="7904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a:cxnSpLocks/>
              </p:cNvCxnSpPr>
              <p:nvPr/>
            </p:nvCxnSpPr>
            <p:spPr>
              <a:xfrm rot="5400000">
                <a:off x="2918192" y="4957305"/>
                <a:ext cx="0" cy="7904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75" name="Group 74"/>
            <p:cNvGrpSpPr/>
            <p:nvPr/>
          </p:nvGrpSpPr>
          <p:grpSpPr>
            <a:xfrm>
              <a:off x="2850097" y="4921586"/>
              <a:ext cx="79040" cy="79040"/>
              <a:chOff x="2878672" y="4957305"/>
              <a:chExt cx="79040" cy="79040"/>
            </a:xfrm>
          </p:grpSpPr>
          <p:cxnSp>
            <p:nvCxnSpPr>
              <p:cNvPr id="79" name="Straight Connector 78"/>
              <p:cNvCxnSpPr/>
              <p:nvPr/>
            </p:nvCxnSpPr>
            <p:spPr>
              <a:xfrm>
                <a:off x="2918192" y="4957305"/>
                <a:ext cx="0" cy="7904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a:cxnSpLocks/>
              </p:cNvCxnSpPr>
              <p:nvPr/>
            </p:nvCxnSpPr>
            <p:spPr>
              <a:xfrm rot="5400000">
                <a:off x="2918192" y="4957305"/>
                <a:ext cx="0" cy="7904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76" name="Group 75"/>
            <p:cNvGrpSpPr/>
            <p:nvPr/>
          </p:nvGrpSpPr>
          <p:grpSpPr>
            <a:xfrm>
              <a:off x="4088347" y="5023980"/>
              <a:ext cx="79040" cy="79040"/>
              <a:chOff x="2878672" y="4957305"/>
              <a:chExt cx="79040" cy="79040"/>
            </a:xfrm>
          </p:grpSpPr>
          <p:cxnSp>
            <p:nvCxnSpPr>
              <p:cNvPr id="77" name="Straight Connector 76"/>
              <p:cNvCxnSpPr/>
              <p:nvPr/>
            </p:nvCxnSpPr>
            <p:spPr>
              <a:xfrm>
                <a:off x="2918192" y="4957305"/>
                <a:ext cx="0" cy="7904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a:cxnSpLocks/>
              </p:cNvCxnSpPr>
              <p:nvPr/>
            </p:nvCxnSpPr>
            <p:spPr>
              <a:xfrm rot="5400000">
                <a:off x="2918192" y="4957305"/>
                <a:ext cx="0" cy="7904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sp>
        <p:nvSpPr>
          <p:cNvPr id="87" name="TextBox 86"/>
          <p:cNvSpPr txBox="1"/>
          <p:nvPr/>
        </p:nvSpPr>
        <p:spPr>
          <a:xfrm>
            <a:off x="3215798" y="5174530"/>
            <a:ext cx="335349" cy="253916"/>
          </a:xfrm>
          <a:prstGeom prst="rect">
            <a:avLst/>
          </a:prstGeom>
          <a:noFill/>
        </p:spPr>
        <p:txBody>
          <a:bodyPr wrap="none" rtlCol="0">
            <a:spAutoFit/>
          </a:bodyPr>
          <a:lstStyle/>
          <a:p>
            <a:pPr algn="ctr"/>
            <a:r>
              <a:rPr lang="en-GB" sz="1050" dirty="0">
                <a:solidFill>
                  <a:srgbClr val="4D4D4D"/>
                </a:solidFill>
                <a:latin typeface="Arial" panose="020B0604020202020204" pitchFamily="34" charset="0"/>
                <a:cs typeface="Arial" panose="020B0604020202020204" pitchFamily="34" charset="0"/>
              </a:rPr>
              <a:t>40</a:t>
            </a:r>
          </a:p>
        </p:txBody>
      </p:sp>
      <p:cxnSp>
        <p:nvCxnSpPr>
          <p:cNvPr id="88" name="Straight Connector 87"/>
          <p:cNvCxnSpPr>
            <a:cxnSpLocks/>
          </p:cNvCxnSpPr>
          <p:nvPr/>
        </p:nvCxnSpPr>
        <p:spPr>
          <a:xfrm rot="5400000">
            <a:off x="3347376"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89" name="TextBox 88"/>
          <p:cNvSpPr txBox="1"/>
          <p:nvPr/>
        </p:nvSpPr>
        <p:spPr>
          <a:xfrm>
            <a:off x="7853223" y="5174530"/>
            <a:ext cx="335349" cy="253916"/>
          </a:xfrm>
          <a:prstGeom prst="rect">
            <a:avLst/>
          </a:prstGeom>
          <a:noFill/>
        </p:spPr>
        <p:txBody>
          <a:bodyPr wrap="square" rtlCol="0">
            <a:spAutoFit/>
          </a:bodyPr>
          <a:lstStyle/>
          <a:p>
            <a:pPr algn="ctr"/>
            <a:r>
              <a:rPr lang="en-GB" sz="1050" dirty="0">
                <a:solidFill>
                  <a:srgbClr val="4D4D4D"/>
                </a:solidFill>
                <a:latin typeface="Arial" panose="020B0604020202020204" pitchFamily="34" charset="0"/>
                <a:cs typeface="Arial" panose="020B0604020202020204" pitchFamily="34" charset="0"/>
              </a:rPr>
              <a:t>25</a:t>
            </a:r>
          </a:p>
        </p:txBody>
      </p:sp>
      <p:cxnSp>
        <p:nvCxnSpPr>
          <p:cNvPr id="90" name="Straight Connector 89"/>
          <p:cNvCxnSpPr>
            <a:cxnSpLocks/>
          </p:cNvCxnSpPr>
          <p:nvPr/>
        </p:nvCxnSpPr>
        <p:spPr>
          <a:xfrm rot="5400000">
            <a:off x="7984269"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91" name="Freeform: Shape 89"/>
          <p:cNvSpPr/>
          <p:nvPr/>
        </p:nvSpPr>
        <p:spPr>
          <a:xfrm>
            <a:off x="858284" y="2496385"/>
            <a:ext cx="3155880" cy="2608490"/>
          </a:xfrm>
          <a:custGeom>
            <a:avLst/>
            <a:gdLst>
              <a:gd name="connsiteX0" fmla="*/ 0 w 3214688"/>
              <a:gd name="connsiteY0" fmla="*/ 0 h 2395538"/>
              <a:gd name="connsiteX1" fmla="*/ 0 w 3214688"/>
              <a:gd name="connsiteY1" fmla="*/ 2395538 h 2395538"/>
              <a:gd name="connsiteX2" fmla="*/ 3214688 w 3214688"/>
              <a:gd name="connsiteY2" fmla="*/ 2395538 h 2395538"/>
            </a:gdLst>
            <a:ahLst/>
            <a:cxnLst>
              <a:cxn ang="0">
                <a:pos x="connsiteX0" y="connsiteY0"/>
              </a:cxn>
              <a:cxn ang="0">
                <a:pos x="connsiteX1" y="connsiteY1"/>
              </a:cxn>
              <a:cxn ang="0">
                <a:pos x="connsiteX2" y="connsiteY2"/>
              </a:cxn>
            </a:cxnLst>
            <a:rect l="l" t="t" r="r" b="b"/>
            <a:pathLst>
              <a:path w="3214688" h="2395538">
                <a:moveTo>
                  <a:pt x="0" y="0"/>
                </a:moveTo>
                <a:lnTo>
                  <a:pt x="0" y="2395538"/>
                </a:lnTo>
                <a:lnTo>
                  <a:pt x="3214688" y="2395538"/>
                </a:lnTo>
              </a:path>
            </a:pathLst>
          </a:cu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solidFill>
                <a:srgbClr val="4D4D4D"/>
              </a:solidFill>
              <a:latin typeface="Arial" panose="020B0604020202020204" pitchFamily="34" charset="0"/>
              <a:cs typeface="Arial" panose="020B0604020202020204" pitchFamily="34" charset="0"/>
            </a:endParaRPr>
          </a:p>
        </p:txBody>
      </p:sp>
      <p:cxnSp>
        <p:nvCxnSpPr>
          <p:cNvPr id="92" name="Straight Connector 91"/>
          <p:cNvCxnSpPr/>
          <p:nvPr/>
        </p:nvCxnSpPr>
        <p:spPr>
          <a:xfrm>
            <a:off x="786284" y="2495378"/>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93" name="Straight Connector 92"/>
          <p:cNvCxnSpPr/>
          <p:nvPr/>
        </p:nvCxnSpPr>
        <p:spPr>
          <a:xfrm>
            <a:off x="5317964" y="5105400"/>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94" name="Straight Connector 93"/>
          <p:cNvCxnSpPr>
            <a:cxnSpLocks/>
          </p:cNvCxnSpPr>
          <p:nvPr/>
        </p:nvCxnSpPr>
        <p:spPr>
          <a:xfrm rot="5400000">
            <a:off x="5353964" y="5154926"/>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95" name="Freeform: Shape 219"/>
          <p:cNvSpPr/>
          <p:nvPr/>
        </p:nvSpPr>
        <p:spPr>
          <a:xfrm>
            <a:off x="5389964" y="2496910"/>
            <a:ext cx="3155880" cy="2608490"/>
          </a:xfrm>
          <a:custGeom>
            <a:avLst/>
            <a:gdLst>
              <a:gd name="connsiteX0" fmla="*/ 0 w 3214688"/>
              <a:gd name="connsiteY0" fmla="*/ 0 h 2395538"/>
              <a:gd name="connsiteX1" fmla="*/ 0 w 3214688"/>
              <a:gd name="connsiteY1" fmla="*/ 2395538 h 2395538"/>
              <a:gd name="connsiteX2" fmla="*/ 3214688 w 3214688"/>
              <a:gd name="connsiteY2" fmla="*/ 2395538 h 2395538"/>
            </a:gdLst>
            <a:ahLst/>
            <a:cxnLst>
              <a:cxn ang="0">
                <a:pos x="connsiteX0" y="connsiteY0"/>
              </a:cxn>
              <a:cxn ang="0">
                <a:pos x="connsiteX1" y="connsiteY1"/>
              </a:cxn>
              <a:cxn ang="0">
                <a:pos x="connsiteX2" y="connsiteY2"/>
              </a:cxn>
            </a:cxnLst>
            <a:rect l="l" t="t" r="r" b="b"/>
            <a:pathLst>
              <a:path w="3214688" h="2395538">
                <a:moveTo>
                  <a:pt x="0" y="0"/>
                </a:moveTo>
                <a:lnTo>
                  <a:pt x="0" y="2395538"/>
                </a:lnTo>
                <a:lnTo>
                  <a:pt x="3214688" y="2395538"/>
                </a:lnTo>
              </a:path>
            </a:pathLst>
          </a:cu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solidFill>
                <a:srgbClr val="4D4D4D"/>
              </a:solidFill>
              <a:latin typeface="Arial" panose="020B0604020202020204" pitchFamily="34" charset="0"/>
              <a:cs typeface="Arial" panose="020B0604020202020204" pitchFamily="34" charset="0"/>
            </a:endParaRPr>
          </a:p>
        </p:txBody>
      </p:sp>
      <p:cxnSp>
        <p:nvCxnSpPr>
          <p:cNvPr id="96" name="Straight Connector 95"/>
          <p:cNvCxnSpPr/>
          <p:nvPr/>
        </p:nvCxnSpPr>
        <p:spPr>
          <a:xfrm>
            <a:off x="5317964" y="2495377"/>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97" name="Straight Connector 96"/>
          <p:cNvCxnSpPr/>
          <p:nvPr/>
        </p:nvCxnSpPr>
        <p:spPr>
          <a:xfrm>
            <a:off x="5317964" y="3017277"/>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98" name="Straight Connector 97"/>
          <p:cNvCxnSpPr/>
          <p:nvPr/>
        </p:nvCxnSpPr>
        <p:spPr>
          <a:xfrm>
            <a:off x="5317964" y="3539175"/>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99" name="Straight Connector 98"/>
          <p:cNvCxnSpPr/>
          <p:nvPr/>
        </p:nvCxnSpPr>
        <p:spPr>
          <a:xfrm>
            <a:off x="5317964" y="4061074"/>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00" name="Straight Connector 99"/>
          <p:cNvCxnSpPr/>
          <p:nvPr/>
        </p:nvCxnSpPr>
        <p:spPr>
          <a:xfrm>
            <a:off x="5317964" y="4582973"/>
            <a:ext cx="72000" cy="0"/>
          </a:xfrm>
          <a:prstGeom prst="line">
            <a:avLst/>
          </a:prstGeom>
          <a:noFill/>
          <a:ln w="19050" cap="sq">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grpSp>
        <p:nvGrpSpPr>
          <p:cNvPr id="101" name="Group 100"/>
          <p:cNvGrpSpPr/>
          <p:nvPr/>
        </p:nvGrpSpPr>
        <p:grpSpPr>
          <a:xfrm>
            <a:off x="2833963" y="3953690"/>
            <a:ext cx="113486" cy="113486"/>
            <a:chOff x="3158978" y="3909858"/>
            <a:chExt cx="144000" cy="144000"/>
          </a:xfrm>
        </p:grpSpPr>
        <p:cxnSp>
          <p:nvCxnSpPr>
            <p:cNvPr id="102" name="Straight Connector 101"/>
            <p:cNvCxnSpPr/>
            <p:nvPr/>
          </p:nvCxnSpPr>
          <p:spPr>
            <a:xfrm flipH="1">
              <a:off x="3158978" y="3981858"/>
              <a:ext cx="144000" cy="0"/>
            </a:xfrm>
            <a:prstGeom prst="line">
              <a:avLst/>
            </a:prstGeom>
            <a:ln w="19050" cap="flat">
              <a:solidFill>
                <a:srgbClr val="4D4D4D"/>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a:cxnSpLocks/>
            </p:cNvCxnSpPr>
            <p:nvPr/>
          </p:nvCxnSpPr>
          <p:spPr>
            <a:xfrm rot="16200000" flipH="1">
              <a:off x="3158978" y="3981858"/>
              <a:ext cx="144000" cy="0"/>
            </a:xfrm>
            <a:prstGeom prst="line">
              <a:avLst/>
            </a:prstGeom>
            <a:ln w="19050" cap="flat">
              <a:solidFill>
                <a:srgbClr val="4D4D4D"/>
              </a:solidFill>
              <a:miter lim="800000"/>
            </a:ln>
            <a:effectLst/>
          </p:spPr>
          <p:style>
            <a:lnRef idx="2">
              <a:schemeClr val="accent1"/>
            </a:lnRef>
            <a:fillRef idx="0">
              <a:schemeClr val="accent1"/>
            </a:fillRef>
            <a:effectRef idx="1">
              <a:schemeClr val="accent1"/>
            </a:effectRef>
            <a:fontRef idx="minor">
              <a:schemeClr val="tx1"/>
            </a:fontRef>
          </p:style>
        </p:cxnSp>
      </p:grpSp>
      <p:grpSp>
        <p:nvGrpSpPr>
          <p:cNvPr id="104" name="Group 103"/>
          <p:cNvGrpSpPr/>
          <p:nvPr/>
        </p:nvGrpSpPr>
        <p:grpSpPr>
          <a:xfrm>
            <a:off x="7089962" y="3953690"/>
            <a:ext cx="113486" cy="113486"/>
            <a:chOff x="3158978" y="3909858"/>
            <a:chExt cx="144000" cy="144000"/>
          </a:xfrm>
        </p:grpSpPr>
        <p:cxnSp>
          <p:nvCxnSpPr>
            <p:cNvPr id="105" name="Straight Connector 104"/>
            <p:cNvCxnSpPr/>
            <p:nvPr/>
          </p:nvCxnSpPr>
          <p:spPr>
            <a:xfrm flipH="1">
              <a:off x="3158978" y="3981858"/>
              <a:ext cx="144000" cy="0"/>
            </a:xfrm>
            <a:prstGeom prst="line">
              <a:avLst/>
            </a:prstGeom>
            <a:ln w="19050" cap="flat">
              <a:solidFill>
                <a:srgbClr val="4D4D4D"/>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a:cxnSpLocks/>
            </p:cNvCxnSpPr>
            <p:nvPr/>
          </p:nvCxnSpPr>
          <p:spPr>
            <a:xfrm rot="16200000" flipH="1">
              <a:off x="3158978" y="3981858"/>
              <a:ext cx="144000" cy="0"/>
            </a:xfrm>
            <a:prstGeom prst="line">
              <a:avLst/>
            </a:prstGeom>
            <a:ln w="19050" cap="flat">
              <a:solidFill>
                <a:srgbClr val="4D4D4D"/>
              </a:solidFill>
              <a:miter lim="800000"/>
            </a:ln>
            <a:effectLst/>
          </p:spPr>
          <p:style>
            <a:lnRef idx="2">
              <a:schemeClr val="accent1"/>
            </a:lnRef>
            <a:fillRef idx="0">
              <a:schemeClr val="accent1"/>
            </a:fillRef>
            <a:effectRef idx="1">
              <a:schemeClr val="accent1"/>
            </a:effectRef>
            <a:fontRef idx="minor">
              <a:schemeClr val="tx1"/>
            </a:fontRef>
          </p:style>
        </p:cxnSp>
      </p:grpSp>
      <p:graphicFrame>
        <p:nvGraphicFramePr>
          <p:cNvPr id="107" name="Table 106"/>
          <p:cNvGraphicFramePr>
            <a:graphicFrameLocks noGrp="1"/>
          </p:cNvGraphicFramePr>
          <p:nvPr>
            <p:extLst>
              <p:ext uri="{D42A27DB-BD31-4B8C-83A1-F6EECF244321}">
                <p14:modId xmlns:p14="http://schemas.microsoft.com/office/powerpoint/2010/main" val="3237000171"/>
              </p:ext>
            </p:extLst>
          </p:nvPr>
        </p:nvGraphicFramePr>
        <p:xfrm>
          <a:off x="1382211" y="2303546"/>
          <a:ext cx="2894400" cy="1022400"/>
        </p:xfrm>
        <a:graphic>
          <a:graphicData uri="http://schemas.openxmlformats.org/drawingml/2006/table">
            <a:tbl>
              <a:tblPr firstRow="1" bandRow="1">
                <a:tableStyleId>{2D5ABB26-0587-4C30-8999-92F81FD0307C}</a:tableStyleId>
              </a:tblPr>
              <a:tblGrid>
                <a:gridCol w="1447200">
                  <a:extLst>
                    <a:ext uri="{9D8B030D-6E8A-4147-A177-3AD203B41FA5}">
                      <a16:colId xmlns="" xmlns:a16="http://schemas.microsoft.com/office/drawing/2014/main" val="4274510240"/>
                    </a:ext>
                  </a:extLst>
                </a:gridCol>
                <a:gridCol w="1447200">
                  <a:extLst>
                    <a:ext uri="{9D8B030D-6E8A-4147-A177-3AD203B41FA5}">
                      <a16:colId xmlns="" xmlns:a16="http://schemas.microsoft.com/office/drawing/2014/main" val="3538675317"/>
                    </a:ext>
                  </a:extLst>
                </a:gridCol>
              </a:tblGrid>
              <a:tr h="78861">
                <a:tc>
                  <a:txBody>
                    <a:bodyPr/>
                    <a:lstStyle/>
                    <a:p>
                      <a:endParaRPr lang="en-GB" sz="1000" b="1" dirty="0">
                        <a:solidFill>
                          <a:srgbClr val="4D4D4D"/>
                        </a:solidFill>
                        <a:latin typeface="Arial" panose="020B0604020202020204" pitchFamily="34" charset="0"/>
                        <a:cs typeface="Arial" panose="020B0604020202020204" pitchFamily="34" charset="0"/>
                      </a:endParaRPr>
                    </a:p>
                  </a:txBody>
                  <a:tcPr marL="18000" marR="18000" marT="18000" marB="18000"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en-GB" sz="1000" b="1" dirty="0" err="1" smtClean="0">
                          <a:solidFill>
                            <a:srgbClr val="4D4D4D"/>
                          </a:solidFill>
                          <a:latin typeface="Arial" panose="020B0604020202020204" pitchFamily="34" charset="0"/>
                          <a:cs typeface="Arial" panose="020B0604020202020204" pitchFamily="34" charset="0"/>
                        </a:rPr>
                        <a:t>mOS</a:t>
                      </a:r>
                      <a:r>
                        <a:rPr lang="en-GB" sz="1000" b="1" dirty="0" smtClean="0">
                          <a:solidFill>
                            <a:srgbClr val="4D4D4D"/>
                          </a:solidFill>
                          <a:latin typeface="Arial" panose="020B0604020202020204" pitchFamily="34" charset="0"/>
                          <a:cs typeface="Arial" panose="020B0604020202020204" pitchFamily="34" charset="0"/>
                        </a:rPr>
                        <a:t>, months</a:t>
                      </a:r>
                      <a:endParaRPr lang="en-GB" sz="1000" b="1" dirty="0">
                        <a:solidFill>
                          <a:srgbClr val="4D4D4D"/>
                        </a:solidFill>
                        <a:latin typeface="Arial" panose="020B0604020202020204" pitchFamily="34" charset="0"/>
                        <a:cs typeface="Arial" panose="020B0604020202020204" pitchFamily="34" charset="0"/>
                      </a:endParaRPr>
                    </a:p>
                    <a:p>
                      <a:pPr algn="ctr"/>
                      <a:r>
                        <a:rPr lang="en-GB" sz="1000" b="1" dirty="0">
                          <a:solidFill>
                            <a:srgbClr val="4D4D4D"/>
                          </a:solidFill>
                          <a:latin typeface="Arial" panose="020B0604020202020204" pitchFamily="34" charset="0"/>
                          <a:cs typeface="Arial" panose="020B0604020202020204" pitchFamily="34" charset="0"/>
                        </a:rPr>
                        <a:t>(</a:t>
                      </a:r>
                      <a:r>
                        <a:rPr lang="en-GB" sz="1000" b="1" dirty="0" smtClean="0">
                          <a:solidFill>
                            <a:srgbClr val="4D4D4D"/>
                          </a:solidFill>
                          <a:latin typeface="Arial" panose="020B0604020202020204" pitchFamily="34" charset="0"/>
                          <a:cs typeface="Arial" panose="020B0604020202020204" pitchFamily="34" charset="0"/>
                        </a:rPr>
                        <a:t>95%CI)</a:t>
                      </a:r>
                      <a:endParaRPr lang="en-GB" sz="1000" b="1" dirty="0">
                        <a:solidFill>
                          <a:srgbClr val="4D4D4D"/>
                        </a:solidFill>
                        <a:latin typeface="Arial" panose="020B0604020202020204" pitchFamily="34" charset="0"/>
                        <a:cs typeface="Arial" panose="020B0604020202020204" pitchFamily="34" charset="0"/>
                      </a:endParaRPr>
                    </a:p>
                  </a:txBody>
                  <a:tcPr marL="18000" marR="18000" marT="18000" marB="18000"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extLst>
                  <a:ext uri="{0D108BD9-81ED-4DB2-BD59-A6C34878D82A}">
                    <a16:rowId xmlns="" xmlns:a16="http://schemas.microsoft.com/office/drawing/2014/main" val="3189754401"/>
                  </a:ext>
                </a:extLst>
              </a:tr>
              <a:tr h="788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solidFill>
                            <a:srgbClr val="4D4D4D"/>
                          </a:solidFill>
                          <a:latin typeface="Arial" panose="020B0604020202020204" pitchFamily="34" charset="0"/>
                          <a:cs typeface="Arial" panose="020B0604020202020204" pitchFamily="34" charset="0"/>
                        </a:rPr>
                        <a:t>RAD001 + paclitaxel</a:t>
                      </a:r>
                    </a:p>
                  </a:txBody>
                  <a:tcPr marL="18000" marR="18000" marT="18000" marB="18000">
                    <a:lnT w="12700" cap="flat" cmpd="sng" algn="ctr">
                      <a:solidFill>
                        <a:srgbClr val="4D4D4D"/>
                      </a:solidFill>
                      <a:prstDash val="solid"/>
                      <a:round/>
                      <a:headEnd type="none" w="med" len="med"/>
                      <a:tailEnd type="none" w="med" len="med"/>
                    </a:lnT>
                  </a:tcPr>
                </a:tc>
                <a:tc>
                  <a:txBody>
                    <a:bodyPr/>
                    <a:lstStyle/>
                    <a:p>
                      <a:pPr algn="ctr"/>
                      <a:r>
                        <a:rPr lang="en-GB" sz="1000" dirty="0">
                          <a:solidFill>
                            <a:srgbClr val="4D4D4D"/>
                          </a:solidFill>
                          <a:latin typeface="Arial" panose="020B0604020202020204" pitchFamily="34" charset="0"/>
                          <a:cs typeface="Arial" panose="020B0604020202020204" pitchFamily="34" charset="0"/>
                        </a:rPr>
                        <a:t>6.12</a:t>
                      </a:r>
                      <a:br>
                        <a:rPr lang="en-GB" sz="1000" dirty="0">
                          <a:solidFill>
                            <a:srgbClr val="4D4D4D"/>
                          </a:solidFill>
                          <a:latin typeface="Arial" panose="020B0604020202020204" pitchFamily="34" charset="0"/>
                          <a:cs typeface="Arial" panose="020B0604020202020204" pitchFamily="34" charset="0"/>
                        </a:rPr>
                      </a:br>
                      <a:r>
                        <a:rPr lang="en-GB" sz="1000" dirty="0">
                          <a:solidFill>
                            <a:srgbClr val="4D4D4D"/>
                          </a:solidFill>
                          <a:latin typeface="Arial" panose="020B0604020202020204" pitchFamily="34" charset="0"/>
                          <a:cs typeface="Arial" panose="020B0604020202020204" pitchFamily="34" charset="0"/>
                        </a:rPr>
                        <a:t>(</a:t>
                      </a:r>
                      <a:r>
                        <a:rPr lang="en-GB" sz="1000" dirty="0" smtClean="0">
                          <a:solidFill>
                            <a:srgbClr val="4D4D4D"/>
                          </a:solidFill>
                          <a:latin typeface="Arial" panose="020B0604020202020204" pitchFamily="34" charset="0"/>
                          <a:cs typeface="Arial" panose="020B0604020202020204" pitchFamily="34" charset="0"/>
                        </a:rPr>
                        <a:t>4.18, 6.61</a:t>
                      </a:r>
                      <a:r>
                        <a:rPr lang="en-GB" sz="1000" dirty="0">
                          <a:solidFill>
                            <a:srgbClr val="4D4D4D"/>
                          </a:solidFill>
                          <a:latin typeface="Arial" panose="020B0604020202020204" pitchFamily="34" charset="0"/>
                          <a:cs typeface="Arial" panose="020B0604020202020204" pitchFamily="34" charset="0"/>
                        </a:rPr>
                        <a:t>)</a:t>
                      </a:r>
                    </a:p>
                  </a:txBody>
                  <a:tcPr marL="18000" marR="18000" marT="18000" marB="18000">
                    <a:lnT w="12700" cap="flat" cmpd="sng" algn="ctr">
                      <a:solidFill>
                        <a:srgbClr val="4D4D4D"/>
                      </a:solidFill>
                      <a:prstDash val="solid"/>
                      <a:round/>
                      <a:headEnd type="none" w="med" len="med"/>
                      <a:tailEnd type="none" w="med" len="med"/>
                    </a:lnT>
                  </a:tcPr>
                </a:tc>
                <a:extLst>
                  <a:ext uri="{0D108BD9-81ED-4DB2-BD59-A6C34878D82A}">
                    <a16:rowId xmlns="" xmlns:a16="http://schemas.microsoft.com/office/drawing/2014/main" val="725247068"/>
                  </a:ext>
                </a:extLst>
              </a:tr>
              <a:tr h="78861">
                <a:tc>
                  <a:txBody>
                    <a:bodyPr/>
                    <a:lstStyle/>
                    <a:p>
                      <a:r>
                        <a:rPr lang="en-GB" sz="1000" dirty="0">
                          <a:solidFill>
                            <a:srgbClr val="4D4D4D"/>
                          </a:solidFill>
                          <a:latin typeface="Arial" panose="020B0604020202020204" pitchFamily="34" charset="0"/>
                          <a:cs typeface="Arial" panose="020B0604020202020204" pitchFamily="34" charset="0"/>
                        </a:rPr>
                        <a:t>Placebo + paclitaxel</a:t>
                      </a:r>
                    </a:p>
                  </a:txBody>
                  <a:tcPr marL="18000" marR="18000" marT="18000" marB="18000">
                    <a:lnB w="12700" cap="flat" cmpd="sng" algn="ctr">
                      <a:solidFill>
                        <a:srgbClr val="4D4D4D"/>
                      </a:solidFill>
                      <a:prstDash val="solid"/>
                      <a:round/>
                      <a:headEnd type="none" w="med" len="med"/>
                      <a:tailEnd type="none" w="med" len="med"/>
                    </a:lnB>
                  </a:tcPr>
                </a:tc>
                <a:tc>
                  <a:txBody>
                    <a:bodyPr/>
                    <a:lstStyle/>
                    <a:p>
                      <a:pPr algn="ctr"/>
                      <a:r>
                        <a:rPr lang="en-GB" sz="1000" dirty="0">
                          <a:solidFill>
                            <a:srgbClr val="4D4D4D"/>
                          </a:solidFill>
                          <a:latin typeface="Arial" panose="020B0604020202020204" pitchFamily="34" charset="0"/>
                          <a:cs typeface="Arial" panose="020B0604020202020204" pitchFamily="34" charset="0"/>
                        </a:rPr>
                        <a:t>5.03</a:t>
                      </a:r>
                      <a:br>
                        <a:rPr lang="en-GB" sz="1000" dirty="0">
                          <a:solidFill>
                            <a:srgbClr val="4D4D4D"/>
                          </a:solidFill>
                          <a:latin typeface="Arial" panose="020B0604020202020204" pitchFamily="34" charset="0"/>
                          <a:cs typeface="Arial" panose="020B0604020202020204" pitchFamily="34" charset="0"/>
                        </a:rPr>
                      </a:br>
                      <a:r>
                        <a:rPr lang="en-GB" sz="1000" dirty="0">
                          <a:solidFill>
                            <a:srgbClr val="4D4D4D"/>
                          </a:solidFill>
                          <a:latin typeface="Arial" panose="020B0604020202020204" pitchFamily="34" charset="0"/>
                          <a:cs typeface="Arial" panose="020B0604020202020204" pitchFamily="34" charset="0"/>
                        </a:rPr>
                        <a:t>(</a:t>
                      </a:r>
                      <a:r>
                        <a:rPr lang="en-GB" sz="1000" dirty="0" smtClean="0">
                          <a:solidFill>
                            <a:srgbClr val="4D4D4D"/>
                          </a:solidFill>
                          <a:latin typeface="Arial" panose="020B0604020202020204" pitchFamily="34" charset="0"/>
                          <a:cs typeface="Arial" panose="020B0604020202020204" pitchFamily="34" charset="0"/>
                        </a:rPr>
                        <a:t>4.44, 6.44</a:t>
                      </a:r>
                      <a:r>
                        <a:rPr lang="en-GB" sz="1000" dirty="0">
                          <a:solidFill>
                            <a:srgbClr val="4D4D4D"/>
                          </a:solidFill>
                          <a:latin typeface="Arial" panose="020B0604020202020204" pitchFamily="34" charset="0"/>
                          <a:cs typeface="Arial" panose="020B0604020202020204" pitchFamily="34" charset="0"/>
                        </a:rPr>
                        <a:t>)</a:t>
                      </a:r>
                    </a:p>
                  </a:txBody>
                  <a:tcPr marL="18000" marR="18000" marT="18000" marB="18000">
                    <a:lnB w="12700" cap="flat" cmpd="sng" algn="ctr">
                      <a:solidFill>
                        <a:srgbClr val="4D4D4D"/>
                      </a:solidFill>
                      <a:prstDash val="solid"/>
                      <a:round/>
                      <a:headEnd type="none" w="med" len="med"/>
                      <a:tailEnd type="none" w="med" len="med"/>
                    </a:lnB>
                  </a:tcPr>
                </a:tc>
                <a:extLst>
                  <a:ext uri="{0D108BD9-81ED-4DB2-BD59-A6C34878D82A}">
                    <a16:rowId xmlns="" xmlns:a16="http://schemas.microsoft.com/office/drawing/2014/main" val="468016783"/>
                  </a:ext>
                </a:extLst>
              </a:tr>
            </a:tbl>
          </a:graphicData>
        </a:graphic>
      </p:graphicFrame>
      <p:cxnSp>
        <p:nvCxnSpPr>
          <p:cNvPr id="108" name="Straight Connector 107"/>
          <p:cNvCxnSpPr/>
          <p:nvPr/>
        </p:nvCxnSpPr>
        <p:spPr>
          <a:xfrm flipH="1">
            <a:off x="1410513" y="3212976"/>
            <a:ext cx="368709" cy="0"/>
          </a:xfrm>
          <a:prstGeom prst="line">
            <a:avLst/>
          </a:prstGeom>
          <a:ln w="19050" cap="flat">
            <a:solidFill>
              <a:schemeClr val="accent2"/>
            </a:solidFill>
            <a:miter lim="800000"/>
          </a:ln>
          <a:effectLst/>
        </p:spPr>
        <p:style>
          <a:lnRef idx="2">
            <a:schemeClr val="accent1"/>
          </a:lnRef>
          <a:fillRef idx="0">
            <a:schemeClr val="accent1"/>
          </a:fillRef>
          <a:effectRef idx="1">
            <a:schemeClr val="accent1"/>
          </a:effectRef>
          <a:fontRef idx="minor">
            <a:schemeClr val="tx1"/>
          </a:fontRef>
        </p:style>
      </p:cxnSp>
      <p:graphicFrame>
        <p:nvGraphicFramePr>
          <p:cNvPr id="109" name="Table 108"/>
          <p:cNvGraphicFramePr>
            <a:graphicFrameLocks noGrp="1"/>
          </p:cNvGraphicFramePr>
          <p:nvPr>
            <p:extLst>
              <p:ext uri="{D42A27DB-BD31-4B8C-83A1-F6EECF244321}">
                <p14:modId xmlns:p14="http://schemas.microsoft.com/office/powerpoint/2010/main" val="1140634066"/>
              </p:ext>
            </p:extLst>
          </p:nvPr>
        </p:nvGraphicFramePr>
        <p:xfrm>
          <a:off x="5722304" y="2303546"/>
          <a:ext cx="2894400" cy="1022400"/>
        </p:xfrm>
        <a:graphic>
          <a:graphicData uri="http://schemas.openxmlformats.org/drawingml/2006/table">
            <a:tbl>
              <a:tblPr firstRow="1" bandRow="1">
                <a:tableStyleId>{2D5ABB26-0587-4C30-8999-92F81FD0307C}</a:tableStyleId>
              </a:tblPr>
              <a:tblGrid>
                <a:gridCol w="1447200">
                  <a:extLst>
                    <a:ext uri="{9D8B030D-6E8A-4147-A177-3AD203B41FA5}">
                      <a16:colId xmlns="" xmlns:a16="http://schemas.microsoft.com/office/drawing/2014/main" val="4274510240"/>
                    </a:ext>
                  </a:extLst>
                </a:gridCol>
                <a:gridCol w="1447200">
                  <a:extLst>
                    <a:ext uri="{9D8B030D-6E8A-4147-A177-3AD203B41FA5}">
                      <a16:colId xmlns="" xmlns:a16="http://schemas.microsoft.com/office/drawing/2014/main" val="3538675317"/>
                    </a:ext>
                  </a:extLst>
                </a:gridCol>
              </a:tblGrid>
              <a:tr h="310320">
                <a:tc>
                  <a:txBody>
                    <a:bodyPr/>
                    <a:lstStyle/>
                    <a:p>
                      <a:endParaRPr lang="en-GB" sz="1000" b="1" dirty="0">
                        <a:solidFill>
                          <a:srgbClr val="4D4D4D"/>
                        </a:solidFill>
                        <a:latin typeface="Arial" panose="020B0604020202020204" pitchFamily="34" charset="0"/>
                        <a:cs typeface="Arial" panose="020B0604020202020204" pitchFamily="34" charset="0"/>
                      </a:endParaRPr>
                    </a:p>
                  </a:txBody>
                  <a:tcPr marL="18000" marR="18000" marT="18000" marB="18000"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en-GB" sz="1000" b="1" dirty="0" err="1" smtClean="0">
                          <a:solidFill>
                            <a:srgbClr val="4D4D4D"/>
                          </a:solidFill>
                          <a:latin typeface="Arial" panose="020B0604020202020204" pitchFamily="34" charset="0"/>
                          <a:cs typeface="Arial" panose="020B0604020202020204" pitchFamily="34" charset="0"/>
                        </a:rPr>
                        <a:t>mPFS</a:t>
                      </a:r>
                      <a:r>
                        <a:rPr lang="en-GB" sz="1000" b="1" dirty="0" smtClean="0">
                          <a:solidFill>
                            <a:srgbClr val="4D4D4D"/>
                          </a:solidFill>
                          <a:latin typeface="Arial" panose="020B0604020202020204" pitchFamily="34" charset="0"/>
                          <a:cs typeface="Arial" panose="020B0604020202020204" pitchFamily="34" charset="0"/>
                        </a:rPr>
                        <a:t>, months</a:t>
                      </a:r>
                      <a:endParaRPr lang="en-GB" sz="1000" b="1" dirty="0">
                        <a:solidFill>
                          <a:srgbClr val="4D4D4D"/>
                        </a:solidFill>
                        <a:latin typeface="Arial" panose="020B0604020202020204" pitchFamily="34" charset="0"/>
                        <a:cs typeface="Arial" panose="020B0604020202020204" pitchFamily="34" charset="0"/>
                      </a:endParaRPr>
                    </a:p>
                    <a:p>
                      <a:pPr algn="ctr"/>
                      <a:r>
                        <a:rPr lang="en-GB" sz="1000" b="1" dirty="0">
                          <a:solidFill>
                            <a:srgbClr val="4D4D4D"/>
                          </a:solidFill>
                          <a:latin typeface="Arial" panose="020B0604020202020204" pitchFamily="34" charset="0"/>
                          <a:cs typeface="Arial" panose="020B0604020202020204" pitchFamily="34" charset="0"/>
                        </a:rPr>
                        <a:t>(</a:t>
                      </a:r>
                      <a:r>
                        <a:rPr lang="en-GB" sz="1000" b="1" dirty="0" smtClean="0">
                          <a:solidFill>
                            <a:srgbClr val="4D4D4D"/>
                          </a:solidFill>
                          <a:latin typeface="Arial" panose="020B0604020202020204" pitchFamily="34" charset="0"/>
                          <a:cs typeface="Arial" panose="020B0604020202020204" pitchFamily="34" charset="0"/>
                        </a:rPr>
                        <a:t>95%CI)</a:t>
                      </a:r>
                      <a:endParaRPr lang="en-GB" sz="1000" b="1" dirty="0">
                        <a:solidFill>
                          <a:srgbClr val="4D4D4D"/>
                        </a:solidFill>
                        <a:latin typeface="Arial" panose="020B0604020202020204" pitchFamily="34" charset="0"/>
                        <a:cs typeface="Arial" panose="020B0604020202020204" pitchFamily="34" charset="0"/>
                      </a:endParaRPr>
                    </a:p>
                  </a:txBody>
                  <a:tcPr marL="18000" marR="18000" marT="18000" marB="18000"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extLst>
                  <a:ext uri="{0D108BD9-81ED-4DB2-BD59-A6C34878D82A}">
                    <a16:rowId xmlns="" xmlns:a16="http://schemas.microsoft.com/office/drawing/2014/main" val="3189754401"/>
                  </a:ext>
                </a:extLst>
              </a:tr>
              <a:tr h="66229">
                <a:tc>
                  <a:txBody>
                    <a:bodyPr/>
                    <a:lstStyle/>
                    <a:p>
                      <a:r>
                        <a:rPr lang="en-GB" sz="1000" dirty="0">
                          <a:solidFill>
                            <a:srgbClr val="4D4D4D"/>
                          </a:solidFill>
                          <a:latin typeface="Arial" panose="020B0604020202020204" pitchFamily="34" charset="0"/>
                          <a:cs typeface="Arial" panose="020B0604020202020204" pitchFamily="34" charset="0"/>
                        </a:rPr>
                        <a:t>RAD001 + paclitaxel</a:t>
                      </a:r>
                    </a:p>
                  </a:txBody>
                  <a:tcPr marL="18000" marR="18000" marT="18000" marB="18000">
                    <a:lnT w="12700" cap="flat" cmpd="sng" algn="ctr">
                      <a:solidFill>
                        <a:srgbClr val="4D4D4D"/>
                      </a:solidFill>
                      <a:prstDash val="solid"/>
                      <a:round/>
                      <a:headEnd type="none" w="med" len="med"/>
                      <a:tailEnd type="none" w="med" len="med"/>
                    </a:lnT>
                  </a:tcPr>
                </a:tc>
                <a:tc>
                  <a:txBody>
                    <a:bodyPr/>
                    <a:lstStyle/>
                    <a:p>
                      <a:pPr algn="ctr"/>
                      <a:r>
                        <a:rPr lang="en-GB" sz="1000" dirty="0">
                          <a:solidFill>
                            <a:srgbClr val="4D4D4D"/>
                          </a:solidFill>
                          <a:latin typeface="Arial" panose="020B0604020202020204" pitchFamily="34" charset="0"/>
                          <a:cs typeface="Arial" panose="020B0604020202020204" pitchFamily="34" charset="0"/>
                        </a:rPr>
                        <a:t>2.20</a:t>
                      </a:r>
                      <a:br>
                        <a:rPr lang="en-GB" sz="1000" dirty="0">
                          <a:solidFill>
                            <a:srgbClr val="4D4D4D"/>
                          </a:solidFill>
                          <a:latin typeface="Arial" panose="020B0604020202020204" pitchFamily="34" charset="0"/>
                          <a:cs typeface="Arial" panose="020B0604020202020204" pitchFamily="34" charset="0"/>
                        </a:rPr>
                      </a:br>
                      <a:r>
                        <a:rPr lang="en-GB" sz="1000" dirty="0">
                          <a:solidFill>
                            <a:srgbClr val="4D4D4D"/>
                          </a:solidFill>
                          <a:latin typeface="Arial" panose="020B0604020202020204" pitchFamily="34" charset="0"/>
                          <a:cs typeface="Arial" panose="020B0604020202020204" pitchFamily="34" charset="0"/>
                        </a:rPr>
                        <a:t>(</a:t>
                      </a:r>
                      <a:r>
                        <a:rPr lang="en-GB" sz="1000" dirty="0" smtClean="0">
                          <a:solidFill>
                            <a:srgbClr val="4D4D4D"/>
                          </a:solidFill>
                          <a:latin typeface="Arial" panose="020B0604020202020204" pitchFamily="34" charset="0"/>
                          <a:cs typeface="Arial" panose="020B0604020202020204" pitchFamily="34" charset="0"/>
                        </a:rPr>
                        <a:t>2.07, 2.76</a:t>
                      </a:r>
                      <a:r>
                        <a:rPr lang="en-GB" sz="1000" dirty="0">
                          <a:solidFill>
                            <a:srgbClr val="4D4D4D"/>
                          </a:solidFill>
                          <a:latin typeface="Arial" panose="020B0604020202020204" pitchFamily="34" charset="0"/>
                          <a:cs typeface="Arial" panose="020B0604020202020204" pitchFamily="34" charset="0"/>
                        </a:rPr>
                        <a:t>)</a:t>
                      </a:r>
                    </a:p>
                  </a:txBody>
                  <a:tcPr marL="18000" marR="18000" marT="18000" marB="18000">
                    <a:lnT w="12700" cap="flat" cmpd="sng" algn="ctr">
                      <a:solidFill>
                        <a:srgbClr val="4D4D4D"/>
                      </a:solidFill>
                      <a:prstDash val="solid"/>
                      <a:round/>
                      <a:headEnd type="none" w="med" len="med"/>
                      <a:tailEnd type="none" w="med" len="med"/>
                    </a:lnT>
                  </a:tcPr>
                </a:tc>
                <a:extLst>
                  <a:ext uri="{0D108BD9-81ED-4DB2-BD59-A6C34878D82A}">
                    <a16:rowId xmlns="" xmlns:a16="http://schemas.microsoft.com/office/drawing/2014/main" val="725247068"/>
                  </a:ext>
                </a:extLst>
              </a:tr>
              <a:tr h="66229">
                <a:tc>
                  <a:txBody>
                    <a:bodyPr/>
                    <a:lstStyle/>
                    <a:p>
                      <a:r>
                        <a:rPr lang="en-GB" sz="1000" dirty="0">
                          <a:solidFill>
                            <a:srgbClr val="4D4D4D"/>
                          </a:solidFill>
                          <a:latin typeface="Arial" panose="020B0604020202020204" pitchFamily="34" charset="0"/>
                          <a:cs typeface="Arial" panose="020B0604020202020204" pitchFamily="34" charset="0"/>
                        </a:rPr>
                        <a:t>Placebo + paclitaxel</a:t>
                      </a:r>
                    </a:p>
                  </a:txBody>
                  <a:tcPr marL="18000" marR="18000" marT="18000" marB="18000">
                    <a:lnB w="12700" cap="flat" cmpd="sng" algn="ctr">
                      <a:solidFill>
                        <a:srgbClr val="4D4D4D"/>
                      </a:solidFill>
                      <a:prstDash val="solid"/>
                      <a:round/>
                      <a:headEnd type="none" w="med" len="med"/>
                      <a:tailEnd type="none" w="med" len="med"/>
                    </a:lnB>
                  </a:tcPr>
                </a:tc>
                <a:tc>
                  <a:txBody>
                    <a:bodyPr/>
                    <a:lstStyle/>
                    <a:p>
                      <a:pPr algn="ctr"/>
                      <a:r>
                        <a:rPr lang="en-GB" sz="1000" dirty="0">
                          <a:solidFill>
                            <a:srgbClr val="4D4D4D"/>
                          </a:solidFill>
                          <a:latin typeface="Arial" panose="020B0604020202020204" pitchFamily="34" charset="0"/>
                          <a:cs typeface="Arial" panose="020B0604020202020204" pitchFamily="34" charset="0"/>
                        </a:rPr>
                        <a:t>2.07</a:t>
                      </a:r>
                      <a:br>
                        <a:rPr lang="en-GB" sz="1000" dirty="0">
                          <a:solidFill>
                            <a:srgbClr val="4D4D4D"/>
                          </a:solidFill>
                          <a:latin typeface="Arial" panose="020B0604020202020204" pitchFamily="34" charset="0"/>
                          <a:cs typeface="Arial" panose="020B0604020202020204" pitchFamily="34" charset="0"/>
                        </a:rPr>
                      </a:br>
                      <a:r>
                        <a:rPr lang="en-GB" sz="1000" dirty="0" smtClean="0">
                          <a:solidFill>
                            <a:srgbClr val="4D4D4D"/>
                          </a:solidFill>
                          <a:latin typeface="Arial" panose="020B0604020202020204" pitchFamily="34" charset="0"/>
                          <a:cs typeface="Arial" panose="020B0604020202020204" pitchFamily="34" charset="0"/>
                        </a:rPr>
                        <a:t>(1.87, 2.50)</a:t>
                      </a:r>
                      <a:endParaRPr lang="en-GB" sz="1000" dirty="0">
                        <a:solidFill>
                          <a:srgbClr val="4D4D4D"/>
                        </a:solidFill>
                        <a:latin typeface="Arial" panose="020B0604020202020204" pitchFamily="34" charset="0"/>
                        <a:cs typeface="Arial" panose="020B0604020202020204" pitchFamily="34" charset="0"/>
                      </a:endParaRPr>
                    </a:p>
                  </a:txBody>
                  <a:tcPr marL="18000" marR="18000" marT="18000" marB="18000">
                    <a:lnB w="12700" cap="flat" cmpd="sng" algn="ctr">
                      <a:solidFill>
                        <a:srgbClr val="4D4D4D"/>
                      </a:solidFill>
                      <a:prstDash val="solid"/>
                      <a:round/>
                      <a:headEnd type="none" w="med" len="med"/>
                      <a:tailEnd type="none" w="med" len="med"/>
                    </a:lnB>
                  </a:tcPr>
                </a:tc>
                <a:extLst>
                  <a:ext uri="{0D108BD9-81ED-4DB2-BD59-A6C34878D82A}">
                    <a16:rowId xmlns="" xmlns:a16="http://schemas.microsoft.com/office/drawing/2014/main" val="468016783"/>
                  </a:ext>
                </a:extLst>
              </a:tr>
            </a:tbl>
          </a:graphicData>
        </a:graphic>
      </p:graphicFrame>
      <p:cxnSp>
        <p:nvCxnSpPr>
          <p:cNvPr id="110" name="Straight Connector 109"/>
          <p:cNvCxnSpPr/>
          <p:nvPr/>
        </p:nvCxnSpPr>
        <p:spPr>
          <a:xfrm flipH="1">
            <a:off x="5784622" y="2884580"/>
            <a:ext cx="368709" cy="0"/>
          </a:xfrm>
          <a:prstGeom prst="line">
            <a:avLst/>
          </a:prstGeom>
          <a:ln w="19050" cap="flat">
            <a:solidFill>
              <a:schemeClr val="accent3"/>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H="1">
            <a:off x="5784622" y="3212976"/>
            <a:ext cx="368709" cy="0"/>
          </a:xfrm>
          <a:prstGeom prst="line">
            <a:avLst/>
          </a:prstGeom>
          <a:ln w="19050" cap="flat">
            <a:solidFill>
              <a:schemeClr val="accent2"/>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flipH="1">
            <a:off x="1410513" y="2884580"/>
            <a:ext cx="368709" cy="0"/>
          </a:xfrm>
          <a:prstGeom prst="line">
            <a:avLst/>
          </a:prstGeom>
          <a:ln w="19050" cap="flat">
            <a:solidFill>
              <a:schemeClr val="accent3"/>
            </a:solidFill>
            <a:miter lim="800000"/>
          </a:ln>
          <a:effectLst/>
        </p:spPr>
        <p:style>
          <a:lnRef idx="2">
            <a:schemeClr val="accent1"/>
          </a:lnRef>
          <a:fillRef idx="0">
            <a:schemeClr val="accent1"/>
          </a:fillRef>
          <a:effectRef idx="1">
            <a:schemeClr val="accent1"/>
          </a:effectRef>
          <a:fontRef idx="minor">
            <a:schemeClr val="tx1"/>
          </a:fontRef>
        </p:style>
      </p:cxnSp>
      <p:sp>
        <p:nvSpPr>
          <p:cNvPr id="113" name="TextBox 112"/>
          <p:cNvSpPr txBox="1"/>
          <p:nvPr/>
        </p:nvSpPr>
        <p:spPr>
          <a:xfrm>
            <a:off x="2459180" y="3360113"/>
            <a:ext cx="1848583" cy="415498"/>
          </a:xfrm>
          <a:prstGeom prst="rect">
            <a:avLst/>
          </a:prstGeom>
          <a:noFill/>
        </p:spPr>
        <p:txBody>
          <a:bodyPr wrap="none" rtlCol="0">
            <a:spAutoFit/>
          </a:bodyPr>
          <a:lstStyle/>
          <a:p>
            <a:r>
              <a:rPr lang="en-GB" sz="1050" dirty="0" smtClean="0">
                <a:solidFill>
                  <a:srgbClr val="4D4D4D"/>
                </a:solidFill>
                <a:latin typeface="Arial" panose="020B0604020202020204" pitchFamily="34" charset="0"/>
                <a:cs typeface="Arial" panose="020B0604020202020204" pitchFamily="34" charset="0"/>
              </a:rPr>
              <a:t>HR 0.93 (95%CI 0.73, 1.18</a:t>
            </a:r>
            <a:r>
              <a:rPr lang="en-GB" sz="1050" dirty="0">
                <a:solidFill>
                  <a:srgbClr val="4D4D4D"/>
                </a:solidFill>
                <a:latin typeface="Arial" panose="020B0604020202020204" pitchFamily="34" charset="0"/>
                <a:cs typeface="Arial" panose="020B0604020202020204" pitchFamily="34" charset="0"/>
              </a:rPr>
              <a:t>)</a:t>
            </a:r>
          </a:p>
          <a:p>
            <a:r>
              <a:rPr lang="en-GB" sz="1050" dirty="0" smtClean="0">
                <a:solidFill>
                  <a:srgbClr val="4D4D4D"/>
                </a:solidFill>
                <a:latin typeface="Arial" panose="020B0604020202020204" pitchFamily="34" charset="0"/>
                <a:cs typeface="Arial" panose="020B0604020202020204" pitchFamily="34" charset="0"/>
              </a:rPr>
              <a:t>p=0.544</a:t>
            </a:r>
            <a:endParaRPr lang="en-GB" sz="1050" dirty="0">
              <a:solidFill>
                <a:srgbClr val="4D4D4D"/>
              </a:solidFill>
              <a:latin typeface="Arial" panose="020B0604020202020204" pitchFamily="34" charset="0"/>
              <a:cs typeface="Arial" panose="020B0604020202020204" pitchFamily="34" charset="0"/>
            </a:endParaRPr>
          </a:p>
        </p:txBody>
      </p:sp>
      <p:sp>
        <p:nvSpPr>
          <p:cNvPr id="114" name="TextBox 113"/>
          <p:cNvSpPr txBox="1"/>
          <p:nvPr/>
        </p:nvSpPr>
        <p:spPr>
          <a:xfrm>
            <a:off x="6768121" y="3360112"/>
            <a:ext cx="1848583" cy="415498"/>
          </a:xfrm>
          <a:prstGeom prst="rect">
            <a:avLst/>
          </a:prstGeom>
          <a:noFill/>
        </p:spPr>
        <p:txBody>
          <a:bodyPr wrap="none" rtlCol="0">
            <a:spAutoFit/>
          </a:bodyPr>
          <a:lstStyle/>
          <a:p>
            <a:r>
              <a:rPr lang="en-GB" sz="1050" dirty="0" smtClean="0">
                <a:solidFill>
                  <a:srgbClr val="4D4D4D"/>
                </a:solidFill>
                <a:latin typeface="Arial" panose="020B0604020202020204" pitchFamily="34" charset="0"/>
                <a:cs typeface="Arial" panose="020B0604020202020204" pitchFamily="34" charset="0"/>
              </a:rPr>
              <a:t>HR 0.88 (95%CI 0.70, 1.11</a:t>
            </a:r>
            <a:r>
              <a:rPr lang="en-GB" sz="1050" dirty="0">
                <a:solidFill>
                  <a:srgbClr val="4D4D4D"/>
                </a:solidFill>
                <a:latin typeface="Arial" panose="020B0604020202020204" pitchFamily="34" charset="0"/>
                <a:cs typeface="Arial" panose="020B0604020202020204" pitchFamily="34" charset="0"/>
              </a:rPr>
              <a:t>)</a:t>
            </a:r>
          </a:p>
          <a:p>
            <a:r>
              <a:rPr lang="en-GB" sz="1050" dirty="0" smtClean="0">
                <a:solidFill>
                  <a:srgbClr val="4D4D4D"/>
                </a:solidFill>
                <a:latin typeface="Arial" panose="020B0604020202020204" pitchFamily="34" charset="0"/>
                <a:cs typeface="Arial" panose="020B0604020202020204" pitchFamily="34" charset="0"/>
              </a:rPr>
              <a:t>p=0.273</a:t>
            </a:r>
            <a:endParaRPr lang="en-GB" sz="1050" dirty="0">
              <a:solidFill>
                <a:srgbClr val="4D4D4D"/>
              </a:solidFill>
              <a:latin typeface="Arial" panose="020B0604020202020204" pitchFamily="34" charset="0"/>
              <a:cs typeface="Arial" panose="020B0604020202020204" pitchFamily="34" charset="0"/>
            </a:endParaRPr>
          </a:p>
        </p:txBody>
      </p:sp>
      <p:sp>
        <p:nvSpPr>
          <p:cNvPr id="115" name="TextBox 114"/>
          <p:cNvSpPr txBox="1"/>
          <p:nvPr/>
        </p:nvSpPr>
        <p:spPr>
          <a:xfrm>
            <a:off x="2924317" y="3883444"/>
            <a:ext cx="1322798" cy="415498"/>
          </a:xfrm>
          <a:prstGeom prst="rect">
            <a:avLst/>
          </a:prstGeom>
          <a:noFill/>
        </p:spPr>
        <p:txBody>
          <a:bodyPr wrap="none" rtlCol="0">
            <a:spAutoFit/>
          </a:bodyPr>
          <a:lstStyle/>
          <a:p>
            <a:r>
              <a:rPr lang="en-GB" sz="1050" dirty="0">
                <a:solidFill>
                  <a:srgbClr val="4D4D4D"/>
                </a:solidFill>
                <a:latin typeface="Arial" panose="020B0604020202020204" pitchFamily="34" charset="0"/>
                <a:cs typeface="Arial" panose="020B0604020202020204" pitchFamily="34" charset="0"/>
              </a:rPr>
              <a:t>Censored</a:t>
            </a:r>
          </a:p>
          <a:p>
            <a:r>
              <a:rPr lang="en-GB" sz="1050" dirty="0" smtClean="0">
                <a:solidFill>
                  <a:srgbClr val="4D4D4D"/>
                </a:solidFill>
                <a:latin typeface="Arial" panose="020B0604020202020204" pitchFamily="34" charset="0"/>
                <a:cs typeface="Arial" panose="020B0604020202020204" pitchFamily="34" charset="0"/>
              </a:rPr>
              <a:t>Log-rank </a:t>
            </a:r>
            <a:r>
              <a:rPr lang="en-GB" sz="1050" dirty="0">
                <a:solidFill>
                  <a:srgbClr val="4D4D4D"/>
                </a:solidFill>
                <a:latin typeface="Arial" panose="020B0604020202020204" pitchFamily="34" charset="0"/>
                <a:cs typeface="Arial" panose="020B0604020202020204" pitchFamily="34" charset="0"/>
              </a:rPr>
              <a:t>p=0.5439</a:t>
            </a:r>
          </a:p>
        </p:txBody>
      </p:sp>
      <p:sp>
        <p:nvSpPr>
          <p:cNvPr id="116" name="TextBox 115"/>
          <p:cNvSpPr txBox="1"/>
          <p:nvPr/>
        </p:nvSpPr>
        <p:spPr>
          <a:xfrm>
            <a:off x="7184078" y="3883444"/>
            <a:ext cx="1322798" cy="415498"/>
          </a:xfrm>
          <a:prstGeom prst="rect">
            <a:avLst/>
          </a:prstGeom>
          <a:noFill/>
        </p:spPr>
        <p:txBody>
          <a:bodyPr wrap="none" rtlCol="0">
            <a:spAutoFit/>
          </a:bodyPr>
          <a:lstStyle/>
          <a:p>
            <a:r>
              <a:rPr lang="en-GB" sz="1050" dirty="0">
                <a:solidFill>
                  <a:srgbClr val="4D4D4D"/>
                </a:solidFill>
                <a:latin typeface="Arial" panose="020B0604020202020204" pitchFamily="34" charset="0"/>
                <a:cs typeface="Arial" panose="020B0604020202020204" pitchFamily="34" charset="0"/>
              </a:rPr>
              <a:t>Censored</a:t>
            </a:r>
          </a:p>
          <a:p>
            <a:r>
              <a:rPr lang="en-GB" sz="1050" dirty="0" smtClean="0">
                <a:solidFill>
                  <a:srgbClr val="4D4D4D"/>
                </a:solidFill>
                <a:latin typeface="Arial" panose="020B0604020202020204" pitchFamily="34" charset="0"/>
                <a:cs typeface="Arial" panose="020B0604020202020204" pitchFamily="34" charset="0"/>
              </a:rPr>
              <a:t>Log-rank </a:t>
            </a:r>
            <a:r>
              <a:rPr lang="en-GB" sz="1050" dirty="0">
                <a:solidFill>
                  <a:srgbClr val="4D4D4D"/>
                </a:solidFill>
                <a:latin typeface="Arial" panose="020B0604020202020204" pitchFamily="34" charset="0"/>
                <a:cs typeface="Arial" panose="020B0604020202020204" pitchFamily="34" charset="0"/>
              </a:rPr>
              <a:t>p=0.2728</a:t>
            </a:r>
          </a:p>
        </p:txBody>
      </p:sp>
    </p:spTree>
    <p:extLst>
      <p:ext uri="{BB962C8B-B14F-4D97-AF65-F5344CB8AC3E}">
        <p14:creationId xmlns:p14="http://schemas.microsoft.com/office/powerpoint/2010/main" val="32552288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 A randomized, double-blind, </a:t>
            </a:r>
            <a:r>
              <a:rPr lang="en-GB" dirty="0" err="1"/>
              <a:t>multicenter</a:t>
            </a:r>
            <a:r>
              <a:rPr lang="en-GB" dirty="0"/>
              <a:t> phase III study evaluating paclitaxel with and without RAD001 in patients with gastric cancer who have progressed after therapy with a fluoropyrimidine/platinum-containing regimen (RADPAC</a:t>
            </a:r>
            <a:r>
              <a:rPr lang="en-GB" dirty="0" smtClean="0"/>
              <a:t>) – Al-</a:t>
            </a:r>
            <a:r>
              <a:rPr lang="en-GB" dirty="0" err="1" smtClean="0"/>
              <a:t>Batran</a:t>
            </a:r>
            <a:r>
              <a:rPr lang="en-GB" dirty="0" smtClean="0"/>
              <a:t> S-E, et al</a:t>
            </a:r>
            <a:endParaRPr lang="en-GB" dirty="0"/>
          </a:p>
        </p:txBody>
      </p:sp>
      <p:sp>
        <p:nvSpPr>
          <p:cNvPr id="3" name="Content Placeholder 2"/>
          <p:cNvSpPr>
            <a:spLocks noGrp="1"/>
          </p:cNvSpPr>
          <p:nvPr>
            <p:ph idx="1"/>
          </p:nvPr>
        </p:nvSpPr>
        <p:spPr>
          <a:xfrm>
            <a:off x="365124" y="1254035"/>
            <a:ext cx="8659301" cy="4746172"/>
          </a:xfrm>
        </p:spPr>
        <p:txBody>
          <a:bodyPr/>
          <a:lstStyle/>
          <a:p>
            <a:pPr marL="0" indent="0">
              <a:buNone/>
            </a:pPr>
            <a:r>
              <a:rPr lang="en-GB" b="1" dirty="0" smtClean="0"/>
              <a:t>Key results (cont.)</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sz="1800" b="1" dirty="0"/>
          </a:p>
          <a:p>
            <a:pPr marL="0" indent="0">
              <a:buNone/>
            </a:pPr>
            <a:endParaRPr lang="en-GB" sz="2000" b="1" dirty="0" smtClean="0"/>
          </a:p>
          <a:p>
            <a:pPr marL="0" indent="0">
              <a:buNone/>
            </a:pPr>
            <a:r>
              <a:rPr lang="en-GB" b="1" dirty="0" smtClean="0"/>
              <a:t>Conclusions</a:t>
            </a:r>
          </a:p>
          <a:p>
            <a:r>
              <a:rPr lang="en-GB" b="1" dirty="0" smtClean="0"/>
              <a:t>Compared with paclitaxel alone, RAD001 in combination with paclitaxel did not improve outcomes</a:t>
            </a:r>
          </a:p>
          <a:p>
            <a:r>
              <a:rPr lang="en-GB" b="1" dirty="0" smtClean="0"/>
              <a:t>Some activity with the addition of RAD001 was seen in the taxane</a:t>
            </a:r>
            <a:r>
              <a:rPr lang="en-GB" b="1" dirty="0"/>
              <a:t>-</a:t>
            </a:r>
            <a:r>
              <a:rPr lang="en-GB" b="1" dirty="0" err="1" smtClean="0"/>
              <a:t>pretreated</a:t>
            </a:r>
            <a:r>
              <a:rPr lang="en-GB" b="1" dirty="0" smtClean="0"/>
              <a:t> subgroup</a:t>
            </a:r>
            <a:endParaRPr lang="en-GB" b="1" dirty="0"/>
          </a:p>
        </p:txBody>
      </p:sp>
      <p:sp>
        <p:nvSpPr>
          <p:cNvPr id="5" name="Text Placeholder 4"/>
          <p:cNvSpPr>
            <a:spLocks noGrp="1"/>
          </p:cNvSpPr>
          <p:nvPr>
            <p:ph type="body" sz="quarter" idx="11"/>
          </p:nvPr>
        </p:nvSpPr>
        <p:spPr/>
        <p:txBody>
          <a:bodyPr/>
          <a:lstStyle/>
          <a:p>
            <a:r>
              <a:rPr lang="en-GB" dirty="0" smtClean="0"/>
              <a:t>Al-</a:t>
            </a:r>
            <a:r>
              <a:rPr lang="en-GB" dirty="0" err="1" smtClean="0"/>
              <a:t>Batran</a:t>
            </a:r>
            <a:r>
              <a:rPr lang="en-GB" dirty="0" smtClean="0"/>
              <a:t> S-E, et al. J </a:t>
            </a:r>
            <a:r>
              <a:rPr lang="en-GB" dirty="0" err="1" smtClean="0"/>
              <a:t>Clin</a:t>
            </a:r>
            <a:r>
              <a:rPr lang="en-GB" dirty="0" smtClean="0"/>
              <a:t> </a:t>
            </a:r>
            <a:r>
              <a:rPr lang="en-GB" dirty="0" err="1" smtClean="0"/>
              <a:t>Onc</a:t>
            </a:r>
            <a:r>
              <a:rPr lang="en-GB" dirty="0" err="1"/>
              <a:t>o</a:t>
            </a:r>
            <a:r>
              <a:rPr lang="en-GB" dirty="0" err="1" smtClean="0"/>
              <a:t>l</a:t>
            </a:r>
            <a:r>
              <a:rPr lang="en-GB" dirty="0" smtClean="0"/>
              <a:t> 2017; 35 (</a:t>
            </a:r>
            <a:r>
              <a:rPr lang="en-GB" dirty="0" err="1" smtClean="0"/>
              <a:t>suppl</a:t>
            </a:r>
            <a:r>
              <a:rPr lang="en-GB" dirty="0" smtClean="0"/>
              <a:t> 4): </a:t>
            </a:r>
            <a:r>
              <a:rPr lang="en-GB" dirty="0" err="1" smtClean="0"/>
              <a:t>abstr</a:t>
            </a:r>
            <a:r>
              <a:rPr lang="en-GB" dirty="0" smtClean="0"/>
              <a:t> 4</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2502628634"/>
              </p:ext>
            </p:extLst>
          </p:nvPr>
        </p:nvGraphicFramePr>
        <p:xfrm>
          <a:off x="381000" y="1561211"/>
          <a:ext cx="8382000" cy="3608832"/>
        </p:xfrm>
        <a:graphic>
          <a:graphicData uri="http://schemas.openxmlformats.org/drawingml/2006/table">
            <a:tbl>
              <a:tblPr firstRow="1" bandRow="1">
                <a:tableStyleId>{69012ECD-51FC-41F1-AA8D-1B2483CD663E}</a:tableStyleId>
              </a:tblPr>
              <a:tblGrid>
                <a:gridCol w="3429000"/>
                <a:gridCol w="2236611"/>
                <a:gridCol w="2716389"/>
              </a:tblGrid>
              <a:tr h="53894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Grade 3–5 AEs occurring in ≥5% of patients,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mn-lt"/>
                          <a:cs typeface="+mn-cs"/>
                        </a:rPr>
                        <a:t>RAD001 + paclitaxel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mn-lt"/>
                          <a:cs typeface="+mn-cs"/>
                        </a:rPr>
                        <a:t>(n=143)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Placebo + paclitaxel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(n=147)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92904">
                <a:tc>
                  <a:txBody>
                    <a:bodyPr/>
                    <a:lstStyle/>
                    <a:p>
                      <a:r>
                        <a:rPr lang="en-GB" sz="1400" noProof="0" dirty="0" smtClean="0">
                          <a:solidFill>
                            <a:schemeClr val="tx1"/>
                          </a:solidFill>
                          <a:latin typeface="Arial" panose="020B0604020202020204" pitchFamily="34" charset="0"/>
                          <a:cs typeface="Arial" panose="020B0604020202020204" pitchFamily="34" charset="0"/>
                        </a:rPr>
                        <a:t>Anaemia</a:t>
                      </a:r>
                      <a:endParaRPr lang="en-GB"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solidFill>
                            <a:schemeClr val="tx1"/>
                          </a:solidFill>
                          <a:latin typeface="Arial" panose="020B0604020202020204" pitchFamily="34" charset="0"/>
                          <a:cs typeface="Arial" panose="020B0604020202020204" pitchFamily="34" charset="0"/>
                        </a:rPr>
                        <a:t>18 (13)</a:t>
                      </a:r>
                      <a:endParaRPr lang="en-GB"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solidFill>
                            <a:schemeClr val="tx1"/>
                          </a:solidFill>
                          <a:latin typeface="Arial" panose="020B0604020202020204" pitchFamily="34" charset="0"/>
                          <a:cs typeface="Arial" panose="020B0604020202020204" pitchFamily="34" charset="0"/>
                        </a:rPr>
                        <a:t>18 (12)</a:t>
                      </a:r>
                      <a:endParaRPr lang="en-GB"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92904">
                <a:tc>
                  <a:txBody>
                    <a:bodyPr/>
                    <a:lstStyle/>
                    <a:p>
                      <a:r>
                        <a:rPr lang="en-GB" sz="1400" noProof="0" dirty="0" smtClean="0">
                          <a:solidFill>
                            <a:schemeClr val="tx1"/>
                          </a:solidFill>
                          <a:latin typeface="Arial" panose="020B0604020202020204" pitchFamily="34" charset="0"/>
                          <a:cs typeface="Arial" panose="020B0604020202020204" pitchFamily="34" charset="0"/>
                        </a:rPr>
                        <a:t>Neutropenia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solidFill>
                            <a:schemeClr val="tx1"/>
                          </a:solidFill>
                          <a:latin typeface="Arial" panose="020B0604020202020204" pitchFamily="34" charset="0"/>
                          <a:cs typeface="Arial" panose="020B0604020202020204" pitchFamily="34" charset="0"/>
                        </a:rPr>
                        <a:t>10 (7)</a:t>
                      </a:r>
                      <a:endParaRPr lang="en-GB"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solidFill>
                            <a:schemeClr val="tx1"/>
                          </a:solidFill>
                          <a:latin typeface="Arial" panose="020B0604020202020204" pitchFamily="34" charset="0"/>
                          <a:cs typeface="Arial" panose="020B0604020202020204" pitchFamily="34" charset="0"/>
                        </a:rPr>
                        <a:t>10 (7)</a:t>
                      </a:r>
                      <a:endParaRPr lang="en-GB"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92904">
                <a:tc>
                  <a:txBody>
                    <a:bodyPr/>
                    <a:lstStyle/>
                    <a:p>
                      <a:r>
                        <a:rPr lang="en-GB" sz="1400" baseline="0" noProof="0" dirty="0" smtClean="0">
                          <a:solidFill>
                            <a:schemeClr val="tx1"/>
                          </a:solidFill>
                          <a:latin typeface="Arial" panose="020B0604020202020204" pitchFamily="34" charset="0"/>
                          <a:cs typeface="Arial" panose="020B0604020202020204" pitchFamily="34" charset="0"/>
                        </a:rPr>
                        <a:t>Oral mucositis</a:t>
                      </a:r>
                      <a:endParaRPr lang="en-GB"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solidFill>
                            <a:schemeClr val="tx1"/>
                          </a:solidFill>
                          <a:latin typeface="Arial" panose="020B0604020202020204" pitchFamily="34" charset="0"/>
                          <a:cs typeface="Arial" panose="020B0604020202020204" pitchFamily="34" charset="0"/>
                        </a:rPr>
                        <a:t>19 (13)</a:t>
                      </a:r>
                      <a:endParaRPr lang="en-GB"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solidFill>
                            <a:schemeClr val="tx1"/>
                          </a:solidFill>
                          <a:latin typeface="Arial" panose="020B0604020202020204" pitchFamily="34" charset="0"/>
                          <a:cs typeface="Arial" panose="020B0604020202020204" pitchFamily="34" charset="0"/>
                        </a:rPr>
                        <a:t>1 (1)</a:t>
                      </a:r>
                      <a:endParaRPr lang="en-GB"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92904">
                <a:tc>
                  <a:txBody>
                    <a:bodyPr/>
                    <a:lstStyle/>
                    <a:p>
                      <a:r>
                        <a:rPr lang="en-GB" sz="1400" noProof="0" dirty="0" smtClean="0">
                          <a:solidFill>
                            <a:schemeClr val="tx1"/>
                          </a:solidFill>
                          <a:latin typeface="Arial" panose="020B0604020202020204" pitchFamily="34" charset="0"/>
                          <a:cs typeface="Arial" panose="020B0604020202020204" pitchFamily="34" charset="0"/>
                        </a:rPr>
                        <a:t>Diarrhoea</a:t>
                      </a:r>
                      <a:endParaRPr lang="en-GB"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solidFill>
                            <a:schemeClr val="tx1"/>
                          </a:solidFill>
                          <a:latin typeface="Arial" panose="020B0604020202020204" pitchFamily="34" charset="0"/>
                          <a:cs typeface="Arial" panose="020B0604020202020204" pitchFamily="34" charset="0"/>
                        </a:rPr>
                        <a:t>9 (6)</a:t>
                      </a:r>
                      <a:endParaRPr lang="en-GB"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solidFill>
                            <a:schemeClr val="tx1"/>
                          </a:solidFill>
                          <a:latin typeface="Arial" panose="020B0604020202020204" pitchFamily="34" charset="0"/>
                          <a:cs typeface="Arial" panose="020B0604020202020204" pitchFamily="34" charset="0"/>
                        </a:rPr>
                        <a:t>5 (4)</a:t>
                      </a:r>
                      <a:endParaRPr lang="en-GB"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92904">
                <a:tc>
                  <a:txBody>
                    <a:bodyPr/>
                    <a:lstStyle/>
                    <a:p>
                      <a:r>
                        <a:rPr lang="en-GB" sz="1400" noProof="0" dirty="0" smtClean="0">
                          <a:solidFill>
                            <a:schemeClr val="tx1"/>
                          </a:solidFill>
                          <a:latin typeface="Arial" panose="020B0604020202020204" pitchFamily="34" charset="0"/>
                          <a:cs typeface="Arial" panose="020B0604020202020204" pitchFamily="34" charset="0"/>
                        </a:rPr>
                        <a:t>Dyspnoea</a:t>
                      </a:r>
                      <a:endParaRPr lang="en-GB"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solidFill>
                            <a:schemeClr val="tx1"/>
                          </a:solidFill>
                          <a:latin typeface="Arial" panose="020B0604020202020204" pitchFamily="34" charset="0"/>
                          <a:cs typeface="Arial" panose="020B0604020202020204" pitchFamily="34" charset="0"/>
                        </a:rPr>
                        <a:t>9 (6)</a:t>
                      </a:r>
                      <a:endParaRPr lang="en-GB"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solidFill>
                            <a:schemeClr val="tx1"/>
                          </a:solidFill>
                          <a:latin typeface="Arial" panose="020B0604020202020204" pitchFamily="34" charset="0"/>
                          <a:cs typeface="Arial" panose="020B0604020202020204" pitchFamily="34" charset="0"/>
                        </a:rPr>
                        <a:t>5 (4)</a:t>
                      </a:r>
                      <a:endParaRPr lang="en-GB"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92904">
                <a:tc>
                  <a:txBody>
                    <a:bodyPr/>
                    <a:lstStyle/>
                    <a:p>
                      <a:r>
                        <a:rPr lang="en-GB" sz="1400" noProof="0" dirty="0" smtClean="0">
                          <a:solidFill>
                            <a:schemeClr val="tx1"/>
                          </a:solidFill>
                          <a:latin typeface="Arial" panose="020B0604020202020204" pitchFamily="34" charset="0"/>
                          <a:cs typeface="Arial" panose="020B0604020202020204" pitchFamily="34" charset="0"/>
                        </a:rPr>
                        <a:t>Fatigue</a:t>
                      </a:r>
                      <a:endParaRPr lang="en-GB"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solidFill>
                            <a:schemeClr val="tx1"/>
                          </a:solidFill>
                          <a:latin typeface="Arial" panose="020B0604020202020204" pitchFamily="34" charset="0"/>
                          <a:cs typeface="Arial" panose="020B0604020202020204" pitchFamily="34" charset="0"/>
                        </a:rPr>
                        <a:t>10 (7)</a:t>
                      </a:r>
                      <a:endParaRPr lang="en-GB"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solidFill>
                            <a:schemeClr val="tx1"/>
                          </a:solidFill>
                          <a:latin typeface="Arial" panose="020B0604020202020204" pitchFamily="34" charset="0"/>
                          <a:cs typeface="Arial" panose="020B0604020202020204" pitchFamily="34" charset="0"/>
                        </a:rPr>
                        <a:t>14 (10)</a:t>
                      </a:r>
                      <a:endParaRPr lang="en-GB"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92904">
                <a:tc>
                  <a:txBody>
                    <a:bodyPr/>
                    <a:lstStyle/>
                    <a:p>
                      <a:r>
                        <a:rPr lang="en-GB" sz="1400" noProof="0" dirty="0" smtClean="0">
                          <a:solidFill>
                            <a:schemeClr val="tx1"/>
                          </a:solidFill>
                          <a:latin typeface="Arial" panose="020B0604020202020204" pitchFamily="34" charset="0"/>
                          <a:cs typeface="Arial" panose="020B0604020202020204" pitchFamily="34" charset="0"/>
                        </a:rPr>
                        <a:t>Worsening</a:t>
                      </a:r>
                      <a:r>
                        <a:rPr lang="en-GB" sz="1400" baseline="0" noProof="0" dirty="0" smtClean="0">
                          <a:solidFill>
                            <a:schemeClr val="tx1"/>
                          </a:solidFill>
                          <a:latin typeface="Arial" panose="020B0604020202020204" pitchFamily="34" charset="0"/>
                          <a:cs typeface="Arial" panose="020B0604020202020204" pitchFamily="34" charset="0"/>
                        </a:rPr>
                        <a:t> of general health conditions</a:t>
                      </a:r>
                      <a:endParaRPr lang="en-GB"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solidFill>
                            <a:schemeClr val="tx1"/>
                          </a:solidFill>
                          <a:latin typeface="Arial" panose="020B0604020202020204" pitchFamily="34" charset="0"/>
                          <a:cs typeface="Arial" panose="020B0604020202020204" pitchFamily="34" charset="0"/>
                        </a:rPr>
                        <a:t>15 (11)</a:t>
                      </a:r>
                      <a:endParaRPr lang="en-GB"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solidFill>
                            <a:schemeClr val="tx1"/>
                          </a:solidFill>
                          <a:latin typeface="Arial" panose="020B0604020202020204" pitchFamily="34" charset="0"/>
                          <a:cs typeface="Arial" panose="020B0604020202020204" pitchFamily="34" charset="0"/>
                        </a:rPr>
                        <a:t>12 (8)</a:t>
                      </a:r>
                      <a:endParaRPr lang="en-GB"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92904">
                <a:tc>
                  <a:txBody>
                    <a:bodyPr/>
                    <a:lstStyle/>
                    <a:p>
                      <a:r>
                        <a:rPr lang="en-GB" sz="1400" noProof="0" dirty="0" smtClean="0">
                          <a:solidFill>
                            <a:schemeClr val="tx1"/>
                          </a:solidFill>
                          <a:latin typeface="Arial" panose="020B0604020202020204" pitchFamily="34" charset="0"/>
                          <a:cs typeface="Arial" panose="020B0604020202020204" pitchFamily="34" charset="0"/>
                        </a:rPr>
                        <a:t>Infections</a:t>
                      </a:r>
                      <a:endParaRPr lang="en-GB"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solidFill>
                            <a:schemeClr val="tx1"/>
                          </a:solidFill>
                          <a:latin typeface="Arial" panose="020B0604020202020204" pitchFamily="34" charset="0"/>
                          <a:cs typeface="Arial" panose="020B0604020202020204" pitchFamily="34" charset="0"/>
                        </a:rPr>
                        <a:t>10 (7)</a:t>
                      </a:r>
                      <a:endParaRPr lang="en-GB"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solidFill>
                            <a:schemeClr val="tx1"/>
                          </a:solidFill>
                          <a:latin typeface="Arial" panose="020B0604020202020204" pitchFamily="34" charset="0"/>
                          <a:cs typeface="Arial" panose="020B0604020202020204" pitchFamily="34" charset="0"/>
                        </a:rPr>
                        <a:t>11 (8)</a:t>
                      </a:r>
                      <a:endParaRPr lang="en-GB"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92904">
                <a:tc>
                  <a:txBody>
                    <a:bodyPr/>
                    <a:lstStyle/>
                    <a:p>
                      <a:r>
                        <a:rPr lang="en-GB" sz="1400" noProof="0" dirty="0" smtClean="0">
                          <a:solidFill>
                            <a:schemeClr val="tx1"/>
                          </a:solidFill>
                          <a:latin typeface="Arial" panose="020B0604020202020204" pitchFamily="34" charset="0"/>
                          <a:cs typeface="Arial" panose="020B0604020202020204" pitchFamily="34" charset="0"/>
                        </a:rPr>
                        <a:t>Nausea</a:t>
                      </a:r>
                      <a:endParaRPr lang="en-GB"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solidFill>
                            <a:schemeClr val="tx1"/>
                          </a:solidFill>
                          <a:latin typeface="Arial" panose="020B0604020202020204" pitchFamily="34" charset="0"/>
                          <a:cs typeface="Arial" panose="020B0604020202020204" pitchFamily="34" charset="0"/>
                        </a:rPr>
                        <a:t>7 (5)</a:t>
                      </a:r>
                      <a:endParaRPr lang="en-GB"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solidFill>
                            <a:schemeClr val="tx1"/>
                          </a:solidFill>
                          <a:latin typeface="Arial" panose="020B0604020202020204" pitchFamily="34" charset="0"/>
                          <a:cs typeface="Arial" panose="020B0604020202020204" pitchFamily="34" charset="0"/>
                        </a:rPr>
                        <a:t>10</a:t>
                      </a:r>
                      <a:r>
                        <a:rPr lang="en-GB" sz="1400" baseline="0" noProof="0" dirty="0" smtClean="0">
                          <a:solidFill>
                            <a:schemeClr val="tx1"/>
                          </a:solidFill>
                          <a:latin typeface="Arial" panose="020B0604020202020204" pitchFamily="34" charset="0"/>
                          <a:cs typeface="Arial" panose="020B0604020202020204" pitchFamily="34" charset="0"/>
                        </a:rPr>
                        <a:t> (7)</a:t>
                      </a:r>
                      <a:endParaRPr lang="en-GB"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92904">
                <a:tc>
                  <a:txBody>
                    <a:bodyPr/>
                    <a:lstStyle/>
                    <a:p>
                      <a:r>
                        <a:rPr lang="en-GB" sz="1400" noProof="0" dirty="0" smtClean="0">
                          <a:solidFill>
                            <a:schemeClr val="tx1"/>
                          </a:solidFill>
                          <a:latin typeface="Arial" panose="020B0604020202020204" pitchFamily="34" charset="0"/>
                          <a:cs typeface="Arial" panose="020B0604020202020204" pitchFamily="34" charset="0"/>
                        </a:rPr>
                        <a:t>Pain</a:t>
                      </a:r>
                      <a:endParaRPr lang="en-GB"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solidFill>
                            <a:schemeClr val="tx1"/>
                          </a:solidFill>
                          <a:latin typeface="Arial" panose="020B0604020202020204" pitchFamily="34" charset="0"/>
                          <a:cs typeface="Arial" panose="020B0604020202020204" pitchFamily="34" charset="0"/>
                        </a:rPr>
                        <a:t>10 (7)</a:t>
                      </a:r>
                      <a:endParaRPr lang="en-GB"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solidFill>
                            <a:schemeClr val="tx1"/>
                          </a:solidFill>
                          <a:latin typeface="Arial" panose="020B0604020202020204" pitchFamily="34" charset="0"/>
                          <a:cs typeface="Arial" panose="020B0604020202020204" pitchFamily="34" charset="0"/>
                        </a:rPr>
                        <a:t>13 (9)</a:t>
                      </a:r>
                      <a:endParaRPr lang="en-GB"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extLst>
      <p:ext uri="{BB962C8B-B14F-4D97-AF65-F5344CB8AC3E}">
        <p14:creationId xmlns:p14="http://schemas.microsoft.com/office/powerpoint/2010/main" val="32552288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Cancers of the pancreas, small bowel and </a:t>
            </a:r>
            <a:r>
              <a:rPr lang="en-GB" dirty="0" err="1" smtClean="0"/>
              <a:t>hepatobiliary</a:t>
            </a:r>
            <a:r>
              <a:rPr lang="en-GB" dirty="0" smtClean="0"/>
              <a:t> tract</a:t>
            </a:r>
            <a:endParaRPr lang="en-GB" dirty="0"/>
          </a:p>
        </p:txBody>
      </p:sp>
    </p:spTree>
    <p:extLst>
      <p:ext uri="{BB962C8B-B14F-4D97-AF65-F5344CB8AC3E}">
        <p14:creationId xmlns:p14="http://schemas.microsoft.com/office/powerpoint/2010/main" val="16078326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Pancreatic cancer</a:t>
            </a:r>
          </a:p>
        </p:txBody>
      </p:sp>
      <p:sp>
        <p:nvSpPr>
          <p:cNvPr id="3" name="Text Placeholder 2"/>
          <p:cNvSpPr>
            <a:spLocks noGrp="1"/>
          </p:cNvSpPr>
          <p:nvPr>
            <p:ph type="body" idx="1"/>
          </p:nvPr>
        </p:nvSpPr>
        <p:spPr/>
        <p:txBody>
          <a:bodyPr/>
          <a:lstStyle/>
          <a:p>
            <a:r>
              <a:rPr lang="en-GB" b="1" dirty="0"/>
              <a:t>Cancers of the </a:t>
            </a:r>
            <a:r>
              <a:rPr lang="en-GB" b="1" dirty="0" smtClean="0"/>
              <a:t>pancreas</a:t>
            </a:r>
            <a:r>
              <a:rPr lang="en-GB" b="1" dirty="0"/>
              <a:t>, small bowel and hepatobiliary </a:t>
            </a:r>
            <a:r>
              <a:rPr lang="en-GB" b="1" dirty="0" smtClean="0"/>
              <a:t>tract</a:t>
            </a:r>
            <a:endParaRPr lang="en-GB" b="1" dirty="0"/>
          </a:p>
        </p:txBody>
      </p:sp>
    </p:spTree>
    <p:extLst>
      <p:ext uri="{BB962C8B-B14F-4D97-AF65-F5344CB8AC3E}">
        <p14:creationId xmlns:p14="http://schemas.microsoft.com/office/powerpoint/2010/main" val="39735437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227: Correlation of phase 2 trials (Ph2t) results with outcomes of Phase 3 trials (Ph3t) of investigational agents (IA) in locally advanced and metastatic pancreas cancer (LAMPC</a:t>
            </a:r>
            <a:r>
              <a:rPr lang="en-GB" dirty="0" smtClean="0"/>
              <a:t>) – Tang M,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review phase 2 trials in advanced metastatic pancreatic cancer to identify characteristics associated with progression of phase 2 agents to phase 3 testing and to determine the correlation between outcomes of phase 2 and phase 3 trials</a:t>
            </a:r>
            <a:endParaRPr lang="en-GB" dirty="0"/>
          </a:p>
          <a:p>
            <a:pPr marL="0" indent="0">
              <a:buNone/>
            </a:pPr>
            <a:r>
              <a:rPr lang="en-GB" b="1" dirty="0" smtClean="0"/>
              <a:t>Methods</a:t>
            </a:r>
          </a:p>
          <a:p>
            <a:r>
              <a:rPr lang="en-GB" dirty="0" smtClean="0"/>
              <a:t>Medline and clinicaltrials.gov were searched for phase 2 trials of 1L systemic treatment in advanced metastatic pancreatic cancer</a:t>
            </a:r>
          </a:p>
        </p:txBody>
      </p:sp>
      <p:sp>
        <p:nvSpPr>
          <p:cNvPr id="5" name="Text Placeholder 4"/>
          <p:cNvSpPr>
            <a:spLocks noGrp="1"/>
          </p:cNvSpPr>
          <p:nvPr>
            <p:ph type="body" sz="quarter" idx="11"/>
          </p:nvPr>
        </p:nvSpPr>
        <p:spPr/>
        <p:txBody>
          <a:bodyPr/>
          <a:lstStyle/>
          <a:p>
            <a:r>
              <a:rPr lang="en-GB" dirty="0" smtClean="0"/>
              <a:t>Tang M,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227</a:t>
            </a:r>
            <a:endParaRPr lang="en-GB" dirty="0"/>
          </a:p>
        </p:txBody>
      </p:sp>
      <p:sp>
        <p:nvSpPr>
          <p:cNvPr id="7" name="AutoShape 12"/>
          <p:cNvSpPr>
            <a:spLocks noChangeArrowheads="1"/>
          </p:cNvSpPr>
          <p:nvPr/>
        </p:nvSpPr>
        <p:spPr bwMode="auto">
          <a:xfrm>
            <a:off x="838201" y="3200400"/>
            <a:ext cx="2133599" cy="805326"/>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243 phase 2 records identified</a:t>
            </a:r>
            <a:endParaRPr lang="en-GB" altLang="zh-CN" dirty="0">
              <a:solidFill>
                <a:srgbClr val="FFFFFF"/>
              </a:solidFill>
              <a:ea typeface="SimSun" pitchFamily="2" charset="-122"/>
            </a:endParaRPr>
          </a:p>
        </p:txBody>
      </p:sp>
      <p:cxnSp>
        <p:nvCxnSpPr>
          <p:cNvPr id="8" name="AutoShape 19"/>
          <p:cNvCxnSpPr>
            <a:cxnSpLocks noChangeShapeType="1"/>
            <a:stCxn id="7" idx="3"/>
            <a:endCxn id="10" idx="1"/>
          </p:cNvCxnSpPr>
          <p:nvPr/>
        </p:nvCxnSpPr>
        <p:spPr bwMode="auto">
          <a:xfrm>
            <a:off x="2971800" y="3603063"/>
            <a:ext cx="1176110" cy="1"/>
          </a:xfrm>
          <a:prstGeom prst="straightConnector1">
            <a:avLst/>
          </a:prstGeom>
          <a:noFill/>
          <a:ln w="57150">
            <a:solidFill>
              <a:schemeClr val="bg2">
                <a:lumMod val="60000"/>
                <a:lumOff val="40000"/>
              </a:schemeClr>
            </a:solidFill>
            <a:round/>
            <a:headEnd/>
            <a:tailEnd type="triangle" w="med" len="med"/>
          </a:ln>
        </p:spPr>
      </p:cxnSp>
      <p:sp>
        <p:nvSpPr>
          <p:cNvPr id="9" name="AutoShape 9"/>
          <p:cNvSpPr>
            <a:spLocks noChangeArrowheads="1"/>
          </p:cNvSpPr>
          <p:nvPr/>
        </p:nvSpPr>
        <p:spPr bwMode="auto">
          <a:xfrm>
            <a:off x="4147910" y="3884907"/>
            <a:ext cx="3319690" cy="228729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sz="1600" dirty="0" smtClean="0">
                <a:solidFill>
                  <a:srgbClr val="FFFFFF"/>
                </a:solidFill>
                <a:ea typeface="SimSun" pitchFamily="2" charset="-122"/>
              </a:rPr>
              <a:t>51 articles excluded</a:t>
            </a:r>
          </a:p>
          <a:p>
            <a:pPr marL="285750" indent="-28575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23 not 1L</a:t>
            </a:r>
          </a:p>
          <a:p>
            <a:pPr marL="285750" indent="-28575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13 insufficient data</a:t>
            </a:r>
          </a:p>
          <a:p>
            <a:pPr marL="285750" indent="-28575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5 non-pancreatic</a:t>
            </a:r>
          </a:p>
          <a:p>
            <a:pPr marL="285750" indent="-28575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5 not phase 2</a:t>
            </a:r>
          </a:p>
          <a:p>
            <a:pPr marL="285750" indent="-28575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4 duplicate reports</a:t>
            </a:r>
          </a:p>
          <a:p>
            <a:pPr marL="285750" indent="-28575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1 not systemic therapy</a:t>
            </a:r>
            <a:endParaRPr lang="en-GB" altLang="zh-CN" sz="1600" dirty="0">
              <a:solidFill>
                <a:srgbClr val="FFFFFF"/>
              </a:solidFill>
              <a:ea typeface="SimSun" pitchFamily="2" charset="-122"/>
            </a:endParaRPr>
          </a:p>
        </p:txBody>
      </p:sp>
      <p:sp>
        <p:nvSpPr>
          <p:cNvPr id="10" name="AutoShape 9"/>
          <p:cNvSpPr>
            <a:spLocks noChangeArrowheads="1"/>
          </p:cNvSpPr>
          <p:nvPr/>
        </p:nvSpPr>
        <p:spPr bwMode="auto">
          <a:xfrm>
            <a:off x="4147910" y="3435069"/>
            <a:ext cx="2365718" cy="33598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ctr" defTabSz="892175" eaLnBrk="0" hangingPunct="0">
              <a:spcAft>
                <a:spcPct val="30000"/>
              </a:spcAft>
            </a:pPr>
            <a:r>
              <a:rPr lang="en-GB" altLang="zh-CN" sz="1600" dirty="0" smtClean="0">
                <a:solidFill>
                  <a:srgbClr val="FFFFFF"/>
                </a:solidFill>
                <a:ea typeface="SimSun" pitchFamily="2" charset="-122"/>
              </a:rPr>
              <a:t>44 abstracts excluded</a:t>
            </a:r>
            <a:endParaRPr lang="en-GB" altLang="zh-CN" sz="1600" dirty="0">
              <a:solidFill>
                <a:srgbClr val="FFFFFF"/>
              </a:solidFill>
              <a:ea typeface="SimSun" pitchFamily="2" charset="-122"/>
            </a:endParaRPr>
          </a:p>
        </p:txBody>
      </p:sp>
      <p:sp>
        <p:nvSpPr>
          <p:cNvPr id="11" name="AutoShape 12"/>
          <p:cNvSpPr>
            <a:spLocks noChangeArrowheads="1"/>
          </p:cNvSpPr>
          <p:nvPr/>
        </p:nvSpPr>
        <p:spPr bwMode="auto">
          <a:xfrm>
            <a:off x="838200" y="4240619"/>
            <a:ext cx="2133599" cy="788581"/>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199 articles accessed</a:t>
            </a:r>
            <a:endParaRPr lang="en-GB" altLang="zh-CN" b="1" dirty="0">
              <a:solidFill>
                <a:srgbClr val="FFFFFF"/>
              </a:solidFill>
              <a:ea typeface="SimSun" pitchFamily="2" charset="-122"/>
            </a:endParaRPr>
          </a:p>
        </p:txBody>
      </p:sp>
      <p:sp>
        <p:nvSpPr>
          <p:cNvPr id="12" name="AutoShape 12"/>
          <p:cNvSpPr>
            <a:spLocks noChangeArrowheads="1"/>
          </p:cNvSpPr>
          <p:nvPr/>
        </p:nvSpPr>
        <p:spPr bwMode="auto">
          <a:xfrm>
            <a:off x="838201" y="5290674"/>
            <a:ext cx="2133600" cy="805326"/>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148 studies included </a:t>
            </a:r>
          </a:p>
          <a:p>
            <a:pPr algn="ctr" defTabSz="892175" eaLnBrk="0" hangingPunct="0"/>
            <a:r>
              <a:rPr lang="en-GB" altLang="zh-CN" dirty="0" smtClean="0">
                <a:solidFill>
                  <a:srgbClr val="FFFFFF"/>
                </a:solidFill>
                <a:ea typeface="SimSun" pitchFamily="2" charset="-122"/>
              </a:rPr>
              <a:t>(7505 patients)</a:t>
            </a:r>
            <a:endParaRPr lang="en-GB" altLang="zh-CN" dirty="0">
              <a:solidFill>
                <a:srgbClr val="FFFFFF"/>
              </a:solidFill>
              <a:ea typeface="SimSun" pitchFamily="2" charset="-122"/>
            </a:endParaRPr>
          </a:p>
        </p:txBody>
      </p:sp>
      <p:cxnSp>
        <p:nvCxnSpPr>
          <p:cNvPr id="13" name="AutoShape 19"/>
          <p:cNvCxnSpPr>
            <a:cxnSpLocks noChangeShapeType="1"/>
            <a:stCxn id="11" idx="3"/>
          </p:cNvCxnSpPr>
          <p:nvPr/>
        </p:nvCxnSpPr>
        <p:spPr bwMode="auto">
          <a:xfrm>
            <a:off x="2971799" y="4634910"/>
            <a:ext cx="1176111" cy="0"/>
          </a:xfrm>
          <a:prstGeom prst="straightConnector1">
            <a:avLst/>
          </a:prstGeom>
          <a:noFill/>
          <a:ln w="57150">
            <a:solidFill>
              <a:schemeClr val="bg2">
                <a:lumMod val="60000"/>
                <a:lumOff val="40000"/>
              </a:schemeClr>
            </a:solidFill>
            <a:round/>
            <a:headEnd/>
            <a:tailEnd type="triangle" w="med" len="med"/>
          </a:ln>
        </p:spPr>
      </p:cxnSp>
      <p:cxnSp>
        <p:nvCxnSpPr>
          <p:cNvPr id="14" name="AutoShape 19"/>
          <p:cNvCxnSpPr>
            <a:cxnSpLocks noChangeShapeType="1"/>
            <a:stCxn id="7" idx="2"/>
            <a:endCxn id="11" idx="0"/>
          </p:cNvCxnSpPr>
          <p:nvPr/>
        </p:nvCxnSpPr>
        <p:spPr bwMode="auto">
          <a:xfrm flipH="1">
            <a:off x="1905000" y="4005726"/>
            <a:ext cx="1" cy="234893"/>
          </a:xfrm>
          <a:prstGeom prst="straightConnector1">
            <a:avLst/>
          </a:prstGeom>
          <a:noFill/>
          <a:ln w="57150">
            <a:solidFill>
              <a:schemeClr val="bg2">
                <a:lumMod val="60000"/>
                <a:lumOff val="40000"/>
              </a:schemeClr>
            </a:solidFill>
            <a:round/>
            <a:headEnd/>
            <a:tailEnd type="triangle" w="med" len="med"/>
          </a:ln>
        </p:spPr>
      </p:cxnSp>
      <p:cxnSp>
        <p:nvCxnSpPr>
          <p:cNvPr id="17" name="AutoShape 19"/>
          <p:cNvCxnSpPr>
            <a:cxnSpLocks noChangeShapeType="1"/>
            <a:stCxn id="11" idx="2"/>
            <a:endCxn id="12" idx="0"/>
          </p:cNvCxnSpPr>
          <p:nvPr/>
        </p:nvCxnSpPr>
        <p:spPr bwMode="auto">
          <a:xfrm>
            <a:off x="1905000" y="5029200"/>
            <a:ext cx="1" cy="261474"/>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26707451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227: Correlation of phase 2 trials (Ph2t) results with outcomes of Phase 3 trials (Ph3t) of investigational agents (IA) in locally advanced and metastatic pancreas cancer (LAMPC</a:t>
            </a:r>
            <a:r>
              <a:rPr lang="en-GB" dirty="0" smtClean="0"/>
              <a:t>) – Tang M,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p>
          <a:p>
            <a:r>
              <a:rPr lang="en-GB" dirty="0" smtClean="0"/>
              <a:t>148 phase 2 studies between 1978 and 2015 were identified</a:t>
            </a:r>
          </a:p>
          <a:p>
            <a:pPr lvl="1"/>
            <a:r>
              <a:rPr lang="en-GB" dirty="0" smtClean="0"/>
              <a:t>7505 patients in 180 arms</a:t>
            </a:r>
          </a:p>
          <a:p>
            <a:pPr lvl="1"/>
            <a:r>
              <a:rPr lang="en-GB" dirty="0" smtClean="0"/>
              <a:t>25 (16.9%) multi-arm trials</a:t>
            </a:r>
            <a:endParaRPr lang="en-GB" dirty="0"/>
          </a:p>
          <a:p>
            <a:pPr lvl="1"/>
            <a:r>
              <a:rPr lang="en-GB" dirty="0" smtClean="0"/>
              <a:t>18 (12.2%) randomised controlled trials</a:t>
            </a:r>
          </a:p>
          <a:p>
            <a:pPr lvl="1"/>
            <a:r>
              <a:rPr lang="en-GB" dirty="0" smtClean="0"/>
              <a:t>37 (25%) trials tested biological agents</a:t>
            </a:r>
          </a:p>
          <a:p>
            <a:pPr lvl="1"/>
            <a:r>
              <a:rPr lang="en-GB" dirty="0" smtClean="0"/>
              <a:t>Limited reporting of prognostic factors</a:t>
            </a:r>
          </a:p>
          <a:p>
            <a:r>
              <a:rPr lang="en-GB" dirty="0" smtClean="0"/>
              <a:t>Primary endpoint defined in 68.9% of trials</a:t>
            </a:r>
          </a:p>
          <a:p>
            <a:pPr lvl="1"/>
            <a:r>
              <a:rPr lang="en-GB" dirty="0"/>
              <a:t>41.2% </a:t>
            </a:r>
            <a:r>
              <a:rPr lang="en-GB" dirty="0" smtClean="0"/>
              <a:t>ORR</a:t>
            </a:r>
          </a:p>
          <a:p>
            <a:pPr lvl="1"/>
            <a:r>
              <a:rPr lang="en-GB" dirty="0" smtClean="0"/>
              <a:t>15.5% PFS</a:t>
            </a:r>
          </a:p>
          <a:p>
            <a:pPr lvl="1"/>
            <a:r>
              <a:rPr lang="en-GB" dirty="0" smtClean="0"/>
              <a:t>10.1% OS</a:t>
            </a:r>
          </a:p>
          <a:p>
            <a:pPr lvl="1"/>
            <a:r>
              <a:rPr lang="en-GB" dirty="0" smtClean="0"/>
              <a:t>2.0% Clinical benefit</a:t>
            </a:r>
          </a:p>
          <a:p>
            <a:r>
              <a:rPr lang="en-GB" dirty="0" smtClean="0"/>
              <a:t>Phase 2 trial outcomes</a:t>
            </a:r>
          </a:p>
          <a:p>
            <a:pPr lvl="1"/>
            <a:r>
              <a:rPr lang="en-GB" dirty="0" smtClean="0"/>
              <a:t>55.4% reported as successful by investigators</a:t>
            </a:r>
          </a:p>
          <a:p>
            <a:pPr lvl="1"/>
            <a:r>
              <a:rPr lang="en-GB" dirty="0" smtClean="0"/>
              <a:t>26.4% specified and achieved target effect size</a:t>
            </a:r>
          </a:p>
          <a:p>
            <a:pPr lvl="1"/>
            <a:r>
              <a:rPr lang="en-GB" dirty="0" smtClean="0"/>
              <a:t>14.9% proceeded to phase 3 testing</a:t>
            </a:r>
          </a:p>
        </p:txBody>
      </p:sp>
      <p:sp>
        <p:nvSpPr>
          <p:cNvPr id="5" name="Text Placeholder 4"/>
          <p:cNvSpPr>
            <a:spLocks noGrp="1"/>
          </p:cNvSpPr>
          <p:nvPr>
            <p:ph type="body" sz="quarter" idx="11"/>
          </p:nvPr>
        </p:nvSpPr>
        <p:spPr/>
        <p:txBody>
          <a:bodyPr/>
          <a:lstStyle/>
          <a:p>
            <a:r>
              <a:rPr lang="en-GB" dirty="0" smtClean="0"/>
              <a:t>Tang M,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227</a:t>
            </a:r>
            <a:endParaRPr lang="en-GB" dirty="0"/>
          </a:p>
        </p:txBody>
      </p:sp>
    </p:spTree>
    <p:extLst>
      <p:ext uri="{BB962C8B-B14F-4D97-AF65-F5344CB8AC3E}">
        <p14:creationId xmlns:p14="http://schemas.microsoft.com/office/powerpoint/2010/main" val="2439086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ESDO Medical Oncology Slide Deck </a:t>
            </a:r>
            <a:br>
              <a:rPr lang="en-GB" dirty="0"/>
            </a:br>
            <a:r>
              <a:rPr lang="en-GB" b="0" dirty="0"/>
              <a:t>Editors 2017</a:t>
            </a:r>
          </a:p>
        </p:txBody>
      </p:sp>
      <p:grpSp>
        <p:nvGrpSpPr>
          <p:cNvPr id="24" name="Group 23"/>
          <p:cNvGrpSpPr/>
          <p:nvPr/>
        </p:nvGrpSpPr>
        <p:grpSpPr>
          <a:xfrm>
            <a:off x="365124" y="4904299"/>
            <a:ext cx="8441919" cy="953293"/>
            <a:chOff x="365124" y="4904299"/>
            <a:chExt cx="8441919" cy="953293"/>
          </a:xfrm>
        </p:grpSpPr>
        <p:sp>
          <p:nvSpPr>
            <p:cNvPr id="6" name="Content Placeholder 9"/>
            <p:cNvSpPr txBox="1">
              <a:spLocks/>
            </p:cNvSpPr>
            <p:nvPr/>
          </p:nvSpPr>
          <p:spPr bwMode="auto">
            <a:xfrm>
              <a:off x="365124" y="4904299"/>
              <a:ext cx="8441919" cy="953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a:solidFill>
                    <a:srgbClr val="043882"/>
                  </a:solidFill>
                </a:rPr>
                <a:t>BIOMARKERS</a:t>
              </a:r>
              <a:endParaRPr lang="en-GB" sz="1200" b="1" dirty="0">
                <a:solidFill>
                  <a:srgbClr val="043882"/>
                </a:solidFill>
              </a:endParaRPr>
            </a:p>
            <a:p>
              <a:pPr>
                <a:lnSpc>
                  <a:spcPct val="150000"/>
                </a:lnSpc>
                <a:spcAft>
                  <a:spcPts val="0"/>
                </a:spcAft>
                <a:tabLst>
                  <a:tab pos="2335213" algn="l"/>
                </a:tabLst>
              </a:pPr>
              <a:r>
                <a:rPr lang="en-GB" sz="1200" b="1" dirty="0">
                  <a:solidFill>
                    <a:srgbClr val="4D4D4D"/>
                  </a:solidFill>
                </a:rPr>
                <a:t>Prof Eric Van </a:t>
              </a:r>
              <a:r>
                <a:rPr lang="en-GB" sz="1200" b="1" dirty="0" err="1">
                  <a:solidFill>
                    <a:srgbClr val="4D4D4D"/>
                  </a:solidFill>
                </a:rPr>
                <a:t>Cutsem</a:t>
              </a:r>
              <a:r>
                <a:rPr lang="en-GB" sz="1200" b="1" dirty="0">
                  <a:solidFill>
                    <a:srgbClr val="4D4D4D"/>
                  </a:solidFill>
                </a:rPr>
                <a:t>	</a:t>
              </a:r>
              <a:r>
                <a:rPr lang="en-GB" sz="1200" dirty="0">
                  <a:solidFill>
                    <a:srgbClr val="4D4D4D"/>
                  </a:solidFill>
                </a:rPr>
                <a:t>Digestive Oncology, University Hospitals, Leuven, Belgium</a:t>
              </a:r>
            </a:p>
            <a:p>
              <a:pPr>
                <a:lnSpc>
                  <a:spcPct val="150000"/>
                </a:lnSpc>
                <a:spcAft>
                  <a:spcPts val="0"/>
                </a:spcAft>
                <a:tabLst>
                  <a:tab pos="2335213" algn="l"/>
                </a:tabLst>
              </a:pPr>
              <a:r>
                <a:rPr lang="en-GB" sz="1200" b="1" dirty="0">
                  <a:solidFill>
                    <a:srgbClr val="4D4D4D"/>
                  </a:solidFill>
                </a:rPr>
                <a:t>Prof Thomas </a:t>
              </a:r>
              <a:r>
                <a:rPr lang="en-GB" sz="1200" b="1" dirty="0" err="1">
                  <a:solidFill>
                    <a:srgbClr val="4D4D4D"/>
                  </a:solidFill>
                </a:rPr>
                <a:t>Seufferlein</a:t>
              </a:r>
              <a:r>
                <a:rPr lang="en-GB" sz="1200" b="1" dirty="0">
                  <a:solidFill>
                    <a:srgbClr val="4D4D4D"/>
                  </a:solidFill>
                </a:rPr>
                <a:t>	</a:t>
              </a:r>
              <a:r>
                <a:rPr lang="en-GB" sz="1200" dirty="0">
                  <a:solidFill>
                    <a:srgbClr val="4D4D4D"/>
                  </a:solidFill>
                </a:rPr>
                <a:t>Clinic of Internal Medicine I, University of Ulm, Ulm, Germany</a:t>
              </a:r>
            </a:p>
          </p:txBody>
        </p:sp>
        <p:grpSp>
          <p:nvGrpSpPr>
            <p:cNvPr id="23" name="Group 22"/>
            <p:cNvGrpSpPr/>
            <p:nvPr/>
          </p:nvGrpSpPr>
          <p:grpSpPr>
            <a:xfrm>
              <a:off x="7548507" y="4911130"/>
              <a:ext cx="1247477" cy="728283"/>
              <a:chOff x="7007694" y="5540377"/>
              <a:chExt cx="1002417" cy="585216"/>
            </a:xfrm>
          </p:grpSpPr>
          <p:pic>
            <p:nvPicPr>
              <p:cNvPr id="9" name="Picture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7694" y="554037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479" y="554037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2" name="Group 21"/>
          <p:cNvGrpSpPr/>
          <p:nvPr/>
        </p:nvGrpSpPr>
        <p:grpSpPr>
          <a:xfrm>
            <a:off x="365125" y="3774842"/>
            <a:ext cx="8430859" cy="996842"/>
            <a:chOff x="365125" y="3804050"/>
            <a:chExt cx="8430859" cy="996842"/>
          </a:xfrm>
        </p:grpSpPr>
        <p:sp>
          <p:nvSpPr>
            <p:cNvPr id="5" name="Content Placeholder 9"/>
            <p:cNvSpPr txBox="1">
              <a:spLocks/>
            </p:cNvSpPr>
            <p:nvPr/>
          </p:nvSpPr>
          <p:spPr bwMode="auto">
            <a:xfrm>
              <a:off x="365125" y="3819833"/>
              <a:ext cx="8428808" cy="98105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a:solidFill>
                    <a:srgbClr val="043882"/>
                  </a:solidFill>
                </a:rPr>
                <a:t>GASTRO-OESOPHAGEAL AND NEUROENDOCRINE TUMOURS </a:t>
              </a:r>
            </a:p>
            <a:p>
              <a:pPr>
                <a:lnSpc>
                  <a:spcPct val="150000"/>
                </a:lnSpc>
                <a:spcAft>
                  <a:spcPts val="0"/>
                </a:spcAft>
                <a:tabLst>
                  <a:tab pos="2335213" algn="l"/>
                </a:tabLst>
              </a:pPr>
              <a:r>
                <a:rPr lang="en-GB" sz="1200" b="1" dirty="0">
                  <a:solidFill>
                    <a:srgbClr val="4D4D4D"/>
                  </a:solidFill>
                </a:rPr>
                <a:t>Emeritus Prof Philippe </a:t>
              </a:r>
              <a:r>
                <a:rPr lang="en-GB" sz="1200" b="1" dirty="0" err="1">
                  <a:solidFill>
                    <a:srgbClr val="4D4D4D"/>
                  </a:solidFill>
                </a:rPr>
                <a:t>Rougier</a:t>
              </a:r>
              <a:r>
                <a:rPr lang="en-GB" sz="1200" b="1" dirty="0">
                  <a:solidFill>
                    <a:srgbClr val="4D4D4D"/>
                  </a:solidFill>
                </a:rPr>
                <a:t>	</a:t>
              </a:r>
              <a:r>
                <a:rPr lang="en-GB" sz="1200" dirty="0">
                  <a:solidFill>
                    <a:srgbClr val="4D4D4D"/>
                  </a:solidFill>
                </a:rPr>
                <a:t>University Hospital of Nantes, Nantes, France</a:t>
              </a:r>
            </a:p>
            <a:p>
              <a:pPr>
                <a:lnSpc>
                  <a:spcPct val="150000"/>
                </a:lnSpc>
                <a:spcAft>
                  <a:spcPts val="0"/>
                </a:spcAft>
                <a:tabLst>
                  <a:tab pos="2335213" algn="l"/>
                </a:tabLst>
              </a:pPr>
              <a:r>
                <a:rPr lang="en-GB" sz="1200" b="1" dirty="0">
                  <a:solidFill>
                    <a:srgbClr val="4D4D4D"/>
                  </a:solidFill>
                </a:rPr>
                <a:t>Prof </a:t>
              </a:r>
              <a:r>
                <a:rPr lang="en-GB" sz="1200" b="1" dirty="0" err="1">
                  <a:solidFill>
                    <a:srgbClr val="4D4D4D"/>
                  </a:solidFill>
                </a:rPr>
                <a:t>Côme</a:t>
              </a:r>
              <a:r>
                <a:rPr lang="en-GB" sz="1200" b="1" dirty="0">
                  <a:solidFill>
                    <a:srgbClr val="4D4D4D"/>
                  </a:solidFill>
                </a:rPr>
                <a:t> </a:t>
              </a:r>
              <a:r>
                <a:rPr lang="en-GB" sz="1200" b="1" dirty="0" err="1">
                  <a:solidFill>
                    <a:srgbClr val="4D4D4D"/>
                  </a:solidFill>
                </a:rPr>
                <a:t>Lepage</a:t>
              </a:r>
              <a:r>
                <a:rPr lang="en-GB" sz="1200" b="1" dirty="0">
                  <a:solidFill>
                    <a:srgbClr val="4D4D4D"/>
                  </a:solidFill>
                </a:rPr>
                <a:t>	</a:t>
              </a:r>
              <a:r>
                <a:rPr lang="en-GB" sz="1200" dirty="0">
                  <a:solidFill>
                    <a:srgbClr val="4D4D4D"/>
                  </a:solidFill>
                </a:rPr>
                <a:t>University Hospital &amp; INSERM, Dijon, France</a:t>
              </a:r>
            </a:p>
          </p:txBody>
        </p:sp>
        <p:grpSp>
          <p:nvGrpSpPr>
            <p:cNvPr id="21" name="Group 20"/>
            <p:cNvGrpSpPr/>
            <p:nvPr/>
          </p:nvGrpSpPr>
          <p:grpSpPr>
            <a:xfrm>
              <a:off x="7548507" y="3804050"/>
              <a:ext cx="1247477" cy="728283"/>
              <a:chOff x="7007694" y="4419649"/>
              <a:chExt cx="1002417" cy="585216"/>
            </a:xfrm>
          </p:grpSpPr>
          <p:pic>
            <p:nvPicPr>
              <p:cNvPr id="11" name="Pictur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7694" y="4419649"/>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5479" y="4419649"/>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8" name="Group 17"/>
          <p:cNvGrpSpPr/>
          <p:nvPr/>
        </p:nvGrpSpPr>
        <p:grpSpPr>
          <a:xfrm>
            <a:off x="365124" y="2671098"/>
            <a:ext cx="8439811" cy="971130"/>
            <a:chOff x="365124" y="2745296"/>
            <a:chExt cx="8439811" cy="971130"/>
          </a:xfrm>
        </p:grpSpPr>
        <p:sp>
          <p:nvSpPr>
            <p:cNvPr id="3" name="Content Placeholder 9"/>
            <p:cNvSpPr txBox="1">
              <a:spLocks/>
            </p:cNvSpPr>
            <p:nvPr/>
          </p:nvSpPr>
          <p:spPr>
            <a:xfrm>
              <a:off x="365124" y="2745296"/>
              <a:ext cx="8439811" cy="971130"/>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en-GB" sz="1400" b="1" dirty="0">
                  <a:solidFill>
                    <a:srgbClr val="043882"/>
                  </a:solidFill>
                </a:rPr>
                <a:t>PANCREATIC CANCER AND HEPATOBILIARY TUMOURS</a:t>
              </a:r>
            </a:p>
            <a:p>
              <a:pPr marL="0" indent="0" fontAlgn="auto">
                <a:lnSpc>
                  <a:spcPct val="150000"/>
                </a:lnSpc>
                <a:spcBef>
                  <a:spcPts val="0"/>
                </a:spcBef>
                <a:spcAft>
                  <a:spcPts val="0"/>
                </a:spcAft>
                <a:buClrTx/>
                <a:buSzTx/>
                <a:buFontTx/>
                <a:buNone/>
                <a:tabLst>
                  <a:tab pos="2335213" algn="l"/>
                </a:tabLst>
              </a:pPr>
              <a:r>
                <a:rPr lang="en-GB" sz="1200" b="1" dirty="0">
                  <a:solidFill>
                    <a:srgbClr val="4D4D4D"/>
                  </a:solidFill>
                </a:rPr>
                <a:t>Prof Jean-Luc Van </a:t>
              </a:r>
              <a:r>
                <a:rPr lang="en-GB" sz="1200" b="1" dirty="0" err="1">
                  <a:solidFill>
                    <a:srgbClr val="4D4D4D"/>
                  </a:solidFill>
                </a:rPr>
                <a:t>Laethem</a:t>
              </a:r>
              <a:r>
                <a:rPr lang="en-GB" sz="1200" b="1" dirty="0">
                  <a:solidFill>
                    <a:srgbClr val="4D4D4D"/>
                  </a:solidFill>
                </a:rPr>
                <a:t>	</a:t>
              </a:r>
              <a:r>
                <a:rPr lang="en-GB" sz="1200" dirty="0">
                  <a:solidFill>
                    <a:srgbClr val="4D4D4D"/>
                  </a:solidFill>
                </a:rPr>
                <a:t>Digestive Oncology, </a:t>
              </a:r>
              <a:r>
                <a:rPr lang="en-GB" sz="1200" dirty="0" err="1">
                  <a:solidFill>
                    <a:srgbClr val="4D4D4D"/>
                  </a:solidFill>
                </a:rPr>
                <a:t>Erasme</a:t>
              </a:r>
              <a:r>
                <a:rPr lang="en-GB" sz="1200" dirty="0">
                  <a:solidFill>
                    <a:srgbClr val="4D4D4D"/>
                  </a:solidFill>
                </a:rPr>
                <a:t> University Hospital, Brussels, Belgium</a:t>
              </a:r>
            </a:p>
            <a:p>
              <a:pPr marL="0" indent="0" fontAlgn="auto">
                <a:lnSpc>
                  <a:spcPct val="150000"/>
                </a:lnSpc>
                <a:spcBef>
                  <a:spcPts val="0"/>
                </a:spcBef>
                <a:spcAft>
                  <a:spcPts val="0"/>
                </a:spcAft>
                <a:buClrTx/>
                <a:buSzTx/>
                <a:buFontTx/>
                <a:buNone/>
                <a:tabLst>
                  <a:tab pos="2335213" algn="l"/>
                </a:tabLst>
              </a:pPr>
              <a:r>
                <a:rPr lang="en-GB" sz="1200" b="1" dirty="0">
                  <a:solidFill>
                    <a:srgbClr val="4D4D4D"/>
                  </a:solidFill>
                </a:rPr>
                <a:t>Prof Thomas </a:t>
              </a:r>
              <a:r>
                <a:rPr lang="en-GB" sz="1200" b="1" dirty="0" err="1">
                  <a:solidFill>
                    <a:srgbClr val="4D4D4D"/>
                  </a:solidFill>
                </a:rPr>
                <a:t>Seufferlein</a:t>
              </a:r>
              <a:r>
                <a:rPr lang="en-GB" sz="1200" b="1" dirty="0">
                  <a:solidFill>
                    <a:srgbClr val="4D4D4D"/>
                  </a:solidFill>
                </a:rPr>
                <a:t>	</a:t>
              </a:r>
              <a:r>
                <a:rPr lang="en-GB" sz="1200" dirty="0">
                  <a:solidFill>
                    <a:srgbClr val="4D4D4D"/>
                  </a:solidFill>
                </a:rPr>
                <a:t>Clinic of Internal Medicine I, University of Ulm, Ulm, Germany</a:t>
              </a:r>
            </a:p>
          </p:txBody>
        </p:sp>
        <p:grpSp>
          <p:nvGrpSpPr>
            <p:cNvPr id="20" name="Group 19"/>
            <p:cNvGrpSpPr/>
            <p:nvPr/>
          </p:nvGrpSpPr>
          <p:grpSpPr>
            <a:xfrm>
              <a:off x="7548507" y="2754401"/>
              <a:ext cx="1247477" cy="728283"/>
              <a:chOff x="7007694" y="3247168"/>
              <a:chExt cx="1002417" cy="585216"/>
            </a:xfrm>
          </p:grpSpPr>
          <p:pic>
            <p:nvPicPr>
              <p:cNvPr id="13" name="Picture 1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7694" y="3247168"/>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479" y="3247168"/>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grpSp>
        <p:nvGrpSpPr>
          <p:cNvPr id="15" name="Group 14"/>
          <p:cNvGrpSpPr/>
          <p:nvPr/>
        </p:nvGrpSpPr>
        <p:grpSpPr>
          <a:xfrm>
            <a:off x="365125" y="1307745"/>
            <a:ext cx="8430859" cy="1230739"/>
            <a:chOff x="365125" y="1307745"/>
            <a:chExt cx="8430859" cy="1230739"/>
          </a:xfrm>
        </p:grpSpPr>
        <p:sp>
          <p:nvSpPr>
            <p:cNvPr id="4" name="Content Placeholder 9"/>
            <p:cNvSpPr txBox="1">
              <a:spLocks/>
            </p:cNvSpPr>
            <p:nvPr/>
          </p:nvSpPr>
          <p:spPr bwMode="auto">
            <a:xfrm>
              <a:off x="365125" y="1307745"/>
              <a:ext cx="8428808" cy="123073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en-GB" sz="1400" b="1" dirty="0">
                  <a:solidFill>
                    <a:srgbClr val="043882"/>
                  </a:solidFill>
                </a:rPr>
                <a:t>COLORECTAL CANCERS</a:t>
              </a:r>
            </a:p>
            <a:p>
              <a:pPr>
                <a:lnSpc>
                  <a:spcPct val="150000"/>
                </a:lnSpc>
                <a:spcAft>
                  <a:spcPts val="0"/>
                </a:spcAft>
                <a:tabLst>
                  <a:tab pos="2335213" algn="l"/>
                </a:tabLst>
              </a:pPr>
              <a:r>
                <a:rPr lang="en-GB" sz="1200" b="1" dirty="0">
                  <a:solidFill>
                    <a:srgbClr val="4D4D4D"/>
                  </a:solidFill>
                </a:rPr>
                <a:t>Prof Eric Van </a:t>
              </a:r>
              <a:r>
                <a:rPr lang="en-GB" sz="1200" b="1" dirty="0" err="1">
                  <a:solidFill>
                    <a:srgbClr val="4D4D4D"/>
                  </a:solidFill>
                </a:rPr>
                <a:t>Cutsem</a:t>
              </a:r>
              <a:r>
                <a:rPr lang="en-GB" sz="1200" b="1" dirty="0">
                  <a:solidFill>
                    <a:srgbClr val="4D4D4D"/>
                  </a:solidFill>
                </a:rPr>
                <a:t>	</a:t>
              </a:r>
              <a:r>
                <a:rPr lang="en-GB" sz="1200" dirty="0">
                  <a:solidFill>
                    <a:srgbClr val="4D4D4D"/>
                  </a:solidFill>
                </a:rPr>
                <a:t>Digestive Oncology, University Hospitals, Leuven, Belgium</a:t>
              </a:r>
            </a:p>
            <a:p>
              <a:pPr>
                <a:lnSpc>
                  <a:spcPct val="150000"/>
                </a:lnSpc>
                <a:spcAft>
                  <a:spcPts val="0"/>
                </a:spcAft>
                <a:tabLst>
                  <a:tab pos="2335213" algn="l"/>
                </a:tabLst>
              </a:pPr>
              <a:r>
                <a:rPr lang="en-GB" sz="1200" b="1" dirty="0">
                  <a:solidFill>
                    <a:srgbClr val="4D4D4D"/>
                  </a:solidFill>
                </a:rPr>
                <a:t>Prof Wolff </a:t>
              </a:r>
              <a:r>
                <a:rPr lang="en-GB" sz="1200" b="1" dirty="0" err="1">
                  <a:solidFill>
                    <a:srgbClr val="4D4D4D"/>
                  </a:solidFill>
                </a:rPr>
                <a:t>Schmiegel</a:t>
              </a:r>
              <a:r>
                <a:rPr lang="en-GB" sz="1200" dirty="0">
                  <a:solidFill>
                    <a:srgbClr val="4D4D4D"/>
                  </a:solidFill>
                </a:rPr>
                <a:t> 	Department of Medicine, Ruhr University, Bochum, Germany</a:t>
              </a:r>
            </a:p>
            <a:p>
              <a:pPr>
                <a:lnSpc>
                  <a:spcPct val="150000"/>
                </a:lnSpc>
                <a:spcAft>
                  <a:spcPts val="0"/>
                </a:spcAft>
                <a:tabLst>
                  <a:tab pos="2335213" algn="l"/>
                </a:tabLst>
              </a:pPr>
              <a:r>
                <a:rPr lang="en-GB" sz="1200" b="1" dirty="0">
                  <a:solidFill>
                    <a:srgbClr val="4D4D4D"/>
                  </a:solidFill>
                </a:rPr>
                <a:t>Prof Thomas </a:t>
              </a:r>
              <a:r>
                <a:rPr lang="en-GB" sz="1200" b="1" dirty="0" err="1">
                  <a:solidFill>
                    <a:srgbClr val="4D4D4D"/>
                  </a:solidFill>
                </a:rPr>
                <a:t>Gruenberger</a:t>
              </a:r>
              <a:r>
                <a:rPr lang="en-GB" sz="1200" b="1" dirty="0">
                  <a:solidFill>
                    <a:srgbClr val="4D4D4D"/>
                  </a:solidFill>
                </a:rPr>
                <a:t>	</a:t>
              </a:r>
              <a:r>
                <a:rPr lang="en-GB" sz="1200" dirty="0">
                  <a:solidFill>
                    <a:srgbClr val="4D4D4D"/>
                  </a:solidFill>
                </a:rPr>
                <a:t>Department of Surgery I, Rudolf Foundation Clinic, Vienna, Austria</a:t>
              </a:r>
              <a:endParaRPr lang="en-US" sz="1200" dirty="0">
                <a:solidFill>
                  <a:srgbClr val="4D4D4D"/>
                </a:solidFill>
              </a:endParaRPr>
            </a:p>
          </p:txBody>
        </p:sp>
        <p:grpSp>
          <p:nvGrpSpPr>
            <p:cNvPr id="19" name="Group 18"/>
            <p:cNvGrpSpPr/>
            <p:nvPr/>
          </p:nvGrpSpPr>
          <p:grpSpPr>
            <a:xfrm>
              <a:off x="6904141" y="1308645"/>
              <a:ext cx="1891843" cy="723731"/>
              <a:chOff x="6489910" y="1615023"/>
              <a:chExt cx="1520201" cy="581558"/>
            </a:xfrm>
          </p:grpSpPr>
          <p:pic>
            <p:nvPicPr>
              <p:cNvPr id="7" name="Picture 6"/>
              <p:cNvPicPr>
                <a:picLocks/>
              </p:cNvPicPr>
              <p:nvPr/>
            </p:nvPicPr>
            <p:blipFill rotWithShape="1">
              <a:blip r:embed="rId8" cstate="print">
                <a:extLst>
                  <a:ext uri="{28A0092B-C50C-407E-A947-70E740481C1C}">
                    <a14:useLocalDpi xmlns:a14="http://schemas.microsoft.com/office/drawing/2010/main" val="0"/>
                  </a:ext>
                </a:extLst>
              </a:blip>
              <a:srcRect t="2449" b="14763"/>
              <a:stretch/>
            </p:blipFill>
            <p:spPr>
              <a:xfrm>
                <a:off x="7007694" y="1615023"/>
                <a:ext cx="484632" cy="581558"/>
              </a:xfrm>
              <a:prstGeom prst="rect">
                <a:avLst/>
              </a:prstGeom>
            </p:spPr>
          </p:pic>
          <p:pic>
            <p:nvPicPr>
              <p:cNvPr id="8" name="Pictur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9910" y="1615023"/>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5479" y="1615023"/>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34055584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227: Correlation of phase 2 trials (Ph2t) results with outcomes of Phase 3 trials (Ph3t) of investigational agents (IA) in locally advanced and metastatic pancreas cancer (LAMPC</a:t>
            </a:r>
            <a:r>
              <a:rPr lang="en-GB" dirty="0" smtClean="0"/>
              <a:t>) – Tang M, et al</a:t>
            </a:r>
            <a:endParaRPr lang="en-GB" dirty="0"/>
          </a:p>
        </p:txBody>
      </p:sp>
      <p:sp>
        <p:nvSpPr>
          <p:cNvPr id="3" name="Content Placeholder 2"/>
          <p:cNvSpPr>
            <a:spLocks noGrp="1"/>
          </p:cNvSpPr>
          <p:nvPr>
            <p:ph idx="1"/>
          </p:nvPr>
        </p:nvSpPr>
        <p:spPr>
          <a:xfrm>
            <a:off x="365124" y="1254035"/>
            <a:ext cx="8413751" cy="498565"/>
          </a:xfrm>
        </p:spPr>
        <p:txBody>
          <a:bodyPr/>
          <a:lstStyle/>
          <a:p>
            <a:pPr marL="0" indent="0">
              <a:buNone/>
            </a:pPr>
            <a:r>
              <a:rPr lang="en-GB" b="1" dirty="0" smtClean="0"/>
              <a:t>Key results (cont.)</a:t>
            </a:r>
            <a:endParaRPr lang="en-GB" b="1" dirty="0"/>
          </a:p>
        </p:txBody>
      </p:sp>
      <p:sp>
        <p:nvSpPr>
          <p:cNvPr id="5" name="Text Placeholder 4"/>
          <p:cNvSpPr>
            <a:spLocks noGrp="1"/>
          </p:cNvSpPr>
          <p:nvPr>
            <p:ph type="body" sz="quarter" idx="11"/>
          </p:nvPr>
        </p:nvSpPr>
        <p:spPr/>
        <p:txBody>
          <a:bodyPr/>
          <a:lstStyle/>
          <a:p>
            <a:r>
              <a:rPr lang="en-GB" dirty="0" smtClean="0"/>
              <a:t>Tang M,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227</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165823896"/>
              </p:ext>
            </p:extLst>
          </p:nvPr>
        </p:nvGraphicFramePr>
        <p:xfrm>
          <a:off x="304801" y="2216149"/>
          <a:ext cx="8534399" cy="3277045"/>
        </p:xfrm>
        <a:graphic>
          <a:graphicData uri="http://schemas.openxmlformats.org/drawingml/2006/table">
            <a:tbl>
              <a:tblPr firstRow="1" bandRow="1">
                <a:tableStyleId>{69012ECD-51FC-41F1-AA8D-1B2483CD663E}</a:tableStyleId>
              </a:tblPr>
              <a:tblGrid>
                <a:gridCol w="2133599"/>
                <a:gridCol w="1600200"/>
                <a:gridCol w="1600200"/>
                <a:gridCol w="1600200"/>
                <a:gridCol w="1600200"/>
              </a:tblGrid>
              <a:tr h="542925">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Pre-specified target effect size in phase 2 trial,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Investigator-determined phase 2 trial outcome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Actual phase 3 testing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Negative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Positive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No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(n=126)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Yes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Target effect size achieved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 (9.1)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33 (40.2)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30 (23.8)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 (40.9)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Target effect size not achieved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36 (54.6)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19 (23.2)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51 (40.5)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 (18.2)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Target effect size not specified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21 (31.8)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27 (32.9)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40 (31.8)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 (36.4)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Ambiguous target effect size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 (4.6)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 (3.7)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 (4.0)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 (4.6)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7" name="TextBox 6"/>
          <p:cNvSpPr txBox="1"/>
          <p:nvPr/>
        </p:nvSpPr>
        <p:spPr>
          <a:xfrm>
            <a:off x="1823106" y="1625025"/>
            <a:ext cx="5497788" cy="584775"/>
          </a:xfrm>
          <a:prstGeom prst="rect">
            <a:avLst/>
          </a:prstGeom>
          <a:noFill/>
        </p:spPr>
        <p:txBody>
          <a:bodyPr wrap="none" rtlCol="0">
            <a:spAutoFit/>
          </a:bodyPr>
          <a:lstStyle/>
          <a:p>
            <a:pPr algn="ctr"/>
            <a:r>
              <a:rPr lang="en-GB" sz="1600" b="1" dirty="0" smtClean="0"/>
              <a:t>Achievement of </a:t>
            </a:r>
            <a:r>
              <a:rPr lang="en-GB" sz="1600" b="1" dirty="0"/>
              <a:t>t</a:t>
            </a:r>
            <a:r>
              <a:rPr lang="en-GB" sz="1600" b="1" dirty="0" smtClean="0"/>
              <a:t>arget effect size and relationship to </a:t>
            </a:r>
          </a:p>
          <a:p>
            <a:pPr algn="ctr"/>
            <a:r>
              <a:rPr lang="en-GB" sz="1600" b="1" dirty="0" smtClean="0"/>
              <a:t>phase 2 trial outcome and phase 3 testing</a:t>
            </a:r>
            <a:endParaRPr lang="en-GB" sz="1600" b="1" dirty="0"/>
          </a:p>
        </p:txBody>
      </p:sp>
    </p:spTree>
    <p:extLst>
      <p:ext uri="{BB962C8B-B14F-4D97-AF65-F5344CB8AC3E}">
        <p14:creationId xmlns:p14="http://schemas.microsoft.com/office/powerpoint/2010/main" val="24390865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227: Correlation of phase 2 trials (Ph2t) results with outcomes of Phase 3 trials (Ph3t) of investigational agents (IA) in locally advanced and metastatic pancreas cancer (LAMPC</a:t>
            </a:r>
            <a:r>
              <a:rPr lang="en-GB" dirty="0" smtClean="0"/>
              <a:t>) – Tang M,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endParaRPr lang="en-GB" b="1" dirty="0"/>
          </a:p>
        </p:txBody>
      </p:sp>
      <p:sp>
        <p:nvSpPr>
          <p:cNvPr id="5" name="Text Placeholder 4"/>
          <p:cNvSpPr>
            <a:spLocks noGrp="1"/>
          </p:cNvSpPr>
          <p:nvPr>
            <p:ph type="body" sz="quarter" idx="11"/>
          </p:nvPr>
        </p:nvSpPr>
        <p:spPr/>
        <p:txBody>
          <a:bodyPr/>
          <a:lstStyle/>
          <a:p>
            <a:r>
              <a:rPr lang="en-GB" dirty="0" smtClean="0"/>
              <a:t>Tang M,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227</a:t>
            </a:r>
            <a:endParaRPr lang="en-GB" dirty="0"/>
          </a:p>
        </p:txBody>
      </p:sp>
      <p:sp>
        <p:nvSpPr>
          <p:cNvPr id="7" name="TextBox 6"/>
          <p:cNvSpPr txBox="1"/>
          <p:nvPr/>
        </p:nvSpPr>
        <p:spPr>
          <a:xfrm>
            <a:off x="1377280" y="1566446"/>
            <a:ext cx="6389441" cy="338554"/>
          </a:xfrm>
          <a:prstGeom prst="rect">
            <a:avLst/>
          </a:prstGeom>
          <a:noFill/>
        </p:spPr>
        <p:txBody>
          <a:bodyPr wrap="none" rtlCol="0">
            <a:spAutoFit/>
          </a:bodyPr>
          <a:lstStyle/>
          <a:p>
            <a:r>
              <a:rPr lang="en-GB" sz="1600" b="1" dirty="0" smtClean="0"/>
              <a:t>Characteristics associated with progression to phase 3 testing</a:t>
            </a:r>
            <a:endParaRPr lang="en-GB" sz="1600" b="1" dirty="0"/>
          </a:p>
        </p:txBody>
      </p:sp>
      <p:graphicFrame>
        <p:nvGraphicFramePr>
          <p:cNvPr id="9" name="Group 88"/>
          <p:cNvGraphicFramePr>
            <a:graphicFrameLocks noGrp="1"/>
          </p:cNvGraphicFramePr>
          <p:nvPr>
            <p:extLst>
              <p:ext uri="{D42A27DB-BD31-4B8C-83A1-F6EECF244321}">
                <p14:modId xmlns:p14="http://schemas.microsoft.com/office/powerpoint/2010/main" val="212577826"/>
              </p:ext>
            </p:extLst>
          </p:nvPr>
        </p:nvGraphicFramePr>
        <p:xfrm>
          <a:off x="369888" y="1981200"/>
          <a:ext cx="8408988" cy="3971453"/>
        </p:xfrm>
        <a:graphic>
          <a:graphicData uri="http://schemas.openxmlformats.org/drawingml/2006/table">
            <a:tbl>
              <a:tblPr firstRow="1" bandRow="1">
                <a:tableStyleId>{69012ECD-51FC-41F1-AA8D-1B2483CD663E}</a:tableStyleId>
              </a:tblPr>
              <a:tblGrid>
                <a:gridCol w="4278312"/>
                <a:gridCol w="1376892"/>
                <a:gridCol w="1376892"/>
                <a:gridCol w="1376892"/>
              </a:tblGrid>
              <a:tr h="40179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1" i="0" u="none" strike="noStrike" cap="none" normalizeH="0" baseline="0" dirty="0" smtClean="0">
                          <a:ln>
                            <a:noFill/>
                          </a:ln>
                          <a:solidFill>
                            <a:schemeClr val="tx2"/>
                          </a:solidFill>
                          <a:effectLst/>
                          <a:latin typeface="Arial" charset="0"/>
                          <a:cs typeface="Arial" charset="0"/>
                        </a:rPr>
                        <a:t>Characteristic,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No phase 3 testing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Phase 3 testing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778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effectLst/>
                        </a:rPr>
                        <a:t>Patients with ECOG PS 0–1</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114 (78.9)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19 (84.7)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0.26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7668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Patients with locally advanced cancer only</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119 (16.2)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20 (22.0)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0.14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7668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Mean sample size of phase 2 trial</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126 (49.0)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22 (60.5)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0.19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7778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Mean objective tumour response</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126 (17.6)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22 (23.7)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0.05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7668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Mean patient recruitment duration, months</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101 (25.3)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19 (17.3)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0.03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7668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Non-randomised design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111 (88.1)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19 (86.4)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0.82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7668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Randomised design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15 (11.9)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3 (13.6)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7668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Target effect size not achieved or unspecified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96 (76.2)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13 (59.1)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0.10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7668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Target effect size achieved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30 (23.8)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9 (40.9)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24390865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227: Correlation of phase 2 trials (Ph2t) results with outcomes of Phase 3 trials (Ph3t) of investigational agents (IA) in locally advanced and metastatic pancreas cancer (LAMPC</a:t>
            </a:r>
            <a:r>
              <a:rPr lang="en-GB" dirty="0" smtClean="0"/>
              <a:t>) – Tang M, et al</a:t>
            </a:r>
            <a:endParaRPr lang="en-GB" dirty="0"/>
          </a:p>
        </p:txBody>
      </p:sp>
      <p:sp>
        <p:nvSpPr>
          <p:cNvPr id="3" name="Content Placeholder 2"/>
          <p:cNvSpPr>
            <a:spLocks noGrp="1"/>
          </p:cNvSpPr>
          <p:nvPr>
            <p:ph idx="1"/>
          </p:nvPr>
        </p:nvSpPr>
        <p:spPr>
          <a:xfrm>
            <a:off x="365124" y="1254035"/>
            <a:ext cx="8413751" cy="670457"/>
          </a:xfrm>
        </p:spPr>
        <p:txBody>
          <a:bodyPr/>
          <a:lstStyle/>
          <a:p>
            <a:pPr marL="0" indent="0">
              <a:buNone/>
            </a:pPr>
            <a:r>
              <a:rPr lang="en-GB" b="1" dirty="0" smtClean="0"/>
              <a:t>Key results (cont.)</a:t>
            </a:r>
          </a:p>
          <a:p>
            <a:pPr>
              <a:buFont typeface="Arial" pitchFamily="34" charset="0"/>
              <a:buChar char="•"/>
            </a:pPr>
            <a:r>
              <a:rPr lang="en-GB" dirty="0" smtClean="0"/>
              <a:t>27 investigational agents tested in phase 2 and phase 3 trials</a:t>
            </a:r>
            <a:endParaRPr lang="en-GB" dirty="0"/>
          </a:p>
        </p:txBody>
      </p:sp>
      <p:sp>
        <p:nvSpPr>
          <p:cNvPr id="5" name="Text Placeholder 4"/>
          <p:cNvSpPr>
            <a:spLocks noGrp="1"/>
          </p:cNvSpPr>
          <p:nvPr>
            <p:ph type="body" sz="quarter" idx="11"/>
          </p:nvPr>
        </p:nvSpPr>
        <p:spPr/>
        <p:txBody>
          <a:bodyPr/>
          <a:lstStyle/>
          <a:p>
            <a:r>
              <a:rPr lang="en-GB" dirty="0" smtClean="0"/>
              <a:t>Tang M,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227</a:t>
            </a:r>
            <a:endParaRPr lang="en-GB" dirty="0"/>
          </a:p>
        </p:txBody>
      </p:sp>
      <p:grpSp>
        <p:nvGrpSpPr>
          <p:cNvPr id="2053" name="Group 2052"/>
          <p:cNvGrpSpPr/>
          <p:nvPr/>
        </p:nvGrpSpPr>
        <p:grpSpPr>
          <a:xfrm>
            <a:off x="661416" y="1932801"/>
            <a:ext cx="3030716" cy="2263238"/>
            <a:chOff x="1656494" y="2026930"/>
            <a:chExt cx="3030716" cy="2263238"/>
          </a:xfrm>
        </p:grpSpPr>
        <p:sp>
          <p:nvSpPr>
            <p:cNvPr id="27" name="Freeform 26"/>
            <p:cNvSpPr>
              <a:spLocks/>
            </p:cNvSpPr>
            <p:nvPr/>
          </p:nvSpPr>
          <p:spPr bwMode="auto">
            <a:xfrm>
              <a:off x="2218391" y="2306129"/>
              <a:ext cx="2313863" cy="155172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28" name="Line 6"/>
            <p:cNvSpPr>
              <a:spLocks noChangeShapeType="1"/>
            </p:cNvSpPr>
            <p:nvPr/>
          </p:nvSpPr>
          <p:spPr bwMode="auto">
            <a:xfrm>
              <a:off x="2164440" y="2306128"/>
              <a:ext cx="5395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30" name="Line 8"/>
            <p:cNvSpPr>
              <a:spLocks noChangeShapeType="1"/>
            </p:cNvSpPr>
            <p:nvPr/>
          </p:nvSpPr>
          <p:spPr bwMode="auto">
            <a:xfrm>
              <a:off x="2164440" y="2812029"/>
              <a:ext cx="5395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32" name="Line 10"/>
            <p:cNvSpPr>
              <a:spLocks noChangeShapeType="1"/>
            </p:cNvSpPr>
            <p:nvPr/>
          </p:nvSpPr>
          <p:spPr bwMode="auto">
            <a:xfrm>
              <a:off x="2164440" y="3319840"/>
              <a:ext cx="5395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33" name="Line 11"/>
            <p:cNvSpPr>
              <a:spLocks noChangeShapeType="1"/>
            </p:cNvSpPr>
            <p:nvPr/>
          </p:nvSpPr>
          <p:spPr bwMode="auto">
            <a:xfrm>
              <a:off x="2164440" y="3826317"/>
              <a:ext cx="5395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36" name="Line 14"/>
            <p:cNvSpPr>
              <a:spLocks noChangeShapeType="1"/>
            </p:cNvSpPr>
            <p:nvPr/>
          </p:nvSpPr>
          <p:spPr bwMode="auto">
            <a:xfrm>
              <a:off x="3771842" y="3858108"/>
              <a:ext cx="0" cy="6871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37" name="Line 17"/>
            <p:cNvSpPr>
              <a:spLocks noChangeShapeType="1"/>
            </p:cNvSpPr>
            <p:nvPr/>
          </p:nvSpPr>
          <p:spPr bwMode="auto">
            <a:xfrm>
              <a:off x="4535324" y="3858108"/>
              <a:ext cx="0" cy="6871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38" name="Line 19"/>
            <p:cNvSpPr>
              <a:spLocks noChangeShapeType="1"/>
            </p:cNvSpPr>
            <p:nvPr/>
          </p:nvSpPr>
          <p:spPr bwMode="auto">
            <a:xfrm>
              <a:off x="3016321" y="3858108"/>
              <a:ext cx="0" cy="6871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39" name="Line 21"/>
            <p:cNvSpPr>
              <a:spLocks noChangeShapeType="1"/>
            </p:cNvSpPr>
            <p:nvPr/>
          </p:nvSpPr>
          <p:spPr bwMode="auto">
            <a:xfrm>
              <a:off x="2260937" y="3858108"/>
              <a:ext cx="0" cy="6871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latin typeface="Arial" panose="020B0604020202020204" pitchFamily="34" charset="0"/>
                <a:cs typeface="Arial" panose="020B0604020202020204" pitchFamily="34" charset="0"/>
              </a:endParaRPr>
            </a:p>
          </p:txBody>
        </p:sp>
        <p:sp>
          <p:nvSpPr>
            <p:cNvPr id="12" name="TextBox 11"/>
            <p:cNvSpPr txBox="1"/>
            <p:nvPr/>
          </p:nvSpPr>
          <p:spPr>
            <a:xfrm rot="16200000">
              <a:off x="966561" y="2897325"/>
              <a:ext cx="1749198" cy="369332"/>
            </a:xfrm>
            <a:prstGeom prst="rect">
              <a:avLst/>
            </a:prstGeom>
            <a:noFill/>
          </p:spPr>
          <p:txBody>
            <a:bodyPr wrap="none" rtlCol="0">
              <a:spAutoFit/>
            </a:bodyPr>
            <a:lstStyle/>
            <a:p>
              <a:pPr algn="ctr"/>
              <a:r>
                <a:rPr lang="en-GB" sz="900" dirty="0">
                  <a:solidFill>
                    <a:srgbClr val="4D4D4D"/>
                  </a:solidFill>
                  <a:latin typeface="Arial" panose="020B0604020202020204" pitchFamily="34" charset="0"/>
                  <a:cs typeface="Arial" panose="020B0604020202020204" pitchFamily="34" charset="0"/>
                </a:rPr>
                <a:t>Objective </a:t>
              </a:r>
              <a:r>
                <a:rPr lang="en-GB" sz="900" dirty="0" smtClean="0">
                  <a:solidFill>
                    <a:srgbClr val="4D4D4D"/>
                  </a:solidFill>
                  <a:latin typeface="Arial" panose="020B0604020202020204" pitchFamily="34" charset="0"/>
                  <a:cs typeface="Arial" panose="020B0604020202020204" pitchFamily="34" charset="0"/>
                </a:rPr>
                <a:t>tumour response </a:t>
              </a:r>
              <a:r>
                <a:rPr lang="en-GB" sz="900" dirty="0">
                  <a:solidFill>
                    <a:srgbClr val="4D4D4D"/>
                  </a:solidFill>
                  <a:latin typeface="Arial" panose="020B0604020202020204" pitchFamily="34" charset="0"/>
                  <a:cs typeface="Arial" panose="020B0604020202020204" pitchFamily="34" charset="0"/>
                </a:rPr>
                <a:t>in </a:t>
              </a:r>
              <a:r>
                <a:rPr lang="en-GB" sz="900" dirty="0" smtClean="0">
                  <a:solidFill>
                    <a:srgbClr val="4D4D4D"/>
                  </a:solidFill>
                  <a:latin typeface="Arial" panose="020B0604020202020204" pitchFamily="34" charset="0"/>
                  <a:cs typeface="Arial" panose="020B0604020202020204" pitchFamily="34" charset="0"/>
                </a:rPr>
                <a:t/>
              </a:r>
              <a:br>
                <a:rPr lang="en-GB" sz="900" dirty="0" smtClean="0">
                  <a:solidFill>
                    <a:srgbClr val="4D4D4D"/>
                  </a:solidFill>
                  <a:latin typeface="Arial" panose="020B0604020202020204" pitchFamily="34" charset="0"/>
                  <a:cs typeface="Arial" panose="020B0604020202020204" pitchFamily="34" charset="0"/>
                </a:rPr>
              </a:br>
              <a:r>
                <a:rPr lang="en-GB" sz="900" dirty="0" smtClean="0">
                  <a:solidFill>
                    <a:srgbClr val="4D4D4D"/>
                  </a:solidFill>
                  <a:latin typeface="Arial" panose="020B0604020202020204" pitchFamily="34" charset="0"/>
                  <a:cs typeface="Arial" panose="020B0604020202020204" pitchFamily="34" charset="0"/>
                </a:rPr>
                <a:t>phase 3 trials, %</a:t>
              </a:r>
              <a:endParaRPr lang="en-GB" sz="900" dirty="0">
                <a:solidFill>
                  <a:srgbClr val="4D4D4D"/>
                </a:solidFill>
                <a:latin typeface="Arial" panose="020B0604020202020204" pitchFamily="34" charset="0"/>
                <a:cs typeface="Arial" panose="020B0604020202020204" pitchFamily="34" charset="0"/>
              </a:endParaRPr>
            </a:p>
          </p:txBody>
        </p:sp>
        <p:sp>
          <p:nvSpPr>
            <p:cNvPr id="13" name="TextBox 12"/>
            <p:cNvSpPr txBox="1"/>
            <p:nvPr/>
          </p:nvSpPr>
          <p:spPr>
            <a:xfrm>
              <a:off x="2017490" y="4059336"/>
              <a:ext cx="2646878" cy="230832"/>
            </a:xfrm>
            <a:prstGeom prst="rect">
              <a:avLst/>
            </a:prstGeom>
            <a:noFill/>
          </p:spPr>
          <p:txBody>
            <a:bodyPr wrap="none" rtlCol="0">
              <a:spAutoFit/>
            </a:bodyPr>
            <a:lstStyle/>
            <a:p>
              <a:pPr algn="ctr" fontAlgn="base">
                <a:spcBef>
                  <a:spcPct val="0"/>
                </a:spcBef>
                <a:spcAft>
                  <a:spcPct val="0"/>
                </a:spcAft>
              </a:pPr>
              <a:r>
                <a:rPr lang="en-GB" sz="900" dirty="0" smtClean="0">
                  <a:solidFill>
                    <a:srgbClr val="4D4D4D"/>
                  </a:solidFill>
                  <a:latin typeface="Arial" panose="020B0604020202020204" pitchFamily="34" charset="0"/>
                  <a:cs typeface="Arial" panose="020B0604020202020204" pitchFamily="34" charset="0"/>
                </a:rPr>
                <a:t>Objective tumour response in phase </a:t>
              </a:r>
              <a:r>
                <a:rPr lang="en-GB" sz="900" dirty="0">
                  <a:solidFill>
                    <a:srgbClr val="4D4D4D"/>
                  </a:solidFill>
                  <a:latin typeface="Arial" panose="020B0604020202020204" pitchFamily="34" charset="0"/>
                  <a:cs typeface="Arial" panose="020B0604020202020204" pitchFamily="34" charset="0"/>
                </a:rPr>
                <a:t>2</a:t>
              </a:r>
              <a:r>
                <a:rPr lang="en-GB" sz="900" dirty="0" smtClean="0">
                  <a:solidFill>
                    <a:srgbClr val="4D4D4D"/>
                  </a:solidFill>
                  <a:latin typeface="Arial" panose="020B0604020202020204" pitchFamily="34" charset="0"/>
                  <a:cs typeface="Arial" panose="020B0604020202020204" pitchFamily="34" charset="0"/>
                </a:rPr>
                <a:t> trials, %</a:t>
              </a:r>
              <a:endParaRPr lang="en-GB" sz="900" dirty="0">
                <a:solidFill>
                  <a:srgbClr val="4D4D4D"/>
                </a:solidFill>
                <a:latin typeface="Arial" panose="020B0604020202020204" pitchFamily="34" charset="0"/>
                <a:cs typeface="Arial" panose="020B0604020202020204" pitchFamily="34" charset="0"/>
              </a:endParaRPr>
            </a:p>
          </p:txBody>
        </p:sp>
        <p:sp>
          <p:nvSpPr>
            <p:cNvPr id="14" name="TextBox 13"/>
            <p:cNvSpPr txBox="1"/>
            <p:nvPr/>
          </p:nvSpPr>
          <p:spPr>
            <a:xfrm>
              <a:off x="1920006" y="2196744"/>
              <a:ext cx="300082" cy="215444"/>
            </a:xfrm>
            <a:prstGeom prst="rect">
              <a:avLst/>
            </a:prstGeom>
            <a:noFill/>
          </p:spPr>
          <p:txBody>
            <a:bodyPr wrap="none" rtlCol="0" anchor="ctr" anchorCtr="0">
              <a:spAutoFit/>
            </a:bodyPr>
            <a:lstStyle/>
            <a:p>
              <a:pPr algn="r"/>
              <a:r>
                <a:rPr lang="en-GB" sz="800" dirty="0" smtClean="0">
                  <a:solidFill>
                    <a:srgbClr val="4D4D4D"/>
                  </a:solidFill>
                  <a:latin typeface="Arial" panose="020B0604020202020204" pitchFamily="34" charset="0"/>
                  <a:cs typeface="Arial" panose="020B0604020202020204" pitchFamily="34" charset="0"/>
                </a:rPr>
                <a:t>60</a:t>
              </a:r>
              <a:endParaRPr lang="en-GB" sz="800" dirty="0">
                <a:solidFill>
                  <a:srgbClr val="4D4D4D"/>
                </a:solidFill>
                <a:latin typeface="Arial" panose="020B0604020202020204" pitchFamily="34" charset="0"/>
                <a:cs typeface="Arial" panose="020B0604020202020204" pitchFamily="34" charset="0"/>
              </a:endParaRPr>
            </a:p>
          </p:txBody>
        </p:sp>
        <p:sp>
          <p:nvSpPr>
            <p:cNvPr id="16" name="TextBox 15"/>
            <p:cNvSpPr txBox="1"/>
            <p:nvPr/>
          </p:nvSpPr>
          <p:spPr>
            <a:xfrm>
              <a:off x="1920006" y="2703666"/>
              <a:ext cx="300082" cy="215444"/>
            </a:xfrm>
            <a:prstGeom prst="rect">
              <a:avLst/>
            </a:prstGeom>
            <a:noFill/>
          </p:spPr>
          <p:txBody>
            <a:bodyPr wrap="none" rtlCol="0" anchor="ctr" anchorCtr="0">
              <a:spAutoFit/>
            </a:bodyPr>
            <a:lstStyle/>
            <a:p>
              <a:pPr algn="r"/>
              <a:r>
                <a:rPr lang="en-GB" sz="800" dirty="0" smtClean="0">
                  <a:solidFill>
                    <a:srgbClr val="4D4D4D"/>
                  </a:solidFill>
                  <a:latin typeface="Arial" panose="020B0604020202020204" pitchFamily="34" charset="0"/>
                  <a:cs typeface="Arial" panose="020B0604020202020204" pitchFamily="34" charset="0"/>
                </a:rPr>
                <a:t>40</a:t>
              </a:r>
              <a:endParaRPr lang="en-GB" sz="800" dirty="0">
                <a:solidFill>
                  <a:srgbClr val="4D4D4D"/>
                </a:solidFill>
                <a:latin typeface="Arial" panose="020B0604020202020204" pitchFamily="34" charset="0"/>
                <a:cs typeface="Arial" panose="020B0604020202020204" pitchFamily="34" charset="0"/>
              </a:endParaRPr>
            </a:p>
          </p:txBody>
        </p:sp>
        <p:sp>
          <p:nvSpPr>
            <p:cNvPr id="18" name="TextBox 17"/>
            <p:cNvSpPr txBox="1"/>
            <p:nvPr/>
          </p:nvSpPr>
          <p:spPr>
            <a:xfrm>
              <a:off x="1920006" y="3211201"/>
              <a:ext cx="300082" cy="215444"/>
            </a:xfrm>
            <a:prstGeom prst="rect">
              <a:avLst/>
            </a:prstGeom>
            <a:noFill/>
          </p:spPr>
          <p:txBody>
            <a:bodyPr wrap="none" rtlCol="0" anchor="ctr" anchorCtr="0">
              <a:spAutoFit/>
            </a:bodyPr>
            <a:lstStyle/>
            <a:p>
              <a:pPr algn="r"/>
              <a:r>
                <a:rPr lang="en-GB" sz="800" dirty="0" smtClean="0">
                  <a:solidFill>
                    <a:srgbClr val="4D4D4D"/>
                  </a:solidFill>
                  <a:latin typeface="Arial" panose="020B0604020202020204" pitchFamily="34" charset="0"/>
                  <a:cs typeface="Arial" panose="020B0604020202020204" pitchFamily="34" charset="0"/>
                </a:rPr>
                <a:t>20</a:t>
              </a:r>
              <a:endParaRPr lang="en-GB" sz="800" dirty="0">
                <a:solidFill>
                  <a:srgbClr val="4D4D4D"/>
                </a:solidFill>
                <a:latin typeface="Arial" panose="020B0604020202020204" pitchFamily="34" charset="0"/>
                <a:cs typeface="Arial" panose="020B0604020202020204" pitchFamily="34" charset="0"/>
              </a:endParaRPr>
            </a:p>
          </p:txBody>
        </p:sp>
        <p:sp>
          <p:nvSpPr>
            <p:cNvPr id="19" name="TextBox 18"/>
            <p:cNvSpPr txBox="1"/>
            <p:nvPr/>
          </p:nvSpPr>
          <p:spPr>
            <a:xfrm>
              <a:off x="1977714" y="3717539"/>
              <a:ext cx="242374" cy="215444"/>
            </a:xfrm>
            <a:prstGeom prst="rect">
              <a:avLst/>
            </a:prstGeom>
            <a:noFill/>
          </p:spPr>
          <p:txBody>
            <a:bodyPr wrap="none" rtlCol="0" anchor="ctr" anchorCtr="0">
              <a:spAutoFit/>
            </a:bodyPr>
            <a:lstStyle/>
            <a:p>
              <a:pPr algn="r"/>
              <a:r>
                <a:rPr lang="en-GB" sz="800" dirty="0" smtClean="0">
                  <a:solidFill>
                    <a:srgbClr val="4D4D4D"/>
                  </a:solidFill>
                  <a:latin typeface="Arial" panose="020B0604020202020204" pitchFamily="34" charset="0"/>
                  <a:cs typeface="Arial" panose="020B0604020202020204" pitchFamily="34" charset="0"/>
                </a:rPr>
                <a:t>0</a:t>
              </a:r>
              <a:endParaRPr lang="en-GB" sz="800" dirty="0">
                <a:solidFill>
                  <a:srgbClr val="4D4D4D"/>
                </a:solidFill>
                <a:latin typeface="Arial" panose="020B0604020202020204" pitchFamily="34" charset="0"/>
                <a:cs typeface="Arial" panose="020B0604020202020204" pitchFamily="34" charset="0"/>
              </a:endParaRPr>
            </a:p>
          </p:txBody>
        </p:sp>
        <p:sp>
          <p:nvSpPr>
            <p:cNvPr id="20" name="TextBox 19"/>
            <p:cNvSpPr txBox="1"/>
            <p:nvPr/>
          </p:nvSpPr>
          <p:spPr>
            <a:xfrm>
              <a:off x="2142697" y="3892928"/>
              <a:ext cx="242374" cy="215444"/>
            </a:xfrm>
            <a:prstGeom prst="rect">
              <a:avLst/>
            </a:prstGeom>
            <a:noFill/>
          </p:spPr>
          <p:txBody>
            <a:bodyPr wrap="none" rtlCol="0" anchor="t" anchorCtr="0">
              <a:spAutoFit/>
            </a:bodyPr>
            <a:lstStyle/>
            <a:p>
              <a:pPr algn="ctr"/>
              <a:r>
                <a:rPr lang="en-GB" sz="800" dirty="0" smtClean="0">
                  <a:solidFill>
                    <a:srgbClr val="4D4D4D"/>
                  </a:solidFill>
                  <a:latin typeface="Arial" panose="020B0604020202020204" pitchFamily="34" charset="0"/>
                  <a:cs typeface="Arial" panose="020B0604020202020204" pitchFamily="34" charset="0"/>
                </a:rPr>
                <a:t>0</a:t>
              </a:r>
              <a:endParaRPr lang="en-GB" sz="800" dirty="0">
                <a:solidFill>
                  <a:srgbClr val="4D4D4D"/>
                </a:solidFill>
                <a:latin typeface="Arial" panose="020B0604020202020204" pitchFamily="34" charset="0"/>
                <a:cs typeface="Arial" panose="020B0604020202020204" pitchFamily="34" charset="0"/>
              </a:endParaRPr>
            </a:p>
          </p:txBody>
        </p:sp>
        <p:sp>
          <p:nvSpPr>
            <p:cNvPr id="21" name="TextBox 20"/>
            <p:cNvSpPr txBox="1"/>
            <p:nvPr/>
          </p:nvSpPr>
          <p:spPr>
            <a:xfrm>
              <a:off x="2867396" y="3892928"/>
              <a:ext cx="300082" cy="215444"/>
            </a:xfrm>
            <a:prstGeom prst="rect">
              <a:avLst/>
            </a:prstGeom>
            <a:noFill/>
          </p:spPr>
          <p:txBody>
            <a:bodyPr wrap="none" rtlCol="0" anchor="t" anchorCtr="0">
              <a:spAutoFit/>
            </a:bodyPr>
            <a:lstStyle/>
            <a:p>
              <a:pPr algn="ctr"/>
              <a:r>
                <a:rPr lang="en-GB" sz="800" dirty="0" smtClean="0">
                  <a:solidFill>
                    <a:srgbClr val="4D4D4D"/>
                  </a:solidFill>
                  <a:latin typeface="Arial" panose="020B0604020202020204" pitchFamily="34" charset="0"/>
                  <a:cs typeface="Arial" panose="020B0604020202020204" pitchFamily="34" charset="0"/>
                </a:rPr>
                <a:t>20</a:t>
              </a:r>
              <a:endParaRPr lang="en-GB" sz="800" dirty="0">
                <a:solidFill>
                  <a:srgbClr val="4D4D4D"/>
                </a:solidFill>
                <a:latin typeface="Arial" panose="020B0604020202020204" pitchFamily="34" charset="0"/>
                <a:cs typeface="Arial" panose="020B0604020202020204" pitchFamily="34" charset="0"/>
              </a:endParaRPr>
            </a:p>
          </p:txBody>
        </p:sp>
        <p:sp>
          <p:nvSpPr>
            <p:cNvPr id="22" name="TextBox 21"/>
            <p:cNvSpPr txBox="1"/>
            <p:nvPr/>
          </p:nvSpPr>
          <p:spPr>
            <a:xfrm>
              <a:off x="3001292" y="3892928"/>
              <a:ext cx="184730" cy="215444"/>
            </a:xfrm>
            <a:prstGeom prst="rect">
              <a:avLst/>
            </a:prstGeom>
            <a:noFill/>
          </p:spPr>
          <p:txBody>
            <a:bodyPr wrap="none" rtlCol="0" anchor="t" anchorCtr="0">
              <a:spAutoFit/>
            </a:bodyPr>
            <a:lstStyle/>
            <a:p>
              <a:pPr algn="ctr"/>
              <a:endParaRPr lang="en-GB" sz="800" dirty="0">
                <a:solidFill>
                  <a:srgbClr val="4D4D4D"/>
                </a:solidFill>
                <a:latin typeface="Arial" panose="020B0604020202020204" pitchFamily="34" charset="0"/>
                <a:cs typeface="Arial" panose="020B0604020202020204" pitchFamily="34" charset="0"/>
              </a:endParaRPr>
            </a:p>
          </p:txBody>
        </p:sp>
        <p:sp>
          <p:nvSpPr>
            <p:cNvPr id="25" name="TextBox 24"/>
            <p:cNvSpPr txBox="1"/>
            <p:nvPr/>
          </p:nvSpPr>
          <p:spPr>
            <a:xfrm>
              <a:off x="3620939" y="3892928"/>
              <a:ext cx="300082" cy="215444"/>
            </a:xfrm>
            <a:prstGeom prst="rect">
              <a:avLst/>
            </a:prstGeom>
            <a:noFill/>
          </p:spPr>
          <p:txBody>
            <a:bodyPr wrap="none" rtlCol="0" anchor="t" anchorCtr="0">
              <a:spAutoFit/>
            </a:bodyPr>
            <a:lstStyle/>
            <a:p>
              <a:pPr algn="ctr"/>
              <a:r>
                <a:rPr lang="en-GB" sz="800" dirty="0" smtClean="0">
                  <a:solidFill>
                    <a:srgbClr val="4D4D4D"/>
                  </a:solidFill>
                  <a:latin typeface="Arial" panose="020B0604020202020204" pitchFamily="34" charset="0"/>
                  <a:cs typeface="Arial" panose="020B0604020202020204" pitchFamily="34" charset="0"/>
                </a:rPr>
                <a:t>40</a:t>
              </a:r>
              <a:endParaRPr lang="en-GB" sz="800" dirty="0">
                <a:solidFill>
                  <a:srgbClr val="4D4D4D"/>
                </a:solidFill>
                <a:latin typeface="Arial" panose="020B0604020202020204" pitchFamily="34" charset="0"/>
                <a:cs typeface="Arial" panose="020B0604020202020204" pitchFamily="34" charset="0"/>
              </a:endParaRPr>
            </a:p>
          </p:txBody>
        </p:sp>
        <p:sp>
          <p:nvSpPr>
            <p:cNvPr id="26" name="TextBox 25"/>
            <p:cNvSpPr txBox="1"/>
            <p:nvPr/>
          </p:nvSpPr>
          <p:spPr>
            <a:xfrm>
              <a:off x="4387128" y="3892928"/>
              <a:ext cx="300082" cy="215444"/>
            </a:xfrm>
            <a:prstGeom prst="rect">
              <a:avLst/>
            </a:prstGeom>
            <a:noFill/>
          </p:spPr>
          <p:txBody>
            <a:bodyPr wrap="none" rtlCol="0" anchor="t" anchorCtr="0">
              <a:spAutoFit/>
            </a:bodyPr>
            <a:lstStyle/>
            <a:p>
              <a:pPr algn="ctr"/>
              <a:r>
                <a:rPr lang="en-GB" sz="800" dirty="0" smtClean="0">
                  <a:solidFill>
                    <a:srgbClr val="4D4D4D"/>
                  </a:solidFill>
                  <a:latin typeface="Arial" panose="020B0604020202020204" pitchFamily="34" charset="0"/>
                  <a:cs typeface="Arial" panose="020B0604020202020204" pitchFamily="34" charset="0"/>
                </a:rPr>
                <a:t>50</a:t>
              </a:r>
              <a:endParaRPr lang="en-GB" sz="800" dirty="0">
                <a:solidFill>
                  <a:srgbClr val="4D4D4D"/>
                </a:solidFill>
                <a:latin typeface="Arial" panose="020B0604020202020204" pitchFamily="34" charset="0"/>
                <a:cs typeface="Arial" panose="020B0604020202020204" pitchFamily="34" charset="0"/>
              </a:endParaRPr>
            </a:p>
          </p:txBody>
        </p:sp>
        <p:sp>
          <p:nvSpPr>
            <p:cNvPr id="6" name="TextBox 5"/>
            <p:cNvSpPr txBox="1"/>
            <p:nvPr/>
          </p:nvSpPr>
          <p:spPr>
            <a:xfrm>
              <a:off x="2296048" y="2298059"/>
              <a:ext cx="647934" cy="246221"/>
            </a:xfrm>
            <a:prstGeom prst="rect">
              <a:avLst/>
            </a:prstGeom>
            <a:noFill/>
          </p:spPr>
          <p:txBody>
            <a:bodyPr wrap="none" rtlCol="0">
              <a:spAutoFit/>
            </a:bodyPr>
            <a:lstStyle/>
            <a:p>
              <a:r>
                <a:rPr lang="en-GB" sz="1000" dirty="0" smtClean="0">
                  <a:solidFill>
                    <a:srgbClr val="4D4D4D"/>
                  </a:solidFill>
                </a:rPr>
                <a:t>R</a:t>
              </a:r>
              <a:r>
                <a:rPr lang="en-GB" sz="1000" baseline="30000" dirty="0" smtClean="0">
                  <a:solidFill>
                    <a:srgbClr val="4D4D4D"/>
                  </a:solidFill>
                </a:rPr>
                <a:t>2</a:t>
              </a:r>
              <a:r>
                <a:rPr lang="en-GB" sz="1000" dirty="0" smtClean="0">
                  <a:solidFill>
                    <a:srgbClr val="4D4D4D"/>
                  </a:solidFill>
                </a:rPr>
                <a:t>=0.27</a:t>
              </a:r>
              <a:endParaRPr lang="en-GB" sz="1000" dirty="0">
                <a:solidFill>
                  <a:srgbClr val="4D4D4D"/>
                </a:solidFill>
              </a:endParaRPr>
            </a:p>
          </p:txBody>
        </p:sp>
        <p:sp>
          <p:nvSpPr>
            <p:cNvPr id="2048" name="Rectangle 2047"/>
            <p:cNvSpPr/>
            <p:nvPr/>
          </p:nvSpPr>
          <p:spPr>
            <a:xfrm>
              <a:off x="2279798" y="2026930"/>
              <a:ext cx="2220480" cy="276999"/>
            </a:xfrm>
            <a:prstGeom prst="rect">
              <a:avLst/>
            </a:prstGeom>
          </p:spPr>
          <p:txBody>
            <a:bodyPr wrap="none">
              <a:spAutoFit/>
            </a:bodyPr>
            <a:lstStyle/>
            <a:p>
              <a:pPr algn="ctr"/>
              <a:r>
                <a:rPr lang="en-GB" sz="1200" b="1" dirty="0">
                  <a:solidFill>
                    <a:srgbClr val="4D4D4D"/>
                  </a:solidFill>
                  <a:latin typeface="Arial" panose="020B0604020202020204" pitchFamily="34" charset="0"/>
                  <a:cs typeface="Arial" panose="020B0604020202020204" pitchFamily="34" charset="0"/>
                </a:rPr>
                <a:t>Objective </a:t>
              </a:r>
              <a:r>
                <a:rPr lang="en-GB" sz="1200" b="1" dirty="0" smtClean="0">
                  <a:solidFill>
                    <a:srgbClr val="4D4D4D"/>
                  </a:solidFill>
                  <a:latin typeface="Arial" panose="020B0604020202020204" pitchFamily="34" charset="0"/>
                  <a:cs typeface="Arial" panose="020B0604020202020204" pitchFamily="34" charset="0"/>
                </a:rPr>
                <a:t>tumour response </a:t>
              </a:r>
              <a:endParaRPr lang="en-GB" sz="1200" b="1" dirty="0">
                <a:solidFill>
                  <a:srgbClr val="4D4D4D"/>
                </a:solidFill>
              </a:endParaRPr>
            </a:p>
          </p:txBody>
        </p:sp>
      </p:grpSp>
      <p:cxnSp>
        <p:nvCxnSpPr>
          <p:cNvPr id="2055" name="Straight Connector 2054"/>
          <p:cNvCxnSpPr/>
          <p:nvPr/>
        </p:nvCxnSpPr>
        <p:spPr>
          <a:xfrm flipV="1">
            <a:off x="1265859" y="2905304"/>
            <a:ext cx="2190483" cy="628022"/>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2057" name="Straight Connector 2056"/>
          <p:cNvCxnSpPr/>
          <p:nvPr/>
        </p:nvCxnSpPr>
        <p:spPr>
          <a:xfrm flipV="1">
            <a:off x="1268806" y="2212000"/>
            <a:ext cx="2268370" cy="1519132"/>
          </a:xfrm>
          <a:prstGeom prst="line">
            <a:avLst/>
          </a:prstGeom>
          <a:ln>
            <a:prstDash val="sysDash"/>
          </a:ln>
          <a:effectLst/>
        </p:spPr>
        <p:style>
          <a:lnRef idx="1">
            <a:schemeClr val="accent1"/>
          </a:lnRef>
          <a:fillRef idx="0">
            <a:schemeClr val="accent1"/>
          </a:fillRef>
          <a:effectRef idx="0">
            <a:schemeClr val="accent1"/>
          </a:effectRef>
          <a:fontRef idx="minor">
            <a:schemeClr val="tx1"/>
          </a:fontRef>
        </p:style>
      </p:cxnSp>
      <p:grpSp>
        <p:nvGrpSpPr>
          <p:cNvPr id="2059" name="Group 2058"/>
          <p:cNvGrpSpPr/>
          <p:nvPr/>
        </p:nvGrpSpPr>
        <p:grpSpPr>
          <a:xfrm>
            <a:off x="1246644" y="2739509"/>
            <a:ext cx="2233657" cy="961754"/>
            <a:chOff x="2241722" y="2833638"/>
            <a:chExt cx="2233657" cy="961754"/>
          </a:xfrm>
        </p:grpSpPr>
        <p:sp>
          <p:nvSpPr>
            <p:cNvPr id="2058" name="Oval 2057"/>
            <p:cNvSpPr>
              <a:spLocks noChangeAspect="1"/>
            </p:cNvSpPr>
            <p:nvPr/>
          </p:nvSpPr>
          <p:spPr>
            <a:xfrm>
              <a:off x="4427461" y="2833638"/>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1" name="Oval 100"/>
            <p:cNvSpPr>
              <a:spLocks noChangeAspect="1"/>
            </p:cNvSpPr>
            <p:nvPr/>
          </p:nvSpPr>
          <p:spPr>
            <a:xfrm>
              <a:off x="3976611" y="2938120"/>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 name="Oval 101"/>
            <p:cNvSpPr>
              <a:spLocks noChangeAspect="1"/>
            </p:cNvSpPr>
            <p:nvPr/>
          </p:nvSpPr>
          <p:spPr>
            <a:xfrm>
              <a:off x="3976611" y="2994208"/>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3" name="Oval 102"/>
            <p:cNvSpPr>
              <a:spLocks noChangeAspect="1"/>
            </p:cNvSpPr>
            <p:nvPr/>
          </p:nvSpPr>
          <p:spPr>
            <a:xfrm>
              <a:off x="3436861" y="2945356"/>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4" name="Oval 103"/>
            <p:cNvSpPr>
              <a:spLocks noChangeAspect="1"/>
            </p:cNvSpPr>
            <p:nvPr/>
          </p:nvSpPr>
          <p:spPr>
            <a:xfrm>
              <a:off x="3238448" y="2867480"/>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5" name="Oval 104"/>
            <p:cNvSpPr>
              <a:spLocks noChangeAspect="1"/>
            </p:cNvSpPr>
            <p:nvPr/>
          </p:nvSpPr>
          <p:spPr>
            <a:xfrm>
              <a:off x="3401363" y="3119804"/>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6" name="Oval 105"/>
            <p:cNvSpPr>
              <a:spLocks noChangeAspect="1"/>
            </p:cNvSpPr>
            <p:nvPr/>
          </p:nvSpPr>
          <p:spPr>
            <a:xfrm>
              <a:off x="2950686" y="305803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7" name="Oval 106"/>
            <p:cNvSpPr>
              <a:spLocks noChangeAspect="1"/>
            </p:cNvSpPr>
            <p:nvPr/>
          </p:nvSpPr>
          <p:spPr>
            <a:xfrm>
              <a:off x="2693684" y="3015205"/>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8" name="Oval 107"/>
            <p:cNvSpPr>
              <a:spLocks noChangeAspect="1"/>
            </p:cNvSpPr>
            <p:nvPr/>
          </p:nvSpPr>
          <p:spPr>
            <a:xfrm>
              <a:off x="2604204" y="321120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9" name="Oval 108"/>
            <p:cNvSpPr>
              <a:spLocks noChangeAspect="1"/>
            </p:cNvSpPr>
            <p:nvPr/>
          </p:nvSpPr>
          <p:spPr>
            <a:xfrm>
              <a:off x="3316969" y="3299725"/>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0" name="Oval 109"/>
            <p:cNvSpPr>
              <a:spLocks noChangeAspect="1"/>
            </p:cNvSpPr>
            <p:nvPr/>
          </p:nvSpPr>
          <p:spPr>
            <a:xfrm>
              <a:off x="3186022" y="3425728"/>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1" name="Oval 110"/>
            <p:cNvSpPr>
              <a:spLocks noChangeAspect="1"/>
            </p:cNvSpPr>
            <p:nvPr/>
          </p:nvSpPr>
          <p:spPr>
            <a:xfrm>
              <a:off x="3088032" y="340504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2" name="Oval 111"/>
            <p:cNvSpPr>
              <a:spLocks noChangeAspect="1"/>
            </p:cNvSpPr>
            <p:nvPr/>
          </p:nvSpPr>
          <p:spPr>
            <a:xfrm>
              <a:off x="3037960" y="3385795"/>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3" name="Oval 112"/>
            <p:cNvSpPr>
              <a:spLocks noChangeAspect="1"/>
            </p:cNvSpPr>
            <p:nvPr/>
          </p:nvSpPr>
          <p:spPr>
            <a:xfrm>
              <a:off x="3037960" y="3429000"/>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4" name="Oval 113"/>
            <p:cNvSpPr>
              <a:spLocks noChangeAspect="1"/>
            </p:cNvSpPr>
            <p:nvPr/>
          </p:nvSpPr>
          <p:spPr>
            <a:xfrm>
              <a:off x="2693684" y="3439867"/>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5" name="Oval 114"/>
            <p:cNvSpPr>
              <a:spLocks noChangeAspect="1"/>
            </p:cNvSpPr>
            <p:nvPr/>
          </p:nvSpPr>
          <p:spPr>
            <a:xfrm>
              <a:off x="2248130" y="352742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6" name="Oval 115"/>
            <p:cNvSpPr>
              <a:spLocks noChangeAspect="1"/>
            </p:cNvSpPr>
            <p:nvPr/>
          </p:nvSpPr>
          <p:spPr>
            <a:xfrm>
              <a:off x="2693684" y="352742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7" name="Oval 116"/>
            <p:cNvSpPr>
              <a:spLocks noChangeAspect="1"/>
            </p:cNvSpPr>
            <p:nvPr/>
          </p:nvSpPr>
          <p:spPr>
            <a:xfrm>
              <a:off x="3115279" y="347220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8" name="Oval 117"/>
            <p:cNvSpPr>
              <a:spLocks noChangeAspect="1"/>
            </p:cNvSpPr>
            <p:nvPr/>
          </p:nvSpPr>
          <p:spPr>
            <a:xfrm>
              <a:off x="2241722" y="3747474"/>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9" name="Oval 118"/>
            <p:cNvSpPr>
              <a:spLocks noChangeAspect="1"/>
            </p:cNvSpPr>
            <p:nvPr/>
          </p:nvSpPr>
          <p:spPr>
            <a:xfrm>
              <a:off x="3175734" y="3429000"/>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0" name="Oval 119"/>
            <p:cNvSpPr>
              <a:spLocks noChangeAspect="1"/>
            </p:cNvSpPr>
            <p:nvPr/>
          </p:nvSpPr>
          <p:spPr>
            <a:xfrm>
              <a:off x="3111991" y="347220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1" name="Oval 120"/>
            <p:cNvSpPr>
              <a:spLocks noChangeAspect="1"/>
            </p:cNvSpPr>
            <p:nvPr/>
          </p:nvSpPr>
          <p:spPr>
            <a:xfrm>
              <a:off x="2964640" y="355379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2" name="Oval 121"/>
            <p:cNvSpPr>
              <a:spLocks noChangeAspect="1"/>
            </p:cNvSpPr>
            <p:nvPr/>
          </p:nvSpPr>
          <p:spPr>
            <a:xfrm>
              <a:off x="2607363" y="3683299"/>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3" name="Oval 122"/>
            <p:cNvSpPr>
              <a:spLocks noChangeAspect="1"/>
            </p:cNvSpPr>
            <p:nvPr/>
          </p:nvSpPr>
          <p:spPr>
            <a:xfrm>
              <a:off x="2816303" y="363538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4" name="Oval 123"/>
            <p:cNvSpPr>
              <a:spLocks noChangeAspect="1"/>
            </p:cNvSpPr>
            <p:nvPr/>
          </p:nvSpPr>
          <p:spPr>
            <a:xfrm>
              <a:off x="2692815" y="3683299"/>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5" name="Oval 124"/>
            <p:cNvSpPr>
              <a:spLocks noChangeAspect="1"/>
            </p:cNvSpPr>
            <p:nvPr/>
          </p:nvSpPr>
          <p:spPr>
            <a:xfrm>
              <a:off x="2926727" y="3674536"/>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6" name="Oval 125"/>
            <p:cNvSpPr>
              <a:spLocks noChangeAspect="1"/>
            </p:cNvSpPr>
            <p:nvPr/>
          </p:nvSpPr>
          <p:spPr>
            <a:xfrm>
              <a:off x="3627699" y="3621105"/>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7" name="Oval 126"/>
            <p:cNvSpPr>
              <a:spLocks noChangeAspect="1"/>
            </p:cNvSpPr>
            <p:nvPr/>
          </p:nvSpPr>
          <p:spPr>
            <a:xfrm>
              <a:off x="3866458" y="3698495"/>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8" name="Oval 127"/>
            <p:cNvSpPr>
              <a:spLocks noChangeAspect="1"/>
            </p:cNvSpPr>
            <p:nvPr/>
          </p:nvSpPr>
          <p:spPr>
            <a:xfrm>
              <a:off x="3209981" y="355379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sp>
        <p:nvSpPr>
          <p:cNvPr id="74" name="Freeform 73"/>
          <p:cNvSpPr>
            <a:spLocks/>
          </p:cNvSpPr>
          <p:nvPr/>
        </p:nvSpPr>
        <p:spPr bwMode="auto">
          <a:xfrm>
            <a:off x="5636505" y="2212000"/>
            <a:ext cx="2313863" cy="155172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75" name="Line 6"/>
          <p:cNvSpPr>
            <a:spLocks noChangeShapeType="1"/>
          </p:cNvSpPr>
          <p:nvPr/>
        </p:nvSpPr>
        <p:spPr bwMode="auto">
          <a:xfrm>
            <a:off x="5582554" y="2211999"/>
            <a:ext cx="5395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76" name="Line 8"/>
          <p:cNvSpPr>
            <a:spLocks noChangeShapeType="1"/>
          </p:cNvSpPr>
          <p:nvPr/>
        </p:nvSpPr>
        <p:spPr bwMode="auto">
          <a:xfrm>
            <a:off x="5582554" y="2604908"/>
            <a:ext cx="5395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78" name="Line 11"/>
          <p:cNvSpPr>
            <a:spLocks noChangeShapeType="1"/>
          </p:cNvSpPr>
          <p:nvPr/>
        </p:nvSpPr>
        <p:spPr bwMode="auto">
          <a:xfrm>
            <a:off x="5582554" y="3732188"/>
            <a:ext cx="5395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79" name="Line 14"/>
          <p:cNvSpPr>
            <a:spLocks noChangeShapeType="1"/>
          </p:cNvSpPr>
          <p:nvPr/>
        </p:nvSpPr>
        <p:spPr bwMode="auto">
          <a:xfrm>
            <a:off x="7341789" y="3763979"/>
            <a:ext cx="0" cy="6871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80" name="Line 17"/>
          <p:cNvSpPr>
            <a:spLocks noChangeShapeType="1"/>
          </p:cNvSpPr>
          <p:nvPr/>
        </p:nvSpPr>
        <p:spPr bwMode="auto">
          <a:xfrm>
            <a:off x="7893411" y="3763979"/>
            <a:ext cx="0" cy="6871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82" name="Line 21"/>
          <p:cNvSpPr>
            <a:spLocks noChangeShapeType="1"/>
          </p:cNvSpPr>
          <p:nvPr/>
        </p:nvSpPr>
        <p:spPr bwMode="auto">
          <a:xfrm>
            <a:off x="5679051" y="3763979"/>
            <a:ext cx="0" cy="6871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latin typeface="Arial" panose="020B0604020202020204" pitchFamily="34" charset="0"/>
              <a:cs typeface="Arial" panose="020B0604020202020204" pitchFamily="34" charset="0"/>
            </a:endParaRPr>
          </a:p>
        </p:txBody>
      </p:sp>
      <p:sp>
        <p:nvSpPr>
          <p:cNvPr id="83" name="TextBox 82"/>
          <p:cNvSpPr txBox="1"/>
          <p:nvPr/>
        </p:nvSpPr>
        <p:spPr>
          <a:xfrm rot="16200000">
            <a:off x="4583449" y="2803196"/>
            <a:ext cx="1351652" cy="369332"/>
          </a:xfrm>
          <a:prstGeom prst="rect">
            <a:avLst/>
          </a:prstGeom>
          <a:noFill/>
        </p:spPr>
        <p:txBody>
          <a:bodyPr wrap="none" rtlCol="0">
            <a:spAutoFit/>
          </a:bodyPr>
          <a:lstStyle/>
          <a:p>
            <a:pPr algn="ctr"/>
            <a:r>
              <a:rPr lang="en-GB" sz="900" dirty="0" smtClean="0">
                <a:solidFill>
                  <a:srgbClr val="4D4D4D"/>
                </a:solidFill>
                <a:latin typeface="Arial" panose="020B0604020202020204" pitchFamily="34" charset="0"/>
                <a:cs typeface="Arial" panose="020B0604020202020204" pitchFamily="34" charset="0"/>
              </a:rPr>
              <a:t>Median PFS </a:t>
            </a:r>
            <a:r>
              <a:rPr lang="en-GB" sz="900" dirty="0">
                <a:solidFill>
                  <a:srgbClr val="4D4D4D"/>
                </a:solidFill>
                <a:latin typeface="Arial" panose="020B0604020202020204" pitchFamily="34" charset="0"/>
                <a:cs typeface="Arial" panose="020B0604020202020204" pitchFamily="34" charset="0"/>
              </a:rPr>
              <a:t>in </a:t>
            </a:r>
            <a:endParaRPr lang="en-GB" sz="900" dirty="0" smtClean="0">
              <a:solidFill>
                <a:srgbClr val="4D4D4D"/>
              </a:solidFill>
              <a:latin typeface="Arial" panose="020B0604020202020204" pitchFamily="34" charset="0"/>
              <a:cs typeface="Arial" panose="020B0604020202020204" pitchFamily="34" charset="0"/>
            </a:endParaRPr>
          </a:p>
          <a:p>
            <a:pPr algn="ctr"/>
            <a:r>
              <a:rPr lang="en-GB" sz="900" dirty="0" smtClean="0">
                <a:solidFill>
                  <a:srgbClr val="4D4D4D"/>
                </a:solidFill>
                <a:latin typeface="Arial" panose="020B0604020202020204" pitchFamily="34" charset="0"/>
                <a:cs typeface="Arial" panose="020B0604020202020204" pitchFamily="34" charset="0"/>
              </a:rPr>
              <a:t>phase </a:t>
            </a:r>
            <a:r>
              <a:rPr lang="en-GB" sz="900" dirty="0">
                <a:solidFill>
                  <a:srgbClr val="4D4D4D"/>
                </a:solidFill>
                <a:latin typeface="Arial" panose="020B0604020202020204" pitchFamily="34" charset="0"/>
                <a:cs typeface="Arial" panose="020B0604020202020204" pitchFamily="34" charset="0"/>
              </a:rPr>
              <a:t>3</a:t>
            </a:r>
            <a:r>
              <a:rPr lang="en-GB" sz="900" dirty="0" smtClean="0">
                <a:solidFill>
                  <a:srgbClr val="4D4D4D"/>
                </a:solidFill>
                <a:latin typeface="Arial" panose="020B0604020202020204" pitchFamily="34" charset="0"/>
                <a:cs typeface="Arial" panose="020B0604020202020204" pitchFamily="34" charset="0"/>
              </a:rPr>
              <a:t> trials, months</a:t>
            </a:r>
            <a:endParaRPr lang="en-GB" sz="900" dirty="0">
              <a:solidFill>
                <a:srgbClr val="4D4D4D"/>
              </a:solidFill>
              <a:latin typeface="Arial" panose="020B0604020202020204" pitchFamily="34" charset="0"/>
              <a:cs typeface="Arial" panose="020B0604020202020204" pitchFamily="34" charset="0"/>
            </a:endParaRPr>
          </a:p>
        </p:txBody>
      </p:sp>
      <p:sp>
        <p:nvSpPr>
          <p:cNvPr id="84" name="TextBox 83"/>
          <p:cNvSpPr txBox="1"/>
          <p:nvPr/>
        </p:nvSpPr>
        <p:spPr>
          <a:xfrm>
            <a:off x="5669641" y="3965207"/>
            <a:ext cx="2178803" cy="230832"/>
          </a:xfrm>
          <a:prstGeom prst="rect">
            <a:avLst/>
          </a:prstGeom>
          <a:noFill/>
        </p:spPr>
        <p:txBody>
          <a:bodyPr wrap="none" rtlCol="0">
            <a:spAutoFit/>
          </a:bodyPr>
          <a:lstStyle/>
          <a:p>
            <a:pPr algn="ctr"/>
            <a:r>
              <a:rPr lang="en-GB" sz="900" dirty="0">
                <a:solidFill>
                  <a:srgbClr val="4D4D4D"/>
                </a:solidFill>
                <a:latin typeface="Arial" panose="020B0604020202020204" pitchFamily="34" charset="0"/>
                <a:cs typeface="Arial" panose="020B0604020202020204" pitchFamily="34" charset="0"/>
              </a:rPr>
              <a:t>Median </a:t>
            </a:r>
            <a:r>
              <a:rPr lang="en-GB" sz="900" dirty="0" smtClean="0">
                <a:solidFill>
                  <a:srgbClr val="4D4D4D"/>
                </a:solidFill>
                <a:latin typeface="Arial" panose="020B0604020202020204" pitchFamily="34" charset="0"/>
                <a:cs typeface="Arial" panose="020B0604020202020204" pitchFamily="34" charset="0"/>
              </a:rPr>
              <a:t>PFS </a:t>
            </a:r>
            <a:r>
              <a:rPr lang="en-GB" sz="900" dirty="0">
                <a:solidFill>
                  <a:srgbClr val="4D4D4D"/>
                </a:solidFill>
                <a:latin typeface="Arial" panose="020B0604020202020204" pitchFamily="34" charset="0"/>
                <a:cs typeface="Arial" panose="020B0604020202020204" pitchFamily="34" charset="0"/>
              </a:rPr>
              <a:t>in </a:t>
            </a:r>
            <a:r>
              <a:rPr lang="en-GB" sz="900" dirty="0" smtClean="0">
                <a:solidFill>
                  <a:srgbClr val="4D4D4D"/>
                </a:solidFill>
                <a:latin typeface="Arial" panose="020B0604020202020204" pitchFamily="34" charset="0"/>
                <a:cs typeface="Arial" panose="020B0604020202020204" pitchFamily="34" charset="0"/>
              </a:rPr>
              <a:t>phase 2 trials, months</a:t>
            </a:r>
            <a:endParaRPr lang="en-GB" sz="900" dirty="0">
              <a:solidFill>
                <a:srgbClr val="4D4D4D"/>
              </a:solidFill>
              <a:latin typeface="Arial" panose="020B0604020202020204" pitchFamily="34" charset="0"/>
              <a:cs typeface="Arial" panose="020B0604020202020204" pitchFamily="34" charset="0"/>
            </a:endParaRPr>
          </a:p>
        </p:txBody>
      </p:sp>
      <p:sp>
        <p:nvSpPr>
          <p:cNvPr id="85" name="TextBox 84"/>
          <p:cNvSpPr txBox="1"/>
          <p:nvPr/>
        </p:nvSpPr>
        <p:spPr>
          <a:xfrm>
            <a:off x="5338120" y="2102615"/>
            <a:ext cx="300082" cy="215444"/>
          </a:xfrm>
          <a:prstGeom prst="rect">
            <a:avLst/>
          </a:prstGeom>
          <a:noFill/>
        </p:spPr>
        <p:txBody>
          <a:bodyPr wrap="none" rtlCol="0" anchor="ctr" anchorCtr="0">
            <a:spAutoFit/>
          </a:bodyPr>
          <a:lstStyle/>
          <a:p>
            <a:pPr algn="r"/>
            <a:r>
              <a:rPr lang="en-GB" sz="800" dirty="0" smtClean="0">
                <a:solidFill>
                  <a:srgbClr val="4D4D4D"/>
                </a:solidFill>
                <a:latin typeface="Arial" panose="020B0604020202020204" pitchFamily="34" charset="0"/>
                <a:cs typeface="Arial" panose="020B0604020202020204" pitchFamily="34" charset="0"/>
              </a:rPr>
              <a:t>10</a:t>
            </a:r>
            <a:endParaRPr lang="en-GB" sz="800" dirty="0">
              <a:solidFill>
                <a:srgbClr val="4D4D4D"/>
              </a:solidFill>
              <a:latin typeface="Arial" panose="020B0604020202020204" pitchFamily="34" charset="0"/>
              <a:cs typeface="Arial" panose="020B0604020202020204" pitchFamily="34" charset="0"/>
            </a:endParaRPr>
          </a:p>
        </p:txBody>
      </p:sp>
      <p:sp>
        <p:nvSpPr>
          <p:cNvPr id="86" name="TextBox 85"/>
          <p:cNvSpPr txBox="1"/>
          <p:nvPr/>
        </p:nvSpPr>
        <p:spPr>
          <a:xfrm>
            <a:off x="5395828" y="2496545"/>
            <a:ext cx="242374" cy="215444"/>
          </a:xfrm>
          <a:prstGeom prst="rect">
            <a:avLst/>
          </a:prstGeom>
          <a:noFill/>
        </p:spPr>
        <p:txBody>
          <a:bodyPr wrap="none" rtlCol="0" anchor="ctr" anchorCtr="0">
            <a:spAutoFit/>
          </a:bodyPr>
          <a:lstStyle/>
          <a:p>
            <a:pPr algn="r"/>
            <a:r>
              <a:rPr lang="en-GB" sz="800" dirty="0" smtClean="0">
                <a:solidFill>
                  <a:srgbClr val="4D4D4D"/>
                </a:solidFill>
                <a:latin typeface="Arial" panose="020B0604020202020204" pitchFamily="34" charset="0"/>
                <a:cs typeface="Arial" panose="020B0604020202020204" pitchFamily="34" charset="0"/>
              </a:rPr>
              <a:t>8</a:t>
            </a:r>
            <a:endParaRPr lang="en-GB" sz="800" dirty="0">
              <a:solidFill>
                <a:srgbClr val="4D4D4D"/>
              </a:solidFill>
              <a:latin typeface="Arial" panose="020B0604020202020204" pitchFamily="34" charset="0"/>
              <a:cs typeface="Arial" panose="020B0604020202020204" pitchFamily="34" charset="0"/>
            </a:endParaRPr>
          </a:p>
        </p:txBody>
      </p:sp>
      <p:sp>
        <p:nvSpPr>
          <p:cNvPr id="77" name="Line 10"/>
          <p:cNvSpPr>
            <a:spLocks noChangeShapeType="1"/>
          </p:cNvSpPr>
          <p:nvPr/>
        </p:nvSpPr>
        <p:spPr bwMode="auto">
          <a:xfrm>
            <a:off x="5582554" y="3345765"/>
            <a:ext cx="5395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87" name="TextBox 86"/>
          <p:cNvSpPr txBox="1"/>
          <p:nvPr/>
        </p:nvSpPr>
        <p:spPr>
          <a:xfrm>
            <a:off x="5395828" y="3237126"/>
            <a:ext cx="242374" cy="215444"/>
          </a:xfrm>
          <a:prstGeom prst="rect">
            <a:avLst/>
          </a:prstGeom>
          <a:noFill/>
        </p:spPr>
        <p:txBody>
          <a:bodyPr wrap="none" rtlCol="0" anchor="ctr" anchorCtr="0">
            <a:spAutoFit/>
          </a:bodyPr>
          <a:lstStyle/>
          <a:p>
            <a:pPr algn="r"/>
            <a:r>
              <a:rPr lang="en-GB" sz="800" dirty="0" smtClean="0">
                <a:solidFill>
                  <a:srgbClr val="4D4D4D"/>
                </a:solidFill>
                <a:latin typeface="Arial" panose="020B0604020202020204" pitchFamily="34" charset="0"/>
                <a:cs typeface="Arial" panose="020B0604020202020204" pitchFamily="34" charset="0"/>
              </a:rPr>
              <a:t>4</a:t>
            </a:r>
            <a:endParaRPr lang="en-GB" sz="800" dirty="0">
              <a:solidFill>
                <a:srgbClr val="4D4D4D"/>
              </a:solidFill>
              <a:latin typeface="Arial" panose="020B0604020202020204" pitchFamily="34" charset="0"/>
              <a:cs typeface="Arial" panose="020B0604020202020204" pitchFamily="34" charset="0"/>
            </a:endParaRPr>
          </a:p>
        </p:txBody>
      </p:sp>
      <p:sp>
        <p:nvSpPr>
          <p:cNvPr id="88" name="TextBox 87"/>
          <p:cNvSpPr txBox="1"/>
          <p:nvPr/>
        </p:nvSpPr>
        <p:spPr>
          <a:xfrm>
            <a:off x="5395828" y="3623410"/>
            <a:ext cx="242374" cy="215444"/>
          </a:xfrm>
          <a:prstGeom prst="rect">
            <a:avLst/>
          </a:prstGeom>
          <a:noFill/>
        </p:spPr>
        <p:txBody>
          <a:bodyPr wrap="none" rtlCol="0" anchor="ctr" anchorCtr="0">
            <a:spAutoFit/>
          </a:bodyPr>
          <a:lstStyle/>
          <a:p>
            <a:pPr algn="r"/>
            <a:r>
              <a:rPr lang="en-GB" sz="800" dirty="0" smtClean="0">
                <a:solidFill>
                  <a:srgbClr val="4D4D4D"/>
                </a:solidFill>
                <a:latin typeface="Arial" panose="020B0604020202020204" pitchFamily="34" charset="0"/>
                <a:cs typeface="Arial" panose="020B0604020202020204" pitchFamily="34" charset="0"/>
              </a:rPr>
              <a:t>2</a:t>
            </a:r>
            <a:endParaRPr lang="en-GB" sz="800" dirty="0">
              <a:solidFill>
                <a:srgbClr val="4D4D4D"/>
              </a:solidFill>
              <a:latin typeface="Arial" panose="020B0604020202020204" pitchFamily="34" charset="0"/>
              <a:cs typeface="Arial" panose="020B0604020202020204" pitchFamily="34" charset="0"/>
            </a:endParaRPr>
          </a:p>
        </p:txBody>
      </p:sp>
      <p:sp>
        <p:nvSpPr>
          <p:cNvPr id="89" name="TextBox 88"/>
          <p:cNvSpPr txBox="1"/>
          <p:nvPr/>
        </p:nvSpPr>
        <p:spPr>
          <a:xfrm>
            <a:off x="5560811" y="3798799"/>
            <a:ext cx="242374" cy="215444"/>
          </a:xfrm>
          <a:prstGeom prst="rect">
            <a:avLst/>
          </a:prstGeom>
          <a:noFill/>
        </p:spPr>
        <p:txBody>
          <a:bodyPr wrap="none" rtlCol="0" anchor="t" anchorCtr="0">
            <a:spAutoFit/>
          </a:bodyPr>
          <a:lstStyle/>
          <a:p>
            <a:pPr algn="ctr"/>
            <a:r>
              <a:rPr lang="en-GB" sz="800" dirty="0" smtClean="0">
                <a:solidFill>
                  <a:srgbClr val="4D4D4D"/>
                </a:solidFill>
                <a:latin typeface="Arial" panose="020B0604020202020204" pitchFamily="34" charset="0"/>
                <a:cs typeface="Arial" panose="020B0604020202020204" pitchFamily="34" charset="0"/>
              </a:rPr>
              <a:t>0</a:t>
            </a:r>
            <a:endParaRPr lang="en-GB" sz="800" dirty="0">
              <a:solidFill>
                <a:srgbClr val="4D4D4D"/>
              </a:solidFill>
              <a:latin typeface="Arial" panose="020B0604020202020204" pitchFamily="34" charset="0"/>
              <a:cs typeface="Arial" panose="020B0604020202020204" pitchFamily="34" charset="0"/>
            </a:endParaRPr>
          </a:p>
        </p:txBody>
      </p:sp>
      <p:grpSp>
        <p:nvGrpSpPr>
          <p:cNvPr id="2061" name="Group 2060"/>
          <p:cNvGrpSpPr/>
          <p:nvPr/>
        </p:nvGrpSpPr>
        <p:grpSpPr>
          <a:xfrm>
            <a:off x="6116628" y="3763979"/>
            <a:ext cx="242374" cy="250264"/>
            <a:chOff x="6116628" y="3858108"/>
            <a:chExt cx="242374" cy="250264"/>
          </a:xfrm>
        </p:grpSpPr>
        <p:sp>
          <p:nvSpPr>
            <p:cNvPr id="81" name="Line 19"/>
            <p:cNvSpPr>
              <a:spLocks noChangeShapeType="1"/>
            </p:cNvSpPr>
            <p:nvPr/>
          </p:nvSpPr>
          <p:spPr bwMode="auto">
            <a:xfrm>
              <a:off x="6236699" y="3858108"/>
              <a:ext cx="0" cy="6871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90" name="TextBox 89"/>
            <p:cNvSpPr txBox="1"/>
            <p:nvPr/>
          </p:nvSpPr>
          <p:spPr>
            <a:xfrm>
              <a:off x="6116628" y="3892928"/>
              <a:ext cx="242374" cy="215444"/>
            </a:xfrm>
            <a:prstGeom prst="rect">
              <a:avLst/>
            </a:prstGeom>
            <a:noFill/>
          </p:spPr>
          <p:txBody>
            <a:bodyPr wrap="none" rtlCol="0" anchor="t" anchorCtr="0">
              <a:spAutoFit/>
            </a:bodyPr>
            <a:lstStyle/>
            <a:p>
              <a:pPr algn="ctr"/>
              <a:r>
                <a:rPr lang="en-GB" sz="800" dirty="0" smtClean="0">
                  <a:solidFill>
                    <a:srgbClr val="4D4D4D"/>
                  </a:solidFill>
                  <a:latin typeface="Arial" panose="020B0604020202020204" pitchFamily="34" charset="0"/>
                  <a:cs typeface="Arial" panose="020B0604020202020204" pitchFamily="34" charset="0"/>
                </a:rPr>
                <a:t>4</a:t>
              </a:r>
              <a:endParaRPr lang="en-GB" sz="800" dirty="0">
                <a:solidFill>
                  <a:srgbClr val="4D4D4D"/>
                </a:solidFill>
                <a:latin typeface="Arial" panose="020B0604020202020204" pitchFamily="34" charset="0"/>
                <a:cs typeface="Arial" panose="020B0604020202020204" pitchFamily="34" charset="0"/>
              </a:endParaRPr>
            </a:p>
          </p:txBody>
        </p:sp>
      </p:grpSp>
      <p:sp>
        <p:nvSpPr>
          <p:cNvPr id="91" name="TextBox 90"/>
          <p:cNvSpPr txBox="1"/>
          <p:nvPr/>
        </p:nvSpPr>
        <p:spPr>
          <a:xfrm>
            <a:off x="6419406" y="3798799"/>
            <a:ext cx="184730" cy="215444"/>
          </a:xfrm>
          <a:prstGeom prst="rect">
            <a:avLst/>
          </a:prstGeom>
          <a:noFill/>
        </p:spPr>
        <p:txBody>
          <a:bodyPr wrap="none" rtlCol="0" anchor="t" anchorCtr="0">
            <a:spAutoFit/>
          </a:bodyPr>
          <a:lstStyle/>
          <a:p>
            <a:pPr algn="ctr"/>
            <a:endParaRPr lang="en-GB" sz="800" dirty="0">
              <a:solidFill>
                <a:srgbClr val="4D4D4D"/>
              </a:solidFill>
              <a:latin typeface="Arial" panose="020B0604020202020204" pitchFamily="34" charset="0"/>
              <a:cs typeface="Arial" panose="020B0604020202020204" pitchFamily="34" charset="0"/>
            </a:endParaRPr>
          </a:p>
        </p:txBody>
      </p:sp>
      <p:sp>
        <p:nvSpPr>
          <p:cNvPr id="92" name="TextBox 91"/>
          <p:cNvSpPr txBox="1"/>
          <p:nvPr/>
        </p:nvSpPr>
        <p:spPr>
          <a:xfrm>
            <a:off x="7219740" y="3798799"/>
            <a:ext cx="242374" cy="215444"/>
          </a:xfrm>
          <a:prstGeom prst="rect">
            <a:avLst/>
          </a:prstGeom>
          <a:noFill/>
        </p:spPr>
        <p:txBody>
          <a:bodyPr wrap="none" rtlCol="0" anchor="t" anchorCtr="0">
            <a:spAutoFit/>
          </a:bodyPr>
          <a:lstStyle/>
          <a:p>
            <a:pPr algn="ctr"/>
            <a:r>
              <a:rPr lang="en-GB" sz="800" dirty="0" smtClean="0">
                <a:solidFill>
                  <a:srgbClr val="4D4D4D"/>
                </a:solidFill>
                <a:latin typeface="Arial" panose="020B0604020202020204" pitchFamily="34" charset="0"/>
                <a:cs typeface="Arial" panose="020B0604020202020204" pitchFamily="34" charset="0"/>
              </a:rPr>
              <a:t>8</a:t>
            </a:r>
            <a:endParaRPr lang="en-GB" sz="800" dirty="0">
              <a:solidFill>
                <a:srgbClr val="4D4D4D"/>
              </a:solidFill>
              <a:latin typeface="Arial" panose="020B0604020202020204" pitchFamily="34" charset="0"/>
              <a:cs typeface="Arial" panose="020B0604020202020204" pitchFamily="34" charset="0"/>
            </a:endParaRPr>
          </a:p>
        </p:txBody>
      </p:sp>
      <p:sp>
        <p:nvSpPr>
          <p:cNvPr id="93" name="TextBox 92"/>
          <p:cNvSpPr txBox="1"/>
          <p:nvPr/>
        </p:nvSpPr>
        <p:spPr>
          <a:xfrm>
            <a:off x="7745215" y="3798799"/>
            <a:ext cx="300082" cy="215444"/>
          </a:xfrm>
          <a:prstGeom prst="rect">
            <a:avLst/>
          </a:prstGeom>
          <a:noFill/>
        </p:spPr>
        <p:txBody>
          <a:bodyPr wrap="none" rtlCol="0" anchor="t" anchorCtr="0">
            <a:spAutoFit/>
          </a:bodyPr>
          <a:lstStyle/>
          <a:p>
            <a:pPr algn="ctr"/>
            <a:r>
              <a:rPr lang="en-GB" sz="800" dirty="0" smtClean="0">
                <a:solidFill>
                  <a:srgbClr val="4D4D4D"/>
                </a:solidFill>
                <a:latin typeface="Arial" panose="020B0604020202020204" pitchFamily="34" charset="0"/>
                <a:cs typeface="Arial" panose="020B0604020202020204" pitchFamily="34" charset="0"/>
              </a:rPr>
              <a:t>50</a:t>
            </a:r>
            <a:endParaRPr lang="en-GB" sz="800" dirty="0">
              <a:solidFill>
                <a:srgbClr val="4D4D4D"/>
              </a:solidFill>
              <a:latin typeface="Arial" panose="020B0604020202020204" pitchFamily="34" charset="0"/>
              <a:cs typeface="Arial" panose="020B0604020202020204" pitchFamily="34" charset="0"/>
            </a:endParaRPr>
          </a:p>
        </p:txBody>
      </p:sp>
      <p:sp>
        <p:nvSpPr>
          <p:cNvPr id="94" name="TextBox 93"/>
          <p:cNvSpPr txBox="1"/>
          <p:nvPr/>
        </p:nvSpPr>
        <p:spPr>
          <a:xfrm>
            <a:off x="5714162" y="2203930"/>
            <a:ext cx="647934" cy="246221"/>
          </a:xfrm>
          <a:prstGeom prst="rect">
            <a:avLst/>
          </a:prstGeom>
          <a:noFill/>
        </p:spPr>
        <p:txBody>
          <a:bodyPr wrap="none" rtlCol="0">
            <a:spAutoFit/>
          </a:bodyPr>
          <a:lstStyle/>
          <a:p>
            <a:r>
              <a:rPr lang="en-GB" sz="1000" dirty="0" smtClean="0">
                <a:solidFill>
                  <a:srgbClr val="4D4D4D"/>
                </a:solidFill>
              </a:rPr>
              <a:t>R</a:t>
            </a:r>
            <a:r>
              <a:rPr lang="en-GB" sz="1000" baseline="30000" dirty="0" smtClean="0">
                <a:solidFill>
                  <a:srgbClr val="4D4D4D"/>
                </a:solidFill>
              </a:rPr>
              <a:t>2</a:t>
            </a:r>
            <a:r>
              <a:rPr lang="en-GB" sz="1000" dirty="0" smtClean="0">
                <a:solidFill>
                  <a:srgbClr val="4D4D4D"/>
                </a:solidFill>
              </a:rPr>
              <a:t>=0.24</a:t>
            </a:r>
            <a:endParaRPr lang="en-GB" sz="1000" dirty="0">
              <a:solidFill>
                <a:srgbClr val="4D4D4D"/>
              </a:solidFill>
            </a:endParaRPr>
          </a:p>
        </p:txBody>
      </p:sp>
      <p:sp>
        <p:nvSpPr>
          <p:cNvPr id="95" name="Rectangle 94"/>
          <p:cNvSpPr/>
          <p:nvPr/>
        </p:nvSpPr>
        <p:spPr>
          <a:xfrm>
            <a:off x="6333097" y="1932801"/>
            <a:ext cx="1058303" cy="276999"/>
          </a:xfrm>
          <a:prstGeom prst="rect">
            <a:avLst/>
          </a:prstGeom>
        </p:spPr>
        <p:txBody>
          <a:bodyPr wrap="none">
            <a:spAutoFit/>
          </a:bodyPr>
          <a:lstStyle/>
          <a:p>
            <a:pPr algn="ctr"/>
            <a:r>
              <a:rPr lang="en-GB" sz="1200" b="1" dirty="0" smtClean="0">
                <a:solidFill>
                  <a:srgbClr val="4D4D4D"/>
                </a:solidFill>
                <a:latin typeface="Arial" panose="020B0604020202020204" pitchFamily="34" charset="0"/>
                <a:cs typeface="Arial" panose="020B0604020202020204" pitchFamily="34" charset="0"/>
              </a:rPr>
              <a:t>Median PFS</a:t>
            </a:r>
            <a:endParaRPr lang="en-GB" sz="1200" b="1" dirty="0">
              <a:solidFill>
                <a:srgbClr val="4D4D4D"/>
              </a:solidFill>
            </a:endParaRPr>
          </a:p>
        </p:txBody>
      </p:sp>
      <p:sp>
        <p:nvSpPr>
          <p:cNvPr id="190" name="Line 10"/>
          <p:cNvSpPr>
            <a:spLocks noChangeShapeType="1"/>
          </p:cNvSpPr>
          <p:nvPr/>
        </p:nvSpPr>
        <p:spPr bwMode="auto">
          <a:xfrm>
            <a:off x="5582554" y="2973377"/>
            <a:ext cx="5395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191" name="TextBox 190"/>
          <p:cNvSpPr txBox="1"/>
          <p:nvPr/>
        </p:nvSpPr>
        <p:spPr>
          <a:xfrm>
            <a:off x="5395828" y="2864738"/>
            <a:ext cx="242374" cy="215444"/>
          </a:xfrm>
          <a:prstGeom prst="rect">
            <a:avLst/>
          </a:prstGeom>
          <a:noFill/>
        </p:spPr>
        <p:txBody>
          <a:bodyPr wrap="none" rtlCol="0" anchor="ctr" anchorCtr="0">
            <a:spAutoFit/>
          </a:bodyPr>
          <a:lstStyle/>
          <a:p>
            <a:pPr algn="r"/>
            <a:r>
              <a:rPr lang="en-GB" sz="800" dirty="0" smtClean="0">
                <a:solidFill>
                  <a:srgbClr val="4D4D4D"/>
                </a:solidFill>
                <a:latin typeface="Arial" panose="020B0604020202020204" pitchFamily="34" charset="0"/>
                <a:cs typeface="Arial" panose="020B0604020202020204" pitchFamily="34" charset="0"/>
              </a:rPr>
              <a:t>6</a:t>
            </a:r>
            <a:endParaRPr lang="en-GB" sz="800" dirty="0">
              <a:solidFill>
                <a:srgbClr val="4D4D4D"/>
              </a:solidFill>
              <a:latin typeface="Arial" panose="020B0604020202020204" pitchFamily="34" charset="0"/>
              <a:cs typeface="Arial" panose="020B0604020202020204" pitchFamily="34" charset="0"/>
            </a:endParaRPr>
          </a:p>
        </p:txBody>
      </p:sp>
      <p:grpSp>
        <p:nvGrpSpPr>
          <p:cNvPr id="193" name="Group 192"/>
          <p:cNvGrpSpPr/>
          <p:nvPr/>
        </p:nvGrpSpPr>
        <p:grpSpPr>
          <a:xfrm>
            <a:off x="6669908" y="3763979"/>
            <a:ext cx="242374" cy="250264"/>
            <a:chOff x="6116628" y="3858108"/>
            <a:chExt cx="242374" cy="250264"/>
          </a:xfrm>
        </p:grpSpPr>
        <p:sp>
          <p:nvSpPr>
            <p:cNvPr id="194" name="Line 19"/>
            <p:cNvSpPr>
              <a:spLocks noChangeShapeType="1"/>
            </p:cNvSpPr>
            <p:nvPr/>
          </p:nvSpPr>
          <p:spPr bwMode="auto">
            <a:xfrm>
              <a:off x="6236699" y="3858108"/>
              <a:ext cx="0" cy="6871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195" name="TextBox 194"/>
            <p:cNvSpPr txBox="1"/>
            <p:nvPr/>
          </p:nvSpPr>
          <p:spPr>
            <a:xfrm>
              <a:off x="6116628" y="3892928"/>
              <a:ext cx="242374" cy="215444"/>
            </a:xfrm>
            <a:prstGeom prst="rect">
              <a:avLst/>
            </a:prstGeom>
            <a:noFill/>
          </p:spPr>
          <p:txBody>
            <a:bodyPr wrap="none" rtlCol="0" anchor="t" anchorCtr="0">
              <a:spAutoFit/>
            </a:bodyPr>
            <a:lstStyle/>
            <a:p>
              <a:pPr algn="ctr"/>
              <a:r>
                <a:rPr lang="en-GB" sz="800" dirty="0" smtClean="0">
                  <a:solidFill>
                    <a:srgbClr val="4D4D4D"/>
                  </a:solidFill>
                  <a:latin typeface="Arial" panose="020B0604020202020204" pitchFamily="34" charset="0"/>
                  <a:cs typeface="Arial" panose="020B0604020202020204" pitchFamily="34" charset="0"/>
                </a:rPr>
                <a:t>6</a:t>
              </a:r>
              <a:endParaRPr lang="en-GB" sz="800" dirty="0">
                <a:solidFill>
                  <a:srgbClr val="4D4D4D"/>
                </a:solidFill>
                <a:latin typeface="Arial" panose="020B0604020202020204" pitchFamily="34" charset="0"/>
                <a:cs typeface="Arial" panose="020B0604020202020204" pitchFamily="34" charset="0"/>
              </a:endParaRPr>
            </a:p>
          </p:txBody>
        </p:sp>
      </p:grpSp>
      <p:grpSp>
        <p:nvGrpSpPr>
          <p:cNvPr id="2066" name="Group 2065"/>
          <p:cNvGrpSpPr/>
          <p:nvPr/>
        </p:nvGrpSpPr>
        <p:grpSpPr>
          <a:xfrm>
            <a:off x="5751942" y="2873814"/>
            <a:ext cx="1833950" cy="851408"/>
            <a:chOff x="5751942" y="2967943"/>
            <a:chExt cx="1833950" cy="851408"/>
          </a:xfrm>
        </p:grpSpPr>
        <p:sp>
          <p:nvSpPr>
            <p:cNvPr id="160" name="Oval 159"/>
            <p:cNvSpPr>
              <a:spLocks noChangeAspect="1"/>
            </p:cNvSpPr>
            <p:nvPr/>
          </p:nvSpPr>
          <p:spPr>
            <a:xfrm>
              <a:off x="6719650" y="3103527"/>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1" name="Oval 160"/>
            <p:cNvSpPr>
              <a:spLocks noChangeAspect="1"/>
            </p:cNvSpPr>
            <p:nvPr/>
          </p:nvSpPr>
          <p:spPr>
            <a:xfrm>
              <a:off x="7372799" y="2967943"/>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2" name="Oval 161"/>
            <p:cNvSpPr>
              <a:spLocks noChangeAspect="1"/>
            </p:cNvSpPr>
            <p:nvPr/>
          </p:nvSpPr>
          <p:spPr>
            <a:xfrm>
              <a:off x="7537974" y="3449687"/>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3" name="Oval 162"/>
            <p:cNvSpPr>
              <a:spLocks noChangeAspect="1"/>
            </p:cNvSpPr>
            <p:nvPr/>
          </p:nvSpPr>
          <p:spPr>
            <a:xfrm>
              <a:off x="7048373" y="3639873"/>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5" name="Oval 164"/>
            <p:cNvSpPr>
              <a:spLocks noChangeAspect="1"/>
            </p:cNvSpPr>
            <p:nvPr/>
          </p:nvSpPr>
          <p:spPr>
            <a:xfrm>
              <a:off x="6637599" y="3454052"/>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6" name="Oval 165"/>
            <p:cNvSpPr>
              <a:spLocks noChangeAspect="1"/>
            </p:cNvSpPr>
            <p:nvPr/>
          </p:nvSpPr>
          <p:spPr>
            <a:xfrm>
              <a:off x="5751942" y="368779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9" name="Oval 168"/>
            <p:cNvSpPr>
              <a:spLocks noChangeAspect="1"/>
            </p:cNvSpPr>
            <p:nvPr/>
          </p:nvSpPr>
          <p:spPr>
            <a:xfrm>
              <a:off x="6466873" y="3525115"/>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0" name="Oval 169"/>
            <p:cNvSpPr>
              <a:spLocks noChangeAspect="1"/>
            </p:cNvSpPr>
            <p:nvPr/>
          </p:nvSpPr>
          <p:spPr>
            <a:xfrm>
              <a:off x="6302907" y="3307296"/>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1" name="Oval 170"/>
            <p:cNvSpPr>
              <a:spLocks noChangeAspect="1"/>
            </p:cNvSpPr>
            <p:nvPr/>
          </p:nvSpPr>
          <p:spPr>
            <a:xfrm>
              <a:off x="6140520" y="3771433"/>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2" name="Oval 171"/>
            <p:cNvSpPr>
              <a:spLocks noChangeAspect="1"/>
            </p:cNvSpPr>
            <p:nvPr/>
          </p:nvSpPr>
          <p:spPr>
            <a:xfrm>
              <a:off x="6114383" y="3299725"/>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3" name="Oval 172"/>
            <p:cNvSpPr>
              <a:spLocks noChangeAspect="1"/>
            </p:cNvSpPr>
            <p:nvPr/>
          </p:nvSpPr>
          <p:spPr>
            <a:xfrm>
              <a:off x="6165348" y="3525115"/>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7" name="Oval 176"/>
            <p:cNvSpPr>
              <a:spLocks noChangeAspect="1"/>
            </p:cNvSpPr>
            <p:nvPr/>
          </p:nvSpPr>
          <p:spPr>
            <a:xfrm>
              <a:off x="6302907" y="3485479"/>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8" name="Oval 177"/>
            <p:cNvSpPr>
              <a:spLocks noChangeAspect="1"/>
            </p:cNvSpPr>
            <p:nvPr/>
          </p:nvSpPr>
          <p:spPr>
            <a:xfrm>
              <a:off x="6302838" y="3167722"/>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9" name="Oval 178"/>
            <p:cNvSpPr>
              <a:spLocks noChangeAspect="1"/>
            </p:cNvSpPr>
            <p:nvPr/>
          </p:nvSpPr>
          <p:spPr>
            <a:xfrm>
              <a:off x="6264008" y="3347643"/>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0" name="Oval 179"/>
            <p:cNvSpPr>
              <a:spLocks noChangeAspect="1"/>
            </p:cNvSpPr>
            <p:nvPr/>
          </p:nvSpPr>
          <p:spPr>
            <a:xfrm>
              <a:off x="5875742" y="3505648"/>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4" name="Oval 183"/>
            <p:cNvSpPr>
              <a:spLocks noChangeAspect="1"/>
            </p:cNvSpPr>
            <p:nvPr/>
          </p:nvSpPr>
          <p:spPr>
            <a:xfrm>
              <a:off x="5779226" y="3525115"/>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5" name="Oval 184"/>
            <p:cNvSpPr>
              <a:spLocks noChangeAspect="1"/>
            </p:cNvSpPr>
            <p:nvPr/>
          </p:nvSpPr>
          <p:spPr>
            <a:xfrm>
              <a:off x="7066221" y="3141999"/>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6" name="Oval 185"/>
            <p:cNvSpPr>
              <a:spLocks noChangeAspect="1"/>
            </p:cNvSpPr>
            <p:nvPr/>
          </p:nvSpPr>
          <p:spPr>
            <a:xfrm>
              <a:off x="7171822" y="3150352"/>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7" name="Oval 186"/>
            <p:cNvSpPr>
              <a:spLocks noChangeAspect="1"/>
            </p:cNvSpPr>
            <p:nvPr/>
          </p:nvSpPr>
          <p:spPr>
            <a:xfrm>
              <a:off x="6578913" y="3090859"/>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2063" name="Straight Connector 2062"/>
            <p:cNvCxnSpPr/>
            <p:nvPr/>
          </p:nvCxnSpPr>
          <p:spPr>
            <a:xfrm flipV="1">
              <a:off x="5775901" y="3174311"/>
              <a:ext cx="1800815" cy="379480"/>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grpSp>
      <p:cxnSp>
        <p:nvCxnSpPr>
          <p:cNvPr id="2065" name="Straight Connector 2064"/>
          <p:cNvCxnSpPr/>
          <p:nvPr/>
        </p:nvCxnSpPr>
        <p:spPr>
          <a:xfrm flipV="1">
            <a:off x="5681998" y="2412527"/>
            <a:ext cx="1958008" cy="1318605"/>
          </a:xfrm>
          <a:prstGeom prst="line">
            <a:avLst/>
          </a:prstGeom>
          <a:ln>
            <a:prstDash val="sysDash"/>
          </a:ln>
          <a:effectLst/>
        </p:spPr>
        <p:style>
          <a:lnRef idx="1">
            <a:schemeClr val="accent1"/>
          </a:lnRef>
          <a:fillRef idx="0">
            <a:schemeClr val="accent1"/>
          </a:fillRef>
          <a:effectRef idx="0">
            <a:schemeClr val="accent1"/>
          </a:effectRef>
          <a:fontRef idx="minor">
            <a:schemeClr val="tx1"/>
          </a:fontRef>
        </p:style>
      </p:cxnSp>
      <p:sp>
        <p:nvSpPr>
          <p:cNvPr id="204" name="Freeform 203"/>
          <p:cNvSpPr>
            <a:spLocks/>
          </p:cNvSpPr>
          <p:nvPr/>
        </p:nvSpPr>
        <p:spPr bwMode="auto">
          <a:xfrm>
            <a:off x="3600251" y="4385225"/>
            <a:ext cx="2313863" cy="155172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205" name="Line 6"/>
          <p:cNvSpPr>
            <a:spLocks noChangeShapeType="1"/>
          </p:cNvSpPr>
          <p:nvPr/>
        </p:nvSpPr>
        <p:spPr bwMode="auto">
          <a:xfrm>
            <a:off x="3546300" y="4385224"/>
            <a:ext cx="5395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206" name="Line 8"/>
          <p:cNvSpPr>
            <a:spLocks noChangeShapeType="1"/>
          </p:cNvSpPr>
          <p:nvPr/>
        </p:nvSpPr>
        <p:spPr bwMode="auto">
          <a:xfrm>
            <a:off x="3546300" y="4778133"/>
            <a:ext cx="5395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207" name="Line 11"/>
          <p:cNvSpPr>
            <a:spLocks noChangeShapeType="1"/>
          </p:cNvSpPr>
          <p:nvPr/>
        </p:nvSpPr>
        <p:spPr bwMode="auto">
          <a:xfrm>
            <a:off x="3546300" y="5875269"/>
            <a:ext cx="5395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208" name="Line 14"/>
          <p:cNvSpPr>
            <a:spLocks noChangeShapeType="1"/>
          </p:cNvSpPr>
          <p:nvPr/>
        </p:nvSpPr>
        <p:spPr bwMode="auto">
          <a:xfrm>
            <a:off x="5380895" y="5937204"/>
            <a:ext cx="0" cy="6871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209" name="Line 17"/>
          <p:cNvSpPr>
            <a:spLocks noChangeShapeType="1"/>
          </p:cNvSpPr>
          <p:nvPr/>
        </p:nvSpPr>
        <p:spPr bwMode="auto">
          <a:xfrm>
            <a:off x="5922469" y="5937204"/>
            <a:ext cx="0" cy="6871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210" name="Line 21"/>
          <p:cNvSpPr>
            <a:spLocks noChangeShapeType="1"/>
          </p:cNvSpPr>
          <p:nvPr/>
        </p:nvSpPr>
        <p:spPr bwMode="auto">
          <a:xfrm>
            <a:off x="3733229" y="5937204"/>
            <a:ext cx="0" cy="6871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latin typeface="Arial" panose="020B0604020202020204" pitchFamily="34" charset="0"/>
              <a:cs typeface="Arial" panose="020B0604020202020204" pitchFamily="34" charset="0"/>
            </a:endParaRPr>
          </a:p>
        </p:txBody>
      </p:sp>
      <p:sp>
        <p:nvSpPr>
          <p:cNvPr id="211" name="TextBox 210"/>
          <p:cNvSpPr txBox="1"/>
          <p:nvPr/>
        </p:nvSpPr>
        <p:spPr>
          <a:xfrm rot="16200000">
            <a:off x="2547195" y="4976421"/>
            <a:ext cx="1351652" cy="369332"/>
          </a:xfrm>
          <a:prstGeom prst="rect">
            <a:avLst/>
          </a:prstGeom>
          <a:noFill/>
        </p:spPr>
        <p:txBody>
          <a:bodyPr wrap="none" rtlCol="0">
            <a:spAutoFit/>
          </a:bodyPr>
          <a:lstStyle/>
          <a:p>
            <a:pPr algn="ctr"/>
            <a:r>
              <a:rPr lang="en-GB" sz="900" dirty="0" smtClean="0">
                <a:solidFill>
                  <a:srgbClr val="4D4D4D"/>
                </a:solidFill>
                <a:latin typeface="Arial" panose="020B0604020202020204" pitchFamily="34" charset="0"/>
                <a:cs typeface="Arial" panose="020B0604020202020204" pitchFamily="34" charset="0"/>
              </a:rPr>
              <a:t>Median OS </a:t>
            </a:r>
            <a:r>
              <a:rPr lang="en-GB" sz="900" dirty="0">
                <a:solidFill>
                  <a:srgbClr val="4D4D4D"/>
                </a:solidFill>
                <a:latin typeface="Arial" panose="020B0604020202020204" pitchFamily="34" charset="0"/>
                <a:cs typeface="Arial" panose="020B0604020202020204" pitchFamily="34" charset="0"/>
              </a:rPr>
              <a:t>in </a:t>
            </a:r>
            <a:r>
              <a:rPr lang="en-GB" sz="900" dirty="0" smtClean="0">
                <a:solidFill>
                  <a:srgbClr val="4D4D4D"/>
                </a:solidFill>
                <a:latin typeface="Arial" panose="020B0604020202020204" pitchFamily="34" charset="0"/>
                <a:cs typeface="Arial" panose="020B0604020202020204" pitchFamily="34" charset="0"/>
              </a:rPr>
              <a:t/>
            </a:r>
            <a:br>
              <a:rPr lang="en-GB" sz="900" dirty="0" smtClean="0">
                <a:solidFill>
                  <a:srgbClr val="4D4D4D"/>
                </a:solidFill>
                <a:latin typeface="Arial" panose="020B0604020202020204" pitchFamily="34" charset="0"/>
                <a:cs typeface="Arial" panose="020B0604020202020204" pitchFamily="34" charset="0"/>
              </a:rPr>
            </a:br>
            <a:r>
              <a:rPr lang="en-GB" sz="900" dirty="0" smtClean="0">
                <a:solidFill>
                  <a:srgbClr val="4D4D4D"/>
                </a:solidFill>
                <a:latin typeface="Arial" panose="020B0604020202020204" pitchFamily="34" charset="0"/>
                <a:cs typeface="Arial" panose="020B0604020202020204" pitchFamily="34" charset="0"/>
              </a:rPr>
              <a:t>phase 3 trials, months</a:t>
            </a:r>
            <a:endParaRPr lang="en-GB" sz="900" dirty="0">
              <a:solidFill>
                <a:srgbClr val="4D4D4D"/>
              </a:solidFill>
              <a:latin typeface="Arial" panose="020B0604020202020204" pitchFamily="34" charset="0"/>
              <a:cs typeface="Arial" panose="020B0604020202020204" pitchFamily="34" charset="0"/>
            </a:endParaRPr>
          </a:p>
        </p:txBody>
      </p:sp>
      <p:sp>
        <p:nvSpPr>
          <p:cNvPr id="212" name="TextBox 211"/>
          <p:cNvSpPr txBox="1"/>
          <p:nvPr/>
        </p:nvSpPr>
        <p:spPr>
          <a:xfrm>
            <a:off x="3662245" y="6138432"/>
            <a:ext cx="2121093" cy="230832"/>
          </a:xfrm>
          <a:prstGeom prst="rect">
            <a:avLst/>
          </a:prstGeom>
          <a:noFill/>
        </p:spPr>
        <p:txBody>
          <a:bodyPr wrap="none" rtlCol="0">
            <a:spAutoFit/>
          </a:bodyPr>
          <a:lstStyle/>
          <a:p>
            <a:pPr algn="ctr"/>
            <a:r>
              <a:rPr lang="en-GB" sz="900" dirty="0">
                <a:solidFill>
                  <a:srgbClr val="4D4D4D"/>
                </a:solidFill>
                <a:latin typeface="Arial" panose="020B0604020202020204" pitchFamily="34" charset="0"/>
                <a:cs typeface="Arial" panose="020B0604020202020204" pitchFamily="34" charset="0"/>
              </a:rPr>
              <a:t>Median </a:t>
            </a:r>
            <a:r>
              <a:rPr lang="en-GB" sz="900" dirty="0" smtClean="0">
                <a:solidFill>
                  <a:srgbClr val="4D4D4D"/>
                </a:solidFill>
                <a:latin typeface="Arial" panose="020B0604020202020204" pitchFamily="34" charset="0"/>
                <a:cs typeface="Arial" panose="020B0604020202020204" pitchFamily="34" charset="0"/>
              </a:rPr>
              <a:t>OS in phase 2 trials, months</a:t>
            </a:r>
            <a:endParaRPr lang="en-GB" sz="900" dirty="0">
              <a:solidFill>
                <a:srgbClr val="4D4D4D"/>
              </a:solidFill>
              <a:latin typeface="Arial" panose="020B0604020202020204" pitchFamily="34" charset="0"/>
              <a:cs typeface="Arial" panose="020B0604020202020204" pitchFamily="34" charset="0"/>
            </a:endParaRPr>
          </a:p>
        </p:txBody>
      </p:sp>
      <p:sp>
        <p:nvSpPr>
          <p:cNvPr id="213" name="TextBox 212"/>
          <p:cNvSpPr txBox="1"/>
          <p:nvPr/>
        </p:nvSpPr>
        <p:spPr>
          <a:xfrm>
            <a:off x="3301866" y="4275840"/>
            <a:ext cx="300082" cy="215444"/>
          </a:xfrm>
          <a:prstGeom prst="rect">
            <a:avLst/>
          </a:prstGeom>
          <a:noFill/>
        </p:spPr>
        <p:txBody>
          <a:bodyPr wrap="none" rtlCol="0" anchor="ctr" anchorCtr="0">
            <a:spAutoFit/>
          </a:bodyPr>
          <a:lstStyle/>
          <a:p>
            <a:pPr algn="r"/>
            <a:r>
              <a:rPr lang="en-GB" sz="800" dirty="0" smtClean="0">
                <a:solidFill>
                  <a:srgbClr val="4D4D4D"/>
                </a:solidFill>
                <a:latin typeface="Arial" panose="020B0604020202020204" pitchFamily="34" charset="0"/>
                <a:cs typeface="Arial" panose="020B0604020202020204" pitchFamily="34" charset="0"/>
              </a:rPr>
              <a:t>12</a:t>
            </a:r>
            <a:endParaRPr lang="en-GB" sz="800" dirty="0">
              <a:solidFill>
                <a:srgbClr val="4D4D4D"/>
              </a:solidFill>
              <a:latin typeface="Arial" panose="020B0604020202020204" pitchFamily="34" charset="0"/>
              <a:cs typeface="Arial" panose="020B0604020202020204" pitchFamily="34" charset="0"/>
            </a:endParaRPr>
          </a:p>
        </p:txBody>
      </p:sp>
      <p:sp>
        <p:nvSpPr>
          <p:cNvPr id="214" name="TextBox 213"/>
          <p:cNvSpPr txBox="1"/>
          <p:nvPr/>
        </p:nvSpPr>
        <p:spPr>
          <a:xfrm>
            <a:off x="3301866" y="4669770"/>
            <a:ext cx="300082" cy="215444"/>
          </a:xfrm>
          <a:prstGeom prst="rect">
            <a:avLst/>
          </a:prstGeom>
          <a:noFill/>
        </p:spPr>
        <p:txBody>
          <a:bodyPr wrap="none" rtlCol="0" anchor="ctr" anchorCtr="0">
            <a:spAutoFit/>
          </a:bodyPr>
          <a:lstStyle/>
          <a:p>
            <a:pPr algn="r"/>
            <a:r>
              <a:rPr lang="en-GB" sz="800" dirty="0" smtClean="0">
                <a:solidFill>
                  <a:srgbClr val="4D4D4D"/>
                </a:solidFill>
                <a:latin typeface="Arial" panose="020B0604020202020204" pitchFamily="34" charset="0"/>
                <a:cs typeface="Arial" panose="020B0604020202020204" pitchFamily="34" charset="0"/>
              </a:rPr>
              <a:t>10</a:t>
            </a:r>
            <a:endParaRPr lang="en-GB" sz="800" dirty="0">
              <a:solidFill>
                <a:srgbClr val="4D4D4D"/>
              </a:solidFill>
              <a:latin typeface="Arial" panose="020B0604020202020204" pitchFamily="34" charset="0"/>
              <a:cs typeface="Arial" panose="020B0604020202020204" pitchFamily="34" charset="0"/>
            </a:endParaRPr>
          </a:p>
        </p:txBody>
      </p:sp>
      <p:sp>
        <p:nvSpPr>
          <p:cNvPr id="254" name="Line 10"/>
          <p:cNvSpPr>
            <a:spLocks noChangeShapeType="1"/>
          </p:cNvSpPr>
          <p:nvPr/>
        </p:nvSpPr>
        <p:spPr bwMode="auto">
          <a:xfrm>
            <a:off x="3546300" y="5508942"/>
            <a:ext cx="5395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255" name="TextBox 254"/>
          <p:cNvSpPr txBox="1"/>
          <p:nvPr/>
        </p:nvSpPr>
        <p:spPr>
          <a:xfrm>
            <a:off x="3359574" y="5400303"/>
            <a:ext cx="242374" cy="215444"/>
          </a:xfrm>
          <a:prstGeom prst="rect">
            <a:avLst/>
          </a:prstGeom>
          <a:noFill/>
        </p:spPr>
        <p:txBody>
          <a:bodyPr wrap="none" rtlCol="0" anchor="ctr" anchorCtr="0">
            <a:spAutoFit/>
          </a:bodyPr>
          <a:lstStyle/>
          <a:p>
            <a:pPr algn="r"/>
            <a:r>
              <a:rPr lang="en-GB" sz="800" dirty="0" smtClean="0">
                <a:solidFill>
                  <a:srgbClr val="4D4D4D"/>
                </a:solidFill>
                <a:latin typeface="Arial" panose="020B0604020202020204" pitchFamily="34" charset="0"/>
                <a:cs typeface="Arial" panose="020B0604020202020204" pitchFamily="34" charset="0"/>
              </a:rPr>
              <a:t>6</a:t>
            </a:r>
            <a:endParaRPr lang="en-GB" sz="800" dirty="0">
              <a:solidFill>
                <a:srgbClr val="4D4D4D"/>
              </a:solidFill>
              <a:latin typeface="Arial" panose="020B0604020202020204" pitchFamily="34" charset="0"/>
              <a:cs typeface="Arial" panose="020B0604020202020204" pitchFamily="34" charset="0"/>
            </a:endParaRPr>
          </a:p>
        </p:txBody>
      </p:sp>
      <p:sp>
        <p:nvSpPr>
          <p:cNvPr id="216" name="TextBox 215"/>
          <p:cNvSpPr txBox="1"/>
          <p:nvPr/>
        </p:nvSpPr>
        <p:spPr>
          <a:xfrm>
            <a:off x="3359574" y="5766491"/>
            <a:ext cx="242374" cy="215444"/>
          </a:xfrm>
          <a:prstGeom prst="rect">
            <a:avLst/>
          </a:prstGeom>
          <a:noFill/>
        </p:spPr>
        <p:txBody>
          <a:bodyPr wrap="none" rtlCol="0" anchor="ctr" anchorCtr="0">
            <a:spAutoFit/>
          </a:bodyPr>
          <a:lstStyle/>
          <a:p>
            <a:pPr algn="r"/>
            <a:r>
              <a:rPr lang="en-GB" sz="800" dirty="0" smtClean="0">
                <a:solidFill>
                  <a:srgbClr val="4D4D4D"/>
                </a:solidFill>
                <a:latin typeface="Arial" panose="020B0604020202020204" pitchFamily="34" charset="0"/>
                <a:cs typeface="Arial" panose="020B0604020202020204" pitchFamily="34" charset="0"/>
              </a:rPr>
              <a:t>4</a:t>
            </a:r>
            <a:endParaRPr lang="en-GB" sz="800" dirty="0">
              <a:solidFill>
                <a:srgbClr val="4D4D4D"/>
              </a:solidFill>
              <a:latin typeface="Arial" panose="020B0604020202020204" pitchFamily="34" charset="0"/>
              <a:cs typeface="Arial" panose="020B0604020202020204" pitchFamily="34" charset="0"/>
            </a:endParaRPr>
          </a:p>
        </p:txBody>
      </p:sp>
      <p:sp>
        <p:nvSpPr>
          <p:cNvPr id="217" name="TextBox 216"/>
          <p:cNvSpPr txBox="1"/>
          <p:nvPr/>
        </p:nvSpPr>
        <p:spPr>
          <a:xfrm>
            <a:off x="3614989" y="5972024"/>
            <a:ext cx="242374" cy="215444"/>
          </a:xfrm>
          <a:prstGeom prst="rect">
            <a:avLst/>
          </a:prstGeom>
          <a:noFill/>
        </p:spPr>
        <p:txBody>
          <a:bodyPr wrap="none" rtlCol="0" anchor="t" anchorCtr="0">
            <a:spAutoFit/>
          </a:bodyPr>
          <a:lstStyle/>
          <a:p>
            <a:pPr algn="ctr"/>
            <a:r>
              <a:rPr lang="en-GB" sz="800" dirty="0" smtClean="0">
                <a:solidFill>
                  <a:srgbClr val="4D4D4D"/>
                </a:solidFill>
                <a:latin typeface="Arial" panose="020B0604020202020204" pitchFamily="34" charset="0"/>
                <a:cs typeface="Arial" panose="020B0604020202020204" pitchFamily="34" charset="0"/>
              </a:rPr>
              <a:t>4</a:t>
            </a:r>
            <a:endParaRPr lang="en-GB" sz="800" dirty="0">
              <a:solidFill>
                <a:srgbClr val="4D4D4D"/>
              </a:solidFill>
              <a:latin typeface="Arial" panose="020B0604020202020204" pitchFamily="34" charset="0"/>
              <a:cs typeface="Arial" panose="020B0604020202020204" pitchFamily="34" charset="0"/>
            </a:endParaRPr>
          </a:p>
        </p:txBody>
      </p:sp>
      <p:grpSp>
        <p:nvGrpSpPr>
          <p:cNvPr id="218" name="Group 217"/>
          <p:cNvGrpSpPr/>
          <p:nvPr/>
        </p:nvGrpSpPr>
        <p:grpSpPr>
          <a:xfrm>
            <a:off x="4160758" y="5937204"/>
            <a:ext cx="242374" cy="250264"/>
            <a:chOff x="6116628" y="3858108"/>
            <a:chExt cx="242374" cy="250264"/>
          </a:xfrm>
        </p:grpSpPr>
        <p:sp>
          <p:nvSpPr>
            <p:cNvPr id="252" name="Line 19"/>
            <p:cNvSpPr>
              <a:spLocks noChangeShapeType="1"/>
            </p:cNvSpPr>
            <p:nvPr/>
          </p:nvSpPr>
          <p:spPr bwMode="auto">
            <a:xfrm>
              <a:off x="6236699" y="3858108"/>
              <a:ext cx="0" cy="6871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253" name="TextBox 252"/>
            <p:cNvSpPr txBox="1"/>
            <p:nvPr/>
          </p:nvSpPr>
          <p:spPr>
            <a:xfrm>
              <a:off x="6116628" y="3892928"/>
              <a:ext cx="242374" cy="215444"/>
            </a:xfrm>
            <a:prstGeom prst="rect">
              <a:avLst/>
            </a:prstGeom>
            <a:noFill/>
          </p:spPr>
          <p:txBody>
            <a:bodyPr wrap="none" rtlCol="0" anchor="t" anchorCtr="0">
              <a:spAutoFit/>
            </a:bodyPr>
            <a:lstStyle/>
            <a:p>
              <a:pPr algn="ctr"/>
              <a:r>
                <a:rPr lang="en-GB" sz="800" dirty="0" smtClean="0">
                  <a:solidFill>
                    <a:srgbClr val="4D4D4D"/>
                  </a:solidFill>
                  <a:latin typeface="Arial" panose="020B0604020202020204" pitchFamily="34" charset="0"/>
                  <a:cs typeface="Arial" panose="020B0604020202020204" pitchFamily="34" charset="0"/>
                </a:rPr>
                <a:t>6</a:t>
              </a:r>
              <a:endParaRPr lang="en-GB" sz="800" dirty="0">
                <a:solidFill>
                  <a:srgbClr val="4D4D4D"/>
                </a:solidFill>
                <a:latin typeface="Arial" panose="020B0604020202020204" pitchFamily="34" charset="0"/>
                <a:cs typeface="Arial" panose="020B0604020202020204" pitchFamily="34" charset="0"/>
              </a:endParaRPr>
            </a:p>
          </p:txBody>
        </p:sp>
      </p:grpSp>
      <p:sp>
        <p:nvSpPr>
          <p:cNvPr id="219" name="TextBox 218"/>
          <p:cNvSpPr txBox="1"/>
          <p:nvPr/>
        </p:nvSpPr>
        <p:spPr>
          <a:xfrm>
            <a:off x="4383152" y="5972024"/>
            <a:ext cx="184730" cy="215444"/>
          </a:xfrm>
          <a:prstGeom prst="rect">
            <a:avLst/>
          </a:prstGeom>
          <a:noFill/>
        </p:spPr>
        <p:txBody>
          <a:bodyPr wrap="none" rtlCol="0" anchor="t" anchorCtr="0">
            <a:spAutoFit/>
          </a:bodyPr>
          <a:lstStyle/>
          <a:p>
            <a:pPr algn="ctr"/>
            <a:endParaRPr lang="en-GB" sz="800" dirty="0">
              <a:solidFill>
                <a:srgbClr val="4D4D4D"/>
              </a:solidFill>
              <a:latin typeface="Arial" panose="020B0604020202020204" pitchFamily="34" charset="0"/>
              <a:cs typeface="Arial" panose="020B0604020202020204" pitchFamily="34" charset="0"/>
            </a:endParaRPr>
          </a:p>
        </p:txBody>
      </p:sp>
      <p:sp>
        <p:nvSpPr>
          <p:cNvPr id="220" name="TextBox 219"/>
          <p:cNvSpPr txBox="1"/>
          <p:nvPr/>
        </p:nvSpPr>
        <p:spPr>
          <a:xfrm>
            <a:off x="5229992" y="5972024"/>
            <a:ext cx="300083" cy="215444"/>
          </a:xfrm>
          <a:prstGeom prst="rect">
            <a:avLst/>
          </a:prstGeom>
          <a:noFill/>
        </p:spPr>
        <p:txBody>
          <a:bodyPr wrap="none" rtlCol="0" anchor="t" anchorCtr="0">
            <a:spAutoFit/>
          </a:bodyPr>
          <a:lstStyle/>
          <a:p>
            <a:pPr algn="ctr"/>
            <a:r>
              <a:rPr lang="en-GB" sz="800" dirty="0" smtClean="0">
                <a:solidFill>
                  <a:srgbClr val="4D4D4D"/>
                </a:solidFill>
                <a:latin typeface="Arial" panose="020B0604020202020204" pitchFamily="34" charset="0"/>
                <a:cs typeface="Arial" panose="020B0604020202020204" pitchFamily="34" charset="0"/>
              </a:rPr>
              <a:t>10</a:t>
            </a:r>
            <a:endParaRPr lang="en-GB" sz="800" dirty="0">
              <a:solidFill>
                <a:srgbClr val="4D4D4D"/>
              </a:solidFill>
              <a:latin typeface="Arial" panose="020B0604020202020204" pitchFamily="34" charset="0"/>
              <a:cs typeface="Arial" panose="020B0604020202020204" pitchFamily="34" charset="0"/>
            </a:endParaRPr>
          </a:p>
        </p:txBody>
      </p:sp>
      <p:sp>
        <p:nvSpPr>
          <p:cNvPr id="221" name="TextBox 220"/>
          <p:cNvSpPr txBox="1"/>
          <p:nvPr/>
        </p:nvSpPr>
        <p:spPr>
          <a:xfrm>
            <a:off x="5774273" y="5972024"/>
            <a:ext cx="300083" cy="215444"/>
          </a:xfrm>
          <a:prstGeom prst="rect">
            <a:avLst/>
          </a:prstGeom>
          <a:noFill/>
        </p:spPr>
        <p:txBody>
          <a:bodyPr wrap="none" rtlCol="0" anchor="t" anchorCtr="0">
            <a:spAutoFit/>
          </a:bodyPr>
          <a:lstStyle/>
          <a:p>
            <a:pPr algn="ctr"/>
            <a:r>
              <a:rPr lang="en-GB" sz="800" dirty="0" smtClean="0">
                <a:solidFill>
                  <a:srgbClr val="4D4D4D"/>
                </a:solidFill>
                <a:latin typeface="Arial" panose="020B0604020202020204" pitchFamily="34" charset="0"/>
                <a:cs typeface="Arial" panose="020B0604020202020204" pitchFamily="34" charset="0"/>
              </a:rPr>
              <a:t>12</a:t>
            </a:r>
            <a:endParaRPr lang="en-GB" sz="800" dirty="0">
              <a:solidFill>
                <a:srgbClr val="4D4D4D"/>
              </a:solidFill>
              <a:latin typeface="Arial" panose="020B0604020202020204" pitchFamily="34" charset="0"/>
              <a:cs typeface="Arial" panose="020B0604020202020204" pitchFamily="34" charset="0"/>
            </a:endParaRPr>
          </a:p>
        </p:txBody>
      </p:sp>
      <p:grpSp>
        <p:nvGrpSpPr>
          <p:cNvPr id="2076" name="Group 2075"/>
          <p:cNvGrpSpPr/>
          <p:nvPr/>
        </p:nvGrpSpPr>
        <p:grpSpPr>
          <a:xfrm>
            <a:off x="3626511" y="4377155"/>
            <a:ext cx="2082952" cy="1535555"/>
            <a:chOff x="3384465" y="4515181"/>
            <a:chExt cx="2082952" cy="1535555"/>
          </a:xfrm>
        </p:grpSpPr>
        <p:sp>
          <p:nvSpPr>
            <p:cNvPr id="130" name="Oval 129"/>
            <p:cNvSpPr>
              <a:spLocks noChangeAspect="1"/>
            </p:cNvSpPr>
            <p:nvPr/>
          </p:nvSpPr>
          <p:spPr>
            <a:xfrm>
              <a:off x="4013100" y="588604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1" name="Oval 130"/>
            <p:cNvSpPr>
              <a:spLocks noChangeAspect="1"/>
            </p:cNvSpPr>
            <p:nvPr/>
          </p:nvSpPr>
          <p:spPr>
            <a:xfrm>
              <a:off x="4301877" y="5486525"/>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2" name="Oval 131"/>
            <p:cNvSpPr>
              <a:spLocks noChangeAspect="1"/>
            </p:cNvSpPr>
            <p:nvPr/>
          </p:nvSpPr>
          <p:spPr>
            <a:xfrm>
              <a:off x="4325836" y="5555752"/>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3" name="Oval 132"/>
            <p:cNvSpPr>
              <a:spLocks noChangeAspect="1"/>
            </p:cNvSpPr>
            <p:nvPr/>
          </p:nvSpPr>
          <p:spPr>
            <a:xfrm>
              <a:off x="4632441" y="5308947"/>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4" name="Oval 133"/>
            <p:cNvSpPr>
              <a:spLocks noChangeAspect="1"/>
            </p:cNvSpPr>
            <p:nvPr/>
          </p:nvSpPr>
          <p:spPr>
            <a:xfrm>
              <a:off x="5131369" y="485178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5" name="Oval 134"/>
            <p:cNvSpPr>
              <a:spLocks noChangeAspect="1"/>
            </p:cNvSpPr>
            <p:nvPr/>
          </p:nvSpPr>
          <p:spPr>
            <a:xfrm>
              <a:off x="4277918" y="5969673"/>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6" name="Oval 135"/>
            <p:cNvSpPr>
              <a:spLocks noChangeAspect="1"/>
            </p:cNvSpPr>
            <p:nvPr/>
          </p:nvSpPr>
          <p:spPr>
            <a:xfrm>
              <a:off x="5211357" y="5124868"/>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7" name="Oval 136"/>
            <p:cNvSpPr>
              <a:spLocks noChangeAspect="1"/>
            </p:cNvSpPr>
            <p:nvPr/>
          </p:nvSpPr>
          <p:spPr>
            <a:xfrm>
              <a:off x="3823840" y="5607874"/>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8" name="Oval 137"/>
            <p:cNvSpPr>
              <a:spLocks noChangeAspect="1"/>
            </p:cNvSpPr>
            <p:nvPr/>
          </p:nvSpPr>
          <p:spPr>
            <a:xfrm>
              <a:off x="4273391" y="5133922"/>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9" name="Oval 138"/>
            <p:cNvSpPr>
              <a:spLocks noChangeAspect="1"/>
            </p:cNvSpPr>
            <p:nvPr/>
          </p:nvSpPr>
          <p:spPr>
            <a:xfrm>
              <a:off x="3392050" y="5900946"/>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1" name="Oval 140"/>
            <p:cNvSpPr>
              <a:spLocks noChangeAspect="1"/>
            </p:cNvSpPr>
            <p:nvPr/>
          </p:nvSpPr>
          <p:spPr>
            <a:xfrm>
              <a:off x="4632441" y="5410275"/>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2" name="Oval 141"/>
            <p:cNvSpPr>
              <a:spLocks noChangeAspect="1"/>
            </p:cNvSpPr>
            <p:nvPr/>
          </p:nvSpPr>
          <p:spPr>
            <a:xfrm>
              <a:off x="4852636" y="5454195"/>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3" name="Oval 142"/>
            <p:cNvSpPr>
              <a:spLocks noChangeAspect="1"/>
            </p:cNvSpPr>
            <p:nvPr/>
          </p:nvSpPr>
          <p:spPr>
            <a:xfrm>
              <a:off x="5098677" y="5055128"/>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4" name="Oval 143"/>
            <p:cNvSpPr>
              <a:spLocks noChangeAspect="1"/>
            </p:cNvSpPr>
            <p:nvPr/>
          </p:nvSpPr>
          <p:spPr>
            <a:xfrm>
              <a:off x="3399275" y="5663558"/>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5" name="Oval 144"/>
            <p:cNvSpPr>
              <a:spLocks noChangeAspect="1"/>
            </p:cNvSpPr>
            <p:nvPr/>
          </p:nvSpPr>
          <p:spPr>
            <a:xfrm>
              <a:off x="5419499" y="4662102"/>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6" name="Oval 145"/>
            <p:cNvSpPr>
              <a:spLocks noChangeAspect="1"/>
            </p:cNvSpPr>
            <p:nvPr/>
          </p:nvSpPr>
          <p:spPr>
            <a:xfrm>
              <a:off x="3567475" y="5440614"/>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1" name="Oval 150"/>
            <p:cNvSpPr>
              <a:spLocks noChangeAspect="1"/>
            </p:cNvSpPr>
            <p:nvPr/>
          </p:nvSpPr>
          <p:spPr>
            <a:xfrm>
              <a:off x="4900554" y="502952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2" name="Oval 151"/>
            <p:cNvSpPr>
              <a:spLocks noChangeAspect="1"/>
            </p:cNvSpPr>
            <p:nvPr/>
          </p:nvSpPr>
          <p:spPr>
            <a:xfrm>
              <a:off x="4680359" y="4905874"/>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3" name="Oval 152"/>
            <p:cNvSpPr>
              <a:spLocks noChangeAspect="1"/>
            </p:cNvSpPr>
            <p:nvPr/>
          </p:nvSpPr>
          <p:spPr>
            <a:xfrm>
              <a:off x="3918712" y="553732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4" name="Oval 153"/>
            <p:cNvSpPr>
              <a:spLocks noChangeAspect="1"/>
            </p:cNvSpPr>
            <p:nvPr/>
          </p:nvSpPr>
          <p:spPr>
            <a:xfrm>
              <a:off x="4113168" y="515788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5" name="Oval 154"/>
            <p:cNvSpPr>
              <a:spLocks noChangeAspect="1"/>
            </p:cNvSpPr>
            <p:nvPr/>
          </p:nvSpPr>
          <p:spPr>
            <a:xfrm>
              <a:off x="4117147" y="5372735"/>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6" name="Oval 155"/>
            <p:cNvSpPr>
              <a:spLocks noChangeAspect="1"/>
            </p:cNvSpPr>
            <p:nvPr/>
          </p:nvSpPr>
          <p:spPr>
            <a:xfrm>
              <a:off x="4626667" y="5214979"/>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7" name="Oval 156"/>
            <p:cNvSpPr>
              <a:spLocks noChangeAspect="1"/>
            </p:cNvSpPr>
            <p:nvPr/>
          </p:nvSpPr>
          <p:spPr>
            <a:xfrm>
              <a:off x="4014824" y="5734111"/>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8" name="Oval 157"/>
            <p:cNvSpPr>
              <a:spLocks noChangeAspect="1"/>
            </p:cNvSpPr>
            <p:nvPr/>
          </p:nvSpPr>
          <p:spPr>
            <a:xfrm>
              <a:off x="3384465" y="6002818"/>
              <a:ext cx="47918" cy="479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22" name="TextBox 221"/>
            <p:cNvSpPr txBox="1"/>
            <p:nvPr/>
          </p:nvSpPr>
          <p:spPr>
            <a:xfrm>
              <a:off x="3435862" y="4515181"/>
              <a:ext cx="542136" cy="246221"/>
            </a:xfrm>
            <a:prstGeom prst="rect">
              <a:avLst/>
            </a:prstGeom>
            <a:noFill/>
          </p:spPr>
          <p:txBody>
            <a:bodyPr wrap="none" rtlCol="0">
              <a:spAutoFit/>
            </a:bodyPr>
            <a:lstStyle/>
            <a:p>
              <a:r>
                <a:rPr lang="en-GB" sz="1000" dirty="0" smtClean="0">
                  <a:solidFill>
                    <a:srgbClr val="4D4D4D"/>
                  </a:solidFill>
                </a:rPr>
                <a:t>R</a:t>
              </a:r>
              <a:r>
                <a:rPr lang="en-GB" sz="1000" baseline="30000" dirty="0" smtClean="0">
                  <a:solidFill>
                    <a:srgbClr val="4D4D4D"/>
                  </a:solidFill>
                </a:rPr>
                <a:t>2</a:t>
              </a:r>
              <a:r>
                <a:rPr lang="en-GB" sz="1000" dirty="0" smtClean="0">
                  <a:solidFill>
                    <a:srgbClr val="4D4D4D"/>
                  </a:solidFill>
                </a:rPr>
                <a:t>=61</a:t>
              </a:r>
              <a:endParaRPr lang="en-GB" sz="1000" dirty="0">
                <a:solidFill>
                  <a:srgbClr val="4D4D4D"/>
                </a:solidFill>
              </a:endParaRPr>
            </a:p>
          </p:txBody>
        </p:sp>
      </p:grpSp>
      <p:sp>
        <p:nvSpPr>
          <p:cNvPr id="223" name="Rectangle 222"/>
          <p:cNvSpPr/>
          <p:nvPr/>
        </p:nvSpPr>
        <p:spPr>
          <a:xfrm>
            <a:off x="4276441" y="4142601"/>
            <a:ext cx="981359" cy="276999"/>
          </a:xfrm>
          <a:prstGeom prst="rect">
            <a:avLst/>
          </a:prstGeom>
        </p:spPr>
        <p:txBody>
          <a:bodyPr wrap="none">
            <a:spAutoFit/>
          </a:bodyPr>
          <a:lstStyle/>
          <a:p>
            <a:pPr algn="ctr"/>
            <a:r>
              <a:rPr lang="en-GB" sz="1200" b="1" dirty="0" smtClean="0">
                <a:solidFill>
                  <a:srgbClr val="4D4D4D"/>
                </a:solidFill>
                <a:latin typeface="Arial" panose="020B0604020202020204" pitchFamily="34" charset="0"/>
                <a:cs typeface="Arial" panose="020B0604020202020204" pitchFamily="34" charset="0"/>
              </a:rPr>
              <a:t>Median OS</a:t>
            </a:r>
            <a:endParaRPr lang="en-GB" sz="1200" b="1" dirty="0">
              <a:solidFill>
                <a:srgbClr val="4D4D4D"/>
              </a:solidFill>
            </a:endParaRPr>
          </a:p>
        </p:txBody>
      </p:sp>
      <p:sp>
        <p:nvSpPr>
          <p:cNvPr id="250" name="Line 10"/>
          <p:cNvSpPr>
            <a:spLocks noChangeShapeType="1"/>
          </p:cNvSpPr>
          <p:nvPr/>
        </p:nvSpPr>
        <p:spPr bwMode="auto">
          <a:xfrm>
            <a:off x="3546300" y="5146602"/>
            <a:ext cx="5395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251" name="TextBox 250"/>
          <p:cNvSpPr txBox="1"/>
          <p:nvPr/>
        </p:nvSpPr>
        <p:spPr>
          <a:xfrm>
            <a:off x="3359574" y="5037963"/>
            <a:ext cx="242374" cy="215444"/>
          </a:xfrm>
          <a:prstGeom prst="rect">
            <a:avLst/>
          </a:prstGeom>
          <a:noFill/>
        </p:spPr>
        <p:txBody>
          <a:bodyPr wrap="none" rtlCol="0" anchor="ctr" anchorCtr="0">
            <a:spAutoFit/>
          </a:bodyPr>
          <a:lstStyle/>
          <a:p>
            <a:pPr algn="r"/>
            <a:r>
              <a:rPr lang="en-GB" sz="800" dirty="0" smtClean="0">
                <a:solidFill>
                  <a:srgbClr val="4D4D4D"/>
                </a:solidFill>
                <a:latin typeface="Arial" panose="020B0604020202020204" pitchFamily="34" charset="0"/>
                <a:cs typeface="Arial" panose="020B0604020202020204" pitchFamily="34" charset="0"/>
              </a:rPr>
              <a:t>8</a:t>
            </a:r>
            <a:endParaRPr lang="en-GB" sz="800" dirty="0">
              <a:solidFill>
                <a:srgbClr val="4D4D4D"/>
              </a:solidFill>
              <a:latin typeface="Arial" panose="020B0604020202020204" pitchFamily="34" charset="0"/>
              <a:cs typeface="Arial" panose="020B0604020202020204" pitchFamily="34" charset="0"/>
            </a:endParaRPr>
          </a:p>
        </p:txBody>
      </p:sp>
      <p:grpSp>
        <p:nvGrpSpPr>
          <p:cNvPr id="225" name="Group 224"/>
          <p:cNvGrpSpPr/>
          <p:nvPr/>
        </p:nvGrpSpPr>
        <p:grpSpPr>
          <a:xfrm>
            <a:off x="4703990" y="5937204"/>
            <a:ext cx="242374" cy="250264"/>
            <a:chOff x="6186964" y="3858108"/>
            <a:chExt cx="242374" cy="250264"/>
          </a:xfrm>
        </p:grpSpPr>
        <p:sp>
          <p:nvSpPr>
            <p:cNvPr id="248" name="Line 19"/>
            <p:cNvSpPr>
              <a:spLocks noChangeShapeType="1"/>
            </p:cNvSpPr>
            <p:nvPr/>
          </p:nvSpPr>
          <p:spPr bwMode="auto">
            <a:xfrm>
              <a:off x="6307035" y="3858108"/>
              <a:ext cx="0" cy="6871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endParaRPr>
            </a:p>
          </p:txBody>
        </p:sp>
        <p:sp>
          <p:nvSpPr>
            <p:cNvPr id="249" name="TextBox 248"/>
            <p:cNvSpPr txBox="1"/>
            <p:nvPr/>
          </p:nvSpPr>
          <p:spPr>
            <a:xfrm>
              <a:off x="6186964" y="3892928"/>
              <a:ext cx="242374" cy="215444"/>
            </a:xfrm>
            <a:prstGeom prst="rect">
              <a:avLst/>
            </a:prstGeom>
            <a:noFill/>
          </p:spPr>
          <p:txBody>
            <a:bodyPr wrap="none" rtlCol="0" anchor="t" anchorCtr="0">
              <a:spAutoFit/>
            </a:bodyPr>
            <a:lstStyle/>
            <a:p>
              <a:pPr algn="ctr"/>
              <a:r>
                <a:rPr lang="en-GB" sz="800" dirty="0" smtClean="0">
                  <a:solidFill>
                    <a:srgbClr val="4D4D4D"/>
                  </a:solidFill>
                  <a:latin typeface="Arial" panose="020B0604020202020204" pitchFamily="34" charset="0"/>
                  <a:cs typeface="Arial" panose="020B0604020202020204" pitchFamily="34" charset="0"/>
                </a:rPr>
                <a:t>8</a:t>
              </a:r>
              <a:endParaRPr lang="en-GB" sz="800" dirty="0">
                <a:solidFill>
                  <a:srgbClr val="4D4D4D"/>
                </a:solidFill>
                <a:latin typeface="Arial" panose="020B0604020202020204" pitchFamily="34" charset="0"/>
                <a:cs typeface="Arial" panose="020B0604020202020204" pitchFamily="34" charset="0"/>
              </a:endParaRPr>
            </a:p>
          </p:txBody>
        </p:sp>
      </p:grpSp>
      <p:cxnSp>
        <p:nvCxnSpPr>
          <p:cNvPr id="227" name="Straight Connector 226"/>
          <p:cNvCxnSpPr/>
          <p:nvPr/>
        </p:nvCxnSpPr>
        <p:spPr>
          <a:xfrm flipV="1">
            <a:off x="3698388" y="4428037"/>
            <a:ext cx="2222709" cy="1393734"/>
          </a:xfrm>
          <a:prstGeom prst="line">
            <a:avLst/>
          </a:prstGeom>
          <a:ln>
            <a:prstDash val="sysDash"/>
          </a:ln>
          <a:effectLst/>
        </p:spPr>
        <p:style>
          <a:lnRef idx="1">
            <a:schemeClr val="accent1"/>
          </a:lnRef>
          <a:fillRef idx="0">
            <a:schemeClr val="accent1"/>
          </a:fillRef>
          <a:effectRef idx="0">
            <a:schemeClr val="accent1"/>
          </a:effectRef>
          <a:fontRef idx="minor">
            <a:schemeClr val="tx1"/>
          </a:fontRef>
        </p:style>
      </p:cxnSp>
      <p:cxnSp>
        <p:nvCxnSpPr>
          <p:cNvPr id="2072" name="Straight Connector 2071"/>
          <p:cNvCxnSpPr/>
          <p:nvPr/>
        </p:nvCxnSpPr>
        <p:spPr>
          <a:xfrm flipV="1">
            <a:off x="3650470" y="4764553"/>
            <a:ext cx="2020129" cy="988357"/>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2055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227: Correlation of phase 2 trials (Ph2t) results with outcomes of Phase 3 trials (Ph3t) of investigational agents (IA) in locally advanced and metastatic pancreas cancer (LAMPC</a:t>
            </a:r>
            <a:r>
              <a:rPr lang="en-GB" dirty="0" smtClean="0"/>
              <a:t>) – Tang M, et al</a:t>
            </a:r>
            <a:endParaRPr lang="en-GB" dirty="0"/>
          </a:p>
        </p:txBody>
      </p:sp>
      <p:sp>
        <p:nvSpPr>
          <p:cNvPr id="3" name="Content Placeholder 2"/>
          <p:cNvSpPr>
            <a:spLocks noGrp="1"/>
          </p:cNvSpPr>
          <p:nvPr>
            <p:ph idx="1"/>
          </p:nvPr>
        </p:nvSpPr>
        <p:spPr/>
        <p:txBody>
          <a:bodyPr/>
          <a:lstStyle/>
          <a:p>
            <a:pPr marL="0" indent="0">
              <a:buNone/>
            </a:pPr>
            <a:r>
              <a:rPr lang="en-GB" b="1" dirty="0" smtClean="0"/>
              <a:t>Conclusions</a:t>
            </a:r>
          </a:p>
          <a:p>
            <a:r>
              <a:rPr lang="en-GB" b="1" dirty="0" smtClean="0"/>
              <a:t>Advanced metastatic pancreatic phase 2 trials do not conform with NCI recommendations</a:t>
            </a:r>
          </a:p>
          <a:p>
            <a:pPr lvl="1"/>
            <a:r>
              <a:rPr lang="en-GB" b="1" dirty="0" smtClean="0"/>
              <a:t>Inconsistent prognostic factor reporting</a:t>
            </a:r>
          </a:p>
          <a:p>
            <a:pPr lvl="1"/>
            <a:r>
              <a:rPr lang="en-GB" b="1" dirty="0" smtClean="0"/>
              <a:t>Heterogeneity in baseline prognostic factors</a:t>
            </a:r>
          </a:p>
          <a:p>
            <a:pPr lvl="1"/>
            <a:r>
              <a:rPr lang="en-GB" b="1" dirty="0" smtClean="0"/>
              <a:t>Few trials enrich for biomarker targets</a:t>
            </a:r>
          </a:p>
          <a:p>
            <a:pPr lvl="1"/>
            <a:r>
              <a:rPr lang="en-GB" b="1" dirty="0" smtClean="0"/>
              <a:t>Poor statistical reporting in early trials</a:t>
            </a:r>
          </a:p>
          <a:p>
            <a:pPr lvl="1"/>
            <a:r>
              <a:rPr lang="en-GB" b="1" dirty="0" smtClean="0"/>
              <a:t>Investigator-reported success or progression to phase 3 does not correlate with achievement of statistical target effect size</a:t>
            </a:r>
          </a:p>
          <a:p>
            <a:r>
              <a:rPr lang="en-GB" b="1" dirty="0" smtClean="0"/>
              <a:t>The limited success of trials in advanced metastatic pancreatic cancer may be explained by these findings</a:t>
            </a:r>
            <a:endParaRPr lang="en-GB" b="1" dirty="0"/>
          </a:p>
        </p:txBody>
      </p:sp>
      <p:sp>
        <p:nvSpPr>
          <p:cNvPr id="5" name="Text Placeholder 4"/>
          <p:cNvSpPr>
            <a:spLocks noGrp="1"/>
          </p:cNvSpPr>
          <p:nvPr>
            <p:ph type="body" sz="quarter" idx="11"/>
          </p:nvPr>
        </p:nvSpPr>
        <p:spPr/>
        <p:txBody>
          <a:bodyPr/>
          <a:lstStyle/>
          <a:p>
            <a:r>
              <a:rPr lang="en-GB" dirty="0" smtClean="0"/>
              <a:t>Tang M,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227</a:t>
            </a:r>
            <a:endParaRPr lang="en-GB" dirty="0"/>
          </a:p>
        </p:txBody>
      </p:sp>
    </p:spTree>
    <p:extLst>
      <p:ext uri="{BB962C8B-B14F-4D97-AF65-F5344CB8AC3E}">
        <p14:creationId xmlns:p14="http://schemas.microsoft.com/office/powerpoint/2010/main" val="24390865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Hepatocellular carcinoma</a:t>
            </a:r>
          </a:p>
        </p:txBody>
      </p:sp>
      <p:sp>
        <p:nvSpPr>
          <p:cNvPr id="3" name="Text Placeholder 2"/>
          <p:cNvSpPr>
            <a:spLocks noGrp="1"/>
          </p:cNvSpPr>
          <p:nvPr>
            <p:ph type="body" idx="1"/>
          </p:nvPr>
        </p:nvSpPr>
        <p:spPr/>
        <p:txBody>
          <a:bodyPr/>
          <a:lstStyle/>
          <a:p>
            <a:r>
              <a:rPr lang="en-GB" b="1" dirty="0"/>
              <a:t>Cancers of the </a:t>
            </a:r>
            <a:r>
              <a:rPr lang="en-GB" b="1" dirty="0" smtClean="0"/>
              <a:t>pancreas</a:t>
            </a:r>
            <a:r>
              <a:rPr lang="en-GB" b="1" dirty="0"/>
              <a:t>, small bowel and hepatobiliary </a:t>
            </a:r>
            <a:r>
              <a:rPr lang="en-GB" b="1" dirty="0" smtClean="0"/>
              <a:t>tract</a:t>
            </a:r>
            <a:endParaRPr lang="en-GB" b="1" dirty="0"/>
          </a:p>
        </p:txBody>
      </p:sp>
    </p:spTree>
    <p:extLst>
      <p:ext uri="{BB962C8B-B14F-4D97-AF65-F5344CB8AC3E}">
        <p14:creationId xmlns:p14="http://schemas.microsoft.com/office/powerpoint/2010/main" val="1666320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223: A randomized phase II study of individualized stereotactic body radiation therapy (SBRT) versus </a:t>
            </a:r>
            <a:r>
              <a:rPr lang="en-GB" dirty="0" err="1"/>
              <a:t>transarterial</a:t>
            </a:r>
            <a:r>
              <a:rPr lang="en-GB" dirty="0"/>
              <a:t> chemoembolization (TACE) with DEBDOX beads as a bridge to transplant in hepatocellular carcinoma (HCC</a:t>
            </a:r>
            <a:r>
              <a:rPr lang="en-GB" dirty="0" smtClean="0"/>
              <a:t>) – Nugent FW,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compare </a:t>
            </a:r>
            <a:r>
              <a:rPr lang="en-GB" dirty="0"/>
              <a:t>stereotactic body radiation therapy (</a:t>
            </a:r>
            <a:r>
              <a:rPr lang="en-GB" dirty="0" smtClean="0"/>
              <a:t>SBRT) to </a:t>
            </a:r>
            <a:r>
              <a:rPr lang="en-GB" dirty="0" err="1"/>
              <a:t>transarterial</a:t>
            </a:r>
            <a:r>
              <a:rPr lang="en-GB" dirty="0"/>
              <a:t> </a:t>
            </a:r>
            <a:r>
              <a:rPr lang="en-GB" dirty="0" err="1" smtClean="0"/>
              <a:t>chemoembolisation</a:t>
            </a:r>
            <a:r>
              <a:rPr lang="en-GB" dirty="0" smtClean="0"/>
              <a:t> </a:t>
            </a:r>
            <a:r>
              <a:rPr lang="en-GB" dirty="0"/>
              <a:t>(TACE) </a:t>
            </a:r>
            <a:r>
              <a:rPr lang="en-GB" dirty="0" smtClean="0"/>
              <a:t>as a bridge to transplant in hepatocellular carcinoma</a:t>
            </a:r>
            <a:endParaRPr lang="en-GB" dirty="0"/>
          </a:p>
        </p:txBody>
      </p:sp>
      <p:sp>
        <p:nvSpPr>
          <p:cNvPr id="5" name="Text Placeholder 4"/>
          <p:cNvSpPr>
            <a:spLocks noGrp="1"/>
          </p:cNvSpPr>
          <p:nvPr>
            <p:ph type="body" sz="quarter" idx="11"/>
          </p:nvPr>
        </p:nvSpPr>
        <p:spPr/>
        <p:txBody>
          <a:bodyPr/>
          <a:lstStyle/>
          <a:p>
            <a:r>
              <a:rPr lang="en-GB" dirty="0" smtClean="0"/>
              <a:t>Nugent FW,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223</a:t>
            </a:r>
            <a:endParaRPr lang="en-GB" dirty="0"/>
          </a:p>
        </p:txBody>
      </p:sp>
      <p:sp>
        <p:nvSpPr>
          <p:cNvPr id="7" name="Oval 14"/>
          <p:cNvSpPr>
            <a:spLocks noChangeArrowheads="1"/>
          </p:cNvSpPr>
          <p:nvPr/>
        </p:nvSpPr>
        <p:spPr bwMode="auto">
          <a:xfrm>
            <a:off x="3941537" y="343308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rgbClr val="043882"/>
                </a:solidFill>
                <a:ea typeface="SimSun" pitchFamily="2" charset="-122"/>
              </a:rPr>
              <a:t>R</a:t>
            </a:r>
          </a:p>
        </p:txBody>
      </p:sp>
      <p:cxnSp>
        <p:nvCxnSpPr>
          <p:cNvPr id="8" name="AutoShape 15"/>
          <p:cNvCxnSpPr>
            <a:cxnSpLocks noChangeShapeType="1"/>
            <a:stCxn id="7" idx="0"/>
            <a:endCxn id="13" idx="1"/>
          </p:cNvCxnSpPr>
          <p:nvPr/>
        </p:nvCxnSpPr>
        <p:spPr bwMode="auto">
          <a:xfrm rot="5400000" flipH="1" flipV="1">
            <a:off x="4273841" y="2839848"/>
            <a:ext cx="552735" cy="633747"/>
          </a:xfrm>
          <a:prstGeom prst="bentConnector2">
            <a:avLst/>
          </a:prstGeom>
          <a:noFill/>
          <a:ln w="57150">
            <a:solidFill>
              <a:schemeClr val="bg2">
                <a:lumMod val="60000"/>
                <a:lumOff val="40000"/>
              </a:schemeClr>
            </a:solidFill>
            <a:round/>
            <a:headEnd/>
            <a:tailEnd type="triangle" w="med" len="med"/>
          </a:ln>
        </p:spPr>
      </p:cxnSp>
      <p:cxnSp>
        <p:nvCxnSpPr>
          <p:cNvPr id="11" name="AutoShape 19"/>
          <p:cNvCxnSpPr>
            <a:cxnSpLocks noChangeShapeType="1"/>
          </p:cNvCxnSpPr>
          <p:nvPr/>
        </p:nvCxnSpPr>
        <p:spPr bwMode="auto">
          <a:xfrm>
            <a:off x="3684814" y="3725188"/>
            <a:ext cx="256723" cy="0"/>
          </a:xfrm>
          <a:prstGeom prst="straightConnector1">
            <a:avLst/>
          </a:prstGeom>
          <a:noFill/>
          <a:ln w="57150">
            <a:solidFill>
              <a:schemeClr val="bg2">
                <a:lumMod val="60000"/>
                <a:lumOff val="40000"/>
              </a:schemeClr>
            </a:solidFill>
            <a:round/>
            <a:headEnd type="none" w="med" len="med"/>
            <a:tailEnd type="none" w="med" len="med"/>
          </a:ln>
        </p:spPr>
      </p:cxnSp>
      <p:sp>
        <p:nvSpPr>
          <p:cNvPr id="13" name="AutoShape 8"/>
          <p:cNvSpPr>
            <a:spLocks noChangeArrowheads="1"/>
          </p:cNvSpPr>
          <p:nvPr/>
        </p:nvSpPr>
        <p:spPr bwMode="auto">
          <a:xfrm>
            <a:off x="4867082" y="2137308"/>
            <a:ext cx="3667318" cy="148609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b="1" dirty="0">
                <a:solidFill>
                  <a:srgbClr val="FFFFFF"/>
                </a:solidFill>
                <a:ea typeface="SimSun" pitchFamily="2" charset="-122"/>
              </a:rPr>
              <a:t>SBRT</a:t>
            </a:r>
          </a:p>
          <a:p>
            <a:pPr algn="ctr" defTabSz="892175" eaLnBrk="0" hangingPunct="0"/>
            <a:r>
              <a:rPr lang="en-GB" altLang="zh-CN" sz="1400" dirty="0" err="1">
                <a:solidFill>
                  <a:srgbClr val="FFFFFF"/>
                </a:solidFill>
                <a:ea typeface="SimSun" pitchFamily="2" charset="-122"/>
              </a:rPr>
              <a:t>Fiducial</a:t>
            </a:r>
            <a:r>
              <a:rPr lang="en-GB" altLang="zh-CN" sz="1400" dirty="0">
                <a:solidFill>
                  <a:srgbClr val="FFFFFF"/>
                </a:solidFill>
                <a:ea typeface="SimSun" pitchFamily="2" charset="-122"/>
              </a:rPr>
              <a:t> marker placement by IR, outpatient treatment every other day for 5 treatments, radiation dose determined to limit volume of treated liver and risk of complications, </a:t>
            </a:r>
            <a:r>
              <a:rPr lang="en-GB" altLang="zh-CN" sz="1400" dirty="0" smtClean="0">
                <a:solidFill>
                  <a:srgbClr val="FFFFFF"/>
                </a:solidFill>
                <a:ea typeface="SimSun" pitchFamily="2" charset="-122"/>
              </a:rPr>
              <a:t/>
            </a:r>
            <a:br>
              <a:rPr lang="en-GB" altLang="zh-CN" sz="1400" dirty="0" smtClean="0">
                <a:solidFill>
                  <a:srgbClr val="FFFFFF"/>
                </a:solidFill>
                <a:ea typeface="SimSun" pitchFamily="2" charset="-122"/>
              </a:rPr>
            </a:br>
            <a:r>
              <a:rPr lang="en-GB" altLang="zh-CN" sz="1400" dirty="0" smtClean="0">
                <a:solidFill>
                  <a:srgbClr val="FFFFFF"/>
                </a:solidFill>
                <a:ea typeface="SimSun" pitchFamily="2" charset="-122"/>
              </a:rPr>
              <a:t>total </a:t>
            </a:r>
            <a:r>
              <a:rPr lang="en-GB" altLang="zh-CN" sz="1400" dirty="0">
                <a:solidFill>
                  <a:srgbClr val="FFFFFF"/>
                </a:solidFill>
                <a:ea typeface="SimSun" pitchFamily="2" charset="-122"/>
              </a:rPr>
              <a:t>dose </a:t>
            </a:r>
            <a:r>
              <a:rPr lang="en-GB" altLang="zh-CN" sz="1400" dirty="0" smtClean="0">
                <a:solidFill>
                  <a:srgbClr val="FFFFFF"/>
                </a:solidFill>
                <a:ea typeface="SimSun" pitchFamily="2" charset="-122"/>
              </a:rPr>
              <a:t>40–50 </a:t>
            </a:r>
            <a:r>
              <a:rPr lang="en-GB" altLang="zh-CN" sz="1400" dirty="0" err="1">
                <a:solidFill>
                  <a:srgbClr val="FFFFFF"/>
                </a:solidFill>
                <a:ea typeface="SimSun" pitchFamily="2" charset="-122"/>
              </a:rPr>
              <a:t>Gy</a:t>
            </a:r>
            <a:r>
              <a:rPr lang="en-GB" altLang="zh-CN" sz="1400" dirty="0">
                <a:solidFill>
                  <a:srgbClr val="FFFFFF"/>
                </a:solidFill>
                <a:ea typeface="SimSun" pitchFamily="2" charset="-122"/>
              </a:rPr>
              <a:t> in 5 fractions</a:t>
            </a:r>
          </a:p>
          <a:p>
            <a:pPr algn="ctr" defTabSz="892175" eaLnBrk="0" hangingPunct="0"/>
            <a:r>
              <a:rPr lang="en-GB" altLang="zh-CN" sz="1400" dirty="0">
                <a:solidFill>
                  <a:srgbClr val="FFFFFF"/>
                </a:solidFill>
                <a:ea typeface="SimSun" pitchFamily="2" charset="-122"/>
              </a:rPr>
              <a:t>(n=13)</a:t>
            </a:r>
          </a:p>
        </p:txBody>
      </p:sp>
      <p:sp>
        <p:nvSpPr>
          <p:cNvPr id="14" name="AutoShape 9"/>
          <p:cNvSpPr>
            <a:spLocks noChangeArrowheads="1"/>
          </p:cNvSpPr>
          <p:nvPr/>
        </p:nvSpPr>
        <p:spPr bwMode="auto">
          <a:xfrm>
            <a:off x="365124" y="2327998"/>
            <a:ext cx="3319690" cy="285360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sz="1600"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Eligible for liver transplant</a:t>
            </a:r>
            <a:endParaRPr lang="en-GB" altLang="zh-CN" sz="1600" i="1" dirty="0" smtClean="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Within Milan criteria</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≤2 tumours</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Child-Pugh Class A/B (&lt;9)</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Bilirubin &lt;3.0 mg/</a:t>
            </a:r>
            <a:r>
              <a:rPr lang="en-GB" altLang="zh-CN" sz="1600" dirty="0" err="1" smtClean="0">
                <a:solidFill>
                  <a:srgbClr val="FFFFFF"/>
                </a:solidFill>
                <a:ea typeface="SimSun" pitchFamily="2" charset="-122"/>
              </a:rPr>
              <a:t>dL</a:t>
            </a:r>
            <a:endParaRPr lang="en-GB" altLang="zh-CN" sz="1600" dirty="0" smtClean="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Adequate haematological parameters</a:t>
            </a:r>
          </a:p>
          <a:p>
            <a:pPr marL="292100" indent="-292100" defTabSz="892175" eaLnBrk="0" hangingPunct="0">
              <a:spcAft>
                <a:spcPct val="30000"/>
              </a:spcAft>
              <a:buFont typeface="Wingdings" pitchFamily="2" charset="2"/>
              <a:buNone/>
            </a:pPr>
            <a:r>
              <a:rPr lang="en-GB" altLang="zh-CN" sz="1600" dirty="0" smtClean="0">
                <a:solidFill>
                  <a:srgbClr val="FFFFFF"/>
                </a:solidFill>
                <a:ea typeface="SimSun" pitchFamily="2" charset="-122"/>
              </a:rPr>
              <a:t>(n=30)</a:t>
            </a:r>
            <a:endParaRPr lang="en-GB" altLang="zh-CN" sz="1600" dirty="0">
              <a:solidFill>
                <a:srgbClr val="FFFFFF"/>
              </a:solidFill>
              <a:ea typeface="SimSun" pitchFamily="2" charset="-122"/>
            </a:endParaRPr>
          </a:p>
        </p:txBody>
      </p:sp>
      <p:sp>
        <p:nvSpPr>
          <p:cNvPr id="15" name="Rectangle 9"/>
          <p:cNvSpPr txBox="1">
            <a:spLocks noChangeArrowheads="1"/>
          </p:cNvSpPr>
          <p:nvPr/>
        </p:nvSpPr>
        <p:spPr bwMode="auto">
          <a:xfrm>
            <a:off x="365124" y="5209240"/>
            <a:ext cx="4130676" cy="886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PRIMARY ENDPOINT</a:t>
            </a:r>
          </a:p>
          <a:p>
            <a:r>
              <a:rPr lang="en-GB" dirty="0" smtClean="0"/>
              <a:t>Time to residual or recurrent disease</a:t>
            </a:r>
          </a:p>
          <a:p>
            <a:endParaRPr lang="en-GB" dirty="0" smtClean="0"/>
          </a:p>
        </p:txBody>
      </p:sp>
      <p:sp>
        <p:nvSpPr>
          <p:cNvPr id="16" name="Content Placeholder 26"/>
          <p:cNvSpPr txBox="1">
            <a:spLocks/>
          </p:cNvSpPr>
          <p:nvPr/>
        </p:nvSpPr>
        <p:spPr>
          <a:xfrm>
            <a:off x="4648200" y="5209240"/>
            <a:ext cx="4130675" cy="8867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SECONDARY ENDPOINTS</a:t>
            </a:r>
          </a:p>
          <a:p>
            <a:r>
              <a:rPr lang="en-GB" dirty="0" smtClean="0"/>
              <a:t>Toxicity, </a:t>
            </a:r>
            <a:r>
              <a:rPr lang="en-GB" dirty="0" err="1" smtClean="0"/>
              <a:t>QoL</a:t>
            </a:r>
            <a:r>
              <a:rPr lang="en-GB" dirty="0" smtClean="0"/>
              <a:t>, radiologic and </a:t>
            </a:r>
            <a:br>
              <a:rPr lang="en-GB" dirty="0" smtClean="0"/>
            </a:br>
            <a:r>
              <a:rPr lang="en-GB" dirty="0" smtClean="0"/>
              <a:t>pathologic response</a:t>
            </a:r>
          </a:p>
        </p:txBody>
      </p:sp>
      <p:cxnSp>
        <p:nvCxnSpPr>
          <p:cNvPr id="17" name="AutoShape 16"/>
          <p:cNvCxnSpPr>
            <a:cxnSpLocks noChangeShapeType="1"/>
            <a:stCxn id="7" idx="4"/>
            <a:endCxn id="20" idx="1"/>
          </p:cNvCxnSpPr>
          <p:nvPr/>
        </p:nvCxnSpPr>
        <p:spPr bwMode="auto">
          <a:xfrm rot="16200000" flipH="1">
            <a:off x="4323866" y="3926757"/>
            <a:ext cx="450912" cy="631974"/>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4865309" y="3754800"/>
            <a:ext cx="3669091" cy="1426800"/>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b="1" dirty="0">
                <a:solidFill>
                  <a:srgbClr val="4D4D4D"/>
                </a:solidFill>
                <a:ea typeface="SimSun" pitchFamily="2" charset="-122"/>
              </a:rPr>
              <a:t>TACE</a:t>
            </a:r>
          </a:p>
          <a:p>
            <a:pPr algn="ctr" defTabSz="892175" eaLnBrk="0" hangingPunct="0"/>
            <a:r>
              <a:rPr lang="en-GB" altLang="zh-CN" sz="1400" dirty="0">
                <a:solidFill>
                  <a:srgbClr val="4D4D4D"/>
                </a:solidFill>
                <a:ea typeface="SimSun" pitchFamily="2" charset="-122"/>
              </a:rPr>
              <a:t>2 treatments 1 month apart</a:t>
            </a:r>
          </a:p>
          <a:p>
            <a:pPr algn="ctr" defTabSz="892175" eaLnBrk="0" hangingPunct="0"/>
            <a:r>
              <a:rPr lang="en-GB" altLang="zh-CN" sz="1400" dirty="0" smtClean="0">
                <a:solidFill>
                  <a:srgbClr val="4D4D4D"/>
                </a:solidFill>
                <a:ea typeface="SimSun" pitchFamily="2" charset="-122"/>
              </a:rPr>
              <a:t>DEBDOX</a:t>
            </a:r>
            <a:r>
              <a:rPr lang="en-GB" altLang="zh-CN" sz="1400" baseline="30000" dirty="0" smtClean="0">
                <a:solidFill>
                  <a:srgbClr val="4D4D4D"/>
                </a:solidFill>
                <a:ea typeface="SimSun" pitchFamily="2" charset="-122"/>
              </a:rPr>
              <a:t>®</a:t>
            </a:r>
            <a:r>
              <a:rPr lang="en-GB" altLang="zh-CN" sz="1400" dirty="0" smtClean="0">
                <a:solidFill>
                  <a:srgbClr val="4D4D4D"/>
                </a:solidFill>
                <a:ea typeface="SimSun" pitchFamily="2" charset="-122"/>
              </a:rPr>
              <a:t> beads</a:t>
            </a:r>
            <a:r>
              <a:rPr lang="en-GB" altLang="zh-CN" sz="1400" dirty="0">
                <a:solidFill>
                  <a:srgbClr val="4D4D4D"/>
                </a:solidFill>
                <a:ea typeface="SimSun" pitchFamily="2" charset="-122"/>
              </a:rPr>
              <a:t>: 2 vial each treatment, max 100 mg </a:t>
            </a:r>
            <a:r>
              <a:rPr lang="en-GB" altLang="zh-CN" sz="1400" dirty="0" smtClean="0">
                <a:solidFill>
                  <a:srgbClr val="4D4D4D"/>
                </a:solidFill>
                <a:ea typeface="SimSun" pitchFamily="2" charset="-122"/>
              </a:rPr>
              <a:t>doxorubicin/treatment</a:t>
            </a:r>
            <a:endParaRPr lang="en-GB" altLang="zh-CN" sz="1400" dirty="0">
              <a:solidFill>
                <a:srgbClr val="4D4D4D"/>
              </a:solidFill>
              <a:ea typeface="SimSun" pitchFamily="2" charset="-122"/>
            </a:endParaRPr>
          </a:p>
          <a:p>
            <a:pPr algn="ctr" defTabSz="892175" eaLnBrk="0" hangingPunct="0"/>
            <a:r>
              <a:rPr lang="en-GB" altLang="zh-CN" sz="1400" dirty="0">
                <a:solidFill>
                  <a:srgbClr val="4D4D4D"/>
                </a:solidFill>
                <a:ea typeface="SimSun" pitchFamily="2" charset="-122"/>
              </a:rPr>
              <a:t>(n=17)</a:t>
            </a:r>
          </a:p>
        </p:txBody>
      </p:sp>
    </p:spTree>
    <p:extLst>
      <p:ext uri="{BB962C8B-B14F-4D97-AF65-F5344CB8AC3E}">
        <p14:creationId xmlns:p14="http://schemas.microsoft.com/office/powerpoint/2010/main" val="8150728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223: A randomized phase II study of individualized stereotactic body radiation therapy (SBRT) versus </a:t>
            </a:r>
            <a:r>
              <a:rPr lang="en-GB" dirty="0" err="1"/>
              <a:t>transarterial</a:t>
            </a:r>
            <a:r>
              <a:rPr lang="en-GB" dirty="0"/>
              <a:t> chemoembolization (TACE) with DEBDOX beads as a bridge to transplant in hepatocellular carcinoma (HCC</a:t>
            </a:r>
            <a:r>
              <a:rPr lang="en-GB" dirty="0" smtClean="0"/>
              <a:t>) – Nugent FW,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p>
        </p:txBody>
      </p:sp>
      <p:sp>
        <p:nvSpPr>
          <p:cNvPr id="4" name="Text Placeholder 3"/>
          <p:cNvSpPr>
            <a:spLocks noGrp="1"/>
          </p:cNvSpPr>
          <p:nvPr>
            <p:ph type="body" sz="quarter" idx="10"/>
          </p:nvPr>
        </p:nvSpPr>
        <p:spPr/>
        <p:txBody>
          <a:bodyPr/>
          <a:lstStyle/>
          <a:p>
            <a:r>
              <a:rPr lang="en-GB" dirty="0" smtClean="0"/>
              <a:t>*After first TACE</a:t>
            </a:r>
            <a:endParaRPr lang="en-GB" dirty="0"/>
          </a:p>
        </p:txBody>
      </p:sp>
      <p:sp>
        <p:nvSpPr>
          <p:cNvPr id="5" name="Text Placeholder 4"/>
          <p:cNvSpPr>
            <a:spLocks noGrp="1"/>
          </p:cNvSpPr>
          <p:nvPr>
            <p:ph type="body" sz="quarter" idx="11"/>
          </p:nvPr>
        </p:nvSpPr>
        <p:spPr/>
        <p:txBody>
          <a:bodyPr/>
          <a:lstStyle/>
          <a:p>
            <a:r>
              <a:rPr lang="en-GB" dirty="0" smtClean="0"/>
              <a:t>Nugent FW,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223</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3571998650"/>
              </p:ext>
            </p:extLst>
          </p:nvPr>
        </p:nvGraphicFramePr>
        <p:xfrm>
          <a:off x="457200" y="1752600"/>
          <a:ext cx="8382000" cy="4181222"/>
        </p:xfrm>
        <a:graphic>
          <a:graphicData uri="http://schemas.openxmlformats.org/drawingml/2006/table">
            <a:tbl>
              <a:tblPr firstRow="1" bandRow="1">
                <a:tableStyleId>{69012ECD-51FC-41F1-AA8D-1B2483CD663E}</a:tableStyleId>
              </a:tblPr>
              <a:tblGrid>
                <a:gridCol w="2561166"/>
                <a:gridCol w="3104445"/>
                <a:gridCol w="2716389"/>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1" i="0" u="none" strike="noStrike" cap="none" normalizeH="0" baseline="0" dirty="0" smtClean="0">
                          <a:ln>
                            <a:noFill/>
                          </a:ln>
                          <a:solidFill>
                            <a:schemeClr val="tx2"/>
                          </a:solidFill>
                          <a:effectLst/>
                          <a:latin typeface="Arial" charset="0"/>
                          <a:cs typeface="Arial" charset="0"/>
                        </a:rPr>
                        <a:t>Toxicity grade ≥2, 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mn-lt"/>
                          <a:cs typeface="+mn-cs"/>
                        </a:rPr>
                        <a:t>SBRT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mn-lt"/>
                          <a:cs typeface="+mn-cs"/>
                        </a:rPr>
                        <a:t>Follow-up 2 weeks post-SBRT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mn-lt"/>
                          <a:cs typeface="+mn-cs"/>
                        </a:rPr>
                        <a:t>(n=13)</a:t>
                      </a:r>
                      <a:endParaRPr kumimoji="0" lang="en-GB"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TACE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Follow-up after TACE x2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(n=17)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Anorexia</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Fatigue</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Nausea</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Pain</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Main portal vein thrombus</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Liver infarction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r>
            </a:tbl>
          </a:graphicData>
        </a:graphic>
      </p:graphicFrame>
    </p:spTree>
    <p:extLst>
      <p:ext uri="{BB962C8B-B14F-4D97-AF65-F5344CB8AC3E}">
        <p14:creationId xmlns:p14="http://schemas.microsoft.com/office/powerpoint/2010/main" val="7406809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223: A randomized phase II study of individualized stereotactic body radiation therapy (SBRT) versus </a:t>
            </a:r>
            <a:r>
              <a:rPr lang="en-GB" dirty="0" err="1"/>
              <a:t>transarterial</a:t>
            </a:r>
            <a:r>
              <a:rPr lang="en-GB" dirty="0"/>
              <a:t> chemoembolization (TACE) with DEBDOX beads as a bridge to transplant in hepatocellular carcinoma (HCC</a:t>
            </a:r>
            <a:r>
              <a:rPr lang="en-GB" dirty="0" smtClean="0"/>
              <a:t>) – Nugent FW, et al</a:t>
            </a:r>
            <a:endParaRPr lang="en-GB" dirty="0"/>
          </a:p>
        </p:txBody>
      </p:sp>
      <p:sp>
        <p:nvSpPr>
          <p:cNvPr id="3" name="Content Placeholder 2"/>
          <p:cNvSpPr>
            <a:spLocks noGrp="1"/>
          </p:cNvSpPr>
          <p:nvPr>
            <p:ph idx="1"/>
          </p:nvPr>
        </p:nvSpPr>
        <p:spPr>
          <a:xfrm>
            <a:off x="365124" y="1254035"/>
            <a:ext cx="8413751" cy="422365"/>
          </a:xfrm>
        </p:spPr>
        <p:txBody>
          <a:bodyPr/>
          <a:lstStyle/>
          <a:p>
            <a:pPr marL="0" indent="0">
              <a:buNone/>
            </a:pPr>
            <a:r>
              <a:rPr lang="en-GB" b="1" dirty="0" smtClean="0"/>
              <a:t>Key results (cont.)</a:t>
            </a:r>
            <a:endParaRPr lang="en-GB" b="1" dirty="0"/>
          </a:p>
        </p:txBody>
      </p:sp>
      <p:sp>
        <p:nvSpPr>
          <p:cNvPr id="5" name="Text Placeholder 4"/>
          <p:cNvSpPr>
            <a:spLocks noGrp="1"/>
          </p:cNvSpPr>
          <p:nvPr>
            <p:ph type="body" sz="quarter" idx="11"/>
          </p:nvPr>
        </p:nvSpPr>
        <p:spPr/>
        <p:txBody>
          <a:bodyPr/>
          <a:lstStyle/>
          <a:p>
            <a:r>
              <a:rPr lang="en-GB" dirty="0" smtClean="0"/>
              <a:t>Nugent FW,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223</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1778740686"/>
              </p:ext>
            </p:extLst>
          </p:nvPr>
        </p:nvGraphicFramePr>
        <p:xfrm>
          <a:off x="457200" y="1905000"/>
          <a:ext cx="8382000" cy="1883664"/>
        </p:xfrm>
        <a:graphic>
          <a:graphicData uri="http://schemas.openxmlformats.org/drawingml/2006/table">
            <a:tbl>
              <a:tblPr firstRow="1" bandRow="1">
                <a:tableStyleId>{69012ECD-51FC-41F1-AA8D-1B2483CD663E}</a:tableStyleId>
              </a:tblPr>
              <a:tblGrid>
                <a:gridCol w="2561166"/>
                <a:gridCol w="3104445"/>
                <a:gridCol w="2716389"/>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1" i="0" u="none" strike="noStrike" cap="none" normalizeH="0" baseline="0" dirty="0" smtClean="0">
                          <a:ln>
                            <a:noFill/>
                          </a:ln>
                          <a:solidFill>
                            <a:schemeClr val="tx2"/>
                          </a:solidFill>
                          <a:effectLst/>
                          <a:latin typeface="Arial" charset="0"/>
                          <a:cs typeface="Arial" charset="0"/>
                        </a:rPr>
                        <a:t>SF-36 questionnaire, change from baseline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mn-lt"/>
                          <a:cs typeface="+mn-cs"/>
                        </a:rPr>
                        <a:t>SBRT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mn-lt"/>
                          <a:cs typeface="+mn-cs"/>
                        </a:rPr>
                        <a:t>(n=12)</a:t>
                      </a:r>
                      <a:endParaRPr kumimoji="0" lang="en-GB"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TACE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(n=17)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Physical </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–0.7±7.4 (n=12)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(95%CI –5.4, 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–2.7±4.3 (n=15)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(95%CI –5.1, –0.3)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Mental</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–0.6±9.0 (n=12)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(95%CI –6.3, 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–2.6±4.6 (n=15)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(95%CI –5.1, –0.0)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7" name="TextBox 6"/>
          <p:cNvSpPr txBox="1"/>
          <p:nvPr/>
        </p:nvSpPr>
        <p:spPr>
          <a:xfrm>
            <a:off x="3793582" y="1535668"/>
            <a:ext cx="1489510" cy="338554"/>
          </a:xfrm>
          <a:prstGeom prst="rect">
            <a:avLst/>
          </a:prstGeom>
          <a:noFill/>
        </p:spPr>
        <p:txBody>
          <a:bodyPr wrap="none" rtlCol="0">
            <a:spAutoFit/>
          </a:bodyPr>
          <a:lstStyle/>
          <a:p>
            <a:r>
              <a:rPr lang="en-GB" sz="1600" b="1" dirty="0" smtClean="0"/>
              <a:t>Quality of life</a:t>
            </a:r>
            <a:endParaRPr lang="en-GB" sz="1600" b="1" dirty="0"/>
          </a:p>
        </p:txBody>
      </p:sp>
    </p:spTree>
    <p:extLst>
      <p:ext uri="{BB962C8B-B14F-4D97-AF65-F5344CB8AC3E}">
        <p14:creationId xmlns:p14="http://schemas.microsoft.com/office/powerpoint/2010/main" val="7406809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223: A randomized phase II study of individualized stereotactic body radiation therapy (SBRT) versus </a:t>
            </a:r>
            <a:r>
              <a:rPr lang="en-GB" dirty="0" err="1"/>
              <a:t>transarterial</a:t>
            </a:r>
            <a:r>
              <a:rPr lang="en-GB" dirty="0"/>
              <a:t> chemoembolization (TACE) with DEBDOX beads as a bridge to transplant in hepatocellular carcinoma (HCC</a:t>
            </a:r>
            <a:r>
              <a:rPr lang="en-GB" dirty="0" smtClean="0"/>
              <a:t>) – Nugent FW, et al</a:t>
            </a:r>
            <a:endParaRPr lang="en-GB" dirty="0"/>
          </a:p>
        </p:txBody>
      </p:sp>
      <p:sp>
        <p:nvSpPr>
          <p:cNvPr id="3" name="Content Placeholder 2"/>
          <p:cNvSpPr>
            <a:spLocks noGrp="1"/>
          </p:cNvSpPr>
          <p:nvPr>
            <p:ph idx="1"/>
          </p:nvPr>
        </p:nvSpPr>
        <p:spPr>
          <a:xfrm>
            <a:off x="365124" y="1254035"/>
            <a:ext cx="8413751" cy="727165"/>
          </a:xfrm>
        </p:spPr>
        <p:txBody>
          <a:bodyPr/>
          <a:lstStyle/>
          <a:p>
            <a:pPr marL="0" indent="0">
              <a:buNone/>
            </a:pPr>
            <a:r>
              <a:rPr lang="en-GB" b="1" dirty="0" smtClean="0"/>
              <a:t>Key results (cont.)</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r>
              <a:rPr lang="en-GB" dirty="0" smtClean="0"/>
              <a:t>Explant data</a:t>
            </a:r>
          </a:p>
          <a:p>
            <a:pPr lvl="1"/>
            <a:r>
              <a:rPr lang="en-GB" dirty="0" smtClean="0"/>
              <a:t>TACE: 6 transplanted, 3 with residual disease</a:t>
            </a:r>
          </a:p>
          <a:p>
            <a:pPr lvl="1"/>
            <a:r>
              <a:rPr lang="en-GB" dirty="0" smtClean="0"/>
              <a:t>SBRT: 5 transplanted, 2 with residual disease</a:t>
            </a:r>
            <a:endParaRPr lang="en-GB" dirty="0"/>
          </a:p>
        </p:txBody>
      </p:sp>
      <p:sp>
        <p:nvSpPr>
          <p:cNvPr id="5" name="Text Placeholder 4"/>
          <p:cNvSpPr>
            <a:spLocks noGrp="1"/>
          </p:cNvSpPr>
          <p:nvPr>
            <p:ph type="body" sz="quarter" idx="11"/>
          </p:nvPr>
        </p:nvSpPr>
        <p:spPr/>
        <p:txBody>
          <a:bodyPr/>
          <a:lstStyle/>
          <a:p>
            <a:r>
              <a:rPr lang="en-GB" dirty="0" smtClean="0"/>
              <a:t>Nugent FW,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223</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2709325832"/>
              </p:ext>
            </p:extLst>
          </p:nvPr>
        </p:nvGraphicFramePr>
        <p:xfrm>
          <a:off x="457200" y="1905000"/>
          <a:ext cx="8382000" cy="1800289"/>
        </p:xfrm>
        <a:graphic>
          <a:graphicData uri="http://schemas.openxmlformats.org/drawingml/2006/table">
            <a:tbl>
              <a:tblPr firstRow="1" bandRow="1">
                <a:tableStyleId>{69012ECD-51FC-41F1-AA8D-1B2483CD663E}</a:tableStyleId>
              </a:tblPr>
              <a:tblGrid>
                <a:gridCol w="3581400"/>
                <a:gridCol w="2400300"/>
                <a:gridCol w="2400300"/>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mn-lt"/>
                          <a:cs typeface="+mn-cs"/>
                        </a:rPr>
                        <a:t>SBRT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mn-lt"/>
                          <a:cs typeface="+mn-cs"/>
                        </a:rPr>
                        <a:t>(n=13)</a:t>
                      </a:r>
                      <a:endParaRPr kumimoji="0" lang="en-GB"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TACE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(n=17)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Patients with residual disease,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2 (24)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Time to residual disease from last treatment date, days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N/A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Median: 83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Range: 50–141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7" name="TextBox 6"/>
          <p:cNvSpPr txBox="1"/>
          <p:nvPr/>
        </p:nvSpPr>
        <p:spPr>
          <a:xfrm>
            <a:off x="2731048" y="1535668"/>
            <a:ext cx="3524811" cy="338554"/>
          </a:xfrm>
          <a:prstGeom prst="rect">
            <a:avLst/>
          </a:prstGeom>
          <a:noFill/>
        </p:spPr>
        <p:txBody>
          <a:bodyPr wrap="none" rtlCol="0">
            <a:spAutoFit/>
          </a:bodyPr>
          <a:lstStyle/>
          <a:p>
            <a:r>
              <a:rPr lang="en-GB" sz="1600" b="1" dirty="0" smtClean="0"/>
              <a:t>Time to residual/recurrent disease</a:t>
            </a:r>
            <a:endParaRPr lang="en-GB" sz="1600" b="1" dirty="0"/>
          </a:p>
        </p:txBody>
      </p:sp>
    </p:spTree>
    <p:extLst>
      <p:ext uri="{BB962C8B-B14F-4D97-AF65-F5344CB8AC3E}">
        <p14:creationId xmlns:p14="http://schemas.microsoft.com/office/powerpoint/2010/main" val="7406809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223: A randomized phase II study of individualized stereotactic body radiation therapy (SBRT) versus </a:t>
            </a:r>
            <a:r>
              <a:rPr lang="en-GB" dirty="0" err="1"/>
              <a:t>transarterial</a:t>
            </a:r>
            <a:r>
              <a:rPr lang="en-GB" dirty="0"/>
              <a:t> chemoembolization (TACE) with DEBDOX beads as a bridge to transplant in hepatocellular carcinoma (HCC</a:t>
            </a:r>
            <a:r>
              <a:rPr lang="en-GB" dirty="0" smtClean="0"/>
              <a:t>) – Nugent FW, et al</a:t>
            </a:r>
            <a:endParaRPr lang="en-GB" dirty="0"/>
          </a:p>
        </p:txBody>
      </p:sp>
      <p:sp>
        <p:nvSpPr>
          <p:cNvPr id="3" name="Content Placeholder 2"/>
          <p:cNvSpPr>
            <a:spLocks noGrp="1"/>
          </p:cNvSpPr>
          <p:nvPr>
            <p:ph idx="1"/>
          </p:nvPr>
        </p:nvSpPr>
        <p:spPr/>
        <p:txBody>
          <a:bodyPr/>
          <a:lstStyle/>
          <a:p>
            <a:pPr marL="0" indent="0">
              <a:buNone/>
            </a:pPr>
            <a:r>
              <a:rPr lang="en-GB" b="1" dirty="0" smtClean="0"/>
              <a:t>Conclusions</a:t>
            </a:r>
          </a:p>
          <a:p>
            <a:r>
              <a:rPr lang="en-GB" b="1" dirty="0" smtClean="0"/>
              <a:t>When used as a bridge to transplant in Child-Pugh A/B patients, SBRT and TACE are equivalent in controlling the treated lesion</a:t>
            </a:r>
          </a:p>
          <a:p>
            <a:r>
              <a:rPr lang="en-GB" b="1" dirty="0" smtClean="0"/>
              <a:t>SBRT may result in less acute toxicity and better </a:t>
            </a:r>
            <a:r>
              <a:rPr lang="en-GB" b="1" dirty="0" err="1" smtClean="0"/>
              <a:t>QoL</a:t>
            </a:r>
            <a:endParaRPr lang="en-GB" b="1" dirty="0"/>
          </a:p>
        </p:txBody>
      </p:sp>
      <p:sp>
        <p:nvSpPr>
          <p:cNvPr id="5" name="Text Placeholder 4"/>
          <p:cNvSpPr>
            <a:spLocks noGrp="1"/>
          </p:cNvSpPr>
          <p:nvPr>
            <p:ph type="body" sz="quarter" idx="11"/>
          </p:nvPr>
        </p:nvSpPr>
        <p:spPr/>
        <p:txBody>
          <a:bodyPr/>
          <a:lstStyle/>
          <a:p>
            <a:r>
              <a:rPr lang="en-GB" dirty="0" smtClean="0"/>
              <a:t>Nugent FW,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223</a:t>
            </a:r>
            <a:endParaRPr lang="en-GB" dirty="0"/>
          </a:p>
        </p:txBody>
      </p:sp>
    </p:spTree>
    <p:extLst>
      <p:ext uri="{BB962C8B-B14F-4D97-AF65-F5344CB8AC3E}">
        <p14:creationId xmlns:p14="http://schemas.microsoft.com/office/powerpoint/2010/main" val="740680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Glossary</a:t>
            </a:r>
            <a:endParaRPr lang="en-GB" dirty="0"/>
          </a:p>
        </p:txBody>
      </p:sp>
      <p:sp>
        <p:nvSpPr>
          <p:cNvPr id="6" name="Rectangle 3"/>
          <p:cNvSpPr txBox="1">
            <a:spLocks noChangeArrowheads="1"/>
          </p:cNvSpPr>
          <p:nvPr/>
        </p:nvSpPr>
        <p:spPr>
          <a:xfrm>
            <a:off x="71935" y="1273369"/>
            <a:ext cx="9072065" cy="3677194"/>
          </a:xfrm>
          <a:prstGeom prst="rect">
            <a:avLst/>
          </a:prstGeom>
        </p:spPr>
        <p:txBody>
          <a:bodyPr numCol="3"/>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ts val="1300"/>
              </a:lnSpc>
              <a:spcAft>
                <a:spcPts val="0"/>
              </a:spcAft>
              <a:buClr>
                <a:srgbClr val="043882"/>
              </a:buClr>
              <a:buFontTx/>
              <a:buNone/>
              <a:tabLst>
                <a:tab pos="806450" algn="l"/>
              </a:tabLst>
            </a:pPr>
            <a:r>
              <a:rPr lang="en-GB" sz="1000" dirty="0" smtClean="0"/>
              <a:t>1L	first-line</a:t>
            </a:r>
            <a:endParaRPr lang="en-GB" sz="1000" dirty="0"/>
          </a:p>
          <a:p>
            <a:pPr marL="0" indent="0">
              <a:lnSpc>
                <a:spcPts val="1300"/>
              </a:lnSpc>
              <a:spcAft>
                <a:spcPts val="0"/>
              </a:spcAft>
              <a:buClr>
                <a:srgbClr val="043882"/>
              </a:buClr>
              <a:buFontTx/>
              <a:buNone/>
              <a:tabLst>
                <a:tab pos="806450" algn="l"/>
              </a:tabLst>
            </a:pPr>
            <a:r>
              <a:rPr lang="en-GB" sz="1000" dirty="0" smtClean="0"/>
              <a:t>2L	second-line</a:t>
            </a:r>
            <a:endParaRPr lang="en-GB" sz="1000" dirty="0"/>
          </a:p>
          <a:p>
            <a:pPr marL="0" indent="0">
              <a:lnSpc>
                <a:spcPts val="1300"/>
              </a:lnSpc>
              <a:spcAft>
                <a:spcPts val="0"/>
              </a:spcAft>
              <a:buClr>
                <a:srgbClr val="043882"/>
              </a:buClr>
              <a:buFontTx/>
              <a:buNone/>
              <a:tabLst>
                <a:tab pos="806450" algn="l"/>
              </a:tabLst>
            </a:pPr>
            <a:r>
              <a:rPr lang="en-GB" sz="1000" dirty="0" smtClean="0"/>
              <a:t>AE	adverse </a:t>
            </a:r>
            <a:r>
              <a:rPr lang="en-GB" sz="1000" dirty="0"/>
              <a:t>event</a:t>
            </a:r>
          </a:p>
          <a:p>
            <a:pPr marL="0" indent="0">
              <a:lnSpc>
                <a:spcPts val="1300"/>
              </a:lnSpc>
              <a:spcAft>
                <a:spcPts val="0"/>
              </a:spcAft>
              <a:buClr>
                <a:srgbClr val="043882"/>
              </a:buClr>
              <a:buFontTx/>
              <a:buNone/>
              <a:tabLst>
                <a:tab pos="806450" algn="l"/>
              </a:tabLst>
            </a:pPr>
            <a:r>
              <a:rPr lang="en-GB" sz="1000" dirty="0" smtClean="0"/>
              <a:t>AJCC	American Joint Committee on Cancer</a:t>
            </a:r>
          </a:p>
          <a:p>
            <a:pPr marL="0" indent="0">
              <a:lnSpc>
                <a:spcPts val="1300"/>
              </a:lnSpc>
              <a:spcAft>
                <a:spcPts val="0"/>
              </a:spcAft>
              <a:buClr>
                <a:srgbClr val="043882"/>
              </a:buClr>
              <a:buFontTx/>
              <a:buNone/>
              <a:tabLst>
                <a:tab pos="806450" algn="l"/>
              </a:tabLst>
            </a:pPr>
            <a:r>
              <a:rPr lang="en-GB" sz="1000" dirty="0" smtClean="0"/>
              <a:t>ALT	alanine aminotransferase</a:t>
            </a:r>
          </a:p>
          <a:p>
            <a:pPr marL="0" indent="0">
              <a:lnSpc>
                <a:spcPts val="1300"/>
              </a:lnSpc>
              <a:spcAft>
                <a:spcPts val="0"/>
              </a:spcAft>
              <a:buClr>
                <a:srgbClr val="043882"/>
              </a:buClr>
              <a:buFontTx/>
              <a:buNone/>
              <a:tabLst>
                <a:tab pos="806450" algn="l"/>
              </a:tabLst>
            </a:pPr>
            <a:r>
              <a:rPr lang="en-GB" sz="1000" dirty="0" smtClean="0"/>
              <a:t>AST	aspartate </a:t>
            </a:r>
            <a:r>
              <a:rPr lang="en-GB" sz="1000" dirty="0"/>
              <a:t>aminotransferase</a:t>
            </a:r>
          </a:p>
          <a:p>
            <a:pPr marL="0" indent="0">
              <a:lnSpc>
                <a:spcPts val="1300"/>
              </a:lnSpc>
              <a:spcAft>
                <a:spcPts val="0"/>
              </a:spcAft>
              <a:buClr>
                <a:srgbClr val="043882"/>
              </a:buClr>
              <a:buFontTx/>
              <a:buNone/>
              <a:tabLst>
                <a:tab pos="806450" algn="l"/>
              </a:tabLst>
            </a:pPr>
            <a:r>
              <a:rPr lang="en-GB" sz="1000" dirty="0" smtClean="0"/>
              <a:t>BICR	blinded-independent central review</a:t>
            </a:r>
          </a:p>
          <a:p>
            <a:pPr marL="0" indent="0">
              <a:lnSpc>
                <a:spcPts val="1300"/>
              </a:lnSpc>
              <a:spcAft>
                <a:spcPts val="0"/>
              </a:spcAft>
              <a:buClr>
                <a:srgbClr val="043882"/>
              </a:buClr>
              <a:buFontTx/>
              <a:buNone/>
              <a:tabLst>
                <a:tab pos="806450" algn="l"/>
              </a:tabLst>
            </a:pPr>
            <a:r>
              <a:rPr lang="en-GB" sz="1000" dirty="0" smtClean="0"/>
              <a:t>bid	twice daily</a:t>
            </a:r>
          </a:p>
          <a:p>
            <a:pPr marL="0" indent="0">
              <a:lnSpc>
                <a:spcPts val="1300"/>
              </a:lnSpc>
              <a:spcAft>
                <a:spcPts val="0"/>
              </a:spcAft>
              <a:buClr>
                <a:srgbClr val="043882"/>
              </a:buClr>
              <a:buFontTx/>
              <a:buNone/>
              <a:tabLst>
                <a:tab pos="806450" algn="l"/>
              </a:tabLst>
            </a:pPr>
            <a:r>
              <a:rPr lang="en-GB" sz="1000" dirty="0" smtClean="0"/>
              <a:t>BMI	body mass index</a:t>
            </a:r>
          </a:p>
          <a:p>
            <a:pPr marL="0" indent="0">
              <a:lnSpc>
                <a:spcPts val="1300"/>
              </a:lnSpc>
              <a:spcAft>
                <a:spcPts val="0"/>
              </a:spcAft>
              <a:buClr>
                <a:srgbClr val="043882"/>
              </a:buClr>
              <a:buFontTx/>
              <a:buNone/>
              <a:tabLst>
                <a:tab pos="806450" algn="l"/>
              </a:tabLst>
            </a:pPr>
            <a:r>
              <a:rPr lang="en-GB" sz="1000" dirty="0" smtClean="0"/>
              <a:t>BOR	best overall response</a:t>
            </a:r>
          </a:p>
          <a:p>
            <a:pPr marL="0" indent="0">
              <a:lnSpc>
                <a:spcPts val="1300"/>
              </a:lnSpc>
              <a:spcAft>
                <a:spcPts val="0"/>
              </a:spcAft>
              <a:buClr>
                <a:srgbClr val="043882"/>
              </a:buClr>
              <a:buFontTx/>
              <a:buNone/>
              <a:tabLst>
                <a:tab pos="806450" algn="l"/>
              </a:tabLst>
            </a:pPr>
            <a:r>
              <a:rPr lang="en-GB" sz="1000" dirty="0" smtClean="0"/>
              <a:t>BSC	best supportive care</a:t>
            </a:r>
          </a:p>
          <a:p>
            <a:pPr marL="0" indent="0">
              <a:lnSpc>
                <a:spcPts val="1300"/>
              </a:lnSpc>
              <a:spcAft>
                <a:spcPts val="0"/>
              </a:spcAft>
              <a:buClr>
                <a:srgbClr val="043882"/>
              </a:buClr>
              <a:buFontTx/>
              <a:buNone/>
              <a:tabLst>
                <a:tab pos="806450" algn="l"/>
              </a:tabLst>
            </a:pPr>
            <a:r>
              <a:rPr lang="en-GB" sz="1000" dirty="0" smtClean="0"/>
              <a:t>CA19-9	carbohydrate </a:t>
            </a:r>
            <a:r>
              <a:rPr lang="en-GB" sz="1000" dirty="0"/>
              <a:t>antigen 19-9</a:t>
            </a:r>
          </a:p>
          <a:p>
            <a:pPr marL="0" indent="0">
              <a:lnSpc>
                <a:spcPts val="1300"/>
              </a:lnSpc>
              <a:spcAft>
                <a:spcPts val="0"/>
              </a:spcAft>
              <a:buClr>
                <a:srgbClr val="043882"/>
              </a:buClr>
              <a:buFontTx/>
              <a:buNone/>
              <a:tabLst>
                <a:tab pos="806450" algn="l"/>
              </a:tabLst>
            </a:pPr>
            <a:r>
              <a:rPr lang="en-GB" sz="1000" dirty="0" smtClean="0"/>
              <a:t>CI	confidence </a:t>
            </a:r>
            <a:r>
              <a:rPr lang="en-GB" sz="1000" dirty="0"/>
              <a:t>interval</a:t>
            </a:r>
          </a:p>
          <a:p>
            <a:pPr marL="0" indent="0">
              <a:lnSpc>
                <a:spcPts val="1300"/>
              </a:lnSpc>
              <a:spcAft>
                <a:spcPts val="0"/>
              </a:spcAft>
              <a:buClr>
                <a:srgbClr val="043882"/>
              </a:buClr>
              <a:buFontTx/>
              <a:buNone/>
              <a:tabLst>
                <a:tab pos="806450" algn="l"/>
              </a:tabLst>
            </a:pPr>
            <a:r>
              <a:rPr lang="en-GB" sz="1000" dirty="0" smtClean="0"/>
              <a:t>CISH	chromogenic in situ hybridisation</a:t>
            </a:r>
          </a:p>
          <a:p>
            <a:pPr marL="0" indent="0">
              <a:lnSpc>
                <a:spcPts val="1300"/>
              </a:lnSpc>
              <a:spcAft>
                <a:spcPts val="0"/>
              </a:spcAft>
              <a:buClr>
                <a:srgbClr val="043882"/>
              </a:buClr>
              <a:buFontTx/>
              <a:buNone/>
              <a:tabLst>
                <a:tab pos="806450" algn="l"/>
              </a:tabLst>
            </a:pPr>
            <a:r>
              <a:rPr lang="en-GB" sz="1000" dirty="0" smtClean="0"/>
              <a:t>CR	complete </a:t>
            </a:r>
            <a:r>
              <a:rPr lang="en-GB" sz="1000" dirty="0"/>
              <a:t>response</a:t>
            </a:r>
          </a:p>
          <a:p>
            <a:pPr marL="0" indent="0">
              <a:lnSpc>
                <a:spcPts val="1300"/>
              </a:lnSpc>
              <a:spcAft>
                <a:spcPts val="0"/>
              </a:spcAft>
              <a:buClr>
                <a:srgbClr val="043882"/>
              </a:buClr>
              <a:buFontTx/>
              <a:buNone/>
              <a:tabLst>
                <a:tab pos="806450" algn="l"/>
              </a:tabLst>
            </a:pPr>
            <a:r>
              <a:rPr lang="en-GB" sz="1000" dirty="0" smtClean="0"/>
              <a:t>CRC	colorectal cancer</a:t>
            </a:r>
          </a:p>
          <a:p>
            <a:pPr marL="0" indent="0">
              <a:lnSpc>
                <a:spcPts val="1300"/>
              </a:lnSpc>
              <a:spcAft>
                <a:spcPts val="0"/>
              </a:spcAft>
              <a:buClr>
                <a:srgbClr val="043882"/>
              </a:buClr>
              <a:buFontTx/>
              <a:buNone/>
              <a:tabLst>
                <a:tab pos="806450" algn="l"/>
              </a:tabLst>
            </a:pPr>
            <a:r>
              <a:rPr lang="en-GB" sz="1000" dirty="0" smtClean="0"/>
              <a:t>CT	chemotherapy</a:t>
            </a:r>
            <a:endParaRPr lang="en-GB" sz="1000" dirty="0"/>
          </a:p>
          <a:p>
            <a:pPr marL="0" indent="0">
              <a:lnSpc>
                <a:spcPts val="1300"/>
              </a:lnSpc>
              <a:spcAft>
                <a:spcPts val="0"/>
              </a:spcAft>
              <a:buClr>
                <a:srgbClr val="043882"/>
              </a:buClr>
              <a:buFontTx/>
              <a:buNone/>
              <a:tabLst>
                <a:tab pos="806450" algn="l"/>
              </a:tabLst>
            </a:pPr>
            <a:r>
              <a:rPr lang="en-GB" sz="1000" dirty="0" smtClean="0"/>
              <a:t>DCR	disease </a:t>
            </a:r>
            <a:r>
              <a:rPr lang="en-GB" sz="1000" dirty="0"/>
              <a:t>control rate</a:t>
            </a:r>
          </a:p>
          <a:p>
            <a:pPr marL="0" indent="0">
              <a:lnSpc>
                <a:spcPts val="1300"/>
              </a:lnSpc>
              <a:spcAft>
                <a:spcPts val="0"/>
              </a:spcAft>
              <a:buClr>
                <a:srgbClr val="043882"/>
              </a:buClr>
              <a:buFontTx/>
              <a:buNone/>
              <a:tabLst>
                <a:tab pos="806450" algn="l"/>
              </a:tabLst>
            </a:pPr>
            <a:r>
              <a:rPr lang="en-GB" sz="1000" dirty="0" smtClean="0"/>
              <a:t>DFS	disease-free </a:t>
            </a:r>
            <a:r>
              <a:rPr lang="en-GB" sz="1000" dirty="0"/>
              <a:t>survival</a:t>
            </a:r>
          </a:p>
          <a:p>
            <a:pPr marL="0" indent="0">
              <a:lnSpc>
                <a:spcPts val="1300"/>
              </a:lnSpc>
              <a:spcAft>
                <a:spcPts val="0"/>
              </a:spcAft>
              <a:buClr>
                <a:srgbClr val="043882"/>
              </a:buClr>
              <a:buFontTx/>
              <a:buNone/>
              <a:tabLst>
                <a:tab pos="806450" algn="l"/>
              </a:tabLst>
            </a:pPr>
            <a:r>
              <a:rPr lang="en-GB" sz="1000" dirty="0" err="1" smtClean="0"/>
              <a:t>dMMR</a:t>
            </a:r>
            <a:r>
              <a:rPr lang="en-GB" sz="1000" dirty="0" smtClean="0"/>
              <a:t>	deficient mismatch repair</a:t>
            </a:r>
          </a:p>
          <a:p>
            <a:pPr marL="0" indent="0">
              <a:lnSpc>
                <a:spcPts val="1300"/>
              </a:lnSpc>
              <a:spcAft>
                <a:spcPts val="0"/>
              </a:spcAft>
              <a:buClr>
                <a:srgbClr val="043882"/>
              </a:buClr>
              <a:buFontTx/>
              <a:buNone/>
              <a:tabLst>
                <a:tab pos="806450" algn="l"/>
              </a:tabLst>
            </a:pPr>
            <a:r>
              <a:rPr lang="en-GB" sz="1000" dirty="0" err="1" smtClean="0"/>
              <a:t>DoR</a:t>
            </a:r>
            <a:r>
              <a:rPr lang="en-GB" sz="1000" dirty="0" smtClean="0"/>
              <a:t>	duration of response</a:t>
            </a:r>
          </a:p>
          <a:p>
            <a:pPr marL="0" indent="0">
              <a:lnSpc>
                <a:spcPts val="1300"/>
              </a:lnSpc>
              <a:spcAft>
                <a:spcPts val="0"/>
              </a:spcAft>
              <a:buClr>
                <a:srgbClr val="043882"/>
              </a:buClr>
              <a:buNone/>
              <a:tabLst>
                <a:tab pos="806450" algn="l"/>
              </a:tabLst>
            </a:pPr>
            <a:r>
              <a:rPr lang="en-GB" sz="1000" dirty="0" smtClean="0"/>
              <a:t>ECC</a:t>
            </a:r>
            <a:r>
              <a:rPr lang="en-GB" sz="1000" dirty="0"/>
              <a:t>	</a:t>
            </a:r>
            <a:r>
              <a:rPr lang="en-GB" sz="1000" dirty="0" err="1" smtClean="0"/>
              <a:t>extrahepatic</a:t>
            </a:r>
            <a:r>
              <a:rPr lang="en-GB" sz="1000" dirty="0" smtClean="0"/>
              <a:t> </a:t>
            </a:r>
            <a:r>
              <a:rPr lang="en-GB" sz="1000" dirty="0" err="1"/>
              <a:t>cholangiocarcinoma</a:t>
            </a:r>
            <a:endParaRPr lang="en-GB" sz="1000" dirty="0" smtClean="0"/>
          </a:p>
          <a:p>
            <a:pPr marL="0" indent="0">
              <a:lnSpc>
                <a:spcPts val="1300"/>
              </a:lnSpc>
              <a:spcAft>
                <a:spcPts val="0"/>
              </a:spcAft>
              <a:buClr>
                <a:srgbClr val="043882"/>
              </a:buClr>
              <a:buFontTx/>
              <a:buNone/>
              <a:tabLst>
                <a:tab pos="806450" algn="l"/>
              </a:tabLst>
            </a:pPr>
            <a:r>
              <a:rPr lang="en-GB" sz="1000" dirty="0" smtClean="0"/>
              <a:t>ECOG	Eastern </a:t>
            </a:r>
            <a:r>
              <a:rPr lang="en-GB" sz="1000" dirty="0"/>
              <a:t>Cooperative </a:t>
            </a:r>
            <a:r>
              <a:rPr lang="en-GB" sz="1000" dirty="0" smtClean="0"/>
              <a:t>Oncology Group </a:t>
            </a:r>
            <a:endParaRPr lang="en-GB" sz="1000" dirty="0"/>
          </a:p>
          <a:p>
            <a:pPr marL="0" indent="0">
              <a:lnSpc>
                <a:spcPts val="1300"/>
              </a:lnSpc>
              <a:spcAft>
                <a:spcPts val="0"/>
              </a:spcAft>
              <a:buClr>
                <a:srgbClr val="043882"/>
              </a:buClr>
              <a:buFontTx/>
              <a:buNone/>
              <a:tabLst>
                <a:tab pos="806450" algn="l"/>
              </a:tabLst>
            </a:pPr>
            <a:r>
              <a:rPr lang="en-GB" sz="1000" dirty="0" smtClean="0"/>
              <a:t>ENETS	European Neuroendocrine </a:t>
            </a:r>
            <a:r>
              <a:rPr lang="en-GB" sz="1000" dirty="0" err="1" smtClean="0"/>
              <a:t>Tumor</a:t>
            </a:r>
            <a:r>
              <a:rPr lang="en-GB" sz="1000" dirty="0" smtClean="0"/>
              <a:t> 	Society</a:t>
            </a:r>
          </a:p>
          <a:p>
            <a:pPr marL="0" indent="0">
              <a:lnSpc>
                <a:spcPts val="1300"/>
              </a:lnSpc>
              <a:spcAft>
                <a:spcPts val="0"/>
              </a:spcAft>
              <a:buClr>
                <a:srgbClr val="043882"/>
              </a:buClr>
              <a:buFontTx/>
              <a:buNone/>
              <a:tabLst>
                <a:tab pos="806450" algn="l"/>
              </a:tabLst>
            </a:pPr>
            <a:r>
              <a:rPr lang="en-GB" sz="1000" dirty="0" smtClean="0"/>
              <a:t>EQ-5D	</a:t>
            </a:r>
            <a:r>
              <a:rPr lang="en-GB" sz="1000" dirty="0" err="1" smtClean="0"/>
              <a:t>EuroQol</a:t>
            </a:r>
            <a:r>
              <a:rPr lang="en-GB" sz="1000" dirty="0"/>
              <a:t> </a:t>
            </a:r>
            <a:r>
              <a:rPr lang="en-GB" sz="1000" dirty="0" smtClean="0"/>
              <a:t>five dimensions 	questionnaire</a:t>
            </a:r>
          </a:p>
          <a:p>
            <a:pPr marL="0" indent="0">
              <a:lnSpc>
                <a:spcPts val="1300"/>
              </a:lnSpc>
              <a:spcAft>
                <a:spcPts val="0"/>
              </a:spcAft>
              <a:buClr>
                <a:srgbClr val="043882"/>
              </a:buClr>
              <a:buFontTx/>
              <a:buNone/>
              <a:tabLst>
                <a:tab pos="806450" algn="l"/>
              </a:tabLst>
            </a:pPr>
            <a:r>
              <a:rPr lang="en-GB" sz="1000" dirty="0" smtClean="0"/>
              <a:t>ERUS	</a:t>
            </a:r>
            <a:r>
              <a:rPr lang="en-GB" sz="1000" dirty="0" err="1" smtClean="0"/>
              <a:t>endorectal</a:t>
            </a:r>
            <a:r>
              <a:rPr lang="en-GB" sz="1000" dirty="0" smtClean="0"/>
              <a:t> ultrasound</a:t>
            </a:r>
          </a:p>
          <a:p>
            <a:pPr marL="0" indent="0">
              <a:lnSpc>
                <a:spcPts val="1300"/>
              </a:lnSpc>
              <a:spcAft>
                <a:spcPts val="0"/>
              </a:spcAft>
              <a:buClr>
                <a:srgbClr val="043882"/>
              </a:buClr>
              <a:buFontTx/>
              <a:buNone/>
              <a:tabLst>
                <a:tab pos="806450" algn="l"/>
              </a:tabLst>
            </a:pPr>
            <a:r>
              <a:rPr lang="en-GB" sz="1000" dirty="0" smtClean="0"/>
              <a:t>ESMO	European Society of Medical 	Oncology</a:t>
            </a:r>
          </a:p>
          <a:p>
            <a:pPr marL="1588" indent="0">
              <a:lnSpc>
                <a:spcPts val="1300"/>
              </a:lnSpc>
              <a:spcAft>
                <a:spcPts val="0"/>
              </a:spcAft>
              <a:buClr>
                <a:srgbClr val="043882"/>
              </a:buClr>
              <a:buFontTx/>
              <a:buNone/>
              <a:tabLst>
                <a:tab pos="806450" algn="l"/>
              </a:tabLst>
            </a:pPr>
            <a:r>
              <a:rPr lang="en-GB" sz="1000" spc="-10" dirty="0" smtClean="0"/>
              <a:t>(m)FOLFOX	(modified</a:t>
            </a:r>
            <a:r>
              <a:rPr lang="en-GB" sz="1000" spc="-10" dirty="0"/>
              <a:t>) </a:t>
            </a:r>
            <a:r>
              <a:rPr lang="en-GB" sz="1000" spc="-10" dirty="0" smtClean="0"/>
              <a:t>leucovorin + </a:t>
            </a:r>
            <a:br>
              <a:rPr lang="en-GB" sz="1000" spc="-10" dirty="0" smtClean="0"/>
            </a:br>
            <a:r>
              <a:rPr lang="en-GB" sz="1000" spc="-10" dirty="0" smtClean="0"/>
              <a:t>	5-fluorouracil </a:t>
            </a:r>
            <a:r>
              <a:rPr lang="en-GB" sz="1000" dirty="0" smtClean="0"/>
              <a:t>+ oxaliplatin</a:t>
            </a:r>
            <a:endParaRPr lang="en-GB" sz="1000" dirty="0"/>
          </a:p>
          <a:p>
            <a:pPr marL="87313" indent="0">
              <a:lnSpc>
                <a:spcPts val="1300"/>
              </a:lnSpc>
              <a:spcAft>
                <a:spcPts val="0"/>
              </a:spcAft>
              <a:buClr>
                <a:srgbClr val="043882"/>
              </a:buClr>
              <a:buFontTx/>
              <a:buNone/>
            </a:pPr>
            <a:r>
              <a:rPr lang="en-GB" sz="1000" dirty="0" smtClean="0"/>
              <a:t>GBC	gallbladder cancer</a:t>
            </a:r>
          </a:p>
          <a:p>
            <a:pPr marL="87313" indent="0">
              <a:lnSpc>
                <a:spcPts val="1300"/>
              </a:lnSpc>
              <a:spcAft>
                <a:spcPts val="0"/>
              </a:spcAft>
              <a:buClr>
                <a:srgbClr val="043882"/>
              </a:buClr>
              <a:buFontTx/>
              <a:buNone/>
            </a:pPr>
            <a:r>
              <a:rPr lang="en-GB" sz="1000" dirty="0" smtClean="0"/>
              <a:t>GEJ</a:t>
            </a:r>
            <a:r>
              <a:rPr lang="en-GB" sz="1000" dirty="0"/>
              <a:t>	gastro-oesophageal junction</a:t>
            </a:r>
          </a:p>
          <a:p>
            <a:pPr marL="87313" indent="0">
              <a:lnSpc>
                <a:spcPts val="1300"/>
              </a:lnSpc>
              <a:spcAft>
                <a:spcPts val="0"/>
              </a:spcAft>
              <a:buClr>
                <a:srgbClr val="043882"/>
              </a:buClr>
              <a:buFontTx/>
              <a:buNone/>
            </a:pPr>
            <a:r>
              <a:rPr lang="en-GB" sz="1000" dirty="0" smtClean="0"/>
              <a:t>GEP	</a:t>
            </a:r>
            <a:r>
              <a:rPr lang="en-GB" sz="1000" dirty="0" err="1" smtClean="0"/>
              <a:t>gastroenteropancreatic</a:t>
            </a:r>
            <a:endParaRPr lang="en-GB" sz="1000" dirty="0" smtClean="0"/>
          </a:p>
          <a:p>
            <a:pPr marL="87313" indent="0">
              <a:lnSpc>
                <a:spcPts val="1300"/>
              </a:lnSpc>
              <a:spcAft>
                <a:spcPts val="0"/>
              </a:spcAft>
              <a:buClr>
                <a:srgbClr val="043882"/>
              </a:buClr>
              <a:buFontTx/>
              <a:buNone/>
            </a:pPr>
            <a:r>
              <a:rPr lang="en-GB" sz="1000" dirty="0" smtClean="0"/>
              <a:t>GEMOX	gemcitabine + oxaliplatin</a:t>
            </a:r>
          </a:p>
          <a:p>
            <a:pPr marL="87313" indent="0">
              <a:lnSpc>
                <a:spcPts val="1300"/>
              </a:lnSpc>
              <a:spcAft>
                <a:spcPts val="0"/>
              </a:spcAft>
              <a:buClr>
                <a:srgbClr val="043882"/>
              </a:buClr>
              <a:buFontTx/>
              <a:buNone/>
            </a:pPr>
            <a:r>
              <a:rPr lang="en-GB" sz="1000" dirty="0" smtClean="0"/>
              <a:t>GGT	gamma-</a:t>
            </a:r>
            <a:r>
              <a:rPr lang="en-GB" sz="1000" dirty="0" err="1" smtClean="0"/>
              <a:t>glutamyl</a:t>
            </a:r>
            <a:r>
              <a:rPr lang="en-GB" sz="1000" dirty="0" smtClean="0"/>
              <a:t> </a:t>
            </a:r>
            <a:r>
              <a:rPr lang="en-GB" sz="1000" dirty="0" err="1" smtClean="0"/>
              <a:t>transpeptidase</a:t>
            </a:r>
            <a:endParaRPr lang="en-GB" sz="1000" dirty="0" smtClean="0"/>
          </a:p>
          <a:p>
            <a:pPr marL="87313" indent="0">
              <a:lnSpc>
                <a:spcPts val="1300"/>
              </a:lnSpc>
              <a:spcAft>
                <a:spcPts val="0"/>
              </a:spcAft>
              <a:buClr>
                <a:srgbClr val="043882"/>
              </a:buClr>
              <a:buFontTx/>
              <a:buNone/>
            </a:pPr>
            <a:r>
              <a:rPr lang="en-GB" sz="1000" dirty="0" smtClean="0"/>
              <a:t>GI	gastrointestinal</a:t>
            </a:r>
            <a:endParaRPr lang="en-GB" sz="1000" dirty="0"/>
          </a:p>
          <a:p>
            <a:pPr marL="87313" indent="0">
              <a:lnSpc>
                <a:spcPts val="1300"/>
              </a:lnSpc>
              <a:spcAft>
                <a:spcPts val="0"/>
              </a:spcAft>
              <a:buClr>
                <a:srgbClr val="043882"/>
              </a:buClr>
              <a:buFontTx/>
              <a:buNone/>
            </a:pPr>
            <a:r>
              <a:rPr lang="en-GB" sz="1000" dirty="0" err="1" smtClean="0"/>
              <a:t>Gy</a:t>
            </a:r>
            <a:r>
              <a:rPr lang="en-GB" sz="1000" dirty="0" smtClean="0"/>
              <a:t>	Gray</a:t>
            </a:r>
            <a:endParaRPr lang="en-GB" sz="1000" dirty="0"/>
          </a:p>
          <a:p>
            <a:pPr marL="87313" indent="0">
              <a:lnSpc>
                <a:spcPts val="1300"/>
              </a:lnSpc>
              <a:spcAft>
                <a:spcPts val="0"/>
              </a:spcAft>
              <a:buClr>
                <a:srgbClr val="043882"/>
              </a:buClr>
              <a:buFontTx/>
              <a:buNone/>
            </a:pPr>
            <a:r>
              <a:rPr lang="en-GB" sz="1000" dirty="0" smtClean="0"/>
              <a:t>HBV	hepatitis B virus</a:t>
            </a:r>
          </a:p>
          <a:p>
            <a:pPr marL="87313" indent="0">
              <a:lnSpc>
                <a:spcPts val="1300"/>
              </a:lnSpc>
              <a:spcAft>
                <a:spcPts val="0"/>
              </a:spcAft>
              <a:buClr>
                <a:srgbClr val="043882"/>
              </a:buClr>
              <a:buFontTx/>
              <a:buNone/>
            </a:pPr>
            <a:r>
              <a:rPr lang="en-GB" sz="1000" dirty="0" smtClean="0"/>
              <a:t>HCC	hepatocellular </a:t>
            </a:r>
            <a:r>
              <a:rPr lang="en-GB" sz="1000" dirty="0"/>
              <a:t>carcinoma</a:t>
            </a:r>
          </a:p>
          <a:p>
            <a:pPr marL="87313" indent="0">
              <a:lnSpc>
                <a:spcPts val="1300"/>
              </a:lnSpc>
              <a:spcAft>
                <a:spcPts val="0"/>
              </a:spcAft>
              <a:buClr>
                <a:srgbClr val="043882"/>
              </a:buClr>
              <a:buFontTx/>
              <a:buNone/>
            </a:pPr>
            <a:r>
              <a:rPr lang="en-GB" sz="1000" spc="-10" dirty="0" smtClean="0"/>
              <a:t>HCV	hepatitis C virus</a:t>
            </a:r>
          </a:p>
          <a:p>
            <a:pPr marL="87313" indent="0">
              <a:lnSpc>
                <a:spcPts val="1300"/>
              </a:lnSpc>
              <a:spcAft>
                <a:spcPts val="0"/>
              </a:spcAft>
              <a:buClr>
                <a:srgbClr val="043882"/>
              </a:buClr>
              <a:buFontTx/>
              <a:buNone/>
            </a:pPr>
            <a:r>
              <a:rPr lang="en-GB" sz="1000" spc="-10" dirty="0" smtClean="0"/>
              <a:t>HER2	human </a:t>
            </a:r>
            <a:r>
              <a:rPr lang="en-GB" sz="1000" spc="-10" dirty="0"/>
              <a:t>epidermal growth factor </a:t>
            </a:r>
            <a:r>
              <a:rPr lang="en-GB" sz="1000" spc="-10" dirty="0" smtClean="0"/>
              <a:t>	receptor </a:t>
            </a:r>
            <a:r>
              <a:rPr lang="en-GB" sz="1000" spc="-10" dirty="0"/>
              <a:t>2</a:t>
            </a:r>
          </a:p>
          <a:p>
            <a:pPr marL="87313" indent="0">
              <a:lnSpc>
                <a:spcPts val="1300"/>
              </a:lnSpc>
              <a:spcAft>
                <a:spcPts val="0"/>
              </a:spcAft>
              <a:buClr>
                <a:srgbClr val="043882"/>
              </a:buClr>
              <a:buFontTx/>
              <a:buNone/>
            </a:pPr>
            <a:r>
              <a:rPr lang="en-GB" sz="1000" dirty="0" smtClean="0"/>
              <a:t>HR	hazard </a:t>
            </a:r>
            <a:r>
              <a:rPr lang="en-GB" sz="1000" dirty="0"/>
              <a:t>ratio </a:t>
            </a:r>
          </a:p>
          <a:p>
            <a:pPr marL="87313" indent="0">
              <a:lnSpc>
                <a:spcPts val="1300"/>
              </a:lnSpc>
              <a:spcAft>
                <a:spcPts val="0"/>
              </a:spcAft>
              <a:buClr>
                <a:srgbClr val="043882"/>
              </a:buClr>
              <a:buFontTx/>
              <a:buNone/>
            </a:pPr>
            <a:r>
              <a:rPr lang="en-GB" sz="1000" dirty="0" smtClean="0"/>
              <a:t>ICC	intrahepatic </a:t>
            </a:r>
            <a:r>
              <a:rPr lang="en-GB" sz="1000" dirty="0" err="1" smtClean="0"/>
              <a:t>cholangiocarcinoma</a:t>
            </a:r>
            <a:endParaRPr lang="en-GB" sz="1000" dirty="0" smtClean="0"/>
          </a:p>
          <a:p>
            <a:pPr marL="87313" indent="0">
              <a:lnSpc>
                <a:spcPts val="1300"/>
              </a:lnSpc>
              <a:spcAft>
                <a:spcPts val="0"/>
              </a:spcAft>
              <a:buClr>
                <a:srgbClr val="043882"/>
              </a:buClr>
              <a:buFontTx/>
              <a:buNone/>
            </a:pPr>
            <a:r>
              <a:rPr lang="en-GB" sz="1000" dirty="0" smtClean="0"/>
              <a:t>IHC	immunohistochemistry</a:t>
            </a:r>
            <a:endParaRPr lang="en-GB" sz="1000" dirty="0"/>
          </a:p>
          <a:p>
            <a:pPr marL="87313" indent="0">
              <a:lnSpc>
                <a:spcPts val="1300"/>
              </a:lnSpc>
              <a:spcAft>
                <a:spcPts val="0"/>
              </a:spcAft>
              <a:buClr>
                <a:srgbClr val="043882"/>
              </a:buClr>
              <a:buFontTx/>
              <a:buNone/>
            </a:pPr>
            <a:r>
              <a:rPr lang="en-GB" sz="1000" dirty="0" smtClean="0"/>
              <a:t>IR	interventional radiology</a:t>
            </a:r>
            <a:endParaRPr lang="en-GB" sz="1000" dirty="0"/>
          </a:p>
          <a:p>
            <a:pPr marL="87313" indent="0">
              <a:lnSpc>
                <a:spcPts val="1300"/>
              </a:lnSpc>
              <a:spcAft>
                <a:spcPts val="0"/>
              </a:spcAft>
              <a:buClr>
                <a:srgbClr val="043882"/>
              </a:buClr>
              <a:buFontTx/>
              <a:buNone/>
            </a:pPr>
            <a:r>
              <a:rPr lang="en-GB" sz="1000" dirty="0" smtClean="0"/>
              <a:t>ITT	intent-to-treat</a:t>
            </a:r>
            <a:endParaRPr lang="en-GB" sz="1000" dirty="0"/>
          </a:p>
          <a:p>
            <a:pPr marL="87313" indent="0">
              <a:lnSpc>
                <a:spcPts val="1300"/>
              </a:lnSpc>
              <a:spcAft>
                <a:spcPts val="0"/>
              </a:spcAft>
              <a:buClr>
                <a:srgbClr val="043882"/>
              </a:buClr>
              <a:buFontTx/>
              <a:buNone/>
            </a:pPr>
            <a:r>
              <a:rPr lang="en-GB" sz="1000" dirty="0"/>
              <a:t>i</a:t>
            </a:r>
            <a:r>
              <a:rPr lang="en-GB" sz="1000" dirty="0" smtClean="0"/>
              <a:t>v	intravenous</a:t>
            </a:r>
            <a:endParaRPr lang="en-GB" sz="1000" dirty="0"/>
          </a:p>
          <a:p>
            <a:pPr marL="87313" indent="0">
              <a:lnSpc>
                <a:spcPts val="1300"/>
              </a:lnSpc>
              <a:spcAft>
                <a:spcPts val="0"/>
              </a:spcAft>
              <a:buClr>
                <a:srgbClr val="043882"/>
              </a:buClr>
              <a:buFontTx/>
              <a:buNone/>
            </a:pPr>
            <a:r>
              <a:rPr lang="en-GB" sz="1000" dirty="0" err="1" smtClean="0"/>
              <a:t>mCRC</a:t>
            </a:r>
            <a:r>
              <a:rPr lang="en-GB" sz="1000" dirty="0" smtClean="0"/>
              <a:t>	metastatic </a:t>
            </a:r>
            <a:r>
              <a:rPr lang="en-GB" sz="1000" dirty="0"/>
              <a:t>colorectal cancer </a:t>
            </a:r>
          </a:p>
          <a:p>
            <a:pPr marL="87313" indent="0">
              <a:lnSpc>
                <a:spcPts val="1300"/>
              </a:lnSpc>
              <a:spcAft>
                <a:spcPts val="0"/>
              </a:spcAft>
              <a:buClr>
                <a:srgbClr val="043882"/>
              </a:buClr>
              <a:buFontTx/>
              <a:buNone/>
            </a:pPr>
            <a:r>
              <a:rPr lang="en-GB" sz="1000" dirty="0" smtClean="0"/>
              <a:t>MMR-P</a:t>
            </a:r>
            <a:r>
              <a:rPr lang="en-GB" sz="1000" dirty="0"/>
              <a:t>	mismatch </a:t>
            </a:r>
            <a:r>
              <a:rPr lang="en-GB" sz="1000" dirty="0" smtClean="0"/>
              <a:t>repair proficient</a:t>
            </a:r>
            <a:endParaRPr lang="en-GB" sz="1000" dirty="0"/>
          </a:p>
          <a:p>
            <a:pPr marL="87313" indent="0">
              <a:lnSpc>
                <a:spcPts val="1300"/>
              </a:lnSpc>
              <a:spcAft>
                <a:spcPts val="0"/>
              </a:spcAft>
              <a:buClr>
                <a:srgbClr val="043882"/>
              </a:buClr>
              <a:buFontTx/>
              <a:buNone/>
            </a:pPr>
            <a:r>
              <a:rPr lang="en-GB" sz="1000" dirty="0" smtClean="0"/>
              <a:t>MRI	magnetic image resonance</a:t>
            </a:r>
          </a:p>
          <a:p>
            <a:pPr marL="87313" indent="0">
              <a:lnSpc>
                <a:spcPts val="1300"/>
              </a:lnSpc>
              <a:spcAft>
                <a:spcPts val="0"/>
              </a:spcAft>
              <a:buClr>
                <a:srgbClr val="043882"/>
              </a:buClr>
              <a:buFontTx/>
              <a:buNone/>
            </a:pPr>
            <a:r>
              <a:rPr lang="en-GB" sz="1000" dirty="0" smtClean="0"/>
              <a:t>MSI-H	high microsatellite instability</a:t>
            </a:r>
          </a:p>
          <a:p>
            <a:pPr marL="87313" indent="0">
              <a:lnSpc>
                <a:spcPts val="1300"/>
              </a:lnSpc>
              <a:spcAft>
                <a:spcPts val="0"/>
              </a:spcAft>
              <a:buClr>
                <a:srgbClr val="043882"/>
              </a:buClr>
              <a:buFontTx/>
              <a:buNone/>
            </a:pPr>
            <a:r>
              <a:rPr lang="en-GB" sz="1000" dirty="0" smtClean="0"/>
              <a:t>NA</a:t>
            </a:r>
            <a:r>
              <a:rPr lang="en-GB" sz="1000" dirty="0"/>
              <a:t>	not available</a:t>
            </a:r>
          </a:p>
          <a:p>
            <a:pPr marL="87313" indent="0">
              <a:lnSpc>
                <a:spcPts val="1300"/>
              </a:lnSpc>
              <a:spcAft>
                <a:spcPts val="0"/>
              </a:spcAft>
              <a:buClr>
                <a:srgbClr val="043882"/>
              </a:buClr>
              <a:buFontTx/>
              <a:buNone/>
            </a:pPr>
            <a:r>
              <a:rPr lang="en-GB" sz="1000" dirty="0" smtClean="0"/>
              <a:t>NCI	National Cancer Institute</a:t>
            </a:r>
          </a:p>
          <a:p>
            <a:pPr marL="87313" indent="0">
              <a:lnSpc>
                <a:spcPts val="1300"/>
              </a:lnSpc>
              <a:spcAft>
                <a:spcPts val="0"/>
              </a:spcAft>
              <a:buClr>
                <a:srgbClr val="043882"/>
              </a:buClr>
              <a:buFontTx/>
              <a:buNone/>
            </a:pPr>
            <a:r>
              <a:rPr lang="en-GB" sz="1000" dirty="0" smtClean="0"/>
              <a:t>NCCN	National Comprehensive Cancer 	Network</a:t>
            </a:r>
          </a:p>
          <a:p>
            <a:pPr marL="87313" indent="0">
              <a:lnSpc>
                <a:spcPts val="1300"/>
              </a:lnSpc>
              <a:spcAft>
                <a:spcPts val="0"/>
              </a:spcAft>
              <a:buClr>
                <a:srgbClr val="043882"/>
              </a:buClr>
              <a:buFontTx/>
              <a:buNone/>
            </a:pPr>
            <a:r>
              <a:rPr lang="en-GB" sz="1000" dirty="0" smtClean="0"/>
              <a:t>NE	not evaluable</a:t>
            </a:r>
          </a:p>
          <a:p>
            <a:pPr marL="87313" indent="0">
              <a:lnSpc>
                <a:spcPts val="1300"/>
              </a:lnSpc>
              <a:spcAft>
                <a:spcPts val="0"/>
              </a:spcAft>
              <a:buClr>
                <a:srgbClr val="043882"/>
              </a:buClr>
              <a:buFontTx/>
              <a:buNone/>
            </a:pPr>
            <a:r>
              <a:rPr lang="en-GB" sz="1000" dirty="0" smtClean="0"/>
              <a:t>NET	neuroendocrine </a:t>
            </a:r>
            <a:r>
              <a:rPr lang="en-GB" sz="1000" dirty="0"/>
              <a:t>tumour</a:t>
            </a:r>
          </a:p>
          <a:p>
            <a:pPr marL="87313" indent="0">
              <a:lnSpc>
                <a:spcPts val="1300"/>
              </a:lnSpc>
              <a:spcAft>
                <a:spcPts val="0"/>
              </a:spcAft>
              <a:buClr>
                <a:srgbClr val="043882"/>
              </a:buClr>
              <a:buFontTx/>
              <a:buNone/>
            </a:pPr>
            <a:r>
              <a:rPr lang="en-GB" sz="1000" dirty="0" smtClean="0"/>
              <a:t>NR	not reached</a:t>
            </a:r>
          </a:p>
          <a:p>
            <a:pPr marL="87313" indent="0">
              <a:lnSpc>
                <a:spcPts val="1300"/>
              </a:lnSpc>
              <a:spcAft>
                <a:spcPts val="0"/>
              </a:spcAft>
              <a:buClr>
                <a:srgbClr val="043882"/>
              </a:buClr>
              <a:buFontTx/>
              <a:buNone/>
            </a:pPr>
            <a:r>
              <a:rPr lang="en-GB" sz="1000" dirty="0" smtClean="0"/>
              <a:t>NS	non-significant </a:t>
            </a:r>
            <a:endParaRPr lang="en-GB" sz="1000" dirty="0"/>
          </a:p>
          <a:p>
            <a:pPr marL="87313" indent="0">
              <a:lnSpc>
                <a:spcPts val="1300"/>
              </a:lnSpc>
              <a:spcAft>
                <a:spcPts val="0"/>
              </a:spcAft>
              <a:buClr>
                <a:srgbClr val="043882"/>
              </a:buClr>
              <a:buFontTx/>
              <a:buNone/>
            </a:pPr>
            <a:r>
              <a:rPr lang="en-GB" sz="1000" dirty="0" smtClean="0"/>
              <a:t>od	once daily</a:t>
            </a:r>
          </a:p>
          <a:p>
            <a:pPr marL="87313" indent="0">
              <a:lnSpc>
                <a:spcPts val="1300"/>
              </a:lnSpc>
              <a:spcAft>
                <a:spcPts val="0"/>
              </a:spcAft>
              <a:buClr>
                <a:srgbClr val="043882"/>
              </a:buClr>
              <a:buFontTx/>
              <a:buNone/>
            </a:pPr>
            <a:r>
              <a:rPr lang="en-GB" sz="1000" dirty="0" smtClean="0"/>
              <a:t>ORR	overall/objective </a:t>
            </a:r>
            <a:r>
              <a:rPr lang="en-GB" sz="1000" dirty="0"/>
              <a:t>response rate</a:t>
            </a:r>
          </a:p>
          <a:p>
            <a:pPr marL="87313" indent="0">
              <a:lnSpc>
                <a:spcPts val="1300"/>
              </a:lnSpc>
              <a:spcAft>
                <a:spcPts val="0"/>
              </a:spcAft>
              <a:buClr>
                <a:srgbClr val="043882"/>
              </a:buClr>
              <a:buFontTx/>
              <a:buNone/>
            </a:pPr>
            <a:r>
              <a:rPr lang="en-GB" sz="1000" dirty="0"/>
              <a:t>(</a:t>
            </a:r>
            <a:r>
              <a:rPr lang="en-GB" sz="1000" dirty="0" smtClean="0"/>
              <a:t>m)OS	(median</a:t>
            </a:r>
            <a:r>
              <a:rPr lang="en-GB" sz="1000" dirty="0"/>
              <a:t>) overall survival </a:t>
            </a:r>
          </a:p>
          <a:p>
            <a:pPr marL="87313" indent="0">
              <a:lnSpc>
                <a:spcPts val="1300"/>
              </a:lnSpc>
              <a:spcAft>
                <a:spcPts val="0"/>
              </a:spcAft>
              <a:buClr>
                <a:srgbClr val="043882"/>
              </a:buClr>
              <a:buFontTx/>
              <a:buNone/>
            </a:pPr>
            <a:r>
              <a:rPr lang="en-GB" sz="1000" dirty="0" err="1" smtClean="0"/>
              <a:t>pCR</a:t>
            </a:r>
            <a:r>
              <a:rPr lang="en-GB" sz="1000" dirty="0" smtClean="0"/>
              <a:t>	pathological </a:t>
            </a:r>
            <a:r>
              <a:rPr lang="en-GB" sz="1000" dirty="0"/>
              <a:t>complete response</a:t>
            </a:r>
          </a:p>
          <a:p>
            <a:pPr marL="87313" indent="0">
              <a:lnSpc>
                <a:spcPts val="1300"/>
              </a:lnSpc>
              <a:spcAft>
                <a:spcPts val="0"/>
              </a:spcAft>
              <a:buClr>
                <a:srgbClr val="043882"/>
              </a:buClr>
              <a:buFontTx/>
              <a:buNone/>
            </a:pPr>
            <a:r>
              <a:rPr lang="en-GB" sz="1000" dirty="0" smtClean="0"/>
              <a:t>PD	progressive </a:t>
            </a:r>
            <a:r>
              <a:rPr lang="en-GB" sz="1000" dirty="0"/>
              <a:t>disease</a:t>
            </a:r>
          </a:p>
          <a:p>
            <a:pPr marL="87313" indent="0">
              <a:lnSpc>
                <a:spcPts val="1300"/>
              </a:lnSpc>
              <a:spcAft>
                <a:spcPts val="0"/>
              </a:spcAft>
              <a:buClr>
                <a:srgbClr val="043882"/>
              </a:buClr>
              <a:buFontTx/>
              <a:buNone/>
            </a:pPr>
            <a:r>
              <a:rPr lang="en-GB" sz="1000" dirty="0" smtClean="0"/>
              <a:t>PD-L1	programmed </a:t>
            </a:r>
            <a:r>
              <a:rPr lang="en-GB" sz="1000" dirty="0"/>
              <a:t>death-ligand 1</a:t>
            </a:r>
          </a:p>
          <a:p>
            <a:pPr marL="87313" indent="0">
              <a:lnSpc>
                <a:spcPts val="1300"/>
              </a:lnSpc>
              <a:spcAft>
                <a:spcPts val="0"/>
              </a:spcAft>
              <a:buClr>
                <a:srgbClr val="043882"/>
              </a:buClr>
              <a:buFontTx/>
              <a:buNone/>
            </a:pPr>
            <a:r>
              <a:rPr lang="en-GB" sz="1000" dirty="0" smtClean="0"/>
              <a:t>PET	positron emission tomography</a:t>
            </a:r>
          </a:p>
          <a:p>
            <a:pPr marL="87313" indent="0">
              <a:lnSpc>
                <a:spcPts val="1300"/>
              </a:lnSpc>
              <a:spcAft>
                <a:spcPts val="0"/>
              </a:spcAft>
              <a:buClr>
                <a:srgbClr val="043882"/>
              </a:buClr>
              <a:buFontTx/>
              <a:buNone/>
            </a:pPr>
            <a:r>
              <a:rPr lang="en-GB" sz="1000" dirty="0" smtClean="0"/>
              <a:t>(m)PFS	(median</a:t>
            </a:r>
            <a:r>
              <a:rPr lang="en-GB" sz="1000" dirty="0"/>
              <a:t>) progression-free survival </a:t>
            </a:r>
          </a:p>
          <a:p>
            <a:pPr marL="87313" indent="0">
              <a:lnSpc>
                <a:spcPts val="1300"/>
              </a:lnSpc>
              <a:spcAft>
                <a:spcPts val="0"/>
              </a:spcAft>
              <a:buClr>
                <a:srgbClr val="043882"/>
              </a:buClr>
              <a:buFontTx/>
              <a:buNone/>
            </a:pPr>
            <a:r>
              <a:rPr lang="en-GB" sz="1000" dirty="0" err="1" smtClean="0"/>
              <a:t>po</a:t>
            </a:r>
            <a:r>
              <a:rPr lang="en-GB" sz="1000" dirty="0" smtClean="0"/>
              <a:t>	orally</a:t>
            </a:r>
          </a:p>
          <a:p>
            <a:pPr marL="87313" indent="0">
              <a:lnSpc>
                <a:spcPts val="1300"/>
              </a:lnSpc>
              <a:spcAft>
                <a:spcPts val="0"/>
              </a:spcAft>
              <a:buClr>
                <a:srgbClr val="043882"/>
              </a:buClr>
              <a:buFontTx/>
              <a:buNone/>
            </a:pPr>
            <a:r>
              <a:rPr lang="en-GB" sz="1000" dirty="0" smtClean="0"/>
              <a:t>PR	partial </a:t>
            </a:r>
            <a:r>
              <a:rPr lang="en-GB" sz="1000" dirty="0"/>
              <a:t>response</a:t>
            </a:r>
          </a:p>
          <a:p>
            <a:pPr marL="87313" indent="0">
              <a:lnSpc>
                <a:spcPts val="1300"/>
              </a:lnSpc>
              <a:spcAft>
                <a:spcPts val="0"/>
              </a:spcAft>
              <a:buClr>
                <a:srgbClr val="043882"/>
              </a:buClr>
              <a:buFontTx/>
              <a:buNone/>
            </a:pPr>
            <a:r>
              <a:rPr lang="en-GB" sz="1000" dirty="0" smtClean="0"/>
              <a:t>PRO	patient-reported outcome</a:t>
            </a:r>
          </a:p>
          <a:p>
            <a:pPr marL="87313" indent="0">
              <a:lnSpc>
                <a:spcPts val="1300"/>
              </a:lnSpc>
              <a:spcAft>
                <a:spcPts val="0"/>
              </a:spcAft>
              <a:buClr>
                <a:srgbClr val="043882"/>
              </a:buClr>
              <a:buFontTx/>
              <a:buNone/>
            </a:pPr>
            <a:r>
              <a:rPr lang="en-GB" sz="1000" dirty="0" smtClean="0"/>
              <a:t>PS	performance </a:t>
            </a:r>
            <a:r>
              <a:rPr lang="en-GB" sz="1000" dirty="0"/>
              <a:t>status</a:t>
            </a:r>
          </a:p>
          <a:p>
            <a:pPr marL="87313" indent="0">
              <a:lnSpc>
                <a:spcPts val="1300"/>
              </a:lnSpc>
              <a:spcAft>
                <a:spcPts val="0"/>
              </a:spcAft>
              <a:buClr>
                <a:srgbClr val="043882"/>
              </a:buClr>
              <a:buFontTx/>
              <a:buNone/>
            </a:pPr>
            <a:r>
              <a:rPr lang="en-GB" sz="1000" dirty="0" smtClean="0"/>
              <a:t>q(2/3/4)w	every </a:t>
            </a:r>
            <a:r>
              <a:rPr lang="en-GB" sz="1000" dirty="0"/>
              <a:t>(</a:t>
            </a:r>
            <a:r>
              <a:rPr lang="en-GB" sz="1000" dirty="0" smtClean="0"/>
              <a:t>2/3/4) week(s)</a:t>
            </a:r>
            <a:endParaRPr lang="en-GB" sz="1000" dirty="0"/>
          </a:p>
          <a:p>
            <a:pPr marL="87313" indent="0">
              <a:lnSpc>
                <a:spcPts val="1300"/>
              </a:lnSpc>
              <a:spcAft>
                <a:spcPts val="0"/>
              </a:spcAft>
              <a:buClr>
                <a:srgbClr val="043882"/>
              </a:buClr>
              <a:buFontTx/>
              <a:buNone/>
            </a:pPr>
            <a:r>
              <a:rPr lang="en-GB" sz="1000" dirty="0" smtClean="0"/>
              <a:t>QLQ-C30	quality of life questionnaire C30</a:t>
            </a:r>
          </a:p>
          <a:p>
            <a:pPr marL="87313" indent="0">
              <a:lnSpc>
                <a:spcPts val="1300"/>
              </a:lnSpc>
              <a:spcAft>
                <a:spcPts val="0"/>
              </a:spcAft>
              <a:buClr>
                <a:srgbClr val="043882"/>
              </a:buClr>
              <a:buFontTx/>
              <a:buNone/>
            </a:pPr>
            <a:r>
              <a:rPr lang="en-GB" sz="1000" dirty="0" err="1" smtClean="0"/>
              <a:t>QoL</a:t>
            </a:r>
            <a:r>
              <a:rPr lang="en-GB" sz="1000" dirty="0" smtClean="0"/>
              <a:t>	quality </a:t>
            </a:r>
            <a:r>
              <a:rPr lang="en-GB" sz="1000" dirty="0"/>
              <a:t>of life</a:t>
            </a:r>
          </a:p>
          <a:p>
            <a:pPr marL="87313" indent="0">
              <a:lnSpc>
                <a:spcPts val="1300"/>
              </a:lnSpc>
              <a:spcAft>
                <a:spcPts val="0"/>
              </a:spcAft>
              <a:buClr>
                <a:srgbClr val="043882"/>
              </a:buClr>
              <a:buFontTx/>
              <a:buNone/>
            </a:pPr>
            <a:r>
              <a:rPr lang="en-GB" sz="1000" dirty="0" smtClean="0"/>
              <a:t>R	randomised</a:t>
            </a:r>
          </a:p>
          <a:p>
            <a:pPr marL="87313" indent="0">
              <a:lnSpc>
                <a:spcPts val="1300"/>
              </a:lnSpc>
              <a:spcAft>
                <a:spcPts val="0"/>
              </a:spcAft>
              <a:buClr>
                <a:srgbClr val="043882"/>
              </a:buClr>
              <a:buFontTx/>
              <a:buNone/>
            </a:pPr>
            <a:r>
              <a:rPr lang="en-GB" sz="1000" dirty="0" smtClean="0"/>
              <a:t>R0/1	resection 0/1</a:t>
            </a:r>
          </a:p>
          <a:p>
            <a:pPr marL="87313" indent="0">
              <a:lnSpc>
                <a:spcPts val="1300"/>
              </a:lnSpc>
              <a:spcAft>
                <a:spcPts val="0"/>
              </a:spcAft>
              <a:buClr>
                <a:srgbClr val="043882"/>
              </a:buClr>
              <a:buFontTx/>
              <a:buNone/>
            </a:pPr>
            <a:r>
              <a:rPr lang="en-GB" sz="1000" dirty="0" smtClean="0"/>
              <a:t>(m)RECIST	(modified) Response </a:t>
            </a:r>
            <a:r>
              <a:rPr lang="en-GB" sz="1000" dirty="0"/>
              <a:t>Evaluation </a:t>
            </a:r>
            <a:r>
              <a:rPr lang="en-GB" sz="1000" dirty="0" smtClean="0"/>
              <a:t>	Criteria </a:t>
            </a:r>
            <a:r>
              <a:rPr lang="en-GB" sz="1000" dirty="0"/>
              <a:t>In </a:t>
            </a:r>
            <a:r>
              <a:rPr lang="en-GB" sz="1000" dirty="0" smtClean="0"/>
              <a:t>Solid </a:t>
            </a:r>
            <a:r>
              <a:rPr lang="en-GB" sz="1000" dirty="0" err="1" smtClean="0"/>
              <a:t>Tumors</a:t>
            </a:r>
            <a:endParaRPr lang="en-GB" sz="1000" dirty="0"/>
          </a:p>
          <a:p>
            <a:pPr marL="87313" indent="0">
              <a:lnSpc>
                <a:spcPts val="1300"/>
              </a:lnSpc>
              <a:spcAft>
                <a:spcPts val="0"/>
              </a:spcAft>
              <a:buClr>
                <a:srgbClr val="043882"/>
              </a:buClr>
              <a:buFontTx/>
              <a:buNone/>
            </a:pPr>
            <a:r>
              <a:rPr lang="en-GB" sz="1000" dirty="0" smtClean="0"/>
              <a:t>RT	radiotherapy </a:t>
            </a:r>
            <a:endParaRPr lang="en-GB" sz="1000" dirty="0"/>
          </a:p>
          <a:p>
            <a:pPr marL="87313" indent="0">
              <a:lnSpc>
                <a:spcPts val="1300"/>
              </a:lnSpc>
              <a:spcAft>
                <a:spcPts val="0"/>
              </a:spcAft>
              <a:buClr>
                <a:srgbClr val="043882"/>
              </a:buClr>
              <a:buFontTx/>
              <a:buNone/>
            </a:pPr>
            <a:r>
              <a:rPr lang="en-GB" sz="1000" dirty="0" smtClean="0"/>
              <a:t>SAE	serious </a:t>
            </a:r>
            <a:r>
              <a:rPr lang="en-GB" sz="1000" dirty="0"/>
              <a:t>adverse event</a:t>
            </a:r>
          </a:p>
          <a:p>
            <a:pPr marL="87313" indent="0">
              <a:lnSpc>
                <a:spcPts val="1300"/>
              </a:lnSpc>
              <a:spcAft>
                <a:spcPts val="0"/>
              </a:spcAft>
              <a:buClr>
                <a:srgbClr val="043882"/>
              </a:buClr>
              <a:buFontTx/>
              <a:buNone/>
            </a:pPr>
            <a:r>
              <a:rPr lang="en-GB" sz="1000" dirty="0" smtClean="0"/>
              <a:t>SBRT	stereotactic body radiation therapy</a:t>
            </a:r>
          </a:p>
          <a:p>
            <a:pPr marL="87313" indent="0">
              <a:lnSpc>
                <a:spcPts val="1300"/>
              </a:lnSpc>
              <a:spcAft>
                <a:spcPts val="0"/>
              </a:spcAft>
              <a:buClr>
                <a:srgbClr val="043882"/>
              </a:buClr>
              <a:buFontTx/>
              <a:buNone/>
            </a:pPr>
            <a:r>
              <a:rPr lang="en-GB" sz="1000" dirty="0" smtClean="0"/>
              <a:t>SD	stable </a:t>
            </a:r>
            <a:r>
              <a:rPr lang="en-GB" sz="1000" dirty="0"/>
              <a:t>disease </a:t>
            </a:r>
          </a:p>
          <a:p>
            <a:pPr marL="87313" indent="0">
              <a:lnSpc>
                <a:spcPts val="1300"/>
              </a:lnSpc>
              <a:spcAft>
                <a:spcPts val="0"/>
              </a:spcAft>
              <a:buClr>
                <a:srgbClr val="043882"/>
              </a:buClr>
              <a:buFontTx/>
              <a:buNone/>
            </a:pPr>
            <a:r>
              <a:rPr lang="en-GB" sz="1000" dirty="0" smtClean="0"/>
              <a:t>SF-36	Short Form 36</a:t>
            </a:r>
          </a:p>
          <a:p>
            <a:pPr marL="87313" indent="0">
              <a:lnSpc>
                <a:spcPts val="1300"/>
              </a:lnSpc>
              <a:spcAft>
                <a:spcPts val="0"/>
              </a:spcAft>
              <a:buClr>
                <a:srgbClr val="043882"/>
              </a:buClr>
              <a:buFontTx/>
              <a:buNone/>
            </a:pPr>
            <a:r>
              <a:rPr lang="en-GB" sz="1000" dirty="0" smtClean="0"/>
              <a:t>SUV	standardised uptake value</a:t>
            </a:r>
          </a:p>
          <a:p>
            <a:pPr marL="87313" indent="0">
              <a:lnSpc>
                <a:spcPts val="1300"/>
              </a:lnSpc>
              <a:spcAft>
                <a:spcPts val="0"/>
              </a:spcAft>
              <a:buClr>
                <a:srgbClr val="043882"/>
              </a:buClr>
              <a:buFontTx/>
              <a:buNone/>
            </a:pPr>
            <a:r>
              <a:rPr lang="en-GB" sz="1000" dirty="0" smtClean="0"/>
              <a:t>TACE	</a:t>
            </a:r>
            <a:r>
              <a:rPr lang="en-GB" sz="1000" dirty="0" err="1" smtClean="0"/>
              <a:t>transarterial</a:t>
            </a:r>
            <a:r>
              <a:rPr lang="en-GB" sz="1000" dirty="0" smtClean="0"/>
              <a:t> </a:t>
            </a:r>
            <a:r>
              <a:rPr lang="en-GB" sz="1000" dirty="0" err="1" smtClean="0"/>
              <a:t>chemoembolisation</a:t>
            </a:r>
            <a:endParaRPr lang="en-GB" sz="1000" dirty="0" smtClean="0"/>
          </a:p>
          <a:p>
            <a:pPr marL="87313" indent="0">
              <a:lnSpc>
                <a:spcPts val="1300"/>
              </a:lnSpc>
              <a:spcAft>
                <a:spcPts val="0"/>
              </a:spcAft>
              <a:buClr>
                <a:srgbClr val="043882"/>
              </a:buClr>
              <a:buFontTx/>
              <a:buNone/>
            </a:pPr>
            <a:r>
              <a:rPr lang="en-GB" sz="1000" dirty="0" smtClean="0"/>
              <a:t>TML	tumour mutation load</a:t>
            </a:r>
          </a:p>
          <a:p>
            <a:pPr marL="87313" indent="0">
              <a:lnSpc>
                <a:spcPts val="1300"/>
              </a:lnSpc>
              <a:spcAft>
                <a:spcPts val="0"/>
              </a:spcAft>
              <a:buClr>
                <a:srgbClr val="043882"/>
              </a:buClr>
              <a:buNone/>
            </a:pPr>
            <a:r>
              <a:rPr lang="en-GB" sz="1000" dirty="0" smtClean="0"/>
              <a:t>TRAE</a:t>
            </a:r>
            <a:r>
              <a:rPr lang="en-GB" sz="1000" dirty="0"/>
              <a:t>	</a:t>
            </a:r>
            <a:r>
              <a:rPr lang="en-GB" sz="1000" dirty="0" smtClean="0"/>
              <a:t>treatment-related </a:t>
            </a:r>
            <a:r>
              <a:rPr lang="en-GB" sz="1000" dirty="0"/>
              <a:t>adverse event </a:t>
            </a:r>
            <a:endParaRPr lang="en-GB" sz="1000" dirty="0" smtClean="0"/>
          </a:p>
          <a:p>
            <a:pPr marL="87313" indent="0">
              <a:lnSpc>
                <a:spcPts val="1300"/>
              </a:lnSpc>
              <a:spcAft>
                <a:spcPts val="0"/>
              </a:spcAft>
              <a:buClr>
                <a:srgbClr val="043882"/>
              </a:buClr>
              <a:buFontTx/>
              <a:buNone/>
            </a:pPr>
            <a:r>
              <a:rPr lang="en-GB" sz="1000" dirty="0" smtClean="0"/>
              <a:t>TTR	time to response</a:t>
            </a:r>
          </a:p>
          <a:p>
            <a:pPr marL="87313" indent="0">
              <a:lnSpc>
                <a:spcPts val="1300"/>
              </a:lnSpc>
              <a:spcAft>
                <a:spcPts val="0"/>
              </a:spcAft>
              <a:buClr>
                <a:srgbClr val="043882"/>
              </a:buClr>
              <a:buFontTx/>
              <a:buNone/>
            </a:pPr>
            <a:r>
              <a:rPr lang="en-GB" sz="1000" dirty="0" smtClean="0"/>
              <a:t>VAS	visual analogue scale</a:t>
            </a:r>
          </a:p>
          <a:p>
            <a:pPr marL="87313" indent="0">
              <a:lnSpc>
                <a:spcPts val="1300"/>
              </a:lnSpc>
              <a:spcAft>
                <a:spcPts val="0"/>
              </a:spcAft>
              <a:buClr>
                <a:srgbClr val="043882"/>
              </a:buClr>
              <a:buFontTx/>
              <a:buNone/>
            </a:pPr>
            <a:r>
              <a:rPr lang="en-GB" sz="1000" dirty="0" smtClean="0"/>
              <a:t>VEGF	vascular </a:t>
            </a:r>
            <a:r>
              <a:rPr lang="en-GB" sz="1000" dirty="0"/>
              <a:t>endothelial </a:t>
            </a:r>
            <a:r>
              <a:rPr lang="en-GB" sz="1000" dirty="0" smtClean="0"/>
              <a:t/>
            </a:r>
            <a:br>
              <a:rPr lang="en-GB" sz="1000" dirty="0" smtClean="0"/>
            </a:br>
            <a:r>
              <a:rPr lang="en-GB" sz="1000" dirty="0" smtClean="0"/>
              <a:t>	growth factor</a:t>
            </a:r>
            <a:endParaRPr lang="en-GB" sz="1000" dirty="0"/>
          </a:p>
        </p:txBody>
      </p:sp>
    </p:spTree>
    <p:custDataLst>
      <p:tags r:id="rId1"/>
    </p:custDataLst>
    <p:extLst>
      <p:ext uri="{BB962C8B-B14F-4D97-AF65-F5344CB8AC3E}">
        <p14:creationId xmlns:p14="http://schemas.microsoft.com/office/powerpoint/2010/main" val="8208844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AutoShape 21"/>
          <p:cNvCxnSpPr>
            <a:cxnSpLocks noChangeShapeType="1"/>
            <a:stCxn id="14" idx="3"/>
            <a:endCxn id="21" idx="1"/>
          </p:cNvCxnSpPr>
          <p:nvPr/>
        </p:nvCxnSpPr>
        <p:spPr bwMode="auto">
          <a:xfrm>
            <a:off x="6172200" y="3765347"/>
            <a:ext cx="411153" cy="1"/>
          </a:xfrm>
          <a:prstGeom prst="straightConnector1">
            <a:avLst/>
          </a:prstGeom>
          <a:noFill/>
          <a:ln w="57150">
            <a:solidFill>
              <a:schemeClr val="bg2">
                <a:lumMod val="60000"/>
                <a:lumOff val="40000"/>
              </a:schemeClr>
            </a:solidFill>
            <a:round/>
            <a:headEnd/>
            <a:tailEnd type="triangle" w="med" len="med"/>
          </a:ln>
        </p:spPr>
      </p:cxnSp>
      <p:sp>
        <p:nvSpPr>
          <p:cNvPr id="2" name="Title 1"/>
          <p:cNvSpPr>
            <a:spLocks noGrp="1"/>
          </p:cNvSpPr>
          <p:nvPr>
            <p:ph type="title"/>
          </p:nvPr>
        </p:nvSpPr>
        <p:spPr/>
        <p:txBody>
          <a:bodyPr/>
          <a:lstStyle/>
          <a:p>
            <a:r>
              <a:rPr lang="en-GB" dirty="0"/>
              <a:t>226: Nivolumab dose escalation and expansion in patients with advanced hepatocellular carcinoma (HCC): The CheckMate 040 </a:t>
            </a:r>
            <a:r>
              <a:rPr lang="en-GB" dirty="0" smtClean="0"/>
              <a:t>study – </a:t>
            </a:r>
            <a:r>
              <a:rPr lang="en-GB" dirty="0" err="1" smtClean="0"/>
              <a:t>Melero</a:t>
            </a:r>
            <a:r>
              <a:rPr lang="en-GB" dirty="0" smtClean="0"/>
              <a:t> I, et al</a:t>
            </a:r>
            <a:endParaRPr lang="en-GB" dirty="0"/>
          </a:p>
        </p:txBody>
      </p:sp>
      <p:sp>
        <p:nvSpPr>
          <p:cNvPr id="3" name="Content Placeholder 2"/>
          <p:cNvSpPr>
            <a:spLocks noGrp="1"/>
          </p:cNvSpPr>
          <p:nvPr>
            <p:ph idx="1"/>
          </p:nvPr>
        </p:nvSpPr>
        <p:spPr>
          <a:xfrm>
            <a:off x="365124" y="1254035"/>
            <a:ext cx="8413751" cy="1031965"/>
          </a:xfrm>
        </p:spPr>
        <p:txBody>
          <a:bodyPr/>
          <a:lstStyle/>
          <a:p>
            <a:pPr marL="0" indent="0">
              <a:buNone/>
            </a:pPr>
            <a:r>
              <a:rPr lang="en-GB" b="1" dirty="0" smtClean="0"/>
              <a:t>Study objective</a:t>
            </a:r>
          </a:p>
          <a:p>
            <a:r>
              <a:rPr lang="en-GB" dirty="0" smtClean="0"/>
              <a:t>To </a:t>
            </a:r>
            <a:r>
              <a:rPr lang="en-GB" dirty="0"/>
              <a:t>evaluate the safety, </a:t>
            </a:r>
            <a:r>
              <a:rPr lang="en-GB" dirty="0" smtClean="0"/>
              <a:t>efficacy </a:t>
            </a:r>
            <a:r>
              <a:rPr lang="en-GB" dirty="0"/>
              <a:t>and exploratory biomarkers in patients with advanced HCC treated with nivolumab – updated interim results of the CheckMate 040 study </a:t>
            </a:r>
          </a:p>
          <a:p>
            <a:endParaRPr lang="en-GB" dirty="0"/>
          </a:p>
        </p:txBody>
      </p:sp>
      <p:sp>
        <p:nvSpPr>
          <p:cNvPr id="5" name="Text Placeholder 4"/>
          <p:cNvSpPr>
            <a:spLocks noGrp="1"/>
          </p:cNvSpPr>
          <p:nvPr>
            <p:ph type="body" sz="quarter" idx="11"/>
          </p:nvPr>
        </p:nvSpPr>
        <p:spPr/>
        <p:txBody>
          <a:bodyPr/>
          <a:lstStyle/>
          <a:p>
            <a:r>
              <a:rPr lang="en-GB" dirty="0" err="1" smtClean="0"/>
              <a:t>Melero</a:t>
            </a:r>
            <a:r>
              <a:rPr lang="en-GB" dirty="0" smtClean="0"/>
              <a:t> I,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226 </a:t>
            </a:r>
            <a:endParaRPr lang="en-GB" dirty="0"/>
          </a:p>
        </p:txBody>
      </p:sp>
      <p:cxnSp>
        <p:nvCxnSpPr>
          <p:cNvPr id="13" name="AutoShape 21"/>
          <p:cNvCxnSpPr>
            <a:cxnSpLocks noChangeShapeType="1"/>
            <a:stCxn id="15" idx="3"/>
            <a:endCxn id="14" idx="1"/>
          </p:cNvCxnSpPr>
          <p:nvPr/>
        </p:nvCxnSpPr>
        <p:spPr bwMode="auto">
          <a:xfrm flipV="1">
            <a:off x="3448382" y="3765347"/>
            <a:ext cx="400853" cy="1"/>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3849235" y="2186975"/>
            <a:ext cx="2322965" cy="3156744"/>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600" b="1" dirty="0">
                <a:solidFill>
                  <a:srgbClr val="FFFFFF"/>
                </a:solidFill>
                <a:ea typeface="SimSun" pitchFamily="2" charset="-122"/>
              </a:rPr>
              <a:t>Dose escalation phase</a:t>
            </a:r>
          </a:p>
          <a:p>
            <a:pPr algn="ctr" defTabSz="892175" eaLnBrk="0" hangingPunct="0"/>
            <a:r>
              <a:rPr lang="en-GB" altLang="zh-CN" sz="1600" dirty="0">
                <a:solidFill>
                  <a:srgbClr val="FFFFFF"/>
                </a:solidFill>
                <a:ea typeface="SimSun" pitchFamily="2" charset="-122"/>
              </a:rPr>
              <a:t>Nivolumab </a:t>
            </a:r>
            <a:r>
              <a:rPr lang="en-GB" altLang="zh-CN" sz="1600" dirty="0" smtClean="0">
                <a:solidFill>
                  <a:srgbClr val="FFFFFF"/>
                </a:solidFill>
                <a:ea typeface="SimSun" pitchFamily="2" charset="-122"/>
              </a:rPr>
              <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0.1–10 </a:t>
            </a:r>
            <a:r>
              <a:rPr lang="en-GB" altLang="zh-CN" sz="1600" dirty="0">
                <a:solidFill>
                  <a:srgbClr val="FFFFFF"/>
                </a:solidFill>
                <a:ea typeface="SimSun" pitchFamily="2" charset="-122"/>
              </a:rPr>
              <a:t>mg/kg q2w (n=48)</a:t>
            </a:r>
          </a:p>
          <a:p>
            <a:pPr algn="ctr" defTabSz="892175" eaLnBrk="0" hangingPunct="0"/>
            <a:endParaRPr lang="en-GB" altLang="zh-CN" sz="1600" dirty="0">
              <a:solidFill>
                <a:srgbClr val="FFFFFF"/>
              </a:solidFill>
              <a:ea typeface="SimSun" pitchFamily="2" charset="-122"/>
            </a:endParaRPr>
          </a:p>
          <a:p>
            <a:pPr algn="ctr" defTabSz="892175" eaLnBrk="0" hangingPunct="0"/>
            <a:r>
              <a:rPr lang="en-GB" altLang="zh-CN" sz="1600" dirty="0">
                <a:solidFill>
                  <a:srgbClr val="FFFFFF"/>
                </a:solidFill>
                <a:ea typeface="SimSun" pitchFamily="2" charset="-122"/>
              </a:rPr>
              <a:t>Uninfected (n=23)</a:t>
            </a:r>
          </a:p>
          <a:p>
            <a:pPr algn="ctr" defTabSz="892175" eaLnBrk="0" hangingPunct="0"/>
            <a:r>
              <a:rPr lang="en-GB" altLang="zh-CN" sz="1600" dirty="0">
                <a:solidFill>
                  <a:srgbClr val="FFFFFF"/>
                </a:solidFill>
                <a:ea typeface="SimSun" pitchFamily="2" charset="-122"/>
              </a:rPr>
              <a:t>HCV infected (n=10)</a:t>
            </a:r>
          </a:p>
          <a:p>
            <a:pPr algn="ctr" defTabSz="892175" eaLnBrk="0" hangingPunct="0"/>
            <a:r>
              <a:rPr lang="en-GB" altLang="zh-CN" sz="1600" dirty="0">
                <a:solidFill>
                  <a:srgbClr val="FFFFFF"/>
                </a:solidFill>
                <a:ea typeface="SimSun" pitchFamily="2" charset="-122"/>
              </a:rPr>
              <a:t>HBV infected (n=15)</a:t>
            </a:r>
          </a:p>
          <a:p>
            <a:pPr algn="ctr" defTabSz="892175" eaLnBrk="0" hangingPunct="0"/>
            <a:r>
              <a:rPr lang="en-GB" altLang="zh-CN" sz="1600" dirty="0">
                <a:solidFill>
                  <a:srgbClr val="FFFFFF"/>
                </a:solidFill>
                <a:ea typeface="SimSun" pitchFamily="2" charset="-122"/>
              </a:rPr>
              <a:t>Sorafenib experienced (2L) (n=37)</a:t>
            </a:r>
          </a:p>
          <a:p>
            <a:pPr algn="ctr" defTabSz="892175" eaLnBrk="0" hangingPunct="0"/>
            <a:r>
              <a:rPr lang="en-GB" altLang="zh-CN" sz="1600" dirty="0">
                <a:solidFill>
                  <a:srgbClr val="FFFFFF"/>
                </a:solidFill>
                <a:ea typeface="SimSun" pitchFamily="2" charset="-122"/>
              </a:rPr>
              <a:t>Sorafenib naïve (1L) (n=11</a:t>
            </a:r>
            <a:r>
              <a:rPr lang="en-GB" altLang="zh-CN" sz="1600" dirty="0" smtClean="0">
                <a:solidFill>
                  <a:srgbClr val="FFFFFF"/>
                </a:solidFill>
                <a:ea typeface="SimSun" pitchFamily="2" charset="-122"/>
              </a:rPr>
              <a:t>)</a:t>
            </a:r>
            <a:endParaRPr lang="en-GB" altLang="zh-CN" sz="1600" dirty="0">
              <a:solidFill>
                <a:srgbClr val="FFFFFF"/>
              </a:solidFill>
              <a:ea typeface="SimSun" pitchFamily="2" charset="-122"/>
            </a:endParaRPr>
          </a:p>
        </p:txBody>
      </p:sp>
      <p:sp>
        <p:nvSpPr>
          <p:cNvPr id="15" name="AutoShape 9"/>
          <p:cNvSpPr>
            <a:spLocks noChangeArrowheads="1"/>
          </p:cNvSpPr>
          <p:nvPr/>
        </p:nvSpPr>
        <p:spPr bwMode="auto">
          <a:xfrm>
            <a:off x="228600" y="2304691"/>
            <a:ext cx="3219782" cy="292131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smtClean="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600" dirty="0">
                <a:solidFill>
                  <a:srgbClr val="FFFFFF"/>
                </a:solidFill>
                <a:ea typeface="SimSun" pitchFamily="2" charset="-122"/>
              </a:rPr>
              <a:t>Advanced HCC not amenable to curative resection</a:t>
            </a:r>
          </a:p>
          <a:p>
            <a:pPr marL="228600" indent="-228600" defTabSz="892175" eaLnBrk="0" hangingPunct="0">
              <a:spcAft>
                <a:spcPct val="30000"/>
              </a:spcAft>
              <a:buFont typeface="Arial" pitchFamily="34" charset="0"/>
              <a:buChar char="•"/>
            </a:pPr>
            <a:r>
              <a:rPr lang="en-GB" altLang="zh-CN" sz="1600" dirty="0">
                <a:solidFill>
                  <a:srgbClr val="FFFFFF"/>
                </a:solidFill>
                <a:ea typeface="SimSun" pitchFamily="2" charset="-122"/>
              </a:rPr>
              <a:t>Child-Pugh ≤7 (escalation) or ≤6 (expansion) </a:t>
            </a:r>
          </a:p>
          <a:p>
            <a:pPr marL="228600" indent="-228600" defTabSz="892175" eaLnBrk="0" hangingPunct="0">
              <a:spcAft>
                <a:spcPct val="30000"/>
              </a:spcAft>
              <a:buFont typeface="Arial" pitchFamily="34" charset="0"/>
              <a:buChar char="•"/>
            </a:pPr>
            <a:r>
              <a:rPr lang="en-GB" altLang="zh-CN" sz="1600" dirty="0">
                <a:solidFill>
                  <a:srgbClr val="FFFFFF"/>
                </a:solidFill>
                <a:ea typeface="SimSun" pitchFamily="2" charset="-122"/>
              </a:rPr>
              <a:t>Progression on 1 prior systemic therapy or intolerant or refused </a:t>
            </a:r>
            <a:r>
              <a:rPr lang="en-GB" altLang="zh-CN" sz="1600" dirty="0" err="1">
                <a:solidFill>
                  <a:srgbClr val="FFFFFF"/>
                </a:solidFill>
                <a:ea typeface="SimSun" pitchFamily="2" charset="-122"/>
              </a:rPr>
              <a:t>sorafenib</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600" dirty="0">
                <a:solidFill>
                  <a:srgbClr val="FFFFFF"/>
                </a:solidFill>
                <a:ea typeface="SimSun" pitchFamily="2" charset="-122"/>
              </a:rPr>
              <a:t>With or without HCV or HBV</a:t>
            </a:r>
          </a:p>
          <a:p>
            <a:pPr marL="292100" indent="-292100" defTabSz="892175" eaLnBrk="0" hangingPunct="0">
              <a:spcAft>
                <a:spcPct val="30000"/>
              </a:spcAft>
              <a:buFont typeface="Wingdings" pitchFamily="2" charset="2"/>
              <a:buNone/>
            </a:pPr>
            <a:r>
              <a:rPr lang="en-GB" altLang="zh-CN" sz="1600" dirty="0" smtClean="0">
                <a:solidFill>
                  <a:srgbClr val="FFFFFF"/>
                </a:solidFill>
                <a:ea typeface="SimSun" pitchFamily="2" charset="-122"/>
              </a:rPr>
              <a:t>(n=262)</a:t>
            </a:r>
            <a:endParaRPr lang="en-GB" altLang="zh-CN" sz="1600" dirty="0">
              <a:solidFill>
                <a:srgbClr val="FFFFFF"/>
              </a:solidFill>
              <a:ea typeface="SimSun" pitchFamily="2" charset="-122"/>
            </a:endParaRPr>
          </a:p>
        </p:txBody>
      </p:sp>
      <p:sp>
        <p:nvSpPr>
          <p:cNvPr id="16" name="Rectangle 9"/>
          <p:cNvSpPr txBox="1">
            <a:spLocks noChangeArrowheads="1"/>
          </p:cNvSpPr>
          <p:nvPr/>
        </p:nvSpPr>
        <p:spPr bwMode="auto">
          <a:xfrm>
            <a:off x="381000" y="5407024"/>
            <a:ext cx="4130676" cy="1225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PRIMARY ENDPOINTS</a:t>
            </a:r>
          </a:p>
          <a:p>
            <a:pPr>
              <a:buClr>
                <a:srgbClr val="043882"/>
              </a:buClr>
            </a:pPr>
            <a:r>
              <a:rPr lang="en-GB" dirty="0"/>
              <a:t>Safety and tolerability (dose escalation)</a:t>
            </a:r>
          </a:p>
          <a:p>
            <a:pPr>
              <a:buClr>
                <a:srgbClr val="043882"/>
              </a:buClr>
            </a:pPr>
            <a:r>
              <a:rPr lang="en-GB" dirty="0"/>
              <a:t>ORR by RECIST v1.1 (dose expansion</a:t>
            </a:r>
            <a:r>
              <a:rPr lang="en-GB" dirty="0" smtClean="0"/>
              <a:t>)</a:t>
            </a:r>
            <a:endParaRPr lang="en-GB" dirty="0"/>
          </a:p>
        </p:txBody>
      </p:sp>
      <p:sp>
        <p:nvSpPr>
          <p:cNvPr id="17" name="Content Placeholder 26"/>
          <p:cNvSpPr txBox="1">
            <a:spLocks/>
          </p:cNvSpPr>
          <p:nvPr/>
        </p:nvSpPr>
        <p:spPr>
          <a:xfrm>
            <a:off x="4664076" y="5407024"/>
            <a:ext cx="4130675" cy="105004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SECONDARY ENDPOINTS</a:t>
            </a:r>
          </a:p>
          <a:p>
            <a:pPr>
              <a:buClr>
                <a:srgbClr val="043882"/>
              </a:buClr>
            </a:pPr>
            <a:r>
              <a:rPr lang="en-GB" dirty="0"/>
              <a:t>ORR, DCR, TTR, </a:t>
            </a:r>
            <a:r>
              <a:rPr lang="en-GB" dirty="0" err="1"/>
              <a:t>DoR</a:t>
            </a:r>
            <a:r>
              <a:rPr lang="en-GB" dirty="0"/>
              <a:t>, OS, </a:t>
            </a:r>
            <a:r>
              <a:rPr lang="en-GB" dirty="0" smtClean="0"/>
              <a:t/>
            </a:r>
            <a:br>
              <a:rPr lang="en-GB" dirty="0" smtClean="0"/>
            </a:br>
            <a:r>
              <a:rPr lang="en-GB" dirty="0" smtClean="0"/>
              <a:t>biomarker</a:t>
            </a:r>
            <a:r>
              <a:rPr lang="en-GB" dirty="0"/>
              <a:t>, PROs</a:t>
            </a:r>
          </a:p>
        </p:txBody>
      </p:sp>
      <p:cxnSp>
        <p:nvCxnSpPr>
          <p:cNvPr id="20" name="AutoShape 20"/>
          <p:cNvCxnSpPr>
            <a:cxnSpLocks noChangeShapeType="1"/>
          </p:cNvCxnSpPr>
          <p:nvPr/>
        </p:nvCxnSpPr>
        <p:spPr bwMode="auto">
          <a:xfrm>
            <a:off x="7558096" y="4777774"/>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6583353" y="2186976"/>
            <a:ext cx="2255847" cy="3156743"/>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b="1" dirty="0">
                <a:solidFill>
                  <a:srgbClr val="4D4D4D"/>
                </a:solidFill>
                <a:ea typeface="SimSun" pitchFamily="2" charset="-122"/>
              </a:rPr>
              <a:t>Dose expansion phase</a:t>
            </a:r>
          </a:p>
          <a:p>
            <a:pPr algn="ctr" defTabSz="892175" eaLnBrk="0" hangingPunct="0"/>
            <a:r>
              <a:rPr lang="en-GB" altLang="zh-CN" sz="1600" dirty="0">
                <a:solidFill>
                  <a:srgbClr val="4D4D4D"/>
                </a:solidFill>
                <a:ea typeface="SimSun" pitchFamily="2" charset="-122"/>
              </a:rPr>
              <a:t>Nivolumab </a:t>
            </a:r>
            <a:r>
              <a:rPr lang="en-GB" altLang="zh-CN" sz="1600" dirty="0" smtClean="0">
                <a:solidFill>
                  <a:srgbClr val="4D4D4D"/>
                </a:solidFill>
                <a:ea typeface="SimSun" pitchFamily="2" charset="-122"/>
              </a:rPr>
              <a:t/>
            </a:r>
            <a:br>
              <a:rPr lang="en-GB" altLang="zh-CN" sz="1600" dirty="0" smtClean="0">
                <a:solidFill>
                  <a:srgbClr val="4D4D4D"/>
                </a:solidFill>
                <a:ea typeface="SimSun" pitchFamily="2" charset="-122"/>
              </a:rPr>
            </a:br>
            <a:r>
              <a:rPr lang="en-GB" altLang="zh-CN" sz="1600" dirty="0" smtClean="0">
                <a:solidFill>
                  <a:srgbClr val="4D4D4D"/>
                </a:solidFill>
                <a:ea typeface="SimSun" pitchFamily="2" charset="-122"/>
              </a:rPr>
              <a:t>3 </a:t>
            </a:r>
            <a:r>
              <a:rPr lang="en-GB" altLang="zh-CN" sz="1600" dirty="0">
                <a:solidFill>
                  <a:srgbClr val="4D4D4D"/>
                </a:solidFill>
                <a:ea typeface="SimSun" pitchFamily="2" charset="-122"/>
              </a:rPr>
              <a:t>mg/kg </a:t>
            </a:r>
            <a:br>
              <a:rPr lang="en-GB" altLang="zh-CN" sz="1600" dirty="0">
                <a:solidFill>
                  <a:srgbClr val="4D4D4D"/>
                </a:solidFill>
                <a:ea typeface="SimSun" pitchFamily="2" charset="-122"/>
              </a:rPr>
            </a:br>
            <a:r>
              <a:rPr lang="en-GB" altLang="zh-CN" sz="1600" dirty="0">
                <a:solidFill>
                  <a:srgbClr val="4D4D4D"/>
                </a:solidFill>
                <a:ea typeface="SimSun" pitchFamily="2" charset="-122"/>
              </a:rPr>
              <a:t>q2w (n=214)</a:t>
            </a:r>
          </a:p>
          <a:p>
            <a:pPr algn="ctr" defTabSz="892175" eaLnBrk="0" hangingPunct="0"/>
            <a:endParaRPr lang="en-GB" altLang="zh-CN" sz="1600" dirty="0">
              <a:solidFill>
                <a:srgbClr val="4D4D4D"/>
              </a:solidFill>
              <a:ea typeface="SimSun" pitchFamily="2" charset="-122"/>
            </a:endParaRPr>
          </a:p>
          <a:p>
            <a:pPr algn="ctr" defTabSz="892175" eaLnBrk="0" hangingPunct="0"/>
            <a:r>
              <a:rPr lang="en-GB" altLang="zh-CN" sz="1600" dirty="0">
                <a:solidFill>
                  <a:srgbClr val="4D4D4D"/>
                </a:solidFill>
                <a:ea typeface="SimSun" pitchFamily="2" charset="-122"/>
              </a:rPr>
              <a:t>Uninfected (n=113)</a:t>
            </a:r>
          </a:p>
          <a:p>
            <a:pPr algn="ctr" defTabSz="892175" eaLnBrk="0" hangingPunct="0"/>
            <a:r>
              <a:rPr lang="en-GB" altLang="zh-CN" sz="1600" dirty="0">
                <a:solidFill>
                  <a:srgbClr val="4D4D4D"/>
                </a:solidFill>
                <a:ea typeface="SimSun" pitchFamily="2" charset="-122"/>
              </a:rPr>
              <a:t>HCV infected (n=50)</a:t>
            </a:r>
          </a:p>
          <a:p>
            <a:pPr algn="ctr" defTabSz="892175" eaLnBrk="0" hangingPunct="0"/>
            <a:r>
              <a:rPr lang="en-GB" altLang="zh-CN" sz="1600" dirty="0">
                <a:solidFill>
                  <a:srgbClr val="4D4D4D"/>
                </a:solidFill>
                <a:ea typeface="SimSun" pitchFamily="2" charset="-122"/>
              </a:rPr>
              <a:t>HBV infected (n=51)</a:t>
            </a:r>
          </a:p>
          <a:p>
            <a:pPr algn="ctr" defTabSz="892175" eaLnBrk="0" hangingPunct="0"/>
            <a:r>
              <a:rPr lang="en-GB" altLang="zh-CN" sz="1600" dirty="0">
                <a:solidFill>
                  <a:srgbClr val="4D4D4D"/>
                </a:solidFill>
                <a:ea typeface="SimSun" pitchFamily="2" charset="-122"/>
              </a:rPr>
              <a:t>Sorafenib experienced (2L) (n=145)</a:t>
            </a:r>
          </a:p>
          <a:p>
            <a:pPr algn="ctr" defTabSz="892175" eaLnBrk="0" hangingPunct="0"/>
            <a:r>
              <a:rPr lang="en-GB" altLang="zh-CN" sz="1600" dirty="0">
                <a:solidFill>
                  <a:srgbClr val="4D4D4D"/>
                </a:solidFill>
                <a:ea typeface="SimSun" pitchFamily="2" charset="-122"/>
              </a:rPr>
              <a:t>Sorafenib naïve (1L) (n=69)</a:t>
            </a:r>
          </a:p>
        </p:txBody>
      </p:sp>
    </p:spTree>
    <p:extLst>
      <p:ext uri="{BB962C8B-B14F-4D97-AF65-F5344CB8AC3E}">
        <p14:creationId xmlns:p14="http://schemas.microsoft.com/office/powerpoint/2010/main" val="8008639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226: Nivolumab dose escalation and expansion in patients with advanced hepatocellular carcinoma (HCC): The CheckMate 040 </a:t>
            </a:r>
            <a:r>
              <a:rPr lang="en-GB" dirty="0" smtClean="0"/>
              <a:t>study – </a:t>
            </a:r>
            <a:r>
              <a:rPr lang="en-GB" dirty="0" err="1" smtClean="0"/>
              <a:t>Melero</a:t>
            </a:r>
            <a:r>
              <a:rPr lang="en-GB" dirty="0" smtClean="0"/>
              <a:t> I, et al</a:t>
            </a:r>
            <a:endParaRPr lang="en-GB" dirty="0"/>
          </a:p>
        </p:txBody>
      </p:sp>
      <p:sp>
        <p:nvSpPr>
          <p:cNvPr id="3" name="Content Placeholder 2"/>
          <p:cNvSpPr>
            <a:spLocks noGrp="1"/>
          </p:cNvSpPr>
          <p:nvPr>
            <p:ph idx="1"/>
          </p:nvPr>
        </p:nvSpPr>
        <p:spPr>
          <a:xfrm>
            <a:off x="365124" y="1254035"/>
            <a:ext cx="8413751" cy="498565"/>
          </a:xfrm>
        </p:spPr>
        <p:txBody>
          <a:bodyPr/>
          <a:lstStyle/>
          <a:p>
            <a:pPr marL="0" indent="0">
              <a:buNone/>
            </a:pPr>
            <a:r>
              <a:rPr lang="en-GB" b="1" dirty="0" smtClean="0"/>
              <a:t>Key results</a:t>
            </a:r>
            <a:endParaRPr lang="en-GB" b="1" dirty="0"/>
          </a:p>
        </p:txBody>
      </p:sp>
      <p:sp>
        <p:nvSpPr>
          <p:cNvPr id="5" name="Text Placeholder 4"/>
          <p:cNvSpPr>
            <a:spLocks noGrp="1"/>
          </p:cNvSpPr>
          <p:nvPr>
            <p:ph type="body" sz="quarter" idx="11"/>
          </p:nvPr>
        </p:nvSpPr>
        <p:spPr/>
        <p:txBody>
          <a:bodyPr/>
          <a:lstStyle/>
          <a:p>
            <a:r>
              <a:rPr lang="en-GB" dirty="0" err="1" smtClean="0"/>
              <a:t>Melero</a:t>
            </a:r>
            <a:r>
              <a:rPr lang="en-GB" dirty="0" smtClean="0"/>
              <a:t> I,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226 </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2475574813"/>
              </p:ext>
            </p:extLst>
          </p:nvPr>
        </p:nvGraphicFramePr>
        <p:xfrm>
          <a:off x="304801" y="1634576"/>
          <a:ext cx="8534399" cy="2480224"/>
        </p:xfrm>
        <a:graphic>
          <a:graphicData uri="http://schemas.openxmlformats.org/drawingml/2006/table">
            <a:tbl>
              <a:tblPr firstRow="1" bandRow="1">
                <a:tableStyleId>{69012ECD-51FC-41F1-AA8D-1B2483CD663E}</a:tableStyleId>
              </a:tblPr>
              <a:tblGrid>
                <a:gridCol w="3657599"/>
                <a:gridCol w="1219200"/>
                <a:gridCol w="1219200"/>
                <a:gridCol w="1219200"/>
                <a:gridCol w="1219200"/>
              </a:tblGrid>
              <a:tr h="383776">
                <a:tc rowSpan="2">
                  <a:txBody>
                    <a:bodyPr/>
                    <a:lstStyle/>
                    <a:p>
                      <a:pPr>
                        <a:lnSpc>
                          <a:spcPct val="90000"/>
                        </a:lnSpc>
                      </a:pPr>
                      <a:r>
                        <a:rPr lang="en-US"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BOR in </a:t>
                      </a:r>
                      <a:r>
                        <a:rPr lang="en-US" sz="1400" b="1" i="0" u="none" strike="noStrike" kern="1200" baseline="0" noProof="0" dirty="0" err="1" smtClean="0">
                          <a:solidFill>
                            <a:schemeClr val="tx2"/>
                          </a:solidFill>
                          <a:latin typeface="Arial" panose="020B0604020202020204" pitchFamily="34" charset="0"/>
                          <a:ea typeface="+mn-ea"/>
                          <a:cs typeface="Arial" panose="020B0604020202020204" pitchFamily="34" charset="0"/>
                        </a:rPr>
                        <a:t>sorafenib</a:t>
                      </a:r>
                      <a:r>
                        <a:rPr lang="en-US"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 experienced (2L), n (%)</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90000"/>
                        </a:lnSpc>
                      </a:pPr>
                      <a:r>
                        <a:rPr lang="en-US"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Investigator assessment</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lnSpc>
                          <a:spcPct val="90000"/>
                        </a:lnSpc>
                      </a:pPr>
                      <a:endParaRPr lang="en-US" sz="1600" b="1" noProof="0" dirty="0" smtClean="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90000"/>
                        </a:lnSpc>
                      </a:pPr>
                      <a:r>
                        <a:rPr lang="en-US" sz="1400" b="1" noProof="0" dirty="0" smtClean="0">
                          <a:solidFill>
                            <a:schemeClr val="tx2"/>
                          </a:solidFill>
                          <a:latin typeface="Arial" panose="020B0604020202020204" pitchFamily="34" charset="0"/>
                          <a:cs typeface="Arial" panose="020B0604020202020204" pitchFamily="34" charset="0"/>
                        </a:rPr>
                        <a:t>BICR</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lnSpc>
                          <a:spcPct val="90000"/>
                        </a:lnSpc>
                      </a:pPr>
                      <a:endParaRPr lang="en-US" sz="1600" b="1" noProof="0" dirty="0" smtClean="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66261">
                <a:tc vMerge="1">
                  <a:txBody>
                    <a:bodyPr/>
                    <a:lstStyle/>
                    <a:p>
                      <a:pPr>
                        <a:lnSpc>
                          <a:spcPct val="90000"/>
                        </a:lnSpc>
                      </a:pPr>
                      <a:endParaRPr lang="en-US" sz="1600" b="1" i="0" u="none" strike="noStrike" kern="1200" baseline="0" noProof="0" dirty="0" smtClean="0">
                        <a:solidFill>
                          <a:schemeClr val="tx2"/>
                        </a:solidFill>
                        <a:latin typeface="Arial" panose="020B0604020202020204" pitchFamily="34" charset="0"/>
                        <a:ea typeface="+mn-ea"/>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en-US"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Escalation (n=37)</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en-US" sz="1400" b="1" noProof="0" dirty="0" smtClean="0">
                          <a:solidFill>
                            <a:schemeClr val="tx2"/>
                          </a:solidFill>
                          <a:latin typeface="Arial" panose="020B0604020202020204" pitchFamily="34" charset="0"/>
                          <a:cs typeface="Arial" panose="020B0604020202020204" pitchFamily="34" charset="0"/>
                        </a:rPr>
                        <a:t>Expansion (n=145)</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en-US"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Escalation (n=37)</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en-US" sz="1400" b="1" noProof="0" dirty="0" smtClean="0">
                          <a:solidFill>
                            <a:schemeClr val="tx2"/>
                          </a:solidFill>
                          <a:latin typeface="Arial" panose="020B0604020202020204" pitchFamily="34" charset="0"/>
                          <a:cs typeface="Arial" panose="020B0604020202020204" pitchFamily="34" charset="0"/>
                        </a:rPr>
                        <a:t>Expansion (n=145)</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195967">
                <a:tc>
                  <a:txBody>
                    <a:bodyPr/>
                    <a:lstStyle/>
                    <a:p>
                      <a:r>
                        <a:rPr lang="en-GB" sz="1400" noProof="0" dirty="0" smtClean="0">
                          <a:solidFill>
                            <a:schemeClr val="tx1"/>
                          </a:solidFill>
                          <a:latin typeface="Arial" panose="020B0604020202020204" pitchFamily="34" charset="0"/>
                          <a:cs typeface="Arial" panose="020B0604020202020204" pitchFamily="34" charset="0"/>
                        </a:rPr>
                        <a:t>Objective response by RECIST v1.1</a:t>
                      </a:r>
                    </a:p>
                    <a:p>
                      <a:pPr marL="144000"/>
                      <a:r>
                        <a:rPr lang="en-GB" sz="1400" noProof="0" dirty="0" smtClean="0">
                          <a:solidFill>
                            <a:schemeClr val="tx1"/>
                          </a:solidFill>
                          <a:latin typeface="Arial" panose="020B0604020202020204" pitchFamily="34" charset="0"/>
                          <a:cs typeface="Arial" panose="020B0604020202020204" pitchFamily="34" charset="0"/>
                        </a:rPr>
                        <a:t>CR</a:t>
                      </a:r>
                    </a:p>
                    <a:p>
                      <a:pPr marL="144000"/>
                      <a:r>
                        <a:rPr lang="en-GB" sz="1400" noProof="0" dirty="0" smtClean="0">
                          <a:solidFill>
                            <a:schemeClr val="tx1"/>
                          </a:solidFill>
                          <a:latin typeface="Arial" panose="020B0604020202020204" pitchFamily="34" charset="0"/>
                          <a:cs typeface="Arial" panose="020B0604020202020204" pitchFamily="34" charset="0"/>
                        </a:rPr>
                        <a:t>PR</a:t>
                      </a:r>
                    </a:p>
                    <a:p>
                      <a:pPr marL="144000"/>
                      <a:r>
                        <a:rPr lang="en-GB" sz="1400" noProof="0" dirty="0" smtClean="0">
                          <a:solidFill>
                            <a:schemeClr val="tx1"/>
                          </a:solidFill>
                          <a:latin typeface="Arial" panose="020B0604020202020204" pitchFamily="34" charset="0"/>
                          <a:cs typeface="Arial" panose="020B0604020202020204" pitchFamily="34" charset="0"/>
                        </a:rPr>
                        <a:t>SD</a:t>
                      </a:r>
                    </a:p>
                    <a:p>
                      <a:pPr marL="144000"/>
                      <a:r>
                        <a:rPr lang="en-GB" sz="1400" noProof="0" dirty="0" smtClean="0">
                          <a:solidFill>
                            <a:schemeClr val="tx1"/>
                          </a:solidFill>
                          <a:latin typeface="Arial" panose="020B0604020202020204" pitchFamily="34" charset="0"/>
                          <a:cs typeface="Arial" panose="020B0604020202020204" pitchFamily="34" charset="0"/>
                        </a:rPr>
                        <a:t>PD</a:t>
                      </a:r>
                    </a:p>
                    <a:p>
                      <a:pPr marL="144000"/>
                      <a:r>
                        <a:rPr lang="en-GB" sz="1400" noProof="0" dirty="0" smtClean="0">
                          <a:solidFill>
                            <a:schemeClr val="tx1"/>
                          </a:solidFill>
                          <a:latin typeface="Arial" panose="020B0604020202020204" pitchFamily="34" charset="0"/>
                          <a:cs typeface="Arial" panose="020B0604020202020204" pitchFamily="34" charset="0"/>
                        </a:rPr>
                        <a:t>Not evaluable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noProof="0" dirty="0" smtClean="0">
                          <a:solidFill>
                            <a:schemeClr val="tx1"/>
                          </a:solidFill>
                          <a:latin typeface="Arial" panose="020B0604020202020204" pitchFamily="34" charset="0"/>
                          <a:cs typeface="Arial" panose="020B0604020202020204" pitchFamily="34" charset="0"/>
                        </a:rPr>
                        <a:t>6 (16.2)</a:t>
                      </a:r>
                    </a:p>
                    <a:p>
                      <a:pPr algn="ctr"/>
                      <a:r>
                        <a:rPr lang="en-US" sz="1400" noProof="0" dirty="0" smtClean="0">
                          <a:solidFill>
                            <a:schemeClr val="tx1"/>
                          </a:solidFill>
                          <a:latin typeface="Arial" panose="020B0604020202020204" pitchFamily="34" charset="0"/>
                          <a:cs typeface="Arial" panose="020B0604020202020204" pitchFamily="34" charset="0"/>
                        </a:rPr>
                        <a:t>3 (8.1)</a:t>
                      </a:r>
                    </a:p>
                    <a:p>
                      <a:pPr algn="ctr"/>
                      <a:r>
                        <a:rPr lang="en-US" sz="1400" noProof="0" dirty="0" smtClean="0">
                          <a:solidFill>
                            <a:schemeClr val="tx1"/>
                          </a:solidFill>
                          <a:latin typeface="Arial" panose="020B0604020202020204" pitchFamily="34" charset="0"/>
                          <a:cs typeface="Arial" panose="020B0604020202020204" pitchFamily="34" charset="0"/>
                        </a:rPr>
                        <a:t>3 (8.1)</a:t>
                      </a:r>
                    </a:p>
                    <a:p>
                      <a:pPr algn="ctr"/>
                      <a:r>
                        <a:rPr lang="en-US" sz="1400" noProof="0" dirty="0" smtClean="0">
                          <a:solidFill>
                            <a:schemeClr val="tx1"/>
                          </a:solidFill>
                          <a:latin typeface="Arial" panose="020B0604020202020204" pitchFamily="34" charset="0"/>
                          <a:cs typeface="Arial" panose="020B0604020202020204" pitchFamily="34" charset="0"/>
                        </a:rPr>
                        <a:t>16 (43.2)</a:t>
                      </a:r>
                    </a:p>
                    <a:p>
                      <a:pPr algn="ctr"/>
                      <a:r>
                        <a:rPr lang="en-US" sz="1400" noProof="0" dirty="0" smtClean="0">
                          <a:solidFill>
                            <a:schemeClr val="tx1"/>
                          </a:solidFill>
                          <a:latin typeface="Arial" panose="020B0604020202020204" pitchFamily="34" charset="0"/>
                          <a:cs typeface="Arial" panose="020B0604020202020204" pitchFamily="34" charset="0"/>
                        </a:rPr>
                        <a:t>12 (32.4)</a:t>
                      </a:r>
                    </a:p>
                    <a:p>
                      <a:pPr algn="ctr"/>
                      <a:r>
                        <a:rPr lang="en-US" sz="1400" noProof="0" dirty="0" smtClean="0">
                          <a:solidFill>
                            <a:schemeClr val="tx1"/>
                          </a:solidFill>
                          <a:latin typeface="Arial" panose="020B0604020202020204" pitchFamily="34" charset="0"/>
                          <a:cs typeface="Arial" panose="020B0604020202020204" pitchFamily="34" charset="0"/>
                        </a:rPr>
                        <a:t>3 (8.1)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noProof="0" dirty="0" smtClean="0">
                          <a:solidFill>
                            <a:schemeClr val="tx1"/>
                          </a:solidFill>
                          <a:latin typeface="Arial" panose="020B0604020202020204" pitchFamily="34" charset="0"/>
                          <a:cs typeface="Arial" panose="020B0604020202020204" pitchFamily="34" charset="0"/>
                        </a:rPr>
                        <a:t>27 (18.6)</a:t>
                      </a:r>
                    </a:p>
                    <a:p>
                      <a:pPr algn="ctr"/>
                      <a:r>
                        <a:rPr lang="en-US" sz="1400" noProof="0" dirty="0" smtClean="0">
                          <a:solidFill>
                            <a:schemeClr val="tx1"/>
                          </a:solidFill>
                          <a:latin typeface="Arial" panose="020B0604020202020204" pitchFamily="34" charset="0"/>
                          <a:cs typeface="Arial" panose="020B0604020202020204" pitchFamily="34" charset="0"/>
                        </a:rPr>
                        <a:t>3 (2.1)</a:t>
                      </a:r>
                    </a:p>
                    <a:p>
                      <a:pPr algn="ctr"/>
                      <a:r>
                        <a:rPr lang="en-US" sz="1400" noProof="0" dirty="0" smtClean="0">
                          <a:solidFill>
                            <a:schemeClr val="tx1"/>
                          </a:solidFill>
                          <a:latin typeface="Arial" panose="020B0604020202020204" pitchFamily="34" charset="0"/>
                          <a:cs typeface="Arial" panose="020B0604020202020204" pitchFamily="34" charset="0"/>
                        </a:rPr>
                        <a:t>24 (16.6)</a:t>
                      </a:r>
                    </a:p>
                    <a:p>
                      <a:pPr algn="ctr"/>
                      <a:r>
                        <a:rPr lang="en-US" sz="1400" noProof="0" dirty="0" smtClean="0">
                          <a:solidFill>
                            <a:schemeClr val="tx1"/>
                          </a:solidFill>
                          <a:latin typeface="Arial" panose="020B0604020202020204" pitchFamily="34" charset="0"/>
                          <a:cs typeface="Arial" panose="020B0604020202020204" pitchFamily="34" charset="0"/>
                        </a:rPr>
                        <a:t>66 (45.5)</a:t>
                      </a:r>
                    </a:p>
                    <a:p>
                      <a:pPr algn="ctr"/>
                      <a:r>
                        <a:rPr lang="en-US" sz="1400" noProof="0" dirty="0" smtClean="0">
                          <a:solidFill>
                            <a:schemeClr val="tx1"/>
                          </a:solidFill>
                          <a:latin typeface="Arial" panose="020B0604020202020204" pitchFamily="34" charset="0"/>
                          <a:cs typeface="Arial" panose="020B0604020202020204" pitchFamily="34" charset="0"/>
                        </a:rPr>
                        <a:t>46 (31.7)</a:t>
                      </a:r>
                    </a:p>
                    <a:p>
                      <a:pPr algn="ctr"/>
                      <a:r>
                        <a:rPr lang="en-US" sz="1400" noProof="0" dirty="0" smtClean="0">
                          <a:solidFill>
                            <a:schemeClr val="tx1"/>
                          </a:solidFill>
                          <a:latin typeface="Arial" panose="020B0604020202020204" pitchFamily="34" charset="0"/>
                          <a:cs typeface="Arial" panose="020B0604020202020204" pitchFamily="34" charset="0"/>
                        </a:rPr>
                        <a:t>6 (4.1)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noProof="0" dirty="0" smtClean="0">
                          <a:solidFill>
                            <a:schemeClr val="tx1"/>
                          </a:solidFill>
                          <a:latin typeface="Arial" panose="020B0604020202020204" pitchFamily="34" charset="0"/>
                          <a:cs typeface="Arial" panose="020B0604020202020204" pitchFamily="34" charset="0"/>
                        </a:rPr>
                        <a:t>7 (18.9)</a:t>
                      </a:r>
                    </a:p>
                    <a:p>
                      <a:pPr algn="ctr"/>
                      <a:r>
                        <a:rPr lang="en-US" sz="1400" noProof="0" dirty="0" smtClean="0">
                          <a:solidFill>
                            <a:schemeClr val="tx1"/>
                          </a:solidFill>
                          <a:latin typeface="Arial" panose="020B0604020202020204" pitchFamily="34" charset="0"/>
                          <a:cs typeface="Arial" panose="020B0604020202020204" pitchFamily="34" charset="0"/>
                        </a:rPr>
                        <a:t>1 (2.7)</a:t>
                      </a:r>
                    </a:p>
                    <a:p>
                      <a:pPr algn="ctr"/>
                      <a:r>
                        <a:rPr lang="en-US" sz="1400" noProof="0" dirty="0" smtClean="0">
                          <a:solidFill>
                            <a:schemeClr val="tx1"/>
                          </a:solidFill>
                          <a:latin typeface="Arial" panose="020B0604020202020204" pitchFamily="34" charset="0"/>
                          <a:cs typeface="Arial" panose="020B0604020202020204" pitchFamily="34" charset="0"/>
                        </a:rPr>
                        <a:t>6 (16.2)</a:t>
                      </a:r>
                    </a:p>
                    <a:p>
                      <a:pPr algn="ctr"/>
                      <a:r>
                        <a:rPr lang="en-US" sz="1400" noProof="0" dirty="0" smtClean="0">
                          <a:solidFill>
                            <a:schemeClr val="tx1"/>
                          </a:solidFill>
                          <a:latin typeface="Arial" panose="020B0604020202020204" pitchFamily="34" charset="0"/>
                          <a:cs typeface="Arial" panose="020B0604020202020204" pitchFamily="34" charset="0"/>
                        </a:rPr>
                        <a:t>12 (32.4)</a:t>
                      </a:r>
                    </a:p>
                    <a:p>
                      <a:pPr algn="ctr"/>
                      <a:r>
                        <a:rPr lang="en-US" sz="1400" noProof="0" dirty="0" smtClean="0">
                          <a:solidFill>
                            <a:schemeClr val="tx1"/>
                          </a:solidFill>
                          <a:latin typeface="Arial" panose="020B0604020202020204" pitchFamily="34" charset="0"/>
                          <a:cs typeface="Arial" panose="020B0604020202020204" pitchFamily="34" charset="0"/>
                        </a:rPr>
                        <a:t>13 (35.1)</a:t>
                      </a:r>
                    </a:p>
                    <a:p>
                      <a:pPr algn="ctr"/>
                      <a:r>
                        <a:rPr lang="en-US" sz="1400" noProof="0" dirty="0" smtClean="0">
                          <a:solidFill>
                            <a:schemeClr val="tx1"/>
                          </a:solidFill>
                          <a:latin typeface="Arial" panose="020B0604020202020204" pitchFamily="34" charset="0"/>
                          <a:cs typeface="Arial" panose="020B0604020202020204" pitchFamily="34" charset="0"/>
                        </a:rPr>
                        <a:t>4 (10.8)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noProof="0" dirty="0" smtClean="0">
                          <a:solidFill>
                            <a:schemeClr val="tx1"/>
                          </a:solidFill>
                          <a:latin typeface="Arial" panose="020B0604020202020204" pitchFamily="34" charset="0"/>
                          <a:cs typeface="Arial" panose="020B0604020202020204" pitchFamily="34" charset="0"/>
                        </a:rPr>
                        <a:t>21 (14.5)</a:t>
                      </a:r>
                    </a:p>
                    <a:p>
                      <a:pPr algn="ctr"/>
                      <a:r>
                        <a:rPr lang="en-US" sz="1400" noProof="0" dirty="0" smtClean="0">
                          <a:solidFill>
                            <a:schemeClr val="tx1"/>
                          </a:solidFill>
                          <a:latin typeface="Arial" panose="020B0604020202020204" pitchFamily="34" charset="0"/>
                          <a:cs typeface="Arial" panose="020B0604020202020204" pitchFamily="34" charset="0"/>
                        </a:rPr>
                        <a:t>1 (0.7)</a:t>
                      </a:r>
                    </a:p>
                    <a:p>
                      <a:pPr algn="ctr"/>
                      <a:r>
                        <a:rPr lang="en-US" sz="1400" noProof="0" dirty="0" smtClean="0">
                          <a:solidFill>
                            <a:schemeClr val="tx1"/>
                          </a:solidFill>
                          <a:latin typeface="Arial" panose="020B0604020202020204" pitchFamily="34" charset="0"/>
                          <a:cs typeface="Arial" panose="020B0604020202020204" pitchFamily="34" charset="0"/>
                        </a:rPr>
                        <a:t>20 (13.8)</a:t>
                      </a:r>
                    </a:p>
                    <a:p>
                      <a:pPr algn="ctr"/>
                      <a:r>
                        <a:rPr lang="en-US" sz="1400" noProof="0" dirty="0" smtClean="0">
                          <a:solidFill>
                            <a:schemeClr val="tx1"/>
                          </a:solidFill>
                          <a:latin typeface="Arial" panose="020B0604020202020204" pitchFamily="34" charset="0"/>
                          <a:cs typeface="Arial" panose="020B0604020202020204" pitchFamily="34" charset="0"/>
                        </a:rPr>
                        <a:t>59 (40.7)</a:t>
                      </a:r>
                    </a:p>
                    <a:p>
                      <a:pPr algn="ctr"/>
                      <a:r>
                        <a:rPr lang="en-US" sz="1400" noProof="0" dirty="0" smtClean="0">
                          <a:solidFill>
                            <a:schemeClr val="tx1"/>
                          </a:solidFill>
                          <a:latin typeface="Arial" panose="020B0604020202020204" pitchFamily="34" charset="0"/>
                          <a:cs typeface="Arial" panose="020B0604020202020204" pitchFamily="34" charset="0"/>
                        </a:rPr>
                        <a:t>56 (38.6)</a:t>
                      </a:r>
                    </a:p>
                    <a:p>
                      <a:pPr algn="ctr"/>
                      <a:r>
                        <a:rPr lang="en-US" sz="1400" noProof="0" dirty="0" smtClean="0">
                          <a:solidFill>
                            <a:schemeClr val="tx1"/>
                          </a:solidFill>
                          <a:latin typeface="Arial" panose="020B0604020202020204" pitchFamily="34" charset="0"/>
                          <a:cs typeface="Arial" panose="020B0604020202020204" pitchFamily="34" charset="0"/>
                        </a:rPr>
                        <a:t>9 (6.2)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4010">
                <a:tc>
                  <a:txBody>
                    <a:bodyPr/>
                    <a:lstStyle/>
                    <a:p>
                      <a:r>
                        <a:rPr lang="en-GB" sz="1400" noProof="0" dirty="0" smtClean="0">
                          <a:solidFill>
                            <a:schemeClr val="tx1"/>
                          </a:solidFill>
                          <a:latin typeface="Arial" panose="020B0604020202020204" pitchFamily="34" charset="0"/>
                          <a:cs typeface="Arial" panose="020B0604020202020204" pitchFamily="34" charset="0"/>
                        </a:rPr>
                        <a:t>Objective response by </a:t>
                      </a:r>
                      <a:r>
                        <a:rPr lang="en-GB" sz="1400" noProof="0" dirty="0" err="1" smtClean="0">
                          <a:solidFill>
                            <a:schemeClr val="tx1"/>
                          </a:solidFill>
                          <a:latin typeface="Arial" panose="020B0604020202020204" pitchFamily="34" charset="0"/>
                          <a:cs typeface="Arial" panose="020B0604020202020204" pitchFamily="34" charset="0"/>
                        </a:rPr>
                        <a:t>mRECIST</a:t>
                      </a:r>
                      <a:endParaRPr lang="en-GB" sz="1400" noProof="0" dirty="0" smtClean="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kern="1200" dirty="0" smtClean="0">
                          <a:solidFill>
                            <a:schemeClr val="tx1"/>
                          </a:solidFill>
                          <a:latin typeface="Arial" panose="020B0604020202020204" pitchFamily="34" charset="0"/>
                          <a:ea typeface="+mn-ea"/>
                          <a:cs typeface="Arial" panose="020B0604020202020204" pitchFamily="34" charset="0"/>
                        </a:rPr>
                        <a:t>–</a:t>
                      </a:r>
                      <a:endParaRPr lang="en-GB" sz="14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kern="1200" dirty="0" smtClean="0">
                          <a:solidFill>
                            <a:schemeClr val="tx1"/>
                          </a:solidFill>
                          <a:latin typeface="Arial" panose="020B0604020202020204" pitchFamily="34" charset="0"/>
                          <a:ea typeface="+mn-ea"/>
                          <a:cs typeface="Arial" panose="020B0604020202020204" pitchFamily="34" charset="0"/>
                        </a:rPr>
                        <a:t>–</a:t>
                      </a:r>
                      <a:endParaRPr lang="en-GB" sz="14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kern="1200" dirty="0" smtClean="0">
                          <a:solidFill>
                            <a:schemeClr val="tx1"/>
                          </a:solidFill>
                          <a:latin typeface="Arial" panose="020B0604020202020204" pitchFamily="34" charset="0"/>
                          <a:ea typeface="+mn-ea"/>
                          <a:cs typeface="Arial" panose="020B0604020202020204" pitchFamily="34" charset="0"/>
                        </a:rPr>
                        <a:t>8 (21.6)</a:t>
                      </a:r>
                      <a:endParaRPr lang="en-GB" sz="14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kern="1200" dirty="0" smtClean="0">
                          <a:solidFill>
                            <a:schemeClr val="tx1"/>
                          </a:solidFill>
                          <a:latin typeface="Arial" panose="020B0604020202020204" pitchFamily="34" charset="0"/>
                          <a:ea typeface="+mn-ea"/>
                          <a:cs typeface="Arial" panose="020B0604020202020204" pitchFamily="34" charset="0"/>
                        </a:rPr>
                        <a:t>27 (18.6)</a:t>
                      </a:r>
                      <a:endParaRPr lang="en-GB" sz="14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254093826"/>
              </p:ext>
            </p:extLst>
          </p:nvPr>
        </p:nvGraphicFramePr>
        <p:xfrm>
          <a:off x="2209800" y="4234920"/>
          <a:ext cx="4819649" cy="1784880"/>
        </p:xfrm>
        <a:graphic>
          <a:graphicData uri="http://schemas.openxmlformats.org/drawingml/2006/table">
            <a:tbl>
              <a:tblPr firstRow="1" bandRow="1">
                <a:tableStyleId>{69012ECD-51FC-41F1-AA8D-1B2483CD663E}</a:tableStyleId>
              </a:tblPr>
              <a:tblGrid>
                <a:gridCol w="3048000"/>
                <a:gridCol w="1771649"/>
              </a:tblGrid>
              <a:tr h="413280">
                <a:tc>
                  <a:txBody>
                    <a:bodyPr/>
                    <a:lstStyle/>
                    <a:p>
                      <a:pPr>
                        <a:lnSpc>
                          <a:spcPct val="90000"/>
                        </a:lnSpc>
                      </a:pPr>
                      <a:r>
                        <a:rPr lang="sv-SE"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BOR in sorafenib naïve (1L), n (%)</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en-US" sz="1400" b="1" noProof="0" dirty="0" smtClean="0">
                          <a:solidFill>
                            <a:schemeClr val="tx2"/>
                          </a:solidFill>
                          <a:latin typeface="Arial" panose="020B0604020202020204" pitchFamily="34" charset="0"/>
                          <a:cs typeface="Arial" panose="020B0604020202020204" pitchFamily="34" charset="0"/>
                        </a:rPr>
                        <a:t>Expansion</a:t>
                      </a:r>
                      <a:r>
                        <a:rPr lang="en-US" sz="1400" b="1" baseline="0" noProof="0" dirty="0" smtClean="0">
                          <a:solidFill>
                            <a:schemeClr val="tx2"/>
                          </a:solidFill>
                          <a:latin typeface="Arial" panose="020B0604020202020204" pitchFamily="34" charset="0"/>
                          <a:cs typeface="Arial" panose="020B0604020202020204" pitchFamily="34" charset="0"/>
                        </a:rPr>
                        <a:t> </a:t>
                      </a:r>
                      <a:r>
                        <a:rPr lang="en-US" sz="1400" b="1" noProof="0" dirty="0" smtClean="0">
                          <a:solidFill>
                            <a:schemeClr val="tx2"/>
                          </a:solidFill>
                          <a:latin typeface="Arial" panose="020B0604020202020204" pitchFamily="34" charset="0"/>
                          <a:cs typeface="Arial" panose="020B0604020202020204" pitchFamily="34" charset="0"/>
                        </a:rPr>
                        <a:t>(n=69)</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352745">
                <a:tc>
                  <a:txBody>
                    <a:bodyPr/>
                    <a:lstStyle/>
                    <a:p>
                      <a:r>
                        <a:rPr lang="en-GB" sz="1400" noProof="0" dirty="0" smtClean="0">
                          <a:solidFill>
                            <a:schemeClr val="tx1"/>
                          </a:solidFill>
                          <a:latin typeface="Arial" panose="020B0604020202020204" pitchFamily="34" charset="0"/>
                          <a:cs typeface="Arial" panose="020B0604020202020204" pitchFamily="34" charset="0"/>
                        </a:rPr>
                        <a:t>Objective response</a:t>
                      </a:r>
                    </a:p>
                    <a:p>
                      <a:pPr marL="144000"/>
                      <a:r>
                        <a:rPr lang="en-GB" sz="1400" noProof="0" dirty="0" smtClean="0">
                          <a:solidFill>
                            <a:schemeClr val="tx1"/>
                          </a:solidFill>
                          <a:latin typeface="Arial" panose="020B0604020202020204" pitchFamily="34" charset="0"/>
                          <a:cs typeface="Arial" panose="020B0604020202020204" pitchFamily="34" charset="0"/>
                        </a:rPr>
                        <a:t>CR</a:t>
                      </a:r>
                    </a:p>
                    <a:p>
                      <a:pPr marL="144000"/>
                      <a:r>
                        <a:rPr lang="en-GB" sz="1400" noProof="0" dirty="0" smtClean="0">
                          <a:solidFill>
                            <a:schemeClr val="tx1"/>
                          </a:solidFill>
                          <a:latin typeface="Arial" panose="020B0604020202020204" pitchFamily="34" charset="0"/>
                          <a:cs typeface="Arial" panose="020B0604020202020204" pitchFamily="34" charset="0"/>
                        </a:rPr>
                        <a:t>PR</a:t>
                      </a:r>
                    </a:p>
                    <a:p>
                      <a:pPr marL="144000"/>
                      <a:r>
                        <a:rPr lang="en-GB" sz="1400" noProof="0" dirty="0" smtClean="0">
                          <a:solidFill>
                            <a:schemeClr val="tx1"/>
                          </a:solidFill>
                          <a:latin typeface="Arial" panose="020B0604020202020204" pitchFamily="34" charset="0"/>
                          <a:cs typeface="Arial" panose="020B0604020202020204" pitchFamily="34" charset="0"/>
                        </a:rPr>
                        <a:t>SD</a:t>
                      </a:r>
                    </a:p>
                    <a:p>
                      <a:pPr marL="144000"/>
                      <a:r>
                        <a:rPr lang="en-GB" sz="1400" noProof="0" dirty="0" smtClean="0">
                          <a:solidFill>
                            <a:schemeClr val="tx1"/>
                          </a:solidFill>
                          <a:latin typeface="Arial" panose="020B0604020202020204" pitchFamily="34" charset="0"/>
                          <a:cs typeface="Arial" panose="020B0604020202020204" pitchFamily="34" charset="0"/>
                        </a:rPr>
                        <a:t>PD</a:t>
                      </a:r>
                    </a:p>
                    <a:p>
                      <a:pPr marL="144000"/>
                      <a:r>
                        <a:rPr lang="en-GB" sz="1400" noProof="0" dirty="0" smtClean="0">
                          <a:solidFill>
                            <a:schemeClr val="tx1"/>
                          </a:solidFill>
                          <a:latin typeface="Arial" panose="020B0604020202020204" pitchFamily="34" charset="0"/>
                          <a:cs typeface="Arial" panose="020B0604020202020204" pitchFamily="34" charset="0"/>
                        </a:rPr>
                        <a:t>Not evaluable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noProof="0" dirty="0" smtClean="0">
                          <a:solidFill>
                            <a:schemeClr val="tx1"/>
                          </a:solidFill>
                          <a:latin typeface="Arial" panose="020B0604020202020204" pitchFamily="34" charset="0"/>
                          <a:cs typeface="Arial" panose="020B0604020202020204" pitchFamily="34" charset="0"/>
                        </a:rPr>
                        <a:t>15 (21.7)</a:t>
                      </a:r>
                    </a:p>
                    <a:p>
                      <a:pPr algn="ctr"/>
                      <a:r>
                        <a:rPr lang="en-US" sz="1400" noProof="0" dirty="0" smtClean="0">
                          <a:solidFill>
                            <a:schemeClr val="tx1"/>
                          </a:solidFill>
                          <a:latin typeface="Arial" panose="020B0604020202020204" pitchFamily="34" charset="0"/>
                          <a:cs typeface="Arial" panose="020B0604020202020204" pitchFamily="34" charset="0"/>
                        </a:rPr>
                        <a:t>0</a:t>
                      </a:r>
                    </a:p>
                    <a:p>
                      <a:pPr algn="ctr"/>
                      <a:r>
                        <a:rPr lang="en-US" sz="1400" noProof="0" dirty="0" smtClean="0">
                          <a:solidFill>
                            <a:schemeClr val="tx1"/>
                          </a:solidFill>
                          <a:latin typeface="Arial" panose="020B0604020202020204" pitchFamily="34" charset="0"/>
                          <a:cs typeface="Arial" panose="020B0604020202020204" pitchFamily="34" charset="0"/>
                        </a:rPr>
                        <a:t>15 (21.7)</a:t>
                      </a:r>
                    </a:p>
                    <a:p>
                      <a:pPr algn="ctr"/>
                      <a:r>
                        <a:rPr lang="en-US" sz="1400" noProof="0" dirty="0" smtClean="0">
                          <a:solidFill>
                            <a:schemeClr val="tx1"/>
                          </a:solidFill>
                          <a:latin typeface="Arial" panose="020B0604020202020204" pitchFamily="34" charset="0"/>
                          <a:cs typeface="Arial" panose="020B0604020202020204" pitchFamily="34" charset="0"/>
                        </a:rPr>
                        <a:t>30 (43.5)</a:t>
                      </a:r>
                    </a:p>
                    <a:p>
                      <a:pPr algn="ctr"/>
                      <a:r>
                        <a:rPr lang="en-US" sz="1400" noProof="0" dirty="0" smtClean="0">
                          <a:solidFill>
                            <a:schemeClr val="tx1"/>
                          </a:solidFill>
                          <a:latin typeface="Arial" panose="020B0604020202020204" pitchFamily="34" charset="0"/>
                          <a:cs typeface="Arial" panose="020B0604020202020204" pitchFamily="34" charset="0"/>
                        </a:rPr>
                        <a:t>22 (31.9)</a:t>
                      </a:r>
                    </a:p>
                    <a:p>
                      <a:pPr algn="ctr"/>
                      <a:r>
                        <a:rPr lang="en-US" sz="1400" noProof="0" dirty="0" smtClean="0">
                          <a:solidFill>
                            <a:schemeClr val="tx1"/>
                          </a:solidFill>
                          <a:latin typeface="Arial" panose="020B0604020202020204" pitchFamily="34" charset="0"/>
                          <a:cs typeface="Arial" panose="020B0604020202020204" pitchFamily="34" charset="0"/>
                        </a:rPr>
                        <a:t>2 (2.9)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41260258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226: Nivolumab dose escalation and expansion in patients with advanced hepatocellular carcinoma (HCC): The CheckMate 040 </a:t>
            </a:r>
            <a:r>
              <a:rPr lang="en-GB" dirty="0" smtClean="0"/>
              <a:t>study – </a:t>
            </a:r>
            <a:r>
              <a:rPr lang="en-GB" dirty="0" err="1" smtClean="0"/>
              <a:t>Melero</a:t>
            </a:r>
            <a:r>
              <a:rPr lang="en-GB" dirty="0" smtClean="0"/>
              <a:t> I, et al</a:t>
            </a:r>
            <a:endParaRPr lang="en-GB" dirty="0"/>
          </a:p>
        </p:txBody>
      </p:sp>
      <p:sp>
        <p:nvSpPr>
          <p:cNvPr id="3" name="Content Placeholder 2"/>
          <p:cNvSpPr>
            <a:spLocks noGrp="1"/>
          </p:cNvSpPr>
          <p:nvPr>
            <p:ph idx="1"/>
          </p:nvPr>
        </p:nvSpPr>
        <p:spPr>
          <a:xfrm>
            <a:off x="365124" y="1254035"/>
            <a:ext cx="8413751" cy="422365"/>
          </a:xfrm>
        </p:spPr>
        <p:txBody>
          <a:bodyPr/>
          <a:lstStyle/>
          <a:p>
            <a:pPr marL="0" indent="0">
              <a:buNone/>
            </a:pPr>
            <a:r>
              <a:rPr lang="en-GB" b="1" dirty="0" smtClean="0"/>
              <a:t>Key results (cont.)</a:t>
            </a:r>
            <a:endParaRPr lang="en-GB" b="1" dirty="0"/>
          </a:p>
        </p:txBody>
      </p:sp>
      <p:sp>
        <p:nvSpPr>
          <p:cNvPr id="5" name="Text Placeholder 4"/>
          <p:cNvSpPr>
            <a:spLocks noGrp="1"/>
          </p:cNvSpPr>
          <p:nvPr>
            <p:ph type="body" sz="quarter" idx="11"/>
          </p:nvPr>
        </p:nvSpPr>
        <p:spPr/>
        <p:txBody>
          <a:bodyPr/>
          <a:lstStyle/>
          <a:p>
            <a:r>
              <a:rPr lang="en-GB" dirty="0" err="1" smtClean="0"/>
              <a:t>Melero</a:t>
            </a:r>
            <a:r>
              <a:rPr lang="en-GB" dirty="0" smtClean="0"/>
              <a:t> I,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226 </a:t>
            </a:r>
            <a:endParaRPr lang="en-GB" dirty="0"/>
          </a:p>
        </p:txBody>
      </p:sp>
      <p:sp>
        <p:nvSpPr>
          <p:cNvPr id="6" name="Content Placeholder 1"/>
          <p:cNvSpPr txBox="1">
            <a:spLocks/>
          </p:cNvSpPr>
          <p:nvPr/>
        </p:nvSpPr>
        <p:spPr bwMode="auto">
          <a:xfrm>
            <a:off x="457200" y="1488722"/>
            <a:ext cx="8229600" cy="4637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ctr">
              <a:buClr>
                <a:srgbClr val="043882"/>
              </a:buClr>
              <a:buFontTx/>
              <a:buNone/>
            </a:pPr>
            <a:r>
              <a:rPr lang="en-GB" b="1" dirty="0" smtClean="0"/>
              <a:t>Time to response and duration of response in </a:t>
            </a:r>
            <a:r>
              <a:rPr lang="en-GB" b="1" dirty="0" err="1" smtClean="0"/>
              <a:t>sorafenib</a:t>
            </a:r>
            <a:r>
              <a:rPr lang="en-GB" b="1" dirty="0" smtClean="0"/>
              <a:t>-experienced </a:t>
            </a:r>
          </a:p>
          <a:p>
            <a:pPr marL="0" indent="0" algn="ctr">
              <a:buClr>
                <a:srgbClr val="043882"/>
              </a:buClr>
              <a:buFontTx/>
              <a:buNone/>
            </a:pPr>
            <a:r>
              <a:rPr lang="en-GB" b="1" dirty="0" smtClean="0"/>
              <a:t>patients (2L) by investigator assessment</a:t>
            </a:r>
            <a:endParaRPr lang="en-GB" b="1" dirty="0"/>
          </a:p>
        </p:txBody>
      </p:sp>
      <p:grpSp>
        <p:nvGrpSpPr>
          <p:cNvPr id="7" name="Group 6"/>
          <p:cNvGrpSpPr/>
          <p:nvPr/>
        </p:nvGrpSpPr>
        <p:grpSpPr>
          <a:xfrm>
            <a:off x="4225545" y="2197018"/>
            <a:ext cx="4918455" cy="4057667"/>
            <a:chOff x="4374833" y="2141035"/>
            <a:chExt cx="4918455" cy="4057667"/>
          </a:xfrm>
        </p:grpSpPr>
        <p:sp>
          <p:nvSpPr>
            <p:cNvPr id="8" name="Rectangle 7"/>
            <p:cNvSpPr/>
            <p:nvPr/>
          </p:nvSpPr>
          <p:spPr>
            <a:xfrm>
              <a:off x="5395912" y="4541047"/>
              <a:ext cx="1776413" cy="762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9" name="Rectangle 8"/>
            <p:cNvSpPr/>
            <p:nvPr/>
          </p:nvSpPr>
          <p:spPr>
            <a:xfrm>
              <a:off x="5395913" y="4629153"/>
              <a:ext cx="1759744" cy="762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0" name="Rectangle 9"/>
            <p:cNvSpPr/>
            <p:nvPr/>
          </p:nvSpPr>
          <p:spPr>
            <a:xfrm>
              <a:off x="5395912" y="4717259"/>
              <a:ext cx="1757363" cy="762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1" name="Rectangle 10"/>
            <p:cNvSpPr/>
            <p:nvPr/>
          </p:nvSpPr>
          <p:spPr>
            <a:xfrm>
              <a:off x="5395912" y="4805365"/>
              <a:ext cx="1750219" cy="762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2" name="Rectangle 11"/>
            <p:cNvSpPr/>
            <p:nvPr/>
          </p:nvSpPr>
          <p:spPr>
            <a:xfrm>
              <a:off x="5395912" y="4893471"/>
              <a:ext cx="888207" cy="762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3" name="Rectangle 12"/>
            <p:cNvSpPr/>
            <p:nvPr/>
          </p:nvSpPr>
          <p:spPr>
            <a:xfrm>
              <a:off x="5395913" y="4981577"/>
              <a:ext cx="650082" cy="762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4" name="Rectangle 13"/>
            <p:cNvSpPr/>
            <p:nvPr/>
          </p:nvSpPr>
          <p:spPr>
            <a:xfrm>
              <a:off x="5395913" y="3953674"/>
              <a:ext cx="1731168" cy="762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5" name="Rectangle 14"/>
            <p:cNvSpPr/>
            <p:nvPr/>
          </p:nvSpPr>
          <p:spPr>
            <a:xfrm>
              <a:off x="5395913" y="4044955"/>
              <a:ext cx="1557337" cy="762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6" name="Rectangle 15"/>
            <p:cNvSpPr/>
            <p:nvPr/>
          </p:nvSpPr>
          <p:spPr>
            <a:xfrm>
              <a:off x="5395913" y="4136236"/>
              <a:ext cx="1533525" cy="762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7" name="Rectangle 16"/>
            <p:cNvSpPr/>
            <p:nvPr/>
          </p:nvSpPr>
          <p:spPr>
            <a:xfrm>
              <a:off x="5395913" y="4227517"/>
              <a:ext cx="1402556" cy="762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8" name="Rectangle 17"/>
            <p:cNvSpPr/>
            <p:nvPr/>
          </p:nvSpPr>
          <p:spPr>
            <a:xfrm>
              <a:off x="5395913" y="4318798"/>
              <a:ext cx="1359693" cy="762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9" name="Rectangle 18"/>
            <p:cNvSpPr/>
            <p:nvPr/>
          </p:nvSpPr>
          <p:spPr>
            <a:xfrm>
              <a:off x="5395913" y="4410079"/>
              <a:ext cx="952500" cy="762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20" name="Rectangle 19"/>
            <p:cNvSpPr/>
            <p:nvPr/>
          </p:nvSpPr>
          <p:spPr>
            <a:xfrm>
              <a:off x="5395913" y="3862393"/>
              <a:ext cx="1771650" cy="762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21" name="TextBox 20"/>
            <p:cNvSpPr txBox="1"/>
            <p:nvPr/>
          </p:nvSpPr>
          <p:spPr>
            <a:xfrm>
              <a:off x="5259989" y="5129652"/>
              <a:ext cx="269626" cy="276999"/>
            </a:xfrm>
            <a:prstGeom prst="rect">
              <a:avLst/>
            </a:prstGeom>
            <a:noFill/>
          </p:spPr>
          <p:txBody>
            <a:bodyPr wrap="none" rtlCol="0" anchor="ctr"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p:txBody>
        </p:sp>
        <p:sp>
          <p:nvSpPr>
            <p:cNvPr id="22" name="TextBox 21"/>
            <p:cNvSpPr txBox="1"/>
            <p:nvPr/>
          </p:nvSpPr>
          <p:spPr>
            <a:xfrm>
              <a:off x="5746463" y="5129652"/>
              <a:ext cx="269626" cy="276999"/>
            </a:xfrm>
            <a:prstGeom prst="rect">
              <a:avLst/>
            </a:prstGeom>
            <a:noFill/>
          </p:spPr>
          <p:txBody>
            <a:bodyPr wrap="none" rtlCol="0" anchor="ctr" anchorCtr="0">
              <a:spAutoFit/>
            </a:bodyPr>
            <a:lstStyle/>
            <a:p>
              <a:pPr algn="ctr"/>
              <a:r>
                <a:rPr lang="en-GB" sz="1200" dirty="0">
                  <a:solidFill>
                    <a:srgbClr val="4D4D4D"/>
                  </a:solidFill>
                  <a:latin typeface="Arial" panose="020B0604020202020204" pitchFamily="34" charset="0"/>
                  <a:cs typeface="Arial" panose="020B0604020202020204" pitchFamily="34" charset="0"/>
                </a:rPr>
                <a:t>3</a:t>
              </a:r>
            </a:p>
          </p:txBody>
        </p:sp>
        <p:sp>
          <p:nvSpPr>
            <p:cNvPr id="23" name="TextBox 22"/>
            <p:cNvSpPr txBox="1"/>
            <p:nvPr/>
          </p:nvSpPr>
          <p:spPr>
            <a:xfrm>
              <a:off x="6218876" y="5129652"/>
              <a:ext cx="269626" cy="276999"/>
            </a:xfrm>
            <a:prstGeom prst="rect">
              <a:avLst/>
            </a:prstGeom>
            <a:noFill/>
          </p:spPr>
          <p:txBody>
            <a:bodyPr wrap="none" rtlCol="0" anchor="ctr" anchorCtr="0">
              <a:spAutoFit/>
            </a:bodyPr>
            <a:lstStyle/>
            <a:p>
              <a:pPr algn="ctr"/>
              <a:r>
                <a:rPr lang="en-GB" sz="1200" dirty="0">
                  <a:solidFill>
                    <a:srgbClr val="4D4D4D"/>
                  </a:solidFill>
                  <a:latin typeface="Arial" panose="020B0604020202020204" pitchFamily="34" charset="0"/>
                  <a:cs typeface="Arial" panose="020B0604020202020204" pitchFamily="34" charset="0"/>
                </a:rPr>
                <a:t>6</a:t>
              </a:r>
            </a:p>
          </p:txBody>
        </p:sp>
        <p:sp>
          <p:nvSpPr>
            <p:cNvPr id="24" name="TextBox 23"/>
            <p:cNvSpPr txBox="1"/>
            <p:nvPr/>
          </p:nvSpPr>
          <p:spPr>
            <a:xfrm>
              <a:off x="6700813" y="5129652"/>
              <a:ext cx="269626" cy="276999"/>
            </a:xfrm>
            <a:prstGeom prst="rect">
              <a:avLst/>
            </a:prstGeom>
            <a:noFill/>
          </p:spPr>
          <p:txBody>
            <a:bodyPr wrap="none" rtlCol="0" anchor="ctr" anchorCtr="0">
              <a:spAutoFit/>
            </a:bodyPr>
            <a:lstStyle/>
            <a:p>
              <a:pPr algn="ctr"/>
              <a:r>
                <a:rPr lang="en-GB" sz="1200" dirty="0">
                  <a:solidFill>
                    <a:srgbClr val="4D4D4D"/>
                  </a:solidFill>
                  <a:latin typeface="Arial" panose="020B0604020202020204" pitchFamily="34" charset="0"/>
                  <a:cs typeface="Arial" panose="020B0604020202020204" pitchFamily="34" charset="0"/>
                </a:rPr>
                <a:t>9</a:t>
              </a:r>
            </a:p>
          </p:txBody>
        </p:sp>
        <p:sp>
          <p:nvSpPr>
            <p:cNvPr id="25" name="TextBox 24"/>
            <p:cNvSpPr txBox="1"/>
            <p:nvPr/>
          </p:nvSpPr>
          <p:spPr>
            <a:xfrm>
              <a:off x="7135078" y="5129652"/>
              <a:ext cx="354585" cy="276999"/>
            </a:xfrm>
            <a:prstGeom prst="rect">
              <a:avLst/>
            </a:prstGeom>
            <a:noFill/>
          </p:spPr>
          <p:txBody>
            <a:bodyPr wrap="none" rtlCol="0" anchor="ctr" anchorCtr="0">
              <a:spAutoFit/>
            </a:bodyPr>
            <a:lstStyle/>
            <a:p>
              <a:pPr algn="ctr"/>
              <a:r>
                <a:rPr lang="en-GB" sz="1200" dirty="0">
                  <a:solidFill>
                    <a:srgbClr val="4D4D4D"/>
                  </a:solidFill>
                  <a:latin typeface="Arial" panose="020B0604020202020204" pitchFamily="34" charset="0"/>
                  <a:cs typeface="Arial" panose="020B0604020202020204" pitchFamily="34" charset="0"/>
                </a:rPr>
                <a:t>12</a:t>
              </a:r>
            </a:p>
          </p:txBody>
        </p:sp>
        <p:sp>
          <p:nvSpPr>
            <p:cNvPr id="26" name="TextBox 25"/>
            <p:cNvSpPr txBox="1"/>
            <p:nvPr/>
          </p:nvSpPr>
          <p:spPr>
            <a:xfrm>
              <a:off x="7620914" y="5129652"/>
              <a:ext cx="354585" cy="276999"/>
            </a:xfrm>
            <a:prstGeom prst="rect">
              <a:avLst/>
            </a:prstGeom>
            <a:noFill/>
          </p:spPr>
          <p:txBody>
            <a:bodyPr wrap="none" rtlCol="0" anchor="ctr" anchorCtr="0">
              <a:spAutoFit/>
            </a:bodyPr>
            <a:lstStyle/>
            <a:p>
              <a:pPr algn="ctr"/>
              <a:r>
                <a:rPr lang="en-GB" sz="1200" dirty="0">
                  <a:solidFill>
                    <a:srgbClr val="4D4D4D"/>
                  </a:solidFill>
                  <a:latin typeface="Arial" panose="020B0604020202020204" pitchFamily="34" charset="0"/>
                  <a:cs typeface="Arial" panose="020B0604020202020204" pitchFamily="34" charset="0"/>
                </a:rPr>
                <a:t>56</a:t>
              </a:r>
            </a:p>
          </p:txBody>
        </p:sp>
        <p:sp>
          <p:nvSpPr>
            <p:cNvPr id="27" name="TextBox 26"/>
            <p:cNvSpPr txBox="1"/>
            <p:nvPr/>
          </p:nvSpPr>
          <p:spPr>
            <a:xfrm>
              <a:off x="6247263" y="5379684"/>
              <a:ext cx="688010" cy="276999"/>
            </a:xfrm>
            <a:prstGeom prst="rect">
              <a:avLst/>
            </a:prstGeom>
            <a:noFill/>
          </p:spPr>
          <p:txBody>
            <a:bodyPr wrap="none" rtlCol="0" anchor="ctr" anchorCtr="0">
              <a:spAutoFit/>
            </a:bodyPr>
            <a:lstStyle/>
            <a:p>
              <a:pPr algn="ctr"/>
              <a:r>
                <a:rPr lang="en-GB" sz="1200" dirty="0">
                  <a:solidFill>
                    <a:srgbClr val="4D4D4D"/>
                  </a:solidFill>
                  <a:latin typeface="Arial" panose="020B0604020202020204" pitchFamily="34" charset="0"/>
                  <a:cs typeface="Arial" panose="020B0604020202020204" pitchFamily="34" charset="0"/>
                </a:rPr>
                <a:t>Months</a:t>
              </a:r>
            </a:p>
          </p:txBody>
        </p:sp>
        <p:cxnSp>
          <p:nvCxnSpPr>
            <p:cNvPr id="28" name="Straight Connector 27"/>
            <p:cNvCxnSpPr>
              <a:cxnSpLocks/>
            </p:cNvCxnSpPr>
            <p:nvPr/>
          </p:nvCxnSpPr>
          <p:spPr>
            <a:xfrm rot="5400000">
              <a:off x="5358318"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9" name="Straight Connector 28"/>
            <p:cNvCxnSpPr>
              <a:cxnSpLocks/>
            </p:cNvCxnSpPr>
            <p:nvPr/>
          </p:nvCxnSpPr>
          <p:spPr>
            <a:xfrm rot="5400000">
              <a:off x="5839096"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30" name="Straight Connector 29"/>
            <p:cNvCxnSpPr>
              <a:cxnSpLocks/>
            </p:cNvCxnSpPr>
            <p:nvPr/>
          </p:nvCxnSpPr>
          <p:spPr>
            <a:xfrm rot="5400000">
              <a:off x="6319874"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31" name="Straight Connector 30"/>
            <p:cNvCxnSpPr>
              <a:cxnSpLocks/>
            </p:cNvCxnSpPr>
            <p:nvPr/>
          </p:nvCxnSpPr>
          <p:spPr>
            <a:xfrm rot="5400000">
              <a:off x="6800652"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32" name="Straight Connector 31"/>
            <p:cNvCxnSpPr>
              <a:cxnSpLocks/>
            </p:cNvCxnSpPr>
            <p:nvPr/>
          </p:nvCxnSpPr>
          <p:spPr>
            <a:xfrm rot="5400000">
              <a:off x="7281430"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33" name="Straight Connector 32"/>
            <p:cNvCxnSpPr>
              <a:cxnSpLocks/>
            </p:cNvCxnSpPr>
            <p:nvPr/>
          </p:nvCxnSpPr>
          <p:spPr>
            <a:xfrm>
              <a:off x="7798207" y="5095875"/>
              <a:ext cx="0" cy="80357"/>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34" name="TextBox 33"/>
            <p:cNvSpPr txBox="1"/>
            <p:nvPr/>
          </p:nvSpPr>
          <p:spPr>
            <a:xfrm>
              <a:off x="5077229" y="5737037"/>
              <a:ext cx="2281394" cy="461665"/>
            </a:xfrm>
            <a:prstGeom prst="rect">
              <a:avLst/>
            </a:prstGeom>
            <a:noFill/>
          </p:spPr>
          <p:txBody>
            <a:bodyPr wrap="none" rtlCol="0" anchor="ctr" anchorCtr="0">
              <a:spAutoFit/>
            </a:bodyPr>
            <a:lstStyle/>
            <a:p>
              <a:pPr algn="r"/>
              <a:r>
                <a:rPr lang="en-GB" sz="1200" b="1" dirty="0" smtClean="0">
                  <a:solidFill>
                    <a:srgbClr val="4D4D4D"/>
                  </a:solidFill>
                  <a:latin typeface="Arial" panose="020B0604020202020204" pitchFamily="34" charset="0"/>
                  <a:cs typeface="Arial" panose="020B0604020202020204" pitchFamily="34" charset="0"/>
                </a:rPr>
                <a:t>Median TTR</a:t>
              </a:r>
              <a:r>
                <a:rPr lang="en-GB" sz="1200" b="1" dirty="0">
                  <a:solidFill>
                    <a:srgbClr val="4D4D4D"/>
                  </a:solidFill>
                  <a:latin typeface="Arial" panose="020B0604020202020204" pitchFamily="34" charset="0"/>
                  <a:cs typeface="Arial" panose="020B0604020202020204" pitchFamily="34" charset="0"/>
                </a:rPr>
                <a:t>, </a:t>
              </a:r>
              <a:r>
                <a:rPr lang="en-GB" sz="1200" b="1" dirty="0" smtClean="0">
                  <a:solidFill>
                    <a:srgbClr val="4D4D4D"/>
                  </a:solidFill>
                  <a:latin typeface="Arial" panose="020B0604020202020204" pitchFamily="34" charset="0"/>
                  <a:cs typeface="Arial" panose="020B0604020202020204" pitchFamily="34" charset="0"/>
                </a:rPr>
                <a:t>months </a:t>
              </a:r>
              <a:r>
                <a:rPr lang="en-GB" sz="1200" b="1" dirty="0">
                  <a:solidFill>
                    <a:srgbClr val="4D4D4D"/>
                  </a:solidFill>
                  <a:latin typeface="Arial" panose="020B0604020202020204" pitchFamily="34" charset="0"/>
                  <a:cs typeface="Arial" panose="020B0604020202020204" pitchFamily="34" charset="0"/>
                </a:rPr>
                <a:t>(</a:t>
              </a:r>
              <a:r>
                <a:rPr lang="en-GB" sz="1200" b="1" dirty="0" smtClean="0">
                  <a:solidFill>
                    <a:srgbClr val="4D4D4D"/>
                  </a:solidFill>
                  <a:latin typeface="Arial" panose="020B0604020202020204" pitchFamily="34" charset="0"/>
                  <a:cs typeface="Arial" panose="020B0604020202020204" pitchFamily="34" charset="0"/>
                </a:rPr>
                <a:t>range)</a:t>
              </a:r>
            </a:p>
            <a:p>
              <a:pPr algn="r"/>
              <a:r>
                <a:rPr lang="en-GB" sz="1200" b="1" dirty="0" smtClean="0">
                  <a:solidFill>
                    <a:srgbClr val="4D4D4D"/>
                  </a:solidFill>
                  <a:latin typeface="Arial" panose="020B0604020202020204" pitchFamily="34" charset="0"/>
                  <a:cs typeface="Arial" panose="020B0604020202020204" pitchFamily="34" charset="0"/>
                </a:rPr>
                <a:t>Median </a:t>
              </a:r>
              <a:r>
                <a:rPr lang="en-GB" sz="1200" b="1" dirty="0" err="1" smtClean="0">
                  <a:solidFill>
                    <a:srgbClr val="4D4D4D"/>
                  </a:solidFill>
                  <a:latin typeface="Arial" panose="020B0604020202020204" pitchFamily="34" charset="0"/>
                  <a:cs typeface="Arial" panose="020B0604020202020204" pitchFamily="34" charset="0"/>
                </a:rPr>
                <a:t>DoR</a:t>
              </a:r>
              <a:r>
                <a:rPr lang="en-GB" sz="1200" b="1" dirty="0">
                  <a:solidFill>
                    <a:srgbClr val="4D4D4D"/>
                  </a:solidFill>
                  <a:latin typeface="Arial" panose="020B0604020202020204" pitchFamily="34" charset="0"/>
                  <a:cs typeface="Arial" panose="020B0604020202020204" pitchFamily="34" charset="0"/>
                </a:rPr>
                <a:t>, </a:t>
              </a:r>
              <a:r>
                <a:rPr lang="en-GB" sz="1200" b="1" dirty="0" smtClean="0">
                  <a:solidFill>
                    <a:srgbClr val="4D4D4D"/>
                  </a:solidFill>
                  <a:latin typeface="Arial" panose="020B0604020202020204" pitchFamily="34" charset="0"/>
                  <a:cs typeface="Arial" panose="020B0604020202020204" pitchFamily="34" charset="0"/>
                </a:rPr>
                <a:t>months </a:t>
              </a:r>
              <a:r>
                <a:rPr lang="en-GB" sz="1200" b="1" dirty="0">
                  <a:solidFill>
                    <a:srgbClr val="4D4D4D"/>
                  </a:solidFill>
                  <a:latin typeface="Arial" panose="020B0604020202020204" pitchFamily="34" charset="0"/>
                  <a:cs typeface="Arial" panose="020B0604020202020204" pitchFamily="34" charset="0"/>
                </a:rPr>
                <a:t>(</a:t>
              </a:r>
              <a:r>
                <a:rPr lang="en-GB" sz="1200" b="1" dirty="0" smtClean="0">
                  <a:solidFill>
                    <a:srgbClr val="4D4D4D"/>
                  </a:solidFill>
                  <a:latin typeface="Arial" panose="020B0604020202020204" pitchFamily="34" charset="0"/>
                  <a:cs typeface="Arial" panose="020B0604020202020204" pitchFamily="34" charset="0"/>
                </a:rPr>
                <a:t>range)</a:t>
              </a:r>
              <a:endParaRPr lang="en-GB" sz="1200" b="1" dirty="0">
                <a:solidFill>
                  <a:srgbClr val="4D4D4D"/>
                </a:solidFill>
                <a:latin typeface="Arial" panose="020B0604020202020204" pitchFamily="34" charset="0"/>
                <a:cs typeface="Arial" panose="020B0604020202020204" pitchFamily="34" charset="0"/>
              </a:endParaRPr>
            </a:p>
          </p:txBody>
        </p:sp>
        <p:sp>
          <p:nvSpPr>
            <p:cNvPr id="35" name="TextBox 34"/>
            <p:cNvSpPr txBox="1"/>
            <p:nvPr/>
          </p:nvSpPr>
          <p:spPr>
            <a:xfrm>
              <a:off x="7372043" y="5737037"/>
              <a:ext cx="1152881" cy="461665"/>
            </a:xfrm>
            <a:prstGeom prst="rect">
              <a:avLst/>
            </a:prstGeom>
            <a:noFill/>
          </p:spPr>
          <p:txBody>
            <a:bodyPr wrap="none" rtlCol="0" anchor="ctr" anchorCtr="0">
              <a:spAutoFit/>
            </a:bodyPr>
            <a:lstStyle/>
            <a:p>
              <a:r>
                <a:rPr lang="en-GB" sz="1200" dirty="0">
                  <a:solidFill>
                    <a:srgbClr val="4D4D4D"/>
                  </a:solidFill>
                  <a:latin typeface="Arial" panose="020B0604020202020204" pitchFamily="34" charset="0"/>
                  <a:cs typeface="Arial" panose="020B0604020202020204" pitchFamily="34" charset="0"/>
                </a:rPr>
                <a:t>2.7 (1.2–9.6)</a:t>
              </a:r>
            </a:p>
            <a:p>
              <a:r>
                <a:rPr lang="en-GB" sz="1200" dirty="0">
                  <a:solidFill>
                    <a:srgbClr val="4D4D4D"/>
                  </a:solidFill>
                  <a:latin typeface="Arial" panose="020B0604020202020204" pitchFamily="34" charset="0"/>
                  <a:cs typeface="Arial" panose="020B0604020202020204" pitchFamily="34" charset="0"/>
                </a:rPr>
                <a:t>NR (1.4–9.8+)</a:t>
              </a:r>
            </a:p>
          </p:txBody>
        </p:sp>
        <p:sp>
          <p:nvSpPr>
            <p:cNvPr id="36" name="TextBox 35"/>
            <p:cNvSpPr txBox="1"/>
            <p:nvPr/>
          </p:nvSpPr>
          <p:spPr>
            <a:xfrm>
              <a:off x="5391150" y="2141035"/>
              <a:ext cx="2400300" cy="307777"/>
            </a:xfrm>
            <a:prstGeom prst="rect">
              <a:avLst/>
            </a:prstGeom>
            <a:noFill/>
          </p:spPr>
          <p:txBody>
            <a:bodyPr wrap="square" rtlCol="0" anchor="ctr" anchorCtr="0">
              <a:spAutoFit/>
            </a:bodyPr>
            <a:lstStyle/>
            <a:p>
              <a:pPr algn="ctr"/>
              <a:r>
                <a:rPr lang="en-GB" sz="1400" b="1" dirty="0">
                  <a:solidFill>
                    <a:srgbClr val="4D4D4D"/>
                  </a:solidFill>
                  <a:latin typeface="Arial" panose="020B0604020202020204" pitchFamily="34" charset="0"/>
                  <a:cs typeface="Arial" panose="020B0604020202020204" pitchFamily="34" charset="0"/>
                </a:rPr>
                <a:t>Dose expansion</a:t>
              </a:r>
            </a:p>
          </p:txBody>
        </p:sp>
        <p:grpSp>
          <p:nvGrpSpPr>
            <p:cNvPr id="37" name="Group 36"/>
            <p:cNvGrpSpPr/>
            <p:nvPr/>
          </p:nvGrpSpPr>
          <p:grpSpPr>
            <a:xfrm>
              <a:off x="7796100" y="3702245"/>
              <a:ext cx="1497188" cy="1223412"/>
              <a:chOff x="7620840" y="2419545"/>
              <a:chExt cx="1497188" cy="1223412"/>
            </a:xfrm>
          </p:grpSpPr>
          <p:cxnSp>
            <p:nvCxnSpPr>
              <p:cNvPr id="132" name="Straight Connector 131"/>
              <p:cNvCxnSpPr/>
              <p:nvPr/>
            </p:nvCxnSpPr>
            <p:spPr>
              <a:xfrm>
                <a:off x="7620840" y="3354034"/>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33" name="TextBox 132"/>
              <p:cNvSpPr txBox="1"/>
              <p:nvPr/>
            </p:nvSpPr>
            <p:spPr>
              <a:xfrm>
                <a:off x="7705554" y="2419545"/>
                <a:ext cx="1412474" cy="1223412"/>
              </a:xfrm>
              <a:prstGeom prst="rect">
                <a:avLst/>
              </a:prstGeom>
              <a:noFill/>
            </p:spPr>
            <p:txBody>
              <a:bodyPr wrap="square" rtlCol="0" anchor="ctr" anchorCtr="0">
                <a:spAutoFit/>
              </a:bodyPr>
              <a:lstStyle/>
              <a:p>
                <a:r>
                  <a:rPr lang="en-GB" sz="1050" dirty="0">
                    <a:solidFill>
                      <a:srgbClr val="4D4D4D"/>
                    </a:solidFill>
                    <a:latin typeface="Arial" panose="020B0604020202020204" pitchFamily="34" charset="0"/>
                    <a:cs typeface="Arial" panose="020B0604020202020204" pitchFamily="34" charset="0"/>
                  </a:rPr>
                  <a:t>CR </a:t>
                </a:r>
                <a:endParaRPr lang="en-GB" sz="1050" dirty="0" smtClean="0">
                  <a:solidFill>
                    <a:srgbClr val="4D4D4D"/>
                  </a:solidFill>
                  <a:latin typeface="Arial" panose="020B0604020202020204" pitchFamily="34" charset="0"/>
                  <a:cs typeface="Arial" panose="020B0604020202020204" pitchFamily="34" charset="0"/>
                </a:endParaRPr>
              </a:p>
              <a:p>
                <a:r>
                  <a:rPr lang="en-GB" sz="1050" dirty="0">
                    <a:solidFill>
                      <a:srgbClr val="4D4D4D"/>
                    </a:solidFill>
                    <a:latin typeface="Arial" panose="020B0604020202020204" pitchFamily="34" charset="0"/>
                    <a:cs typeface="Arial" panose="020B0604020202020204" pitchFamily="34" charset="0"/>
                  </a:rPr>
                  <a:t>PR</a:t>
                </a:r>
                <a:endParaRPr lang="en-GB" sz="1050" dirty="0" smtClean="0">
                  <a:solidFill>
                    <a:srgbClr val="4D4D4D"/>
                  </a:solidFill>
                  <a:latin typeface="Arial" panose="020B0604020202020204" pitchFamily="34" charset="0"/>
                  <a:cs typeface="Arial" panose="020B0604020202020204" pitchFamily="34" charset="0"/>
                </a:endParaRPr>
              </a:p>
              <a:p>
                <a:r>
                  <a:rPr lang="en-GB" sz="1050" dirty="0" smtClean="0">
                    <a:solidFill>
                      <a:srgbClr val="4D4D4D"/>
                    </a:solidFill>
                    <a:latin typeface="Arial" panose="020B0604020202020204" pitchFamily="34" charset="0"/>
                    <a:cs typeface="Arial" panose="020B0604020202020204" pitchFamily="34" charset="0"/>
                  </a:rPr>
                  <a:t>Last </a:t>
                </a:r>
                <a:r>
                  <a:rPr lang="en-GB" sz="1050" dirty="0">
                    <a:solidFill>
                      <a:srgbClr val="4D4D4D"/>
                    </a:solidFill>
                    <a:latin typeface="Arial" panose="020B0604020202020204" pitchFamily="34" charset="0"/>
                    <a:cs typeface="Arial" panose="020B0604020202020204" pitchFamily="34" charset="0"/>
                  </a:rPr>
                  <a:t>dose</a:t>
                </a:r>
                <a:br>
                  <a:rPr lang="en-GB" sz="1050" dirty="0">
                    <a:solidFill>
                      <a:srgbClr val="4D4D4D"/>
                    </a:solidFill>
                    <a:latin typeface="Arial" panose="020B0604020202020204" pitchFamily="34" charset="0"/>
                    <a:cs typeface="Arial" panose="020B0604020202020204" pitchFamily="34" charset="0"/>
                  </a:rPr>
                </a:br>
                <a:r>
                  <a:rPr lang="en-GB" sz="1050" dirty="0">
                    <a:solidFill>
                      <a:srgbClr val="4D4D4D"/>
                    </a:solidFill>
                    <a:latin typeface="Arial" panose="020B0604020202020204" pitchFamily="34" charset="0"/>
                    <a:cs typeface="Arial" panose="020B0604020202020204" pitchFamily="34" charset="0"/>
                  </a:rPr>
                  <a:t>Last dose when patient off </a:t>
                </a:r>
                <a:r>
                  <a:rPr lang="en-GB" sz="1050" dirty="0" smtClean="0">
                    <a:solidFill>
                      <a:srgbClr val="4D4D4D"/>
                    </a:solidFill>
                    <a:latin typeface="Arial" panose="020B0604020202020204" pitchFamily="34" charset="0"/>
                    <a:cs typeface="Arial" panose="020B0604020202020204" pitchFamily="34" charset="0"/>
                  </a:rPr>
                  <a:t>treatment</a:t>
                </a:r>
              </a:p>
              <a:p>
                <a:r>
                  <a:rPr lang="en-GB" sz="1050" dirty="0" smtClean="0">
                    <a:solidFill>
                      <a:srgbClr val="4D4D4D"/>
                    </a:solidFill>
                    <a:latin typeface="Arial" panose="020B0604020202020204" pitchFamily="34" charset="0"/>
                    <a:cs typeface="Arial" panose="020B0604020202020204" pitchFamily="34" charset="0"/>
                  </a:rPr>
                  <a:t>Censored </a:t>
                </a:r>
                <a:r>
                  <a:rPr lang="en-GB" sz="1050" dirty="0">
                    <a:solidFill>
                      <a:srgbClr val="4D4D4D"/>
                    </a:solidFill>
                    <a:latin typeface="Arial" panose="020B0604020202020204" pitchFamily="34" charset="0"/>
                    <a:cs typeface="Arial" panose="020B0604020202020204" pitchFamily="34" charset="0"/>
                  </a:rPr>
                  <a:t>with </a:t>
                </a:r>
                <a:r>
                  <a:rPr lang="en-GB" sz="1050" dirty="0" err="1">
                    <a:solidFill>
                      <a:srgbClr val="4D4D4D"/>
                    </a:solidFill>
                    <a:latin typeface="Arial" panose="020B0604020202020204" pitchFamily="34" charset="0"/>
                    <a:cs typeface="Arial" panose="020B0604020202020204" pitchFamily="34" charset="0"/>
                  </a:rPr>
                  <a:t>ongoing</a:t>
                </a:r>
                <a:r>
                  <a:rPr lang="en-GB" sz="1050" dirty="0">
                    <a:solidFill>
                      <a:srgbClr val="4D4D4D"/>
                    </a:solidFill>
                    <a:latin typeface="Arial" panose="020B0604020202020204" pitchFamily="34" charset="0"/>
                    <a:cs typeface="Arial" panose="020B0604020202020204" pitchFamily="34" charset="0"/>
                  </a:rPr>
                  <a:t> </a:t>
                </a:r>
                <a:r>
                  <a:rPr lang="en-GB" sz="1050" dirty="0" smtClean="0">
                    <a:solidFill>
                      <a:srgbClr val="4D4D4D"/>
                    </a:solidFill>
                    <a:latin typeface="Arial" panose="020B0604020202020204" pitchFamily="34" charset="0"/>
                    <a:cs typeface="Arial" panose="020B0604020202020204" pitchFamily="34" charset="0"/>
                  </a:rPr>
                  <a:t>response</a:t>
                </a:r>
                <a:endParaRPr lang="en-GB" sz="1050" dirty="0">
                  <a:solidFill>
                    <a:srgbClr val="4D4D4D"/>
                  </a:solidFill>
                  <a:latin typeface="Arial" panose="020B0604020202020204" pitchFamily="34" charset="0"/>
                  <a:cs typeface="Arial" panose="020B0604020202020204" pitchFamily="34" charset="0"/>
                </a:endParaRPr>
              </a:p>
            </p:txBody>
          </p:sp>
          <p:sp>
            <p:nvSpPr>
              <p:cNvPr id="134" name="Rectangle 133"/>
              <p:cNvSpPr/>
              <p:nvPr/>
            </p:nvSpPr>
            <p:spPr>
              <a:xfrm>
                <a:off x="7657915" y="2835275"/>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35" name="Oval 134"/>
              <p:cNvSpPr/>
              <p:nvPr/>
            </p:nvSpPr>
            <p:spPr>
              <a:xfrm>
                <a:off x="7657915" y="2670175"/>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36" name="Rectangle 135"/>
              <p:cNvSpPr/>
              <p:nvPr/>
            </p:nvSpPr>
            <p:spPr>
              <a:xfrm>
                <a:off x="7657915" y="2990850"/>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37" name="Oval 136"/>
              <p:cNvSpPr/>
              <p:nvPr/>
            </p:nvSpPr>
            <p:spPr>
              <a:xfrm>
                <a:off x="7657915" y="2511425"/>
                <a:ext cx="69850" cy="6985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grpSp>
        <p:sp>
          <p:nvSpPr>
            <p:cNvPr id="38" name="TextBox 37"/>
            <p:cNvSpPr txBox="1"/>
            <p:nvPr/>
          </p:nvSpPr>
          <p:spPr>
            <a:xfrm>
              <a:off x="4374833" y="2954030"/>
              <a:ext cx="1035445" cy="461665"/>
            </a:xfrm>
            <a:prstGeom prst="rect">
              <a:avLst/>
            </a:prstGeom>
            <a:noFill/>
          </p:spPr>
          <p:txBody>
            <a:bodyPr wrap="squar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Uninfected</a:t>
              </a:r>
              <a:br>
                <a:rPr lang="en-GB" sz="1200" dirty="0">
                  <a:solidFill>
                    <a:srgbClr val="4D4D4D"/>
                  </a:solidFill>
                  <a:latin typeface="Arial" panose="020B0604020202020204" pitchFamily="34" charset="0"/>
                  <a:cs typeface="Arial" panose="020B0604020202020204" pitchFamily="34" charset="0"/>
                </a:rPr>
              </a:br>
              <a:r>
                <a:rPr lang="en-GB" sz="1200" dirty="0">
                  <a:solidFill>
                    <a:srgbClr val="4D4D4D"/>
                  </a:solidFill>
                  <a:latin typeface="Arial" panose="020B0604020202020204" pitchFamily="34" charset="0"/>
                  <a:cs typeface="Arial" panose="020B0604020202020204" pitchFamily="34" charset="0"/>
                </a:rPr>
                <a:t>(n=14)</a:t>
              </a:r>
            </a:p>
          </p:txBody>
        </p:sp>
        <p:sp>
          <p:nvSpPr>
            <p:cNvPr id="39" name="TextBox 38"/>
            <p:cNvSpPr txBox="1"/>
            <p:nvPr/>
          </p:nvSpPr>
          <p:spPr>
            <a:xfrm>
              <a:off x="4564380" y="3929390"/>
              <a:ext cx="845898" cy="461665"/>
            </a:xfrm>
            <a:prstGeom prst="rect">
              <a:avLst/>
            </a:prstGeom>
            <a:noFill/>
          </p:spPr>
          <p:txBody>
            <a:bodyPr wrap="squar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HCV</a:t>
              </a:r>
              <a:br>
                <a:rPr lang="en-GB" sz="1200" dirty="0">
                  <a:solidFill>
                    <a:srgbClr val="4D4D4D"/>
                  </a:solidFill>
                  <a:latin typeface="Arial" panose="020B0604020202020204" pitchFamily="34" charset="0"/>
                  <a:cs typeface="Arial" panose="020B0604020202020204" pitchFamily="34" charset="0"/>
                </a:rPr>
              </a:br>
              <a:r>
                <a:rPr lang="en-GB" sz="1200" dirty="0">
                  <a:solidFill>
                    <a:srgbClr val="4D4D4D"/>
                  </a:solidFill>
                  <a:latin typeface="Arial" panose="020B0604020202020204" pitchFamily="34" charset="0"/>
                  <a:cs typeface="Arial" panose="020B0604020202020204" pitchFamily="34" charset="0"/>
                </a:rPr>
                <a:t>(n=7)</a:t>
              </a:r>
            </a:p>
          </p:txBody>
        </p:sp>
        <p:sp>
          <p:nvSpPr>
            <p:cNvPr id="40" name="TextBox 39"/>
            <p:cNvSpPr txBox="1"/>
            <p:nvPr/>
          </p:nvSpPr>
          <p:spPr>
            <a:xfrm>
              <a:off x="4564380" y="4565660"/>
              <a:ext cx="845898" cy="461665"/>
            </a:xfrm>
            <a:prstGeom prst="rect">
              <a:avLst/>
            </a:prstGeom>
            <a:noFill/>
          </p:spPr>
          <p:txBody>
            <a:bodyPr wrap="squar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HBV</a:t>
              </a:r>
              <a:br>
                <a:rPr lang="en-GB" sz="1200" dirty="0">
                  <a:solidFill>
                    <a:srgbClr val="4D4D4D"/>
                  </a:solidFill>
                  <a:latin typeface="Arial" panose="020B0604020202020204" pitchFamily="34" charset="0"/>
                  <a:cs typeface="Arial" panose="020B0604020202020204" pitchFamily="34" charset="0"/>
                </a:rPr>
              </a:br>
              <a:r>
                <a:rPr lang="en-GB" sz="1200" dirty="0">
                  <a:solidFill>
                    <a:srgbClr val="4D4D4D"/>
                  </a:solidFill>
                  <a:latin typeface="Arial" panose="020B0604020202020204" pitchFamily="34" charset="0"/>
                  <a:cs typeface="Arial" panose="020B0604020202020204" pitchFamily="34" charset="0"/>
                </a:rPr>
                <a:t>(n=6)</a:t>
              </a:r>
            </a:p>
          </p:txBody>
        </p:sp>
        <p:sp>
          <p:nvSpPr>
            <p:cNvPr id="41" name="Rectangle 40"/>
            <p:cNvSpPr/>
            <p:nvPr/>
          </p:nvSpPr>
          <p:spPr>
            <a:xfrm>
              <a:off x="5395913" y="2531269"/>
              <a:ext cx="1997868" cy="76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42" name="Rectangle 41"/>
            <p:cNvSpPr/>
            <p:nvPr/>
          </p:nvSpPr>
          <p:spPr>
            <a:xfrm>
              <a:off x="5395913" y="2623405"/>
              <a:ext cx="1776412" cy="76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43" name="Rectangle 42"/>
            <p:cNvSpPr/>
            <p:nvPr/>
          </p:nvSpPr>
          <p:spPr>
            <a:xfrm>
              <a:off x="5395912" y="2715541"/>
              <a:ext cx="1778793" cy="76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44" name="Rectangle 43"/>
            <p:cNvSpPr/>
            <p:nvPr/>
          </p:nvSpPr>
          <p:spPr>
            <a:xfrm>
              <a:off x="5395913" y="2807677"/>
              <a:ext cx="1769268" cy="76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45" name="Rectangle 44"/>
            <p:cNvSpPr/>
            <p:nvPr/>
          </p:nvSpPr>
          <p:spPr>
            <a:xfrm>
              <a:off x="5395913" y="2899813"/>
              <a:ext cx="1750218" cy="76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46" name="Rectangle 45"/>
            <p:cNvSpPr/>
            <p:nvPr/>
          </p:nvSpPr>
          <p:spPr>
            <a:xfrm>
              <a:off x="5395912" y="2991949"/>
              <a:ext cx="1683543" cy="76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47" name="Rectangle 46"/>
            <p:cNvSpPr/>
            <p:nvPr/>
          </p:nvSpPr>
          <p:spPr>
            <a:xfrm>
              <a:off x="5395912" y="3084085"/>
              <a:ext cx="1588293" cy="76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48" name="Rectangle 47"/>
            <p:cNvSpPr/>
            <p:nvPr/>
          </p:nvSpPr>
          <p:spPr>
            <a:xfrm>
              <a:off x="5395912" y="3176221"/>
              <a:ext cx="1550193" cy="76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49" name="Rectangle 48"/>
            <p:cNvSpPr/>
            <p:nvPr/>
          </p:nvSpPr>
          <p:spPr>
            <a:xfrm>
              <a:off x="5395913" y="3268357"/>
              <a:ext cx="1535906" cy="76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50" name="Rectangle 49"/>
            <p:cNvSpPr/>
            <p:nvPr/>
          </p:nvSpPr>
          <p:spPr>
            <a:xfrm>
              <a:off x="5395913" y="3360493"/>
              <a:ext cx="1524000" cy="76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51" name="Rectangle 50"/>
            <p:cNvSpPr/>
            <p:nvPr/>
          </p:nvSpPr>
          <p:spPr>
            <a:xfrm>
              <a:off x="5395913" y="3452629"/>
              <a:ext cx="1490662" cy="76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52" name="Rectangle 51"/>
            <p:cNvSpPr/>
            <p:nvPr/>
          </p:nvSpPr>
          <p:spPr>
            <a:xfrm>
              <a:off x="5395912" y="3544765"/>
              <a:ext cx="1381125" cy="76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53" name="Rectangle 52"/>
            <p:cNvSpPr/>
            <p:nvPr/>
          </p:nvSpPr>
          <p:spPr>
            <a:xfrm>
              <a:off x="5395912" y="3636901"/>
              <a:ext cx="1316831" cy="76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54" name="Rectangle 53"/>
            <p:cNvSpPr/>
            <p:nvPr/>
          </p:nvSpPr>
          <p:spPr>
            <a:xfrm>
              <a:off x="5395913" y="3729043"/>
              <a:ext cx="892968" cy="76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55" name="Oval 54"/>
            <p:cNvSpPr/>
            <p:nvPr/>
          </p:nvSpPr>
          <p:spPr>
            <a:xfrm>
              <a:off x="6026599" y="2534444"/>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56" name="Rectangle 55"/>
            <p:cNvSpPr/>
            <p:nvPr/>
          </p:nvSpPr>
          <p:spPr>
            <a:xfrm>
              <a:off x="7652993" y="2534444"/>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57" name="Oval 56"/>
            <p:cNvSpPr/>
            <p:nvPr/>
          </p:nvSpPr>
          <p:spPr>
            <a:xfrm>
              <a:off x="5807524" y="2624931"/>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cxnSp>
          <p:nvCxnSpPr>
            <p:cNvPr id="58" name="Straight Connector 57"/>
            <p:cNvCxnSpPr/>
            <p:nvPr/>
          </p:nvCxnSpPr>
          <p:spPr>
            <a:xfrm>
              <a:off x="7136493" y="2659856"/>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7429155" y="2624931"/>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60" name="Rectangle 59"/>
            <p:cNvSpPr/>
            <p:nvPr/>
          </p:nvSpPr>
          <p:spPr>
            <a:xfrm>
              <a:off x="7495830" y="2810668"/>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61" name="Rectangle 60"/>
            <p:cNvSpPr/>
            <p:nvPr/>
          </p:nvSpPr>
          <p:spPr>
            <a:xfrm>
              <a:off x="7426774" y="2898774"/>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62" name="Rectangle 61"/>
            <p:cNvSpPr/>
            <p:nvPr/>
          </p:nvSpPr>
          <p:spPr>
            <a:xfrm>
              <a:off x="7312474" y="2994024"/>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63" name="Rectangle 62"/>
            <p:cNvSpPr/>
            <p:nvPr/>
          </p:nvSpPr>
          <p:spPr>
            <a:xfrm>
              <a:off x="7176742" y="3094037"/>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64" name="Rectangle 63"/>
            <p:cNvSpPr/>
            <p:nvPr/>
          </p:nvSpPr>
          <p:spPr>
            <a:xfrm>
              <a:off x="5736086" y="3182143"/>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65" name="Rectangle 64"/>
            <p:cNvSpPr/>
            <p:nvPr/>
          </p:nvSpPr>
          <p:spPr>
            <a:xfrm>
              <a:off x="7052917" y="3270250"/>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66" name="Rectangle 65"/>
            <p:cNvSpPr/>
            <p:nvPr/>
          </p:nvSpPr>
          <p:spPr>
            <a:xfrm>
              <a:off x="6986242" y="3367881"/>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67" name="Rectangle 66"/>
            <p:cNvSpPr/>
            <p:nvPr/>
          </p:nvSpPr>
          <p:spPr>
            <a:xfrm>
              <a:off x="5733704" y="3460750"/>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68" name="Rectangle 67"/>
            <p:cNvSpPr/>
            <p:nvPr/>
          </p:nvSpPr>
          <p:spPr>
            <a:xfrm>
              <a:off x="6657629" y="3548856"/>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69" name="Rectangle 68"/>
            <p:cNvSpPr/>
            <p:nvPr/>
          </p:nvSpPr>
          <p:spPr>
            <a:xfrm>
              <a:off x="6769548" y="3636963"/>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70" name="Rectangle 69"/>
            <p:cNvSpPr/>
            <p:nvPr/>
          </p:nvSpPr>
          <p:spPr>
            <a:xfrm>
              <a:off x="6667154" y="3734594"/>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71" name="Oval 70"/>
            <p:cNvSpPr/>
            <p:nvPr/>
          </p:nvSpPr>
          <p:spPr>
            <a:xfrm>
              <a:off x="5814668" y="271780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72" name="Oval 71"/>
            <p:cNvSpPr/>
            <p:nvPr/>
          </p:nvSpPr>
          <p:spPr>
            <a:xfrm>
              <a:off x="5781330" y="2903538"/>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73" name="Oval 72"/>
            <p:cNvSpPr/>
            <p:nvPr/>
          </p:nvSpPr>
          <p:spPr>
            <a:xfrm>
              <a:off x="5878962" y="2996406"/>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74" name="Oval 73"/>
            <p:cNvSpPr/>
            <p:nvPr/>
          </p:nvSpPr>
          <p:spPr>
            <a:xfrm>
              <a:off x="6898137" y="281305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75" name="Oval 74"/>
            <p:cNvSpPr/>
            <p:nvPr/>
          </p:nvSpPr>
          <p:spPr>
            <a:xfrm>
              <a:off x="5800381" y="3091656"/>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76" name="Oval 75"/>
            <p:cNvSpPr/>
            <p:nvPr/>
          </p:nvSpPr>
          <p:spPr>
            <a:xfrm>
              <a:off x="5805144" y="3177381"/>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77" name="Oval 76"/>
            <p:cNvSpPr/>
            <p:nvPr/>
          </p:nvSpPr>
          <p:spPr>
            <a:xfrm>
              <a:off x="6007550" y="327025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78" name="Oval 77"/>
            <p:cNvSpPr/>
            <p:nvPr/>
          </p:nvSpPr>
          <p:spPr>
            <a:xfrm>
              <a:off x="5793237" y="3365500"/>
              <a:ext cx="69850" cy="6985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79" name="Oval 78"/>
            <p:cNvSpPr/>
            <p:nvPr/>
          </p:nvSpPr>
          <p:spPr>
            <a:xfrm>
              <a:off x="6217099" y="3458368"/>
              <a:ext cx="69850" cy="6985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80" name="Oval 79"/>
            <p:cNvSpPr/>
            <p:nvPr/>
          </p:nvSpPr>
          <p:spPr>
            <a:xfrm>
              <a:off x="5783712" y="346075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81" name="Oval 80"/>
            <p:cNvSpPr/>
            <p:nvPr/>
          </p:nvSpPr>
          <p:spPr>
            <a:xfrm>
              <a:off x="5788474" y="3641725"/>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cxnSp>
          <p:nvCxnSpPr>
            <p:cNvPr id="82" name="Straight Connector 81"/>
            <p:cNvCxnSpPr/>
            <p:nvPr/>
          </p:nvCxnSpPr>
          <p:spPr>
            <a:xfrm>
              <a:off x="7129350" y="2747963"/>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7115062" y="2840831"/>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7105537" y="2938462"/>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7036481" y="3028950"/>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6907894" y="3214687"/>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6888844" y="3305174"/>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6845982" y="3398043"/>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7350806" y="2569369"/>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90" name="Rectangle 89"/>
            <p:cNvSpPr/>
            <p:nvPr/>
          </p:nvSpPr>
          <p:spPr>
            <a:xfrm>
              <a:off x="5883723" y="2717799"/>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91" name="Freeform: Shape 17"/>
            <p:cNvSpPr/>
            <p:nvPr/>
          </p:nvSpPr>
          <p:spPr>
            <a:xfrm>
              <a:off x="5394318" y="2496385"/>
              <a:ext cx="2411420" cy="2608490"/>
            </a:xfrm>
            <a:custGeom>
              <a:avLst/>
              <a:gdLst>
                <a:gd name="connsiteX0" fmla="*/ 0 w 3214688"/>
                <a:gd name="connsiteY0" fmla="*/ 0 h 2395538"/>
                <a:gd name="connsiteX1" fmla="*/ 0 w 3214688"/>
                <a:gd name="connsiteY1" fmla="*/ 2395538 h 2395538"/>
                <a:gd name="connsiteX2" fmla="*/ 3214688 w 3214688"/>
                <a:gd name="connsiteY2" fmla="*/ 2395538 h 2395538"/>
              </a:gdLst>
              <a:ahLst/>
              <a:cxnLst>
                <a:cxn ang="0">
                  <a:pos x="connsiteX0" y="connsiteY0"/>
                </a:cxn>
                <a:cxn ang="0">
                  <a:pos x="connsiteX1" y="connsiteY1"/>
                </a:cxn>
                <a:cxn ang="0">
                  <a:pos x="connsiteX2" y="connsiteY2"/>
                </a:cxn>
              </a:cxnLst>
              <a:rect l="l" t="t" r="r" b="b"/>
              <a:pathLst>
                <a:path w="3214688" h="2395538">
                  <a:moveTo>
                    <a:pt x="0" y="0"/>
                  </a:moveTo>
                  <a:lnTo>
                    <a:pt x="0" y="2395538"/>
                  </a:lnTo>
                  <a:lnTo>
                    <a:pt x="3214688" y="2395538"/>
                  </a:lnTo>
                </a:path>
              </a:pathLst>
            </a:cu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92" name="Oval 91"/>
            <p:cNvSpPr/>
            <p:nvPr/>
          </p:nvSpPr>
          <p:spPr>
            <a:xfrm>
              <a:off x="5593212" y="336550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93" name="Oval 92"/>
            <p:cNvSpPr/>
            <p:nvPr/>
          </p:nvSpPr>
          <p:spPr>
            <a:xfrm>
              <a:off x="5593212" y="3546475"/>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94" name="Oval 93"/>
            <p:cNvSpPr/>
            <p:nvPr/>
          </p:nvSpPr>
          <p:spPr>
            <a:xfrm>
              <a:off x="5593212" y="372745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95" name="Oval 94"/>
            <p:cNvSpPr/>
            <p:nvPr/>
          </p:nvSpPr>
          <p:spPr>
            <a:xfrm>
              <a:off x="5796412" y="3870325"/>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96" name="Oval 95"/>
            <p:cNvSpPr/>
            <p:nvPr/>
          </p:nvSpPr>
          <p:spPr>
            <a:xfrm>
              <a:off x="5558287" y="395605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97" name="Oval 96"/>
            <p:cNvSpPr/>
            <p:nvPr/>
          </p:nvSpPr>
          <p:spPr>
            <a:xfrm>
              <a:off x="6025012" y="4137025"/>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98" name="Oval 97"/>
            <p:cNvSpPr/>
            <p:nvPr/>
          </p:nvSpPr>
          <p:spPr>
            <a:xfrm>
              <a:off x="6691762" y="4048125"/>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99" name="Oval 98"/>
            <p:cNvSpPr/>
            <p:nvPr/>
          </p:nvSpPr>
          <p:spPr>
            <a:xfrm>
              <a:off x="5590037" y="422910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00" name="Oval 99"/>
            <p:cNvSpPr/>
            <p:nvPr/>
          </p:nvSpPr>
          <p:spPr>
            <a:xfrm>
              <a:off x="5802762" y="431800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01" name="Oval 100"/>
            <p:cNvSpPr/>
            <p:nvPr/>
          </p:nvSpPr>
          <p:spPr>
            <a:xfrm>
              <a:off x="5590037" y="440690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02" name="Oval 101"/>
            <p:cNvSpPr/>
            <p:nvPr/>
          </p:nvSpPr>
          <p:spPr>
            <a:xfrm>
              <a:off x="6034537" y="4543425"/>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03" name="Oval 102"/>
            <p:cNvSpPr/>
            <p:nvPr/>
          </p:nvSpPr>
          <p:spPr>
            <a:xfrm>
              <a:off x="6018662" y="463550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04" name="Oval 103"/>
            <p:cNvSpPr/>
            <p:nvPr/>
          </p:nvSpPr>
          <p:spPr>
            <a:xfrm>
              <a:off x="5558287" y="4721225"/>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05" name="Oval 104"/>
            <p:cNvSpPr/>
            <p:nvPr/>
          </p:nvSpPr>
          <p:spPr>
            <a:xfrm>
              <a:off x="5580512" y="481330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06" name="Oval 105"/>
            <p:cNvSpPr/>
            <p:nvPr/>
          </p:nvSpPr>
          <p:spPr>
            <a:xfrm>
              <a:off x="5790062" y="4899025"/>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07" name="Oval 106"/>
            <p:cNvSpPr/>
            <p:nvPr/>
          </p:nvSpPr>
          <p:spPr>
            <a:xfrm>
              <a:off x="5555112" y="4987925"/>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08" name="Rectangle 107"/>
            <p:cNvSpPr/>
            <p:nvPr/>
          </p:nvSpPr>
          <p:spPr>
            <a:xfrm>
              <a:off x="7498210" y="3863181"/>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09" name="Rectangle 108"/>
            <p:cNvSpPr/>
            <p:nvPr/>
          </p:nvSpPr>
          <p:spPr>
            <a:xfrm>
              <a:off x="7274373" y="3956050"/>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10" name="Rectangle 109"/>
            <p:cNvSpPr/>
            <p:nvPr/>
          </p:nvSpPr>
          <p:spPr>
            <a:xfrm>
              <a:off x="7088635" y="4048919"/>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11" name="Rectangle 110"/>
            <p:cNvSpPr/>
            <p:nvPr/>
          </p:nvSpPr>
          <p:spPr>
            <a:xfrm>
              <a:off x="7067204" y="4137025"/>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12" name="Rectangle 111"/>
            <p:cNvSpPr/>
            <p:nvPr/>
          </p:nvSpPr>
          <p:spPr>
            <a:xfrm>
              <a:off x="6919566" y="4225132"/>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13" name="Rectangle 112"/>
            <p:cNvSpPr/>
            <p:nvPr/>
          </p:nvSpPr>
          <p:spPr>
            <a:xfrm>
              <a:off x="6681441" y="4318000"/>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14" name="Rectangle 113"/>
            <p:cNvSpPr/>
            <p:nvPr/>
          </p:nvSpPr>
          <p:spPr>
            <a:xfrm>
              <a:off x="7095779" y="4410869"/>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15" name="Rectangle 114"/>
            <p:cNvSpPr/>
            <p:nvPr/>
          </p:nvSpPr>
          <p:spPr>
            <a:xfrm>
              <a:off x="7212460" y="4544219"/>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16" name="Rectangle 115"/>
            <p:cNvSpPr/>
            <p:nvPr/>
          </p:nvSpPr>
          <p:spPr>
            <a:xfrm>
              <a:off x="7279135" y="4637087"/>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17" name="Rectangle 116"/>
            <p:cNvSpPr/>
            <p:nvPr/>
          </p:nvSpPr>
          <p:spPr>
            <a:xfrm>
              <a:off x="7210078" y="4725193"/>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18" name="Rectangle 117"/>
            <p:cNvSpPr/>
            <p:nvPr/>
          </p:nvSpPr>
          <p:spPr>
            <a:xfrm>
              <a:off x="7238653" y="4813299"/>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19" name="Rectangle 118"/>
            <p:cNvSpPr/>
            <p:nvPr/>
          </p:nvSpPr>
          <p:spPr>
            <a:xfrm>
              <a:off x="6979097" y="4989512"/>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20" name="Rectangle 119"/>
            <p:cNvSpPr/>
            <p:nvPr/>
          </p:nvSpPr>
          <p:spPr>
            <a:xfrm>
              <a:off x="6626672" y="4899024"/>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21" name="Oval 120"/>
            <p:cNvSpPr/>
            <p:nvPr/>
          </p:nvSpPr>
          <p:spPr>
            <a:xfrm>
              <a:off x="6691762" y="4543425"/>
              <a:ext cx="69850" cy="6985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cxnSp>
          <p:nvCxnSpPr>
            <p:cNvPr id="122" name="Straight Connector 121"/>
            <p:cNvCxnSpPr/>
            <p:nvPr/>
          </p:nvCxnSpPr>
          <p:spPr>
            <a:xfrm>
              <a:off x="7129350" y="3900487"/>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7084107" y="3990975"/>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6915038" y="4081462"/>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6891225" y="4169568"/>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6767400" y="4262437"/>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6679294" y="4352925"/>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7074582" y="4579143"/>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7115063" y="4664868"/>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7072201" y="4755355"/>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7093632" y="4848224"/>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grpSp>
        <p:nvGrpSpPr>
          <p:cNvPr id="138" name="Group 137"/>
          <p:cNvGrpSpPr/>
          <p:nvPr/>
        </p:nvGrpSpPr>
        <p:grpSpPr>
          <a:xfrm>
            <a:off x="77963" y="2197018"/>
            <a:ext cx="4475785" cy="4057667"/>
            <a:chOff x="227251" y="2141035"/>
            <a:chExt cx="4475785" cy="4057667"/>
          </a:xfrm>
        </p:grpSpPr>
        <p:sp>
          <p:nvSpPr>
            <p:cNvPr id="139" name="TextBox 138"/>
            <p:cNvSpPr txBox="1"/>
            <p:nvPr/>
          </p:nvSpPr>
          <p:spPr>
            <a:xfrm>
              <a:off x="1829084" y="5129652"/>
              <a:ext cx="269626" cy="276999"/>
            </a:xfrm>
            <a:prstGeom prst="rect">
              <a:avLst/>
            </a:prstGeom>
            <a:noFill/>
          </p:spPr>
          <p:txBody>
            <a:bodyPr wrap="none" rtlCol="0" anchor="ctr"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p:txBody>
        </p:sp>
        <p:sp>
          <p:nvSpPr>
            <p:cNvPr id="140" name="TextBox 139"/>
            <p:cNvSpPr txBox="1"/>
            <p:nvPr/>
          </p:nvSpPr>
          <p:spPr>
            <a:xfrm>
              <a:off x="2229462" y="5129652"/>
              <a:ext cx="269626" cy="276999"/>
            </a:xfrm>
            <a:prstGeom prst="rect">
              <a:avLst/>
            </a:prstGeom>
            <a:noFill/>
          </p:spPr>
          <p:txBody>
            <a:bodyPr wrap="none" rtlCol="0" anchor="ctr" anchorCtr="0">
              <a:spAutoFit/>
            </a:bodyPr>
            <a:lstStyle/>
            <a:p>
              <a:pPr algn="ctr"/>
              <a:r>
                <a:rPr lang="en-GB" sz="1200" dirty="0">
                  <a:solidFill>
                    <a:srgbClr val="4D4D4D"/>
                  </a:solidFill>
                  <a:latin typeface="Arial" panose="020B0604020202020204" pitchFamily="34" charset="0"/>
                  <a:cs typeface="Arial" panose="020B0604020202020204" pitchFamily="34" charset="0"/>
                </a:rPr>
                <a:t>6</a:t>
              </a:r>
            </a:p>
          </p:txBody>
        </p:sp>
        <p:sp>
          <p:nvSpPr>
            <p:cNvPr id="141" name="TextBox 140"/>
            <p:cNvSpPr txBox="1"/>
            <p:nvPr/>
          </p:nvSpPr>
          <p:spPr>
            <a:xfrm>
              <a:off x="2587589" y="5129652"/>
              <a:ext cx="354585" cy="276999"/>
            </a:xfrm>
            <a:prstGeom prst="rect">
              <a:avLst/>
            </a:prstGeom>
            <a:noFill/>
          </p:spPr>
          <p:txBody>
            <a:bodyPr wrap="none" rtlCol="0" anchor="ctr" anchorCtr="0">
              <a:spAutoFit/>
            </a:bodyPr>
            <a:lstStyle/>
            <a:p>
              <a:pPr algn="ctr"/>
              <a:r>
                <a:rPr lang="en-GB" sz="1200" dirty="0">
                  <a:solidFill>
                    <a:srgbClr val="4D4D4D"/>
                  </a:solidFill>
                  <a:latin typeface="Arial" panose="020B0604020202020204" pitchFamily="34" charset="0"/>
                  <a:cs typeface="Arial" panose="020B0604020202020204" pitchFamily="34" charset="0"/>
                </a:rPr>
                <a:t>12</a:t>
              </a:r>
            </a:p>
          </p:txBody>
        </p:sp>
        <p:sp>
          <p:nvSpPr>
            <p:cNvPr id="142" name="TextBox 141"/>
            <p:cNvSpPr txBox="1"/>
            <p:nvPr/>
          </p:nvSpPr>
          <p:spPr>
            <a:xfrm>
              <a:off x="4190009" y="5129652"/>
              <a:ext cx="354585" cy="276999"/>
            </a:xfrm>
            <a:prstGeom prst="rect">
              <a:avLst/>
            </a:prstGeom>
            <a:noFill/>
          </p:spPr>
          <p:txBody>
            <a:bodyPr wrap="none" rtlCol="0" anchor="ctr" anchorCtr="0">
              <a:spAutoFit/>
            </a:bodyPr>
            <a:lstStyle/>
            <a:p>
              <a:pPr algn="ctr"/>
              <a:r>
                <a:rPr lang="en-GB" sz="1200" dirty="0">
                  <a:solidFill>
                    <a:srgbClr val="4D4D4D"/>
                  </a:solidFill>
                  <a:latin typeface="Arial" panose="020B0604020202020204" pitchFamily="34" charset="0"/>
                  <a:cs typeface="Arial" panose="020B0604020202020204" pitchFamily="34" charset="0"/>
                </a:rPr>
                <a:t>36</a:t>
              </a:r>
            </a:p>
          </p:txBody>
        </p:sp>
        <p:sp>
          <p:nvSpPr>
            <p:cNvPr id="143" name="TextBox 142"/>
            <p:cNvSpPr txBox="1"/>
            <p:nvPr/>
          </p:nvSpPr>
          <p:spPr>
            <a:xfrm>
              <a:off x="2802645" y="5379684"/>
              <a:ext cx="688010" cy="276999"/>
            </a:xfrm>
            <a:prstGeom prst="rect">
              <a:avLst/>
            </a:prstGeom>
            <a:noFill/>
          </p:spPr>
          <p:txBody>
            <a:bodyPr wrap="none" rtlCol="0" anchor="ctr" anchorCtr="0">
              <a:spAutoFit/>
            </a:bodyPr>
            <a:lstStyle/>
            <a:p>
              <a:pPr algn="ctr"/>
              <a:r>
                <a:rPr lang="en-GB" sz="1200" dirty="0">
                  <a:solidFill>
                    <a:srgbClr val="4D4D4D"/>
                  </a:solidFill>
                  <a:latin typeface="Arial" panose="020B0604020202020204" pitchFamily="34" charset="0"/>
                  <a:cs typeface="Arial" panose="020B0604020202020204" pitchFamily="34" charset="0"/>
                </a:rPr>
                <a:t>Months</a:t>
              </a:r>
            </a:p>
          </p:txBody>
        </p:sp>
        <p:cxnSp>
          <p:nvCxnSpPr>
            <p:cNvPr id="144" name="Straight Connector 143"/>
            <p:cNvCxnSpPr>
              <a:cxnSpLocks/>
            </p:cNvCxnSpPr>
            <p:nvPr/>
          </p:nvCxnSpPr>
          <p:spPr>
            <a:xfrm rot="5400000">
              <a:off x="1927413"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45" name="Straight Connector 144"/>
            <p:cNvCxnSpPr>
              <a:cxnSpLocks/>
            </p:cNvCxnSpPr>
            <p:nvPr/>
          </p:nvCxnSpPr>
          <p:spPr>
            <a:xfrm rot="5400000">
              <a:off x="2127737"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46" name="Straight Connector 145"/>
            <p:cNvCxnSpPr>
              <a:cxnSpLocks/>
            </p:cNvCxnSpPr>
            <p:nvPr/>
          </p:nvCxnSpPr>
          <p:spPr>
            <a:xfrm rot="5400000">
              <a:off x="2328061"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47" name="Straight Connector 146"/>
            <p:cNvCxnSpPr>
              <a:cxnSpLocks/>
            </p:cNvCxnSpPr>
            <p:nvPr/>
          </p:nvCxnSpPr>
          <p:spPr>
            <a:xfrm rot="5400000">
              <a:off x="2528385"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48" name="Straight Connector 147"/>
            <p:cNvCxnSpPr>
              <a:cxnSpLocks/>
            </p:cNvCxnSpPr>
            <p:nvPr/>
          </p:nvCxnSpPr>
          <p:spPr>
            <a:xfrm rot="5400000">
              <a:off x="2728709"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49" name="Straight Connector 148"/>
            <p:cNvCxnSpPr>
              <a:cxnSpLocks/>
            </p:cNvCxnSpPr>
            <p:nvPr/>
          </p:nvCxnSpPr>
          <p:spPr>
            <a:xfrm>
              <a:off x="4367302" y="5095875"/>
              <a:ext cx="0" cy="80357"/>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150" name="TextBox 149"/>
            <p:cNvSpPr txBox="1"/>
            <p:nvPr/>
          </p:nvSpPr>
          <p:spPr>
            <a:xfrm>
              <a:off x="1159610" y="5737037"/>
              <a:ext cx="2281394" cy="461665"/>
            </a:xfrm>
            <a:prstGeom prst="rect">
              <a:avLst/>
            </a:prstGeom>
            <a:noFill/>
          </p:spPr>
          <p:txBody>
            <a:bodyPr wrap="none" rtlCol="0" anchor="ctr" anchorCtr="0">
              <a:spAutoFit/>
            </a:bodyPr>
            <a:lstStyle/>
            <a:p>
              <a:pPr algn="r"/>
              <a:r>
                <a:rPr lang="en-GB" sz="1200" b="1" dirty="0" smtClean="0">
                  <a:solidFill>
                    <a:srgbClr val="4D4D4D"/>
                  </a:solidFill>
                  <a:latin typeface="Arial" panose="020B0604020202020204" pitchFamily="34" charset="0"/>
                  <a:cs typeface="Arial" panose="020B0604020202020204" pitchFamily="34" charset="0"/>
                </a:rPr>
                <a:t>Median TTR, months (range)</a:t>
              </a:r>
            </a:p>
            <a:p>
              <a:pPr algn="r"/>
              <a:r>
                <a:rPr lang="en-GB" sz="1200" b="1" dirty="0" smtClean="0">
                  <a:solidFill>
                    <a:srgbClr val="4D4D4D"/>
                  </a:solidFill>
                  <a:latin typeface="Arial" panose="020B0604020202020204" pitchFamily="34" charset="0"/>
                  <a:cs typeface="Arial" panose="020B0604020202020204" pitchFamily="34" charset="0"/>
                </a:rPr>
                <a:t>Median </a:t>
              </a:r>
              <a:r>
                <a:rPr lang="en-GB" sz="1200" b="1" dirty="0" err="1" smtClean="0">
                  <a:solidFill>
                    <a:srgbClr val="4D4D4D"/>
                  </a:solidFill>
                  <a:latin typeface="Arial" panose="020B0604020202020204" pitchFamily="34" charset="0"/>
                  <a:cs typeface="Arial" panose="020B0604020202020204" pitchFamily="34" charset="0"/>
                </a:rPr>
                <a:t>DoR</a:t>
              </a:r>
              <a:r>
                <a:rPr lang="en-GB" sz="1200" b="1" dirty="0">
                  <a:solidFill>
                    <a:srgbClr val="4D4D4D"/>
                  </a:solidFill>
                  <a:latin typeface="Arial" panose="020B0604020202020204" pitchFamily="34" charset="0"/>
                  <a:cs typeface="Arial" panose="020B0604020202020204" pitchFamily="34" charset="0"/>
                </a:rPr>
                <a:t>, </a:t>
              </a:r>
              <a:r>
                <a:rPr lang="en-GB" sz="1200" b="1" dirty="0" smtClean="0">
                  <a:solidFill>
                    <a:srgbClr val="4D4D4D"/>
                  </a:solidFill>
                  <a:latin typeface="Arial" panose="020B0604020202020204" pitchFamily="34" charset="0"/>
                  <a:cs typeface="Arial" panose="020B0604020202020204" pitchFamily="34" charset="0"/>
                </a:rPr>
                <a:t>months (range)</a:t>
              </a:r>
              <a:endParaRPr lang="en-GB" sz="1200" b="1" dirty="0">
                <a:solidFill>
                  <a:srgbClr val="4D4D4D"/>
                </a:solidFill>
                <a:latin typeface="Arial" panose="020B0604020202020204" pitchFamily="34" charset="0"/>
                <a:cs typeface="Arial" panose="020B0604020202020204" pitchFamily="34" charset="0"/>
              </a:endParaRPr>
            </a:p>
          </p:txBody>
        </p:sp>
        <p:sp>
          <p:nvSpPr>
            <p:cNvPr id="151" name="TextBox 150"/>
            <p:cNvSpPr txBox="1"/>
            <p:nvPr/>
          </p:nvSpPr>
          <p:spPr>
            <a:xfrm>
              <a:off x="3388252" y="5737037"/>
              <a:ext cx="1314784" cy="461665"/>
            </a:xfrm>
            <a:prstGeom prst="rect">
              <a:avLst/>
            </a:prstGeom>
            <a:noFill/>
          </p:spPr>
          <p:txBody>
            <a:bodyPr wrap="none" rtlCol="0" anchor="ctr" anchorCtr="0">
              <a:spAutoFit/>
            </a:bodyPr>
            <a:lstStyle/>
            <a:p>
              <a:r>
                <a:rPr lang="en-GB" sz="1200" dirty="0">
                  <a:solidFill>
                    <a:srgbClr val="4D4D4D"/>
                  </a:solidFill>
                  <a:latin typeface="Arial" panose="020B0604020202020204" pitchFamily="34" charset="0"/>
                  <a:cs typeface="Arial" panose="020B0604020202020204" pitchFamily="34" charset="0"/>
                </a:rPr>
                <a:t>1.9 (1.4–5.6)</a:t>
              </a:r>
            </a:p>
            <a:p>
              <a:r>
                <a:rPr lang="en-GB" sz="1200" dirty="0">
                  <a:solidFill>
                    <a:srgbClr val="4D4D4D"/>
                  </a:solidFill>
                  <a:latin typeface="Arial" panose="020B0604020202020204" pitchFamily="34" charset="0"/>
                  <a:cs typeface="Arial" panose="020B0604020202020204" pitchFamily="34" charset="0"/>
                </a:rPr>
                <a:t>17.1 (7.2–32.5+)</a:t>
              </a:r>
            </a:p>
          </p:txBody>
        </p:sp>
        <p:sp>
          <p:nvSpPr>
            <p:cNvPr id="152" name="TextBox 151"/>
            <p:cNvSpPr txBox="1"/>
            <p:nvPr/>
          </p:nvSpPr>
          <p:spPr>
            <a:xfrm>
              <a:off x="1962150" y="2141035"/>
              <a:ext cx="2400300" cy="307777"/>
            </a:xfrm>
            <a:prstGeom prst="rect">
              <a:avLst/>
            </a:prstGeom>
            <a:noFill/>
          </p:spPr>
          <p:txBody>
            <a:bodyPr wrap="square" rtlCol="0" anchor="ctr" anchorCtr="0">
              <a:spAutoFit/>
            </a:bodyPr>
            <a:lstStyle/>
            <a:p>
              <a:pPr algn="ctr"/>
              <a:r>
                <a:rPr lang="en-GB" sz="1400" b="1" dirty="0">
                  <a:solidFill>
                    <a:srgbClr val="4D4D4D"/>
                  </a:solidFill>
                  <a:latin typeface="Arial" panose="020B0604020202020204" pitchFamily="34" charset="0"/>
                  <a:cs typeface="Arial" panose="020B0604020202020204" pitchFamily="34" charset="0"/>
                </a:rPr>
                <a:t>Dose escalation</a:t>
              </a:r>
            </a:p>
          </p:txBody>
        </p:sp>
        <p:sp>
          <p:nvSpPr>
            <p:cNvPr id="153" name="TextBox 152"/>
            <p:cNvSpPr txBox="1"/>
            <p:nvPr/>
          </p:nvSpPr>
          <p:spPr>
            <a:xfrm>
              <a:off x="227251" y="2768463"/>
              <a:ext cx="931482" cy="461665"/>
            </a:xfrm>
            <a:prstGeom prst="rect">
              <a:avLst/>
            </a:prstGeom>
            <a:noFill/>
          </p:spPr>
          <p:txBody>
            <a:bodyPr wrap="squar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Uninfected</a:t>
              </a:r>
              <a:br>
                <a:rPr lang="en-GB" sz="1200" dirty="0">
                  <a:solidFill>
                    <a:srgbClr val="4D4D4D"/>
                  </a:solidFill>
                  <a:latin typeface="Arial" panose="020B0604020202020204" pitchFamily="34" charset="0"/>
                  <a:cs typeface="Arial" panose="020B0604020202020204" pitchFamily="34" charset="0"/>
                </a:rPr>
              </a:br>
              <a:r>
                <a:rPr lang="en-GB" sz="1200" dirty="0">
                  <a:solidFill>
                    <a:srgbClr val="4D4D4D"/>
                  </a:solidFill>
                  <a:latin typeface="Arial" panose="020B0604020202020204" pitchFamily="34" charset="0"/>
                  <a:cs typeface="Arial" panose="020B0604020202020204" pitchFamily="34" charset="0"/>
                </a:rPr>
                <a:t>(n=3)</a:t>
              </a:r>
            </a:p>
          </p:txBody>
        </p:sp>
        <p:sp>
          <p:nvSpPr>
            <p:cNvPr id="154" name="TextBox 153"/>
            <p:cNvSpPr txBox="1"/>
            <p:nvPr/>
          </p:nvSpPr>
          <p:spPr>
            <a:xfrm>
              <a:off x="312835" y="3898763"/>
              <a:ext cx="845898" cy="461665"/>
            </a:xfrm>
            <a:prstGeom prst="rect">
              <a:avLst/>
            </a:prstGeom>
            <a:noFill/>
          </p:spPr>
          <p:txBody>
            <a:bodyPr wrap="squar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HCV</a:t>
              </a:r>
              <a:br>
                <a:rPr lang="en-GB" sz="1200" dirty="0">
                  <a:solidFill>
                    <a:srgbClr val="4D4D4D"/>
                  </a:solidFill>
                  <a:latin typeface="Arial" panose="020B0604020202020204" pitchFamily="34" charset="0"/>
                  <a:cs typeface="Arial" panose="020B0604020202020204" pitchFamily="34" charset="0"/>
                </a:rPr>
              </a:br>
              <a:r>
                <a:rPr lang="en-GB" sz="1200" dirty="0">
                  <a:solidFill>
                    <a:srgbClr val="4D4D4D"/>
                  </a:solidFill>
                  <a:latin typeface="Arial" panose="020B0604020202020204" pitchFamily="34" charset="0"/>
                  <a:cs typeface="Arial" panose="020B0604020202020204" pitchFamily="34" charset="0"/>
                </a:rPr>
                <a:t>(n=2)</a:t>
              </a:r>
            </a:p>
          </p:txBody>
        </p:sp>
        <p:sp>
          <p:nvSpPr>
            <p:cNvPr id="155" name="TextBox 154"/>
            <p:cNvSpPr txBox="1"/>
            <p:nvPr/>
          </p:nvSpPr>
          <p:spPr>
            <a:xfrm>
              <a:off x="312835" y="4670435"/>
              <a:ext cx="845898" cy="461665"/>
            </a:xfrm>
            <a:prstGeom prst="rect">
              <a:avLst/>
            </a:prstGeom>
            <a:noFill/>
          </p:spPr>
          <p:txBody>
            <a:bodyPr wrap="squar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HBV</a:t>
              </a:r>
              <a:br>
                <a:rPr lang="en-GB" sz="1200" dirty="0">
                  <a:solidFill>
                    <a:srgbClr val="4D4D4D"/>
                  </a:solidFill>
                  <a:latin typeface="Arial" panose="020B0604020202020204" pitchFamily="34" charset="0"/>
                  <a:cs typeface="Arial" panose="020B0604020202020204" pitchFamily="34" charset="0"/>
                </a:rPr>
              </a:br>
              <a:r>
                <a:rPr lang="en-GB" sz="1200" dirty="0">
                  <a:solidFill>
                    <a:srgbClr val="4D4D4D"/>
                  </a:solidFill>
                  <a:latin typeface="Arial" panose="020B0604020202020204" pitchFamily="34" charset="0"/>
                  <a:cs typeface="Arial" panose="020B0604020202020204" pitchFamily="34" charset="0"/>
                </a:rPr>
                <a:t>(n=1)</a:t>
              </a:r>
            </a:p>
          </p:txBody>
        </p:sp>
        <p:sp>
          <p:nvSpPr>
            <p:cNvPr id="156" name="Freeform: Shape 17"/>
            <p:cNvSpPr/>
            <p:nvPr/>
          </p:nvSpPr>
          <p:spPr>
            <a:xfrm>
              <a:off x="1963413" y="2496385"/>
              <a:ext cx="2411420" cy="2608490"/>
            </a:xfrm>
            <a:custGeom>
              <a:avLst/>
              <a:gdLst>
                <a:gd name="connsiteX0" fmla="*/ 0 w 3214688"/>
                <a:gd name="connsiteY0" fmla="*/ 0 h 2395538"/>
                <a:gd name="connsiteX1" fmla="*/ 0 w 3214688"/>
                <a:gd name="connsiteY1" fmla="*/ 2395538 h 2395538"/>
                <a:gd name="connsiteX2" fmla="*/ 3214688 w 3214688"/>
                <a:gd name="connsiteY2" fmla="*/ 2395538 h 2395538"/>
              </a:gdLst>
              <a:ahLst/>
              <a:cxnLst>
                <a:cxn ang="0">
                  <a:pos x="connsiteX0" y="connsiteY0"/>
                </a:cxn>
                <a:cxn ang="0">
                  <a:pos x="connsiteX1" y="connsiteY1"/>
                </a:cxn>
                <a:cxn ang="0">
                  <a:pos x="connsiteX2" y="connsiteY2"/>
                </a:cxn>
              </a:cxnLst>
              <a:rect l="l" t="t" r="r" b="b"/>
              <a:pathLst>
                <a:path w="3214688" h="2395538">
                  <a:moveTo>
                    <a:pt x="0" y="0"/>
                  </a:moveTo>
                  <a:lnTo>
                    <a:pt x="0" y="2395538"/>
                  </a:lnTo>
                  <a:lnTo>
                    <a:pt x="3214688" y="2395538"/>
                  </a:lnTo>
                </a:path>
              </a:pathLst>
            </a:cu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cxnSp>
          <p:nvCxnSpPr>
            <p:cNvPr id="157" name="Straight Connector 156"/>
            <p:cNvCxnSpPr>
              <a:cxnSpLocks/>
            </p:cNvCxnSpPr>
            <p:nvPr/>
          </p:nvCxnSpPr>
          <p:spPr>
            <a:xfrm rot="5400000">
              <a:off x="2929033"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158" name="TextBox 157"/>
            <p:cNvSpPr txBox="1"/>
            <p:nvPr/>
          </p:nvSpPr>
          <p:spPr>
            <a:xfrm>
              <a:off x="2988195" y="5129652"/>
              <a:ext cx="354585" cy="276999"/>
            </a:xfrm>
            <a:prstGeom prst="rect">
              <a:avLst/>
            </a:prstGeom>
            <a:noFill/>
          </p:spPr>
          <p:txBody>
            <a:bodyPr wrap="none" rtlCol="0" anchor="ctr" anchorCtr="0">
              <a:spAutoFit/>
            </a:bodyPr>
            <a:lstStyle/>
            <a:p>
              <a:pPr algn="ctr"/>
              <a:r>
                <a:rPr lang="en-GB" sz="1200" dirty="0">
                  <a:solidFill>
                    <a:srgbClr val="4D4D4D"/>
                  </a:solidFill>
                  <a:latin typeface="Arial" panose="020B0604020202020204" pitchFamily="34" charset="0"/>
                  <a:cs typeface="Arial" panose="020B0604020202020204" pitchFamily="34" charset="0"/>
                </a:rPr>
                <a:t>18</a:t>
              </a:r>
            </a:p>
          </p:txBody>
        </p:sp>
        <p:cxnSp>
          <p:nvCxnSpPr>
            <p:cNvPr id="159" name="Straight Connector 158"/>
            <p:cNvCxnSpPr>
              <a:cxnSpLocks/>
            </p:cNvCxnSpPr>
            <p:nvPr/>
          </p:nvCxnSpPr>
          <p:spPr>
            <a:xfrm rot="5400000">
              <a:off x="3129357"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0" name="Straight Connector 159"/>
            <p:cNvCxnSpPr>
              <a:cxnSpLocks/>
            </p:cNvCxnSpPr>
            <p:nvPr/>
          </p:nvCxnSpPr>
          <p:spPr>
            <a:xfrm rot="5400000">
              <a:off x="3329681"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161" name="TextBox 160"/>
            <p:cNvSpPr txBox="1"/>
            <p:nvPr/>
          </p:nvSpPr>
          <p:spPr>
            <a:xfrm>
              <a:off x="3388801" y="5129652"/>
              <a:ext cx="354585" cy="276999"/>
            </a:xfrm>
            <a:prstGeom prst="rect">
              <a:avLst/>
            </a:prstGeom>
            <a:noFill/>
          </p:spPr>
          <p:txBody>
            <a:bodyPr wrap="none" rtlCol="0" anchor="ctr" anchorCtr="0">
              <a:spAutoFit/>
            </a:bodyPr>
            <a:lstStyle/>
            <a:p>
              <a:pPr algn="ctr"/>
              <a:r>
                <a:rPr lang="en-GB" sz="1200" dirty="0">
                  <a:solidFill>
                    <a:srgbClr val="4D4D4D"/>
                  </a:solidFill>
                  <a:latin typeface="Arial" panose="020B0604020202020204" pitchFamily="34" charset="0"/>
                  <a:cs typeface="Arial" panose="020B0604020202020204" pitchFamily="34" charset="0"/>
                </a:rPr>
                <a:t>24</a:t>
              </a:r>
            </a:p>
          </p:txBody>
        </p:sp>
        <p:cxnSp>
          <p:nvCxnSpPr>
            <p:cNvPr id="162" name="Straight Connector 161"/>
            <p:cNvCxnSpPr>
              <a:cxnSpLocks/>
            </p:cNvCxnSpPr>
            <p:nvPr/>
          </p:nvCxnSpPr>
          <p:spPr>
            <a:xfrm rot="5400000">
              <a:off x="3530005"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3" name="Straight Connector 162"/>
            <p:cNvCxnSpPr>
              <a:cxnSpLocks/>
            </p:cNvCxnSpPr>
            <p:nvPr/>
          </p:nvCxnSpPr>
          <p:spPr>
            <a:xfrm rot="5400000">
              <a:off x="3730329"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164" name="TextBox 163"/>
            <p:cNvSpPr txBox="1"/>
            <p:nvPr/>
          </p:nvSpPr>
          <p:spPr>
            <a:xfrm>
              <a:off x="3789407" y="5129652"/>
              <a:ext cx="354585" cy="276999"/>
            </a:xfrm>
            <a:prstGeom prst="rect">
              <a:avLst/>
            </a:prstGeom>
            <a:noFill/>
          </p:spPr>
          <p:txBody>
            <a:bodyPr wrap="none" rtlCol="0" anchor="ctr" anchorCtr="0">
              <a:spAutoFit/>
            </a:bodyPr>
            <a:lstStyle/>
            <a:p>
              <a:pPr algn="ctr"/>
              <a:r>
                <a:rPr lang="en-GB" sz="1200" dirty="0">
                  <a:solidFill>
                    <a:srgbClr val="4D4D4D"/>
                  </a:solidFill>
                  <a:latin typeface="Arial" panose="020B0604020202020204" pitchFamily="34" charset="0"/>
                  <a:cs typeface="Arial" panose="020B0604020202020204" pitchFamily="34" charset="0"/>
                </a:rPr>
                <a:t>30</a:t>
              </a:r>
            </a:p>
          </p:txBody>
        </p:sp>
        <p:cxnSp>
          <p:nvCxnSpPr>
            <p:cNvPr id="165" name="Straight Connector 164"/>
            <p:cNvCxnSpPr>
              <a:cxnSpLocks/>
            </p:cNvCxnSpPr>
            <p:nvPr/>
          </p:nvCxnSpPr>
          <p:spPr>
            <a:xfrm rot="5400000">
              <a:off x="3930653"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66" name="Straight Connector 165"/>
            <p:cNvCxnSpPr>
              <a:cxnSpLocks/>
            </p:cNvCxnSpPr>
            <p:nvPr/>
          </p:nvCxnSpPr>
          <p:spPr>
            <a:xfrm rot="5400000">
              <a:off x="4130977" y="514023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167" name="Rectangle 166"/>
            <p:cNvSpPr/>
            <p:nvPr/>
          </p:nvSpPr>
          <p:spPr>
            <a:xfrm>
              <a:off x="1970088" y="2563527"/>
              <a:ext cx="2254250" cy="22383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68" name="Rectangle 167"/>
            <p:cNvSpPr/>
            <p:nvPr/>
          </p:nvSpPr>
          <p:spPr>
            <a:xfrm>
              <a:off x="1970088" y="2887377"/>
              <a:ext cx="1677987" cy="22383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69" name="Rectangle 168"/>
            <p:cNvSpPr/>
            <p:nvPr/>
          </p:nvSpPr>
          <p:spPr>
            <a:xfrm>
              <a:off x="1970088" y="3211227"/>
              <a:ext cx="1082675" cy="22383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70" name="Rectangle 169"/>
            <p:cNvSpPr/>
            <p:nvPr/>
          </p:nvSpPr>
          <p:spPr>
            <a:xfrm>
              <a:off x="1970089" y="3855752"/>
              <a:ext cx="1535112" cy="2238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71" name="Rectangle 170"/>
            <p:cNvSpPr/>
            <p:nvPr/>
          </p:nvSpPr>
          <p:spPr>
            <a:xfrm>
              <a:off x="1970088" y="4179602"/>
              <a:ext cx="1254125" cy="2238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b="1">
                <a:ln w="12700">
                  <a:solidFill>
                    <a:srgbClr val="FFFFFF">
                      <a:satMod val="155000"/>
                    </a:srgbClr>
                  </a:solidFill>
                  <a:prstDash val="solid"/>
                </a:ln>
                <a:solidFill>
                  <a:srgbClr val="4D4D4D"/>
                </a:solidFill>
                <a:effectLst>
                  <a:outerShdw blurRad="41275" dist="20320" dir="1800000" algn="tl" rotWithShape="0">
                    <a:srgbClr val="000000">
                      <a:alpha val="40000"/>
                    </a:srgbClr>
                  </a:outerShdw>
                </a:effectLst>
              </a:endParaRPr>
            </a:p>
          </p:txBody>
        </p:sp>
        <p:sp>
          <p:nvSpPr>
            <p:cNvPr id="172" name="Rectangle 171"/>
            <p:cNvSpPr/>
            <p:nvPr/>
          </p:nvSpPr>
          <p:spPr>
            <a:xfrm>
              <a:off x="1970088" y="4789349"/>
              <a:ext cx="668337" cy="2238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73" name="TextBox 172"/>
            <p:cNvSpPr txBox="1"/>
            <p:nvPr/>
          </p:nvSpPr>
          <p:spPr>
            <a:xfrm>
              <a:off x="1093788" y="2536946"/>
              <a:ext cx="845898" cy="276999"/>
            </a:xfrm>
            <a:prstGeom prst="rect">
              <a:avLst/>
            </a:prstGeom>
            <a:noFill/>
          </p:spPr>
          <p:txBody>
            <a:bodyPr wrap="squar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3 mg/kg</a:t>
              </a:r>
            </a:p>
          </p:txBody>
        </p:sp>
        <p:cxnSp>
          <p:nvCxnSpPr>
            <p:cNvPr id="174" name="Straight Connector 173"/>
            <p:cNvCxnSpPr/>
            <p:nvPr/>
          </p:nvCxnSpPr>
          <p:spPr>
            <a:xfrm>
              <a:off x="4193268" y="2675445"/>
              <a:ext cx="144000" cy="0"/>
            </a:xfrm>
            <a:prstGeom prst="line">
              <a:avLst/>
            </a:prstGeom>
            <a:ln w="19050" cap="flat">
              <a:solidFill>
                <a:srgbClr val="4D4D4D"/>
              </a:solidFill>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75" name="Rectangle 174"/>
            <p:cNvSpPr/>
            <p:nvPr/>
          </p:nvSpPr>
          <p:spPr>
            <a:xfrm>
              <a:off x="2214218" y="2640520"/>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76" name="Oval 175"/>
            <p:cNvSpPr/>
            <p:nvPr/>
          </p:nvSpPr>
          <p:spPr>
            <a:xfrm>
              <a:off x="2116587" y="2640520"/>
              <a:ext cx="69850" cy="6985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77" name="Oval 176"/>
            <p:cNvSpPr/>
            <p:nvPr/>
          </p:nvSpPr>
          <p:spPr>
            <a:xfrm>
              <a:off x="2018956" y="264052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78" name="Rectangle 177"/>
            <p:cNvSpPr/>
            <p:nvPr/>
          </p:nvSpPr>
          <p:spPr>
            <a:xfrm>
              <a:off x="2457106" y="2964370"/>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79" name="Oval 178"/>
            <p:cNvSpPr/>
            <p:nvPr/>
          </p:nvSpPr>
          <p:spPr>
            <a:xfrm>
              <a:off x="2116587" y="2964370"/>
              <a:ext cx="69850" cy="6985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80" name="Oval 179"/>
            <p:cNvSpPr/>
            <p:nvPr/>
          </p:nvSpPr>
          <p:spPr>
            <a:xfrm>
              <a:off x="2026100" y="296437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81" name="Rectangle 180"/>
            <p:cNvSpPr/>
            <p:nvPr/>
          </p:nvSpPr>
          <p:spPr>
            <a:xfrm>
              <a:off x="2959550" y="3288220"/>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82" name="Oval 181"/>
            <p:cNvSpPr/>
            <p:nvPr/>
          </p:nvSpPr>
          <p:spPr>
            <a:xfrm>
              <a:off x="2026100" y="3288220"/>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83" name="Oval 182"/>
            <p:cNvSpPr/>
            <p:nvPr/>
          </p:nvSpPr>
          <p:spPr>
            <a:xfrm>
              <a:off x="2299944" y="3932745"/>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84" name="Oval 183"/>
            <p:cNvSpPr/>
            <p:nvPr/>
          </p:nvSpPr>
          <p:spPr>
            <a:xfrm>
              <a:off x="2580931" y="3932745"/>
              <a:ext cx="69850" cy="6985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85" name="Rectangle 184"/>
            <p:cNvSpPr/>
            <p:nvPr/>
          </p:nvSpPr>
          <p:spPr>
            <a:xfrm>
              <a:off x="3954912" y="3932745"/>
              <a:ext cx="69850" cy="698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86" name="Rectangle 185"/>
            <p:cNvSpPr/>
            <p:nvPr/>
          </p:nvSpPr>
          <p:spPr>
            <a:xfrm>
              <a:off x="3342932" y="4256595"/>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87" name="Oval 186"/>
            <p:cNvSpPr/>
            <p:nvPr/>
          </p:nvSpPr>
          <p:spPr>
            <a:xfrm>
              <a:off x="2083250" y="4256595"/>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88" name="Oval 187"/>
            <p:cNvSpPr/>
            <p:nvPr/>
          </p:nvSpPr>
          <p:spPr>
            <a:xfrm>
              <a:off x="2111825" y="4866342"/>
              <a:ext cx="69850" cy="69850"/>
            </a:xfrm>
            <a:prstGeom prst="ellipse">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89" name="Rectangle 188"/>
            <p:cNvSpPr/>
            <p:nvPr/>
          </p:nvSpPr>
          <p:spPr>
            <a:xfrm>
              <a:off x="2761907" y="4866342"/>
              <a:ext cx="69850" cy="6985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sp>
          <p:nvSpPr>
            <p:cNvPr id="190" name="TextBox 189"/>
            <p:cNvSpPr txBox="1"/>
            <p:nvPr/>
          </p:nvSpPr>
          <p:spPr>
            <a:xfrm>
              <a:off x="1093788" y="2860796"/>
              <a:ext cx="845898" cy="276999"/>
            </a:xfrm>
            <a:prstGeom prst="rect">
              <a:avLst/>
            </a:prstGeom>
            <a:noFill/>
          </p:spPr>
          <p:txBody>
            <a:bodyPr wrap="squar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1 mg/kg</a:t>
              </a:r>
            </a:p>
          </p:txBody>
        </p:sp>
        <p:sp>
          <p:nvSpPr>
            <p:cNvPr id="191" name="TextBox 190"/>
            <p:cNvSpPr txBox="1"/>
            <p:nvPr/>
          </p:nvSpPr>
          <p:spPr>
            <a:xfrm>
              <a:off x="1093788" y="3184646"/>
              <a:ext cx="845898" cy="276999"/>
            </a:xfrm>
            <a:prstGeom prst="rect">
              <a:avLst/>
            </a:prstGeom>
            <a:noFill/>
          </p:spPr>
          <p:txBody>
            <a:bodyPr wrap="squar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10 mg/kg</a:t>
              </a:r>
            </a:p>
          </p:txBody>
        </p:sp>
        <p:sp>
          <p:nvSpPr>
            <p:cNvPr id="192" name="TextBox 191"/>
            <p:cNvSpPr txBox="1"/>
            <p:nvPr/>
          </p:nvSpPr>
          <p:spPr>
            <a:xfrm>
              <a:off x="783409" y="3829171"/>
              <a:ext cx="1156277" cy="276999"/>
            </a:xfrm>
            <a:prstGeom prst="rect">
              <a:avLst/>
            </a:prstGeom>
            <a:noFill/>
          </p:spPr>
          <p:txBody>
            <a:bodyPr wrap="squar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0.3 mg/kg</a:t>
              </a:r>
            </a:p>
          </p:txBody>
        </p:sp>
        <p:sp>
          <p:nvSpPr>
            <p:cNvPr id="193" name="TextBox 192"/>
            <p:cNvSpPr txBox="1"/>
            <p:nvPr/>
          </p:nvSpPr>
          <p:spPr>
            <a:xfrm>
              <a:off x="1093788" y="4153021"/>
              <a:ext cx="845898" cy="276999"/>
            </a:xfrm>
            <a:prstGeom prst="rect">
              <a:avLst/>
            </a:prstGeom>
            <a:noFill/>
          </p:spPr>
          <p:txBody>
            <a:bodyPr wrap="squar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1 mg/kg</a:t>
              </a:r>
            </a:p>
          </p:txBody>
        </p:sp>
        <p:sp>
          <p:nvSpPr>
            <p:cNvPr id="194" name="TextBox 193"/>
            <p:cNvSpPr txBox="1"/>
            <p:nvPr/>
          </p:nvSpPr>
          <p:spPr>
            <a:xfrm>
              <a:off x="783409" y="4762768"/>
              <a:ext cx="1156277" cy="276999"/>
            </a:xfrm>
            <a:prstGeom prst="rect">
              <a:avLst/>
            </a:prstGeom>
            <a:noFill/>
          </p:spPr>
          <p:txBody>
            <a:bodyPr wrap="squar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0.1 mg/kg</a:t>
              </a:r>
            </a:p>
          </p:txBody>
        </p:sp>
      </p:grpSp>
    </p:spTree>
    <p:extLst>
      <p:ext uri="{BB962C8B-B14F-4D97-AF65-F5344CB8AC3E}">
        <p14:creationId xmlns:p14="http://schemas.microsoft.com/office/powerpoint/2010/main" val="17764042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226: Nivolumab dose escalation and expansion in patients with advanced hepatocellular carcinoma (HCC): The CheckMate 040 </a:t>
            </a:r>
            <a:r>
              <a:rPr lang="en-GB" dirty="0" smtClean="0"/>
              <a:t>study – </a:t>
            </a:r>
            <a:r>
              <a:rPr lang="en-GB" dirty="0" err="1" smtClean="0"/>
              <a:t>Melero</a:t>
            </a:r>
            <a:r>
              <a:rPr lang="en-GB" dirty="0" smtClean="0"/>
              <a:t> I, et al</a:t>
            </a:r>
            <a:endParaRPr lang="en-GB" dirty="0"/>
          </a:p>
        </p:txBody>
      </p:sp>
      <p:sp>
        <p:nvSpPr>
          <p:cNvPr id="3" name="Content Placeholder 2"/>
          <p:cNvSpPr>
            <a:spLocks noGrp="1"/>
          </p:cNvSpPr>
          <p:nvPr>
            <p:ph idx="1"/>
          </p:nvPr>
        </p:nvSpPr>
        <p:spPr>
          <a:xfrm>
            <a:off x="365124" y="1254035"/>
            <a:ext cx="8413751" cy="574765"/>
          </a:xfrm>
        </p:spPr>
        <p:txBody>
          <a:bodyPr/>
          <a:lstStyle/>
          <a:p>
            <a:pPr marL="0" indent="0">
              <a:buNone/>
            </a:pPr>
            <a:r>
              <a:rPr lang="en-GB" b="1" dirty="0" smtClean="0"/>
              <a:t>Key results (cont.)</a:t>
            </a:r>
          </a:p>
          <a:p>
            <a:pPr marL="0" indent="0">
              <a:buNone/>
            </a:pPr>
            <a:endParaRPr lang="en-GB" dirty="0"/>
          </a:p>
        </p:txBody>
      </p:sp>
      <p:sp>
        <p:nvSpPr>
          <p:cNvPr id="4" name="Text Placeholder 3"/>
          <p:cNvSpPr>
            <a:spLocks noGrp="1"/>
          </p:cNvSpPr>
          <p:nvPr>
            <p:ph type="body" sz="quarter" idx="10"/>
          </p:nvPr>
        </p:nvSpPr>
        <p:spPr/>
        <p:txBody>
          <a:bodyPr/>
          <a:lstStyle/>
          <a:p>
            <a:r>
              <a:rPr lang="en-GB" baseline="30000" dirty="0" err="1"/>
              <a:t>a</a:t>
            </a:r>
            <a:r>
              <a:rPr lang="en-GB" dirty="0" err="1"/>
              <a:t>Data</a:t>
            </a:r>
            <a:r>
              <a:rPr lang="en-GB" dirty="0"/>
              <a:t> cut-off August 8, 2016. NC, not available/not </a:t>
            </a:r>
            <a:r>
              <a:rPr lang="en-GB" dirty="0" smtClean="0"/>
              <a:t>calculated</a:t>
            </a:r>
            <a:endParaRPr lang="en-GB" dirty="0"/>
          </a:p>
        </p:txBody>
      </p:sp>
      <p:sp>
        <p:nvSpPr>
          <p:cNvPr id="5" name="Text Placeholder 4"/>
          <p:cNvSpPr>
            <a:spLocks noGrp="1"/>
          </p:cNvSpPr>
          <p:nvPr>
            <p:ph type="body" sz="quarter" idx="11"/>
          </p:nvPr>
        </p:nvSpPr>
        <p:spPr/>
        <p:txBody>
          <a:bodyPr/>
          <a:lstStyle/>
          <a:p>
            <a:r>
              <a:rPr lang="en-GB" dirty="0" err="1" smtClean="0"/>
              <a:t>Melero</a:t>
            </a:r>
            <a:r>
              <a:rPr lang="en-GB" dirty="0" smtClean="0"/>
              <a:t> I,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226 </a:t>
            </a:r>
            <a:endParaRPr lang="en-GB" dirty="0"/>
          </a:p>
        </p:txBody>
      </p:sp>
      <p:sp>
        <p:nvSpPr>
          <p:cNvPr id="6" name="Content Placeholder 1"/>
          <p:cNvSpPr txBox="1">
            <a:spLocks/>
          </p:cNvSpPr>
          <p:nvPr/>
        </p:nvSpPr>
        <p:spPr bwMode="auto">
          <a:xfrm>
            <a:off x="457200" y="1488722"/>
            <a:ext cx="8229600" cy="4637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ctr">
              <a:buClr>
                <a:srgbClr val="043882"/>
              </a:buClr>
              <a:buFontTx/>
              <a:buNone/>
            </a:pPr>
            <a:r>
              <a:rPr lang="en-GB" b="1" dirty="0" smtClean="0"/>
              <a:t>OS in </a:t>
            </a:r>
            <a:r>
              <a:rPr lang="en-GB" b="1" dirty="0" err="1" smtClean="0"/>
              <a:t>sorafenib</a:t>
            </a:r>
            <a:r>
              <a:rPr lang="en-GB" b="1" dirty="0" smtClean="0"/>
              <a:t>-experienced patients (2L)</a:t>
            </a:r>
            <a:endParaRPr lang="en-GB" b="1" dirty="0"/>
          </a:p>
        </p:txBody>
      </p:sp>
      <p:graphicFrame>
        <p:nvGraphicFramePr>
          <p:cNvPr id="7" name="Table 6"/>
          <p:cNvGraphicFramePr>
            <a:graphicFrameLocks noGrp="1"/>
          </p:cNvGraphicFramePr>
          <p:nvPr>
            <p:extLst>
              <p:ext uri="{D42A27DB-BD31-4B8C-83A1-F6EECF244321}">
                <p14:modId xmlns:p14="http://schemas.microsoft.com/office/powerpoint/2010/main" val="3067487174"/>
              </p:ext>
            </p:extLst>
          </p:nvPr>
        </p:nvGraphicFramePr>
        <p:xfrm>
          <a:off x="515304" y="4614946"/>
          <a:ext cx="8019097" cy="1371600"/>
        </p:xfrm>
        <a:graphic>
          <a:graphicData uri="http://schemas.openxmlformats.org/drawingml/2006/table">
            <a:tbl>
              <a:tblPr firstRow="1" bandRow="1">
                <a:tableStyleId>{2D5ABB26-0587-4C30-8999-92F81FD0307C}</a:tableStyleId>
              </a:tblPr>
              <a:tblGrid>
                <a:gridCol w="3118524">
                  <a:extLst>
                    <a:ext uri="{9D8B030D-6E8A-4147-A177-3AD203B41FA5}">
                      <a16:colId xmlns:a16="http://schemas.microsoft.com/office/drawing/2014/main" xmlns="" val="4274510240"/>
                    </a:ext>
                  </a:extLst>
                </a:gridCol>
                <a:gridCol w="2466585">
                  <a:extLst>
                    <a:ext uri="{9D8B030D-6E8A-4147-A177-3AD203B41FA5}">
                      <a16:colId xmlns:a16="http://schemas.microsoft.com/office/drawing/2014/main" xmlns="" val="2227783289"/>
                    </a:ext>
                  </a:extLst>
                </a:gridCol>
                <a:gridCol w="2433988">
                  <a:extLst>
                    <a:ext uri="{9D8B030D-6E8A-4147-A177-3AD203B41FA5}">
                      <a16:colId xmlns:a16="http://schemas.microsoft.com/office/drawing/2014/main" xmlns="" val="2232029567"/>
                    </a:ext>
                  </a:extLst>
                </a:gridCol>
              </a:tblGrid>
              <a:tr h="0">
                <a:tc>
                  <a:txBody>
                    <a:bodyPr/>
                    <a:lstStyle/>
                    <a:p>
                      <a:r>
                        <a:rPr lang="en-GB" sz="1200" b="1" dirty="0">
                          <a:solidFill>
                            <a:schemeClr val="tx1"/>
                          </a:solidFill>
                          <a:latin typeface="Arial" panose="020B0604020202020204" pitchFamily="34" charset="0"/>
                          <a:cs typeface="Arial" panose="020B0604020202020204" pitchFamily="34" charset="0"/>
                        </a:rPr>
                        <a:t>OS </a:t>
                      </a:r>
                      <a:r>
                        <a:rPr lang="en-GB" sz="1200" b="1" dirty="0" smtClean="0">
                          <a:solidFill>
                            <a:srgbClr val="4D4D4D"/>
                          </a:solidFill>
                          <a:latin typeface="Arial" panose="020B0604020202020204" pitchFamily="34" charset="0"/>
                          <a:cs typeface="Arial" panose="020B0604020202020204" pitchFamily="34" charset="0"/>
                        </a:rPr>
                        <a:t>rate</a:t>
                      </a:r>
                      <a:r>
                        <a:rPr lang="en-GB" sz="1200" b="1" dirty="0" smtClean="0">
                          <a:solidFill>
                            <a:schemeClr val="tx1"/>
                          </a:solidFill>
                          <a:latin typeface="Arial" panose="020B0604020202020204" pitchFamily="34" charset="0"/>
                          <a:cs typeface="Arial" panose="020B0604020202020204" pitchFamily="34" charset="0"/>
                        </a:rPr>
                        <a:t>, % </a:t>
                      </a:r>
                      <a:r>
                        <a:rPr lang="en-GB" sz="1200" b="1" dirty="0">
                          <a:solidFill>
                            <a:schemeClr val="tx1"/>
                          </a:solidFill>
                          <a:latin typeface="Arial" panose="020B0604020202020204" pitchFamily="34" charset="0"/>
                          <a:cs typeface="Arial" panose="020B0604020202020204" pitchFamily="34" charset="0"/>
                        </a:rPr>
                        <a:t>(</a:t>
                      </a:r>
                      <a:r>
                        <a:rPr lang="en-GB" sz="1200" b="1" dirty="0" smtClean="0">
                          <a:solidFill>
                            <a:schemeClr val="tx1"/>
                          </a:solidFill>
                          <a:latin typeface="Arial" panose="020B0604020202020204" pitchFamily="34" charset="0"/>
                          <a:cs typeface="Arial" panose="020B0604020202020204" pitchFamily="34" charset="0"/>
                        </a:rPr>
                        <a:t>95%</a:t>
                      </a:r>
                      <a:r>
                        <a:rPr lang="en-GB" sz="1200" b="1" baseline="0" dirty="0" smtClean="0">
                          <a:solidFill>
                            <a:schemeClr val="tx1"/>
                          </a:solidFill>
                          <a:latin typeface="Arial" panose="020B0604020202020204" pitchFamily="34" charset="0"/>
                          <a:cs typeface="Arial" panose="020B0604020202020204" pitchFamily="34" charset="0"/>
                        </a:rPr>
                        <a:t>CI)</a:t>
                      </a:r>
                      <a:endParaRPr lang="en-GB" sz="1200" b="1" dirty="0">
                        <a:solidFill>
                          <a:schemeClr val="tx1"/>
                        </a:solidFill>
                        <a:latin typeface="Arial" panose="020B0604020202020204" pitchFamily="34" charset="0"/>
                        <a:cs typeface="Arial" panose="020B0604020202020204" pitchFamily="34" charset="0"/>
                      </a:endParaRPr>
                    </a:p>
                  </a:txBody>
                  <a:tcPr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en-GB" sz="1200" b="1" dirty="0">
                          <a:solidFill>
                            <a:schemeClr val="tx1"/>
                          </a:solidFill>
                          <a:latin typeface="Arial" panose="020B0604020202020204" pitchFamily="34" charset="0"/>
                          <a:cs typeface="Arial" panose="020B0604020202020204" pitchFamily="34" charset="0"/>
                        </a:rPr>
                        <a:t>Dose escalation (n=37)</a:t>
                      </a:r>
                    </a:p>
                  </a:txBody>
                  <a:tcPr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Arial" panose="020B0604020202020204" pitchFamily="34" charset="0"/>
                          <a:cs typeface="Arial" panose="020B0604020202020204" pitchFamily="34" charset="0"/>
                        </a:rPr>
                        <a:t>Dose expansion (n=145)</a:t>
                      </a:r>
                    </a:p>
                  </a:txBody>
                  <a:tcPr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extLst>
                  <a:ext uri="{0D108BD9-81ED-4DB2-BD59-A6C34878D82A}">
                    <a16:rowId xmlns:a16="http://schemas.microsoft.com/office/drawing/2014/main" xmlns="" val="3189754401"/>
                  </a:ext>
                </a:extLst>
              </a:tr>
              <a:tr h="0">
                <a:tc>
                  <a:txBody>
                    <a:bodyPr/>
                    <a:lstStyle/>
                    <a:p>
                      <a:pPr algn="l"/>
                      <a:r>
                        <a:rPr lang="en-GB" sz="1200" dirty="0">
                          <a:solidFill>
                            <a:schemeClr val="tx1"/>
                          </a:solidFill>
                          <a:latin typeface="Arial" panose="020B0604020202020204" pitchFamily="34" charset="0"/>
                          <a:cs typeface="Arial" panose="020B0604020202020204" pitchFamily="34" charset="0"/>
                        </a:rPr>
                        <a:t>6 months</a:t>
                      </a:r>
                    </a:p>
                  </a:txBody>
                  <a:tcPr>
                    <a:lnT w="12700" cap="flat" cmpd="sng" algn="ctr">
                      <a:solidFill>
                        <a:srgbClr val="4D4D4D"/>
                      </a:solidFill>
                      <a:prstDash val="solid"/>
                      <a:round/>
                      <a:headEnd type="none" w="med" len="med"/>
                      <a:tailEnd type="none" w="med" len="med"/>
                    </a:lnT>
                  </a:tcPr>
                </a:tc>
                <a:tc>
                  <a:txBody>
                    <a:bodyPr/>
                    <a:lstStyle/>
                    <a:p>
                      <a:pPr algn="ctr"/>
                      <a:r>
                        <a:rPr lang="en-GB" sz="1200" dirty="0">
                          <a:solidFill>
                            <a:schemeClr val="tx1"/>
                          </a:solidFill>
                          <a:latin typeface="Arial" panose="020B0604020202020204" pitchFamily="34" charset="0"/>
                          <a:cs typeface="Arial" panose="020B0604020202020204" pitchFamily="34" charset="0"/>
                        </a:rPr>
                        <a:t>67 (</a:t>
                      </a:r>
                      <a:r>
                        <a:rPr lang="en-GB" sz="1200" dirty="0" smtClean="0">
                          <a:solidFill>
                            <a:schemeClr val="tx1"/>
                          </a:solidFill>
                          <a:latin typeface="Arial" panose="020B0604020202020204" pitchFamily="34" charset="0"/>
                          <a:cs typeface="Arial" panose="020B0604020202020204" pitchFamily="34" charset="0"/>
                        </a:rPr>
                        <a:t>49, 80</a:t>
                      </a:r>
                      <a:r>
                        <a:rPr lang="en-GB" sz="1200" dirty="0">
                          <a:solidFill>
                            <a:schemeClr val="tx1"/>
                          </a:solidFill>
                          <a:latin typeface="Arial" panose="020B0604020202020204" pitchFamily="34" charset="0"/>
                          <a:cs typeface="Arial" panose="020B0604020202020204" pitchFamily="34" charset="0"/>
                        </a:rPr>
                        <a:t>)</a:t>
                      </a:r>
                    </a:p>
                  </a:txBody>
                  <a:tcPr>
                    <a:lnT w="12700" cap="flat" cmpd="sng" algn="ctr">
                      <a:solidFill>
                        <a:srgbClr val="4D4D4D"/>
                      </a:solidFill>
                      <a:prstDash val="solid"/>
                      <a:round/>
                      <a:headEnd type="none" w="med" len="med"/>
                      <a:tailEnd type="none" w="med" len="med"/>
                    </a:lnT>
                  </a:tcPr>
                </a:tc>
                <a:tc>
                  <a:txBody>
                    <a:bodyPr/>
                    <a:lstStyle/>
                    <a:p>
                      <a:pPr algn="ctr"/>
                      <a:r>
                        <a:rPr lang="en-GB" sz="1200" dirty="0">
                          <a:solidFill>
                            <a:schemeClr val="tx1"/>
                          </a:solidFill>
                          <a:latin typeface="Arial" panose="020B0604020202020204" pitchFamily="34" charset="0"/>
                          <a:cs typeface="Arial" panose="020B0604020202020204" pitchFamily="34" charset="0"/>
                        </a:rPr>
                        <a:t>82 (</a:t>
                      </a:r>
                      <a:r>
                        <a:rPr lang="en-GB" sz="1200" dirty="0" smtClean="0">
                          <a:solidFill>
                            <a:schemeClr val="tx1"/>
                          </a:solidFill>
                          <a:latin typeface="Arial" panose="020B0604020202020204" pitchFamily="34" charset="0"/>
                          <a:cs typeface="Arial" panose="020B0604020202020204" pitchFamily="34" charset="0"/>
                        </a:rPr>
                        <a:t>74,</a:t>
                      </a:r>
                      <a:r>
                        <a:rPr lang="en-GB" sz="1200" baseline="0" dirty="0" smtClean="0">
                          <a:solidFill>
                            <a:schemeClr val="tx1"/>
                          </a:solidFill>
                          <a:latin typeface="Arial" panose="020B0604020202020204" pitchFamily="34" charset="0"/>
                          <a:cs typeface="Arial" panose="020B0604020202020204" pitchFamily="34" charset="0"/>
                        </a:rPr>
                        <a:t> </a:t>
                      </a:r>
                      <a:r>
                        <a:rPr lang="en-GB" sz="1200" dirty="0" smtClean="0">
                          <a:solidFill>
                            <a:schemeClr val="tx1"/>
                          </a:solidFill>
                          <a:latin typeface="Arial" panose="020B0604020202020204" pitchFamily="34" charset="0"/>
                          <a:cs typeface="Arial" panose="020B0604020202020204" pitchFamily="34" charset="0"/>
                        </a:rPr>
                        <a:t>87</a:t>
                      </a:r>
                      <a:r>
                        <a:rPr lang="en-GB" sz="1200" dirty="0">
                          <a:solidFill>
                            <a:schemeClr val="tx1"/>
                          </a:solidFill>
                          <a:latin typeface="Arial" panose="020B0604020202020204" pitchFamily="34" charset="0"/>
                          <a:cs typeface="Arial" panose="020B0604020202020204" pitchFamily="34" charset="0"/>
                        </a:rPr>
                        <a:t>)</a:t>
                      </a:r>
                    </a:p>
                  </a:txBody>
                  <a:tcPr>
                    <a:lnT w="12700" cap="flat" cmpd="sng" algn="ctr">
                      <a:solidFill>
                        <a:srgbClr val="4D4D4D"/>
                      </a:solidFill>
                      <a:prstDash val="solid"/>
                      <a:round/>
                      <a:headEnd type="none" w="med" len="med"/>
                      <a:tailEnd type="none" w="med" len="med"/>
                    </a:lnT>
                  </a:tcPr>
                </a:tc>
                <a:extLst>
                  <a:ext uri="{0D108BD9-81ED-4DB2-BD59-A6C34878D82A}">
                    <a16:rowId xmlns:a16="http://schemas.microsoft.com/office/drawing/2014/main" xmlns="" val="725247068"/>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9 months</a:t>
                      </a:r>
                    </a:p>
                  </a:txBody>
                  <a:tcPr/>
                </a:tc>
                <a:tc>
                  <a:txBody>
                    <a:bodyPr/>
                    <a:lstStyle/>
                    <a:p>
                      <a:pPr algn="ctr"/>
                      <a:r>
                        <a:rPr lang="en-GB" sz="1200" dirty="0">
                          <a:solidFill>
                            <a:schemeClr val="tx1"/>
                          </a:solidFill>
                          <a:latin typeface="Arial" panose="020B0604020202020204" pitchFamily="34" charset="0"/>
                          <a:cs typeface="Arial" panose="020B0604020202020204" pitchFamily="34" charset="0"/>
                        </a:rPr>
                        <a:t>67 (</a:t>
                      </a:r>
                      <a:r>
                        <a:rPr lang="en-GB" sz="1200" dirty="0" smtClean="0">
                          <a:solidFill>
                            <a:schemeClr val="tx1"/>
                          </a:solidFill>
                          <a:latin typeface="Arial" panose="020B0604020202020204" pitchFamily="34" charset="0"/>
                          <a:cs typeface="Arial" panose="020B0604020202020204" pitchFamily="34" charset="0"/>
                        </a:rPr>
                        <a:t>49, 80</a:t>
                      </a:r>
                      <a:r>
                        <a:rPr lang="en-GB" sz="1200" dirty="0">
                          <a:solidFill>
                            <a:schemeClr val="tx1"/>
                          </a:solidFill>
                          <a:latin typeface="Arial" panose="020B0604020202020204" pitchFamily="34" charset="0"/>
                          <a:cs typeface="Arial" panose="020B0604020202020204" pitchFamily="34" charset="0"/>
                        </a:rPr>
                        <a:t>)</a:t>
                      </a:r>
                    </a:p>
                  </a:txBody>
                  <a:tcPr/>
                </a:tc>
                <a:tc>
                  <a:txBody>
                    <a:bodyPr/>
                    <a:lstStyle/>
                    <a:p>
                      <a:pPr algn="ctr"/>
                      <a:r>
                        <a:rPr lang="en-GB" sz="1200" dirty="0">
                          <a:solidFill>
                            <a:schemeClr val="tx1"/>
                          </a:solidFill>
                          <a:latin typeface="Arial" panose="020B0604020202020204" pitchFamily="34" charset="0"/>
                          <a:cs typeface="Arial" panose="020B0604020202020204" pitchFamily="34" charset="0"/>
                        </a:rPr>
                        <a:t>71 (</a:t>
                      </a:r>
                      <a:r>
                        <a:rPr lang="en-GB" sz="1200" dirty="0" smtClean="0">
                          <a:solidFill>
                            <a:schemeClr val="tx1"/>
                          </a:solidFill>
                          <a:latin typeface="Arial" panose="020B0604020202020204" pitchFamily="34" charset="0"/>
                          <a:cs typeface="Arial" panose="020B0604020202020204" pitchFamily="34" charset="0"/>
                        </a:rPr>
                        <a:t>63,</a:t>
                      </a:r>
                      <a:r>
                        <a:rPr lang="en-GB" sz="1200" baseline="0" dirty="0" smtClean="0">
                          <a:solidFill>
                            <a:schemeClr val="tx1"/>
                          </a:solidFill>
                          <a:latin typeface="Arial" panose="020B0604020202020204" pitchFamily="34" charset="0"/>
                          <a:cs typeface="Arial" panose="020B0604020202020204" pitchFamily="34" charset="0"/>
                        </a:rPr>
                        <a:t> </a:t>
                      </a:r>
                      <a:r>
                        <a:rPr lang="en-GB" sz="1200" dirty="0" smtClean="0">
                          <a:solidFill>
                            <a:schemeClr val="tx1"/>
                          </a:solidFill>
                          <a:latin typeface="Arial" panose="020B0604020202020204" pitchFamily="34" charset="0"/>
                          <a:cs typeface="Arial" panose="020B0604020202020204" pitchFamily="34" charset="0"/>
                        </a:rPr>
                        <a:t>78)</a:t>
                      </a:r>
                      <a:r>
                        <a:rPr lang="en-GB" sz="1200" baseline="30000" dirty="0" smtClean="0">
                          <a:solidFill>
                            <a:schemeClr val="tx1"/>
                          </a:solidFill>
                          <a:latin typeface="Arial" panose="020B0604020202020204" pitchFamily="34" charset="0"/>
                          <a:cs typeface="Arial" panose="020B0604020202020204" pitchFamily="34" charset="0"/>
                        </a:rPr>
                        <a:t>a</a:t>
                      </a:r>
                      <a:endParaRPr lang="en-GB" sz="1200" baseline="300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68016783"/>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12 months</a:t>
                      </a:r>
                    </a:p>
                  </a:txBody>
                  <a:tcPr/>
                </a:tc>
                <a:tc>
                  <a:txBody>
                    <a:bodyPr/>
                    <a:lstStyle/>
                    <a:p>
                      <a:pPr algn="ctr"/>
                      <a:r>
                        <a:rPr lang="en-GB" sz="1200" dirty="0">
                          <a:solidFill>
                            <a:schemeClr val="tx1"/>
                          </a:solidFill>
                          <a:latin typeface="Arial" panose="020B0604020202020204" pitchFamily="34" charset="0"/>
                          <a:cs typeface="Arial" panose="020B0604020202020204" pitchFamily="34" charset="0"/>
                        </a:rPr>
                        <a:t>58 (</a:t>
                      </a:r>
                      <a:r>
                        <a:rPr lang="en-GB" sz="1200" dirty="0" smtClean="0">
                          <a:solidFill>
                            <a:schemeClr val="tx1"/>
                          </a:solidFill>
                          <a:latin typeface="Arial" panose="020B0604020202020204" pitchFamily="34" charset="0"/>
                          <a:cs typeface="Arial" panose="020B0604020202020204" pitchFamily="34" charset="0"/>
                        </a:rPr>
                        <a:t>40, 72</a:t>
                      </a:r>
                      <a:r>
                        <a:rPr lang="en-GB" sz="1200" dirty="0">
                          <a:solidFill>
                            <a:schemeClr val="tx1"/>
                          </a:solidFill>
                          <a:latin typeface="Arial" panose="020B0604020202020204" pitchFamily="34" charset="0"/>
                          <a:cs typeface="Arial" panose="020B0604020202020204" pitchFamily="34" charset="0"/>
                        </a:rPr>
                        <a:t>)</a:t>
                      </a:r>
                    </a:p>
                  </a:txBody>
                  <a:tcPr/>
                </a:tc>
                <a:tc>
                  <a:txBody>
                    <a:bodyPr/>
                    <a:lstStyle/>
                    <a:p>
                      <a:pPr algn="ctr"/>
                      <a:r>
                        <a:rPr lang="en-GB" sz="1200" dirty="0">
                          <a:solidFill>
                            <a:schemeClr val="tx1"/>
                          </a:solidFill>
                          <a:latin typeface="Arial" panose="020B0604020202020204" pitchFamily="34" charset="0"/>
                          <a:cs typeface="Arial" panose="020B0604020202020204" pitchFamily="34" charset="0"/>
                        </a:rPr>
                        <a:t>NC</a:t>
                      </a:r>
                    </a:p>
                  </a:txBody>
                  <a:tcPr/>
                </a:tc>
                <a:extLst>
                  <a:ext uri="{0D108BD9-81ED-4DB2-BD59-A6C34878D82A}">
                    <a16:rowId xmlns:a16="http://schemas.microsoft.com/office/drawing/2014/main" xmlns="" val="10003"/>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18 months</a:t>
                      </a:r>
                    </a:p>
                  </a:txBody>
                  <a:tcPr>
                    <a:lnB w="12700" cap="flat" cmpd="sng" algn="ctr">
                      <a:solidFill>
                        <a:srgbClr val="4D4D4D"/>
                      </a:solidFill>
                      <a:prstDash val="solid"/>
                      <a:round/>
                      <a:headEnd type="none" w="med" len="med"/>
                      <a:tailEnd type="none" w="med" len="med"/>
                    </a:lnB>
                  </a:tcPr>
                </a:tc>
                <a:tc>
                  <a:txBody>
                    <a:bodyPr/>
                    <a:lstStyle/>
                    <a:p>
                      <a:pPr algn="ctr"/>
                      <a:r>
                        <a:rPr lang="en-GB" sz="1200" dirty="0">
                          <a:solidFill>
                            <a:schemeClr val="tx1"/>
                          </a:solidFill>
                          <a:latin typeface="Arial" panose="020B0604020202020204" pitchFamily="34" charset="0"/>
                          <a:cs typeface="Arial" panose="020B0604020202020204" pitchFamily="34" charset="0"/>
                        </a:rPr>
                        <a:t>46 (</a:t>
                      </a:r>
                      <a:r>
                        <a:rPr lang="en-GB" sz="1200" dirty="0" smtClean="0">
                          <a:solidFill>
                            <a:schemeClr val="tx1"/>
                          </a:solidFill>
                          <a:latin typeface="Arial" panose="020B0604020202020204" pitchFamily="34" charset="0"/>
                          <a:cs typeface="Arial" panose="020B0604020202020204" pitchFamily="34" charset="0"/>
                        </a:rPr>
                        <a:t>29,</a:t>
                      </a:r>
                      <a:r>
                        <a:rPr lang="en-GB" sz="1200" baseline="0" dirty="0" smtClean="0">
                          <a:solidFill>
                            <a:schemeClr val="tx1"/>
                          </a:solidFill>
                          <a:latin typeface="Arial" panose="020B0604020202020204" pitchFamily="34" charset="0"/>
                          <a:cs typeface="Arial" panose="020B0604020202020204" pitchFamily="34" charset="0"/>
                        </a:rPr>
                        <a:t> </a:t>
                      </a:r>
                      <a:r>
                        <a:rPr lang="en-GB" sz="1200" dirty="0" smtClean="0">
                          <a:solidFill>
                            <a:schemeClr val="tx1"/>
                          </a:solidFill>
                          <a:latin typeface="Arial" panose="020B0604020202020204" pitchFamily="34" charset="0"/>
                          <a:cs typeface="Arial" panose="020B0604020202020204" pitchFamily="34" charset="0"/>
                        </a:rPr>
                        <a:t>62</a:t>
                      </a:r>
                      <a:r>
                        <a:rPr lang="en-GB" sz="1200" dirty="0">
                          <a:solidFill>
                            <a:schemeClr val="tx1"/>
                          </a:solidFill>
                          <a:latin typeface="Arial" panose="020B0604020202020204" pitchFamily="34" charset="0"/>
                          <a:cs typeface="Arial" panose="020B0604020202020204" pitchFamily="34" charset="0"/>
                        </a:rPr>
                        <a:t>)</a:t>
                      </a:r>
                    </a:p>
                  </a:txBody>
                  <a:tcPr>
                    <a:lnB w="12700" cap="flat" cmpd="sng" algn="ctr">
                      <a:solidFill>
                        <a:srgbClr val="4D4D4D"/>
                      </a:solidFill>
                      <a:prstDash val="solid"/>
                      <a:round/>
                      <a:headEnd type="none" w="med" len="med"/>
                      <a:tailEnd type="none" w="med" len="med"/>
                    </a:lnB>
                  </a:tcPr>
                </a:tc>
                <a:tc>
                  <a:txBody>
                    <a:bodyPr/>
                    <a:lstStyle/>
                    <a:p>
                      <a:pPr algn="ctr"/>
                      <a:r>
                        <a:rPr lang="en-GB" sz="1200" dirty="0">
                          <a:solidFill>
                            <a:schemeClr val="tx1"/>
                          </a:solidFill>
                          <a:latin typeface="Arial" panose="020B0604020202020204" pitchFamily="34" charset="0"/>
                          <a:cs typeface="Arial" panose="020B0604020202020204" pitchFamily="34" charset="0"/>
                        </a:rPr>
                        <a:t>NC</a:t>
                      </a:r>
                    </a:p>
                  </a:txBody>
                  <a:tcPr>
                    <a:lnB w="12700" cap="flat" cmpd="sng" algn="ctr">
                      <a:solidFill>
                        <a:srgbClr val="4D4D4D"/>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grpSp>
        <p:nvGrpSpPr>
          <p:cNvPr id="9" name="Group 8"/>
          <p:cNvGrpSpPr/>
          <p:nvPr/>
        </p:nvGrpSpPr>
        <p:grpSpPr>
          <a:xfrm>
            <a:off x="1546090" y="1773943"/>
            <a:ext cx="7529887" cy="2805737"/>
            <a:chOff x="2076429" y="1773943"/>
            <a:chExt cx="7529887" cy="2805737"/>
          </a:xfrm>
        </p:grpSpPr>
        <p:sp>
          <p:nvSpPr>
            <p:cNvPr id="10" name="TextBox 9"/>
            <p:cNvSpPr txBox="1"/>
            <p:nvPr/>
          </p:nvSpPr>
          <p:spPr>
            <a:xfrm>
              <a:off x="4512348" y="2528888"/>
              <a:ext cx="4217332" cy="461665"/>
            </a:xfrm>
            <a:prstGeom prst="rect">
              <a:avLst/>
            </a:prstGeom>
            <a:noFill/>
          </p:spPr>
          <p:txBody>
            <a:bodyPr wrap="square" rtlCol="0" anchor="ctr" anchorCtr="0">
              <a:spAutoFit/>
            </a:bodyPr>
            <a:lstStyle/>
            <a:p>
              <a:r>
                <a:rPr lang="en-GB" sz="1200" b="1" dirty="0">
                  <a:solidFill>
                    <a:srgbClr val="4D4D4D"/>
                  </a:solidFill>
                  <a:latin typeface="Arial" panose="020B0604020202020204" pitchFamily="34" charset="0"/>
                  <a:cs typeface="Arial" panose="020B0604020202020204" pitchFamily="34" charset="0"/>
                </a:rPr>
                <a:t>Dose </a:t>
              </a:r>
              <a:r>
                <a:rPr lang="en-GB" sz="1200" b="1" dirty="0" smtClean="0">
                  <a:solidFill>
                    <a:srgbClr val="4D4D4D"/>
                  </a:solidFill>
                  <a:latin typeface="Arial" panose="020B0604020202020204" pitchFamily="34" charset="0"/>
                  <a:cs typeface="Arial" panose="020B0604020202020204" pitchFamily="34" charset="0"/>
                </a:rPr>
                <a:t>expansion </a:t>
              </a:r>
              <a:br>
                <a:rPr lang="en-GB" sz="1200" b="1" dirty="0" smtClean="0">
                  <a:solidFill>
                    <a:srgbClr val="4D4D4D"/>
                  </a:solidFill>
                  <a:latin typeface="Arial" panose="020B0604020202020204" pitchFamily="34" charset="0"/>
                  <a:cs typeface="Arial" panose="020B0604020202020204" pitchFamily="34" charset="0"/>
                </a:rPr>
              </a:br>
              <a:r>
                <a:rPr lang="en-GB" sz="1200" b="1" dirty="0" err="1" smtClean="0">
                  <a:solidFill>
                    <a:srgbClr val="4D4D4D"/>
                  </a:solidFill>
                  <a:latin typeface="Arial" panose="020B0604020202020204" pitchFamily="34" charset="0"/>
                  <a:cs typeface="Arial" panose="020B0604020202020204" pitchFamily="34" charset="0"/>
                </a:rPr>
                <a:t>mOS</a:t>
              </a:r>
              <a:r>
                <a:rPr lang="en-GB" sz="1200" b="1" dirty="0" smtClean="0">
                  <a:solidFill>
                    <a:srgbClr val="4D4D4D"/>
                  </a:solidFill>
                  <a:latin typeface="Arial" panose="020B0604020202020204" pitchFamily="34" charset="0"/>
                  <a:cs typeface="Arial" panose="020B0604020202020204" pitchFamily="34" charset="0"/>
                </a:rPr>
                <a:t> 13.2 months (95%CI 13.2, NR</a:t>
              </a:r>
              <a:r>
                <a:rPr lang="en-GB" sz="1200" b="1" dirty="0">
                  <a:solidFill>
                    <a:srgbClr val="4D4D4D"/>
                  </a:solidFill>
                  <a:latin typeface="Arial" panose="020B0604020202020204" pitchFamily="34" charset="0"/>
                  <a:cs typeface="Arial" panose="020B0604020202020204" pitchFamily="34" charset="0"/>
                </a:rPr>
                <a:t>)</a:t>
              </a:r>
            </a:p>
          </p:txBody>
        </p:sp>
        <p:sp>
          <p:nvSpPr>
            <p:cNvPr id="11" name="TextBox 10"/>
            <p:cNvSpPr txBox="1"/>
            <p:nvPr/>
          </p:nvSpPr>
          <p:spPr>
            <a:xfrm>
              <a:off x="6713931" y="2918939"/>
              <a:ext cx="2892385" cy="461665"/>
            </a:xfrm>
            <a:prstGeom prst="rect">
              <a:avLst/>
            </a:prstGeom>
            <a:noFill/>
          </p:spPr>
          <p:txBody>
            <a:bodyPr wrap="square" rtlCol="0" anchor="ctr" anchorCtr="0">
              <a:spAutoFit/>
            </a:bodyPr>
            <a:lstStyle/>
            <a:p>
              <a:r>
                <a:rPr lang="en-GB" sz="1200" b="1" dirty="0">
                  <a:solidFill>
                    <a:srgbClr val="4D4D4D"/>
                  </a:solidFill>
                  <a:latin typeface="Arial" panose="020B0604020202020204" pitchFamily="34" charset="0"/>
                  <a:cs typeface="Arial" panose="020B0604020202020204" pitchFamily="34" charset="0"/>
                </a:rPr>
                <a:t>Dose </a:t>
              </a:r>
              <a:r>
                <a:rPr lang="en-GB" sz="1200" b="1" dirty="0" smtClean="0">
                  <a:solidFill>
                    <a:srgbClr val="4D4D4D"/>
                  </a:solidFill>
                  <a:latin typeface="Arial" panose="020B0604020202020204" pitchFamily="34" charset="0"/>
                  <a:cs typeface="Arial" panose="020B0604020202020204" pitchFamily="34" charset="0"/>
                </a:rPr>
                <a:t>escalation </a:t>
              </a:r>
              <a:br>
                <a:rPr lang="en-GB" sz="1200" b="1" dirty="0" smtClean="0">
                  <a:solidFill>
                    <a:srgbClr val="4D4D4D"/>
                  </a:solidFill>
                  <a:latin typeface="Arial" panose="020B0604020202020204" pitchFamily="34" charset="0"/>
                  <a:cs typeface="Arial" panose="020B0604020202020204" pitchFamily="34" charset="0"/>
                </a:rPr>
              </a:br>
              <a:r>
                <a:rPr lang="en-GB" sz="1200" b="1" dirty="0" err="1" smtClean="0">
                  <a:solidFill>
                    <a:srgbClr val="4D4D4D"/>
                  </a:solidFill>
                  <a:latin typeface="Arial" panose="020B0604020202020204" pitchFamily="34" charset="0"/>
                  <a:cs typeface="Arial" panose="020B0604020202020204" pitchFamily="34" charset="0"/>
                </a:rPr>
                <a:t>mOS</a:t>
              </a:r>
              <a:r>
                <a:rPr lang="en-GB" sz="1200" b="1" dirty="0" smtClean="0">
                  <a:solidFill>
                    <a:srgbClr val="4D4D4D"/>
                  </a:solidFill>
                  <a:latin typeface="Arial" panose="020B0604020202020204" pitchFamily="34" charset="0"/>
                  <a:cs typeface="Arial" panose="020B0604020202020204" pitchFamily="34" charset="0"/>
                </a:rPr>
                <a:t> 15.0 months </a:t>
              </a:r>
              <a:r>
                <a:rPr lang="en-GB" sz="1200" b="1" dirty="0">
                  <a:solidFill>
                    <a:srgbClr val="4D4D4D"/>
                  </a:solidFill>
                  <a:latin typeface="Arial" panose="020B0604020202020204" pitchFamily="34" charset="0"/>
                  <a:cs typeface="Arial" panose="020B0604020202020204" pitchFamily="34" charset="0"/>
                </a:rPr>
                <a:t>(</a:t>
              </a:r>
              <a:r>
                <a:rPr lang="en-GB" sz="1200" b="1" dirty="0" smtClean="0">
                  <a:solidFill>
                    <a:srgbClr val="4D4D4D"/>
                  </a:solidFill>
                  <a:latin typeface="Arial" panose="020B0604020202020204" pitchFamily="34" charset="0"/>
                  <a:cs typeface="Arial" panose="020B0604020202020204" pitchFamily="34" charset="0"/>
                </a:rPr>
                <a:t>95%CI 5.0, 20.2</a:t>
              </a:r>
              <a:r>
                <a:rPr lang="en-GB" sz="1200" b="1" dirty="0">
                  <a:solidFill>
                    <a:srgbClr val="4D4D4D"/>
                  </a:solidFill>
                  <a:latin typeface="Arial" panose="020B0604020202020204" pitchFamily="34" charset="0"/>
                  <a:cs typeface="Arial" panose="020B0604020202020204" pitchFamily="34" charset="0"/>
                </a:rPr>
                <a:t>)</a:t>
              </a:r>
            </a:p>
          </p:txBody>
        </p:sp>
        <p:grpSp>
          <p:nvGrpSpPr>
            <p:cNvPr id="12" name="Group 11"/>
            <p:cNvGrpSpPr/>
            <p:nvPr/>
          </p:nvGrpSpPr>
          <p:grpSpPr>
            <a:xfrm>
              <a:off x="2076429" y="1773943"/>
              <a:ext cx="4989218" cy="2805737"/>
              <a:chOff x="2366372" y="1773943"/>
              <a:chExt cx="4989218" cy="2805737"/>
            </a:xfrm>
          </p:grpSpPr>
          <p:sp>
            <p:nvSpPr>
              <p:cNvPr id="54" name="TextBox 53"/>
              <p:cNvSpPr txBox="1"/>
              <p:nvPr/>
            </p:nvSpPr>
            <p:spPr>
              <a:xfrm>
                <a:off x="2599099" y="3932032"/>
                <a:ext cx="397866"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0.0</a:t>
                </a:r>
              </a:p>
            </p:txBody>
          </p:sp>
          <p:sp>
            <p:nvSpPr>
              <p:cNvPr id="55" name="TextBox 54"/>
              <p:cNvSpPr txBox="1"/>
              <p:nvPr/>
            </p:nvSpPr>
            <p:spPr>
              <a:xfrm>
                <a:off x="2894595" y="4077076"/>
                <a:ext cx="269626" cy="276999"/>
              </a:xfrm>
              <a:prstGeom prst="rect">
                <a:avLst/>
              </a:prstGeom>
              <a:noFill/>
            </p:spPr>
            <p:txBody>
              <a:bodyPr wrap="none" rtlCol="0" anchor="ctr"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p:txBody>
          </p:sp>
          <p:sp>
            <p:nvSpPr>
              <p:cNvPr id="56" name="TextBox 55"/>
              <p:cNvSpPr txBox="1"/>
              <p:nvPr/>
            </p:nvSpPr>
            <p:spPr>
              <a:xfrm>
                <a:off x="3213491" y="4077076"/>
                <a:ext cx="269626" cy="276999"/>
              </a:xfrm>
              <a:prstGeom prst="rect">
                <a:avLst/>
              </a:prstGeom>
              <a:noFill/>
            </p:spPr>
            <p:txBody>
              <a:bodyPr wrap="none" rtlCol="0" anchor="ctr" anchorCtr="0">
                <a:spAutoFit/>
              </a:bodyPr>
              <a:lstStyle/>
              <a:p>
                <a:pPr algn="ctr"/>
                <a:r>
                  <a:rPr lang="en-GB" sz="1200" dirty="0">
                    <a:solidFill>
                      <a:srgbClr val="4D4D4D"/>
                    </a:solidFill>
                    <a:latin typeface="Arial" panose="020B0604020202020204" pitchFamily="34" charset="0"/>
                    <a:cs typeface="Arial" panose="020B0604020202020204" pitchFamily="34" charset="0"/>
                  </a:rPr>
                  <a:t>3</a:t>
                </a:r>
              </a:p>
            </p:txBody>
          </p:sp>
          <p:sp>
            <p:nvSpPr>
              <p:cNvPr id="57" name="TextBox 56"/>
              <p:cNvSpPr txBox="1"/>
              <p:nvPr/>
            </p:nvSpPr>
            <p:spPr>
              <a:xfrm>
                <a:off x="3532666" y="4077076"/>
                <a:ext cx="269626" cy="276999"/>
              </a:xfrm>
              <a:prstGeom prst="rect">
                <a:avLst/>
              </a:prstGeom>
              <a:noFill/>
            </p:spPr>
            <p:txBody>
              <a:bodyPr wrap="none" rtlCol="0" anchor="ctr" anchorCtr="0">
                <a:spAutoFit/>
              </a:bodyPr>
              <a:lstStyle/>
              <a:p>
                <a:pPr algn="ctr"/>
                <a:r>
                  <a:rPr lang="en-GB" sz="1200" dirty="0">
                    <a:solidFill>
                      <a:srgbClr val="4D4D4D"/>
                    </a:solidFill>
                    <a:latin typeface="Arial" panose="020B0604020202020204" pitchFamily="34" charset="0"/>
                    <a:cs typeface="Arial" panose="020B0604020202020204" pitchFamily="34" charset="0"/>
                  </a:rPr>
                  <a:t>6</a:t>
                </a:r>
              </a:p>
            </p:txBody>
          </p:sp>
          <p:sp>
            <p:nvSpPr>
              <p:cNvPr id="58" name="TextBox 57"/>
              <p:cNvSpPr txBox="1"/>
              <p:nvPr/>
            </p:nvSpPr>
            <p:spPr>
              <a:xfrm>
                <a:off x="3851839" y="4077076"/>
                <a:ext cx="269626" cy="276999"/>
              </a:xfrm>
              <a:prstGeom prst="rect">
                <a:avLst/>
              </a:prstGeom>
              <a:noFill/>
            </p:spPr>
            <p:txBody>
              <a:bodyPr wrap="none" rtlCol="0" anchor="ctr" anchorCtr="0">
                <a:spAutoFit/>
              </a:bodyPr>
              <a:lstStyle/>
              <a:p>
                <a:pPr algn="ctr"/>
                <a:r>
                  <a:rPr lang="en-GB" sz="1200" dirty="0">
                    <a:solidFill>
                      <a:srgbClr val="4D4D4D"/>
                    </a:solidFill>
                    <a:latin typeface="Arial" panose="020B0604020202020204" pitchFamily="34" charset="0"/>
                    <a:cs typeface="Arial" panose="020B0604020202020204" pitchFamily="34" charset="0"/>
                  </a:rPr>
                  <a:t>9</a:t>
                </a:r>
              </a:p>
            </p:txBody>
          </p:sp>
          <p:sp>
            <p:nvSpPr>
              <p:cNvPr id="59" name="TextBox 58"/>
              <p:cNvSpPr txBox="1"/>
              <p:nvPr/>
            </p:nvSpPr>
            <p:spPr>
              <a:xfrm>
                <a:off x="4128533" y="4077076"/>
                <a:ext cx="354585" cy="276999"/>
              </a:xfrm>
              <a:prstGeom prst="rect">
                <a:avLst/>
              </a:prstGeom>
              <a:noFill/>
            </p:spPr>
            <p:txBody>
              <a:bodyPr wrap="none" rtlCol="0" anchor="ctr" anchorCtr="0">
                <a:spAutoFit/>
              </a:bodyPr>
              <a:lstStyle/>
              <a:p>
                <a:pPr algn="ctr"/>
                <a:r>
                  <a:rPr lang="en-GB" sz="1200" dirty="0">
                    <a:solidFill>
                      <a:srgbClr val="4D4D4D"/>
                    </a:solidFill>
                    <a:latin typeface="Arial" panose="020B0604020202020204" pitchFamily="34" charset="0"/>
                    <a:cs typeface="Arial" panose="020B0604020202020204" pitchFamily="34" charset="0"/>
                  </a:rPr>
                  <a:t>12</a:t>
                </a:r>
              </a:p>
            </p:txBody>
          </p:sp>
          <p:sp>
            <p:nvSpPr>
              <p:cNvPr id="60" name="TextBox 59"/>
              <p:cNvSpPr txBox="1"/>
              <p:nvPr/>
            </p:nvSpPr>
            <p:spPr>
              <a:xfrm>
                <a:off x="6681918" y="4077076"/>
                <a:ext cx="354585" cy="276999"/>
              </a:xfrm>
              <a:prstGeom prst="rect">
                <a:avLst/>
              </a:prstGeom>
              <a:noFill/>
            </p:spPr>
            <p:txBody>
              <a:bodyPr wrap="none" rtlCol="0" anchor="ctr" anchorCtr="0">
                <a:spAutoFit/>
              </a:bodyPr>
              <a:lstStyle/>
              <a:p>
                <a:pPr algn="ctr"/>
                <a:r>
                  <a:rPr lang="en-GB" sz="1200" dirty="0">
                    <a:solidFill>
                      <a:srgbClr val="4D4D4D"/>
                    </a:solidFill>
                    <a:latin typeface="Arial" panose="020B0604020202020204" pitchFamily="34" charset="0"/>
                    <a:cs typeface="Arial" panose="020B0604020202020204" pitchFamily="34" charset="0"/>
                  </a:rPr>
                  <a:t>36</a:t>
                </a:r>
              </a:p>
            </p:txBody>
          </p:sp>
          <p:sp>
            <p:nvSpPr>
              <p:cNvPr id="61" name="TextBox 60"/>
              <p:cNvSpPr txBox="1"/>
              <p:nvPr/>
            </p:nvSpPr>
            <p:spPr>
              <a:xfrm>
                <a:off x="4754755" y="4302681"/>
                <a:ext cx="688010" cy="276999"/>
              </a:xfrm>
              <a:prstGeom prst="rect">
                <a:avLst/>
              </a:prstGeom>
              <a:noFill/>
            </p:spPr>
            <p:txBody>
              <a:bodyPr wrap="none" rtlCol="0" anchor="ctr" anchorCtr="0">
                <a:spAutoFit/>
              </a:bodyPr>
              <a:lstStyle/>
              <a:p>
                <a:pPr algn="ctr"/>
                <a:r>
                  <a:rPr lang="en-GB" sz="1200" dirty="0">
                    <a:solidFill>
                      <a:srgbClr val="4D4D4D"/>
                    </a:solidFill>
                    <a:latin typeface="Arial" panose="020B0604020202020204" pitchFamily="34" charset="0"/>
                    <a:cs typeface="Arial" panose="020B0604020202020204" pitchFamily="34" charset="0"/>
                  </a:rPr>
                  <a:t>Months</a:t>
                </a:r>
              </a:p>
            </p:txBody>
          </p:sp>
          <p:sp>
            <p:nvSpPr>
              <p:cNvPr id="62" name="TextBox 61"/>
              <p:cNvSpPr txBox="1"/>
              <p:nvPr/>
            </p:nvSpPr>
            <p:spPr>
              <a:xfrm rot="16200000">
                <a:off x="1370021" y="2859078"/>
                <a:ext cx="2269702" cy="276999"/>
              </a:xfrm>
              <a:prstGeom prst="rect">
                <a:avLst/>
              </a:prstGeom>
              <a:noFill/>
            </p:spPr>
            <p:txBody>
              <a:bodyPr wrap="square" rtlCol="0" anchor="ctr" anchorCtr="0">
                <a:spAutoFit/>
              </a:bodyPr>
              <a:lstStyle/>
              <a:p>
                <a:pPr algn="ctr"/>
                <a:r>
                  <a:rPr lang="en-GB" sz="1200" dirty="0">
                    <a:solidFill>
                      <a:srgbClr val="4D4D4D"/>
                    </a:solidFill>
                    <a:latin typeface="Arial" panose="020B0604020202020204" pitchFamily="34" charset="0"/>
                    <a:cs typeface="Arial" panose="020B0604020202020204" pitchFamily="34" charset="0"/>
                  </a:rPr>
                  <a:t>Probability of survival</a:t>
                </a:r>
              </a:p>
            </p:txBody>
          </p:sp>
          <p:sp>
            <p:nvSpPr>
              <p:cNvPr id="63" name="TextBox 62"/>
              <p:cNvSpPr txBox="1"/>
              <p:nvPr/>
            </p:nvSpPr>
            <p:spPr>
              <a:xfrm>
                <a:off x="2599099" y="1773943"/>
                <a:ext cx="397866"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1.0</a:t>
                </a:r>
              </a:p>
            </p:txBody>
          </p:sp>
          <p:sp>
            <p:nvSpPr>
              <p:cNvPr id="64" name="TextBox 63"/>
              <p:cNvSpPr txBox="1"/>
              <p:nvPr/>
            </p:nvSpPr>
            <p:spPr>
              <a:xfrm>
                <a:off x="2599099" y="2205561"/>
                <a:ext cx="397866"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0.8</a:t>
                </a:r>
              </a:p>
            </p:txBody>
          </p:sp>
          <p:sp>
            <p:nvSpPr>
              <p:cNvPr id="65" name="TextBox 64"/>
              <p:cNvSpPr txBox="1"/>
              <p:nvPr/>
            </p:nvSpPr>
            <p:spPr>
              <a:xfrm>
                <a:off x="2599099" y="2637179"/>
                <a:ext cx="397866"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0.6</a:t>
                </a:r>
              </a:p>
            </p:txBody>
          </p:sp>
          <p:cxnSp>
            <p:nvCxnSpPr>
              <p:cNvPr id="66" name="Straight Connector 65"/>
              <p:cNvCxnSpPr/>
              <p:nvPr/>
            </p:nvCxnSpPr>
            <p:spPr>
              <a:xfrm>
                <a:off x="2958114" y="4077733"/>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67" name="Straight Connector 66"/>
              <p:cNvCxnSpPr>
                <a:cxnSpLocks/>
              </p:cNvCxnSpPr>
              <p:nvPr/>
            </p:nvCxnSpPr>
            <p:spPr>
              <a:xfrm rot="5400000">
                <a:off x="2992819" y="4112767"/>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68" name="Straight Connector 67"/>
              <p:cNvCxnSpPr>
                <a:cxnSpLocks/>
              </p:cNvCxnSpPr>
              <p:nvPr/>
            </p:nvCxnSpPr>
            <p:spPr>
              <a:xfrm rot="5400000">
                <a:off x="3312018" y="4112767"/>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69" name="Straight Connector 68"/>
              <p:cNvCxnSpPr>
                <a:cxnSpLocks/>
              </p:cNvCxnSpPr>
              <p:nvPr/>
            </p:nvCxnSpPr>
            <p:spPr>
              <a:xfrm rot="5400000">
                <a:off x="3631216" y="4112767"/>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70" name="Straight Connector 69"/>
              <p:cNvCxnSpPr>
                <a:cxnSpLocks/>
              </p:cNvCxnSpPr>
              <p:nvPr/>
            </p:nvCxnSpPr>
            <p:spPr>
              <a:xfrm rot="5400000">
                <a:off x="3950415" y="4112767"/>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71" name="Straight Connector 70"/>
              <p:cNvCxnSpPr>
                <a:cxnSpLocks/>
              </p:cNvCxnSpPr>
              <p:nvPr/>
            </p:nvCxnSpPr>
            <p:spPr>
              <a:xfrm rot="5400000">
                <a:off x="4269614" y="4112767"/>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72" name="Freeform: Shape 17"/>
              <p:cNvSpPr/>
              <p:nvPr/>
            </p:nvSpPr>
            <p:spPr>
              <a:xfrm>
                <a:off x="3028821" y="1919055"/>
                <a:ext cx="4157792" cy="2158243"/>
              </a:xfrm>
              <a:custGeom>
                <a:avLst/>
                <a:gdLst>
                  <a:gd name="connsiteX0" fmla="*/ 0 w 3214688"/>
                  <a:gd name="connsiteY0" fmla="*/ 0 h 2395538"/>
                  <a:gd name="connsiteX1" fmla="*/ 0 w 3214688"/>
                  <a:gd name="connsiteY1" fmla="*/ 2395538 h 2395538"/>
                  <a:gd name="connsiteX2" fmla="*/ 3214688 w 3214688"/>
                  <a:gd name="connsiteY2" fmla="*/ 2395538 h 2395538"/>
                </a:gdLst>
                <a:ahLst/>
                <a:cxnLst>
                  <a:cxn ang="0">
                    <a:pos x="connsiteX0" y="connsiteY0"/>
                  </a:cxn>
                  <a:cxn ang="0">
                    <a:pos x="connsiteX1" y="connsiteY1"/>
                  </a:cxn>
                  <a:cxn ang="0">
                    <a:pos x="connsiteX2" y="connsiteY2"/>
                  </a:cxn>
                </a:cxnLst>
                <a:rect l="l" t="t" r="r" b="b"/>
                <a:pathLst>
                  <a:path w="3214688" h="2395538">
                    <a:moveTo>
                      <a:pt x="0" y="0"/>
                    </a:moveTo>
                    <a:lnTo>
                      <a:pt x="0" y="2395538"/>
                    </a:lnTo>
                    <a:lnTo>
                      <a:pt x="3214688" y="2395538"/>
                    </a:lnTo>
                  </a:path>
                </a:pathLst>
              </a:cu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a:solidFill>
                    <a:srgbClr val="4D4D4D"/>
                  </a:solidFill>
                </a:endParaRPr>
              </a:p>
            </p:txBody>
          </p:sp>
          <p:cxnSp>
            <p:nvCxnSpPr>
              <p:cNvPr id="73" name="Straight Connector 72"/>
              <p:cNvCxnSpPr/>
              <p:nvPr/>
            </p:nvCxnSpPr>
            <p:spPr>
              <a:xfrm>
                <a:off x="2958114" y="1918223"/>
                <a:ext cx="792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74" name="Straight Connector 73"/>
              <p:cNvCxnSpPr/>
              <p:nvPr/>
            </p:nvCxnSpPr>
            <p:spPr>
              <a:xfrm>
                <a:off x="2958114" y="2134174"/>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75" name="Straight Connector 74"/>
              <p:cNvCxnSpPr/>
              <p:nvPr/>
            </p:nvCxnSpPr>
            <p:spPr>
              <a:xfrm>
                <a:off x="2958114" y="2350125"/>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76" name="Straight Connector 75"/>
              <p:cNvCxnSpPr/>
              <p:nvPr/>
            </p:nvCxnSpPr>
            <p:spPr>
              <a:xfrm>
                <a:off x="2958114" y="2566076"/>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77" name="Straight Connector 76"/>
              <p:cNvCxnSpPr/>
              <p:nvPr/>
            </p:nvCxnSpPr>
            <p:spPr>
              <a:xfrm>
                <a:off x="2958114" y="2782027"/>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78" name="TextBox 77"/>
              <p:cNvSpPr txBox="1"/>
              <p:nvPr/>
            </p:nvSpPr>
            <p:spPr>
              <a:xfrm>
                <a:off x="4447706" y="4077076"/>
                <a:ext cx="354585" cy="276999"/>
              </a:xfrm>
              <a:prstGeom prst="rect">
                <a:avLst/>
              </a:prstGeom>
              <a:noFill/>
            </p:spPr>
            <p:txBody>
              <a:bodyPr wrap="none" rtlCol="0" anchor="ctr" anchorCtr="0">
                <a:spAutoFit/>
              </a:bodyPr>
              <a:lstStyle/>
              <a:p>
                <a:pPr algn="ctr"/>
                <a:r>
                  <a:rPr lang="en-GB" sz="1200" dirty="0">
                    <a:solidFill>
                      <a:srgbClr val="4D4D4D"/>
                    </a:solidFill>
                    <a:latin typeface="Arial" panose="020B0604020202020204" pitchFamily="34" charset="0"/>
                    <a:cs typeface="Arial" panose="020B0604020202020204" pitchFamily="34" charset="0"/>
                  </a:rPr>
                  <a:t>15</a:t>
                </a:r>
              </a:p>
            </p:txBody>
          </p:sp>
          <p:cxnSp>
            <p:nvCxnSpPr>
              <p:cNvPr id="79" name="Straight Connector 78"/>
              <p:cNvCxnSpPr>
                <a:cxnSpLocks/>
              </p:cNvCxnSpPr>
              <p:nvPr/>
            </p:nvCxnSpPr>
            <p:spPr>
              <a:xfrm rot="5400000">
                <a:off x="4588813" y="4112766"/>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80" name="TextBox 79"/>
              <p:cNvSpPr txBox="1"/>
              <p:nvPr/>
            </p:nvSpPr>
            <p:spPr>
              <a:xfrm>
                <a:off x="4766879" y="4077076"/>
                <a:ext cx="354585" cy="276999"/>
              </a:xfrm>
              <a:prstGeom prst="rect">
                <a:avLst/>
              </a:prstGeom>
              <a:noFill/>
            </p:spPr>
            <p:txBody>
              <a:bodyPr wrap="none" rtlCol="0" anchor="ctr" anchorCtr="0">
                <a:spAutoFit/>
              </a:bodyPr>
              <a:lstStyle/>
              <a:p>
                <a:pPr algn="ctr"/>
                <a:r>
                  <a:rPr lang="en-GB" sz="1200" dirty="0">
                    <a:solidFill>
                      <a:srgbClr val="4D4D4D"/>
                    </a:solidFill>
                    <a:latin typeface="Arial" panose="020B0604020202020204" pitchFamily="34" charset="0"/>
                    <a:cs typeface="Arial" panose="020B0604020202020204" pitchFamily="34" charset="0"/>
                  </a:rPr>
                  <a:t>18</a:t>
                </a:r>
              </a:p>
            </p:txBody>
          </p:sp>
          <p:cxnSp>
            <p:nvCxnSpPr>
              <p:cNvPr id="81" name="Straight Connector 80"/>
              <p:cNvCxnSpPr>
                <a:cxnSpLocks/>
              </p:cNvCxnSpPr>
              <p:nvPr/>
            </p:nvCxnSpPr>
            <p:spPr>
              <a:xfrm rot="5400000">
                <a:off x="4908012" y="4112766"/>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82" name="TextBox 81"/>
              <p:cNvSpPr txBox="1"/>
              <p:nvPr/>
            </p:nvSpPr>
            <p:spPr>
              <a:xfrm>
                <a:off x="5086053" y="4077076"/>
                <a:ext cx="354585" cy="276999"/>
              </a:xfrm>
              <a:prstGeom prst="rect">
                <a:avLst/>
              </a:prstGeom>
              <a:noFill/>
            </p:spPr>
            <p:txBody>
              <a:bodyPr wrap="none" rtlCol="0" anchor="ctr" anchorCtr="0">
                <a:spAutoFit/>
              </a:bodyPr>
              <a:lstStyle/>
              <a:p>
                <a:pPr algn="ctr"/>
                <a:r>
                  <a:rPr lang="en-GB" sz="1200" dirty="0">
                    <a:solidFill>
                      <a:srgbClr val="4D4D4D"/>
                    </a:solidFill>
                    <a:latin typeface="Arial" panose="020B0604020202020204" pitchFamily="34" charset="0"/>
                    <a:cs typeface="Arial" panose="020B0604020202020204" pitchFamily="34" charset="0"/>
                  </a:rPr>
                  <a:t>21</a:t>
                </a:r>
              </a:p>
            </p:txBody>
          </p:sp>
          <p:cxnSp>
            <p:nvCxnSpPr>
              <p:cNvPr id="83" name="Straight Connector 82"/>
              <p:cNvCxnSpPr>
                <a:cxnSpLocks/>
              </p:cNvCxnSpPr>
              <p:nvPr/>
            </p:nvCxnSpPr>
            <p:spPr>
              <a:xfrm rot="5400000">
                <a:off x="5227210" y="4112766"/>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84" name="TextBox 83"/>
              <p:cNvSpPr txBox="1"/>
              <p:nvPr/>
            </p:nvSpPr>
            <p:spPr>
              <a:xfrm>
                <a:off x="5405226" y="4077076"/>
                <a:ext cx="354585" cy="276999"/>
              </a:xfrm>
              <a:prstGeom prst="rect">
                <a:avLst/>
              </a:prstGeom>
              <a:noFill/>
            </p:spPr>
            <p:txBody>
              <a:bodyPr wrap="none" rtlCol="0" anchor="ctr" anchorCtr="0">
                <a:spAutoFit/>
              </a:bodyPr>
              <a:lstStyle/>
              <a:p>
                <a:pPr algn="ctr"/>
                <a:r>
                  <a:rPr lang="en-GB" sz="1200" dirty="0">
                    <a:solidFill>
                      <a:srgbClr val="4D4D4D"/>
                    </a:solidFill>
                    <a:latin typeface="Arial" panose="020B0604020202020204" pitchFamily="34" charset="0"/>
                    <a:cs typeface="Arial" panose="020B0604020202020204" pitchFamily="34" charset="0"/>
                  </a:rPr>
                  <a:t>24</a:t>
                </a:r>
              </a:p>
            </p:txBody>
          </p:sp>
          <p:cxnSp>
            <p:nvCxnSpPr>
              <p:cNvPr id="85" name="Straight Connector 84"/>
              <p:cNvCxnSpPr>
                <a:cxnSpLocks/>
              </p:cNvCxnSpPr>
              <p:nvPr/>
            </p:nvCxnSpPr>
            <p:spPr>
              <a:xfrm rot="5400000">
                <a:off x="5546409" y="4112766"/>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86" name="TextBox 85"/>
              <p:cNvSpPr txBox="1"/>
              <p:nvPr/>
            </p:nvSpPr>
            <p:spPr>
              <a:xfrm>
                <a:off x="5724399" y="4077076"/>
                <a:ext cx="354585" cy="276999"/>
              </a:xfrm>
              <a:prstGeom prst="rect">
                <a:avLst/>
              </a:prstGeom>
              <a:noFill/>
            </p:spPr>
            <p:txBody>
              <a:bodyPr wrap="none" rtlCol="0" anchor="ctr" anchorCtr="0">
                <a:spAutoFit/>
              </a:bodyPr>
              <a:lstStyle/>
              <a:p>
                <a:pPr algn="ctr"/>
                <a:r>
                  <a:rPr lang="en-GB" sz="1200" dirty="0">
                    <a:solidFill>
                      <a:srgbClr val="4D4D4D"/>
                    </a:solidFill>
                    <a:latin typeface="Arial" panose="020B0604020202020204" pitchFamily="34" charset="0"/>
                    <a:cs typeface="Arial" panose="020B0604020202020204" pitchFamily="34" charset="0"/>
                  </a:rPr>
                  <a:t>27</a:t>
                </a:r>
              </a:p>
            </p:txBody>
          </p:sp>
          <p:cxnSp>
            <p:nvCxnSpPr>
              <p:cNvPr id="87" name="Straight Connector 86"/>
              <p:cNvCxnSpPr>
                <a:cxnSpLocks/>
              </p:cNvCxnSpPr>
              <p:nvPr/>
            </p:nvCxnSpPr>
            <p:spPr>
              <a:xfrm rot="5400000">
                <a:off x="5865608" y="4112766"/>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88" name="TextBox 87"/>
              <p:cNvSpPr txBox="1"/>
              <p:nvPr/>
            </p:nvSpPr>
            <p:spPr>
              <a:xfrm>
                <a:off x="6043572" y="4077076"/>
                <a:ext cx="354585" cy="276999"/>
              </a:xfrm>
              <a:prstGeom prst="rect">
                <a:avLst/>
              </a:prstGeom>
              <a:noFill/>
            </p:spPr>
            <p:txBody>
              <a:bodyPr wrap="none" rtlCol="0" anchor="ctr" anchorCtr="0">
                <a:spAutoFit/>
              </a:bodyPr>
              <a:lstStyle/>
              <a:p>
                <a:pPr algn="ctr"/>
                <a:r>
                  <a:rPr lang="en-GB" sz="1200" dirty="0">
                    <a:solidFill>
                      <a:srgbClr val="4D4D4D"/>
                    </a:solidFill>
                    <a:latin typeface="Arial" panose="020B0604020202020204" pitchFamily="34" charset="0"/>
                    <a:cs typeface="Arial" panose="020B0604020202020204" pitchFamily="34" charset="0"/>
                  </a:rPr>
                  <a:t>30</a:t>
                </a:r>
              </a:p>
            </p:txBody>
          </p:sp>
          <p:cxnSp>
            <p:nvCxnSpPr>
              <p:cNvPr id="89" name="Straight Connector 88"/>
              <p:cNvCxnSpPr>
                <a:cxnSpLocks/>
              </p:cNvCxnSpPr>
              <p:nvPr/>
            </p:nvCxnSpPr>
            <p:spPr>
              <a:xfrm rot="5400000">
                <a:off x="6184807" y="4112766"/>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90" name="TextBox 89"/>
              <p:cNvSpPr txBox="1"/>
              <p:nvPr/>
            </p:nvSpPr>
            <p:spPr>
              <a:xfrm>
                <a:off x="6362746" y="4077076"/>
                <a:ext cx="354585" cy="276999"/>
              </a:xfrm>
              <a:prstGeom prst="rect">
                <a:avLst/>
              </a:prstGeom>
              <a:noFill/>
            </p:spPr>
            <p:txBody>
              <a:bodyPr wrap="none" rtlCol="0" anchor="ctr" anchorCtr="0">
                <a:spAutoFit/>
              </a:bodyPr>
              <a:lstStyle/>
              <a:p>
                <a:pPr algn="ctr"/>
                <a:r>
                  <a:rPr lang="en-GB" sz="1200" dirty="0">
                    <a:solidFill>
                      <a:srgbClr val="4D4D4D"/>
                    </a:solidFill>
                    <a:latin typeface="Arial" panose="020B0604020202020204" pitchFamily="34" charset="0"/>
                    <a:cs typeface="Arial" panose="020B0604020202020204" pitchFamily="34" charset="0"/>
                  </a:rPr>
                  <a:t>33</a:t>
                </a:r>
              </a:p>
            </p:txBody>
          </p:sp>
          <p:cxnSp>
            <p:nvCxnSpPr>
              <p:cNvPr id="91" name="Straight Connector 90"/>
              <p:cNvCxnSpPr>
                <a:cxnSpLocks/>
              </p:cNvCxnSpPr>
              <p:nvPr/>
            </p:nvCxnSpPr>
            <p:spPr>
              <a:xfrm rot="5400000">
                <a:off x="6504006" y="4112766"/>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92" name="Straight Connector 91"/>
              <p:cNvCxnSpPr/>
              <p:nvPr/>
            </p:nvCxnSpPr>
            <p:spPr>
              <a:xfrm>
                <a:off x="2958114" y="2997978"/>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93" name="TextBox 92"/>
              <p:cNvSpPr txBox="1"/>
              <p:nvPr/>
            </p:nvSpPr>
            <p:spPr>
              <a:xfrm>
                <a:off x="2599099" y="3068797"/>
                <a:ext cx="397866"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0.4</a:t>
                </a:r>
              </a:p>
            </p:txBody>
          </p:sp>
          <p:cxnSp>
            <p:nvCxnSpPr>
              <p:cNvPr id="94" name="Straight Connector 93"/>
              <p:cNvCxnSpPr/>
              <p:nvPr/>
            </p:nvCxnSpPr>
            <p:spPr>
              <a:xfrm>
                <a:off x="2958114" y="3213929"/>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95" name="Straight Connector 94"/>
              <p:cNvCxnSpPr/>
              <p:nvPr/>
            </p:nvCxnSpPr>
            <p:spPr>
              <a:xfrm>
                <a:off x="2958114" y="3861782"/>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96" name="TextBox 95"/>
              <p:cNvSpPr txBox="1"/>
              <p:nvPr/>
            </p:nvSpPr>
            <p:spPr>
              <a:xfrm>
                <a:off x="2599099" y="3500415"/>
                <a:ext cx="397866"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0.2</a:t>
                </a:r>
              </a:p>
            </p:txBody>
          </p:sp>
          <p:cxnSp>
            <p:nvCxnSpPr>
              <p:cNvPr id="97" name="Straight Connector 96"/>
              <p:cNvCxnSpPr/>
              <p:nvPr/>
            </p:nvCxnSpPr>
            <p:spPr>
              <a:xfrm>
                <a:off x="2958114" y="3645831"/>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98" name="Straight Connector 97"/>
              <p:cNvCxnSpPr/>
              <p:nvPr/>
            </p:nvCxnSpPr>
            <p:spPr>
              <a:xfrm>
                <a:off x="2958114" y="3429880"/>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99" name="TextBox 98"/>
              <p:cNvSpPr txBox="1"/>
              <p:nvPr/>
            </p:nvSpPr>
            <p:spPr>
              <a:xfrm>
                <a:off x="7001005" y="4077076"/>
                <a:ext cx="354585" cy="276999"/>
              </a:xfrm>
              <a:prstGeom prst="rect">
                <a:avLst/>
              </a:prstGeom>
              <a:noFill/>
            </p:spPr>
            <p:txBody>
              <a:bodyPr wrap="none" rtlCol="0" anchor="ctr" anchorCtr="0">
                <a:spAutoFit/>
              </a:bodyPr>
              <a:lstStyle/>
              <a:p>
                <a:pPr algn="ctr"/>
                <a:r>
                  <a:rPr lang="en-GB" sz="1200" dirty="0">
                    <a:solidFill>
                      <a:srgbClr val="4D4D4D"/>
                    </a:solidFill>
                    <a:latin typeface="Arial" panose="020B0604020202020204" pitchFamily="34" charset="0"/>
                    <a:cs typeface="Arial" panose="020B0604020202020204" pitchFamily="34" charset="0"/>
                  </a:rPr>
                  <a:t>39</a:t>
                </a:r>
              </a:p>
            </p:txBody>
          </p:sp>
          <p:cxnSp>
            <p:nvCxnSpPr>
              <p:cNvPr id="100" name="Straight Connector 99"/>
              <p:cNvCxnSpPr>
                <a:cxnSpLocks/>
              </p:cNvCxnSpPr>
              <p:nvPr/>
            </p:nvCxnSpPr>
            <p:spPr>
              <a:xfrm>
                <a:off x="7178298" y="4067150"/>
                <a:ext cx="0" cy="7200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101" name="Straight Connector 100"/>
              <p:cNvCxnSpPr>
                <a:cxnSpLocks/>
              </p:cNvCxnSpPr>
              <p:nvPr/>
            </p:nvCxnSpPr>
            <p:spPr>
              <a:xfrm rot="5400000">
                <a:off x="6823093" y="4112766"/>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grpSp>
        <p:sp>
          <p:nvSpPr>
            <p:cNvPr id="13" name="Oval 12"/>
            <p:cNvSpPr/>
            <p:nvPr/>
          </p:nvSpPr>
          <p:spPr>
            <a:xfrm>
              <a:off x="2940842" y="1947861"/>
              <a:ext cx="73820" cy="7382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14" name="Oval 13"/>
            <p:cNvSpPr/>
            <p:nvPr/>
          </p:nvSpPr>
          <p:spPr>
            <a:xfrm>
              <a:off x="3629023" y="2609849"/>
              <a:ext cx="73820" cy="73820"/>
            </a:xfrm>
            <a:prstGeom prst="ellipse">
              <a:avLst/>
            </a:prstGeom>
            <a:solidFill>
              <a:schemeClr val="tx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15" name="Oval 14"/>
            <p:cNvSpPr/>
            <p:nvPr/>
          </p:nvSpPr>
          <p:spPr>
            <a:xfrm>
              <a:off x="4343398" y="2990849"/>
              <a:ext cx="73820" cy="73820"/>
            </a:xfrm>
            <a:prstGeom prst="ellipse">
              <a:avLst/>
            </a:prstGeom>
            <a:solidFill>
              <a:schemeClr val="tx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16" name="Oval 15"/>
            <p:cNvSpPr/>
            <p:nvPr/>
          </p:nvSpPr>
          <p:spPr>
            <a:xfrm>
              <a:off x="4793454" y="3250405"/>
              <a:ext cx="73820" cy="73820"/>
            </a:xfrm>
            <a:prstGeom prst="ellipse">
              <a:avLst/>
            </a:prstGeom>
            <a:solidFill>
              <a:schemeClr val="tx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17" name="Oval 16"/>
            <p:cNvSpPr/>
            <p:nvPr/>
          </p:nvSpPr>
          <p:spPr>
            <a:xfrm>
              <a:off x="4983954" y="3331368"/>
              <a:ext cx="73820" cy="73820"/>
            </a:xfrm>
            <a:prstGeom prst="ellipse">
              <a:avLst/>
            </a:prstGeom>
            <a:solidFill>
              <a:schemeClr val="tx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18" name="Oval 17"/>
            <p:cNvSpPr/>
            <p:nvPr/>
          </p:nvSpPr>
          <p:spPr>
            <a:xfrm>
              <a:off x="5231604" y="3331368"/>
              <a:ext cx="73820" cy="73820"/>
            </a:xfrm>
            <a:prstGeom prst="ellipse">
              <a:avLst/>
            </a:prstGeom>
            <a:solidFill>
              <a:schemeClr val="tx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19" name="Oval 18"/>
            <p:cNvSpPr/>
            <p:nvPr/>
          </p:nvSpPr>
          <p:spPr>
            <a:xfrm>
              <a:off x="5372098" y="3331368"/>
              <a:ext cx="73820" cy="73820"/>
            </a:xfrm>
            <a:prstGeom prst="ellipse">
              <a:avLst/>
            </a:prstGeom>
            <a:solidFill>
              <a:schemeClr val="tx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20" name="Oval 19"/>
            <p:cNvSpPr/>
            <p:nvPr/>
          </p:nvSpPr>
          <p:spPr>
            <a:xfrm>
              <a:off x="5417341" y="3331368"/>
              <a:ext cx="73820" cy="73820"/>
            </a:xfrm>
            <a:prstGeom prst="ellipse">
              <a:avLst/>
            </a:prstGeom>
            <a:solidFill>
              <a:schemeClr val="tx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21" name="Oval 20"/>
            <p:cNvSpPr/>
            <p:nvPr/>
          </p:nvSpPr>
          <p:spPr>
            <a:xfrm>
              <a:off x="5631654" y="3331368"/>
              <a:ext cx="73820" cy="73820"/>
            </a:xfrm>
            <a:prstGeom prst="ellipse">
              <a:avLst/>
            </a:prstGeom>
            <a:solidFill>
              <a:schemeClr val="tx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22" name="Oval 21"/>
            <p:cNvSpPr/>
            <p:nvPr/>
          </p:nvSpPr>
          <p:spPr>
            <a:xfrm>
              <a:off x="5981697" y="3331368"/>
              <a:ext cx="73820" cy="73820"/>
            </a:xfrm>
            <a:prstGeom prst="ellipse">
              <a:avLst/>
            </a:prstGeom>
            <a:solidFill>
              <a:schemeClr val="tx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23" name="Oval 22"/>
            <p:cNvSpPr/>
            <p:nvPr/>
          </p:nvSpPr>
          <p:spPr>
            <a:xfrm>
              <a:off x="6122190" y="3331368"/>
              <a:ext cx="73820" cy="73820"/>
            </a:xfrm>
            <a:prstGeom prst="ellipse">
              <a:avLst/>
            </a:prstGeom>
            <a:solidFill>
              <a:schemeClr val="tx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24" name="Oval 23"/>
            <p:cNvSpPr/>
            <p:nvPr/>
          </p:nvSpPr>
          <p:spPr>
            <a:xfrm>
              <a:off x="6365077" y="3331368"/>
              <a:ext cx="73820" cy="73820"/>
            </a:xfrm>
            <a:prstGeom prst="ellipse">
              <a:avLst/>
            </a:prstGeom>
            <a:solidFill>
              <a:schemeClr val="tx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25" name="Oval 24"/>
            <p:cNvSpPr/>
            <p:nvPr/>
          </p:nvSpPr>
          <p:spPr>
            <a:xfrm>
              <a:off x="6431752" y="3331368"/>
              <a:ext cx="73820" cy="73820"/>
            </a:xfrm>
            <a:prstGeom prst="ellipse">
              <a:avLst/>
            </a:prstGeom>
            <a:solidFill>
              <a:schemeClr val="tx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26" name="Oval 25"/>
            <p:cNvSpPr/>
            <p:nvPr/>
          </p:nvSpPr>
          <p:spPr>
            <a:xfrm>
              <a:off x="6753221" y="3331368"/>
              <a:ext cx="73820" cy="73820"/>
            </a:xfrm>
            <a:prstGeom prst="ellipse">
              <a:avLst/>
            </a:prstGeom>
            <a:solidFill>
              <a:schemeClr val="tx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27" name="Oval 26"/>
            <p:cNvSpPr/>
            <p:nvPr/>
          </p:nvSpPr>
          <p:spPr>
            <a:xfrm>
              <a:off x="2750341" y="1902618"/>
              <a:ext cx="73820" cy="73820"/>
            </a:xfrm>
            <a:prstGeom prst="ellipse">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28" name="Oval 27"/>
            <p:cNvSpPr/>
            <p:nvPr/>
          </p:nvSpPr>
          <p:spPr>
            <a:xfrm>
              <a:off x="3059904" y="2047874"/>
              <a:ext cx="73820" cy="73820"/>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29" name="Oval 28"/>
            <p:cNvSpPr/>
            <p:nvPr/>
          </p:nvSpPr>
          <p:spPr>
            <a:xfrm>
              <a:off x="3126579" y="2085974"/>
              <a:ext cx="73820" cy="73820"/>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30" name="Oval 29"/>
            <p:cNvSpPr/>
            <p:nvPr/>
          </p:nvSpPr>
          <p:spPr>
            <a:xfrm>
              <a:off x="3617117" y="2455068"/>
              <a:ext cx="73820" cy="73820"/>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31" name="Oval 30"/>
            <p:cNvSpPr/>
            <p:nvPr/>
          </p:nvSpPr>
          <p:spPr>
            <a:xfrm>
              <a:off x="3650454" y="2483643"/>
              <a:ext cx="73820" cy="73820"/>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32" name="Oval 31"/>
            <p:cNvSpPr/>
            <p:nvPr/>
          </p:nvSpPr>
          <p:spPr>
            <a:xfrm>
              <a:off x="3671886" y="2505074"/>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33" name="Oval 32"/>
            <p:cNvSpPr/>
            <p:nvPr/>
          </p:nvSpPr>
          <p:spPr>
            <a:xfrm>
              <a:off x="3702842" y="2524124"/>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34" name="Oval 33"/>
            <p:cNvSpPr/>
            <p:nvPr/>
          </p:nvSpPr>
          <p:spPr>
            <a:xfrm>
              <a:off x="3733798" y="2550318"/>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35" name="Oval 34"/>
            <p:cNvSpPr/>
            <p:nvPr/>
          </p:nvSpPr>
          <p:spPr>
            <a:xfrm>
              <a:off x="3762373" y="2576511"/>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36" name="Oval 35"/>
            <p:cNvSpPr/>
            <p:nvPr/>
          </p:nvSpPr>
          <p:spPr>
            <a:xfrm>
              <a:off x="3781423" y="2605086"/>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37" name="Oval 36"/>
            <p:cNvSpPr/>
            <p:nvPr/>
          </p:nvSpPr>
          <p:spPr>
            <a:xfrm>
              <a:off x="3814761" y="2616992"/>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38" name="Oval 37"/>
            <p:cNvSpPr/>
            <p:nvPr/>
          </p:nvSpPr>
          <p:spPr>
            <a:xfrm>
              <a:off x="3874292" y="2638423"/>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39" name="Oval 38"/>
            <p:cNvSpPr/>
            <p:nvPr/>
          </p:nvSpPr>
          <p:spPr>
            <a:xfrm>
              <a:off x="3895723" y="2666998"/>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40" name="Oval 39"/>
            <p:cNvSpPr/>
            <p:nvPr/>
          </p:nvSpPr>
          <p:spPr>
            <a:xfrm>
              <a:off x="3924298" y="2674142"/>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41" name="Oval 40"/>
            <p:cNvSpPr/>
            <p:nvPr/>
          </p:nvSpPr>
          <p:spPr>
            <a:xfrm>
              <a:off x="3952873" y="2676523"/>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42" name="Oval 41"/>
            <p:cNvSpPr/>
            <p:nvPr/>
          </p:nvSpPr>
          <p:spPr>
            <a:xfrm>
              <a:off x="3962398" y="2705098"/>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43" name="Oval 42"/>
            <p:cNvSpPr/>
            <p:nvPr/>
          </p:nvSpPr>
          <p:spPr>
            <a:xfrm>
              <a:off x="3981448" y="2757486"/>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44" name="Oval 43"/>
            <p:cNvSpPr/>
            <p:nvPr/>
          </p:nvSpPr>
          <p:spPr>
            <a:xfrm>
              <a:off x="4019548" y="2757486"/>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45" name="Oval 44"/>
            <p:cNvSpPr/>
            <p:nvPr/>
          </p:nvSpPr>
          <p:spPr>
            <a:xfrm>
              <a:off x="4057648" y="2757486"/>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46" name="Oval 45"/>
            <p:cNvSpPr/>
            <p:nvPr/>
          </p:nvSpPr>
          <p:spPr>
            <a:xfrm>
              <a:off x="4102892" y="2757486"/>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47" name="Oval 46"/>
            <p:cNvSpPr/>
            <p:nvPr/>
          </p:nvSpPr>
          <p:spPr>
            <a:xfrm>
              <a:off x="4133848" y="2757486"/>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48" name="Oval 47"/>
            <p:cNvSpPr/>
            <p:nvPr/>
          </p:nvSpPr>
          <p:spPr>
            <a:xfrm>
              <a:off x="4155279" y="2976561"/>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49" name="Oval 48"/>
            <p:cNvSpPr/>
            <p:nvPr/>
          </p:nvSpPr>
          <p:spPr>
            <a:xfrm>
              <a:off x="4186236" y="2976561"/>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50" name="Oval 49"/>
            <p:cNvSpPr/>
            <p:nvPr/>
          </p:nvSpPr>
          <p:spPr>
            <a:xfrm>
              <a:off x="4274342" y="2976561"/>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51" name="Oval 50"/>
            <p:cNvSpPr/>
            <p:nvPr/>
          </p:nvSpPr>
          <p:spPr>
            <a:xfrm>
              <a:off x="4629148" y="2976561"/>
              <a:ext cx="73820" cy="738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endParaRPr>
            </a:p>
          </p:txBody>
        </p:sp>
        <p:sp>
          <p:nvSpPr>
            <p:cNvPr id="52" name="Freeform 5"/>
            <p:cNvSpPr>
              <a:spLocks/>
            </p:cNvSpPr>
            <p:nvPr/>
          </p:nvSpPr>
          <p:spPr bwMode="auto">
            <a:xfrm>
              <a:off x="2738438" y="1912938"/>
              <a:ext cx="4079875" cy="1458913"/>
            </a:xfrm>
            <a:custGeom>
              <a:avLst/>
              <a:gdLst>
                <a:gd name="T0" fmla="*/ 0 w 2570"/>
                <a:gd name="T1" fmla="*/ 0 h 919"/>
                <a:gd name="T2" fmla="*/ 99 w 2570"/>
                <a:gd name="T3" fmla="*/ 0 h 919"/>
                <a:gd name="T4" fmla="*/ 99 w 2570"/>
                <a:gd name="T5" fmla="*/ 42 h 919"/>
                <a:gd name="T6" fmla="*/ 160 w 2570"/>
                <a:gd name="T7" fmla="*/ 42 h 919"/>
                <a:gd name="T8" fmla="*/ 160 w 2570"/>
                <a:gd name="T9" fmla="*/ 59 h 919"/>
                <a:gd name="T10" fmla="*/ 172 w 2570"/>
                <a:gd name="T11" fmla="*/ 59 h 919"/>
                <a:gd name="T12" fmla="*/ 172 w 2570"/>
                <a:gd name="T13" fmla="*/ 80 h 919"/>
                <a:gd name="T14" fmla="*/ 181 w 2570"/>
                <a:gd name="T15" fmla="*/ 80 h 919"/>
                <a:gd name="T16" fmla="*/ 181 w 2570"/>
                <a:gd name="T17" fmla="*/ 88 h 919"/>
                <a:gd name="T18" fmla="*/ 195 w 2570"/>
                <a:gd name="T19" fmla="*/ 88 h 919"/>
                <a:gd name="T20" fmla="*/ 195 w 2570"/>
                <a:gd name="T21" fmla="*/ 127 h 919"/>
                <a:gd name="T22" fmla="*/ 207 w 2570"/>
                <a:gd name="T23" fmla="*/ 127 h 919"/>
                <a:gd name="T24" fmla="*/ 207 w 2570"/>
                <a:gd name="T25" fmla="*/ 157 h 919"/>
                <a:gd name="T26" fmla="*/ 217 w 2570"/>
                <a:gd name="T27" fmla="*/ 157 h 919"/>
                <a:gd name="T28" fmla="*/ 217 w 2570"/>
                <a:gd name="T29" fmla="*/ 163 h 919"/>
                <a:gd name="T30" fmla="*/ 221 w 2570"/>
                <a:gd name="T31" fmla="*/ 163 h 919"/>
                <a:gd name="T32" fmla="*/ 221 w 2570"/>
                <a:gd name="T33" fmla="*/ 193 h 919"/>
                <a:gd name="T34" fmla="*/ 231 w 2570"/>
                <a:gd name="T35" fmla="*/ 193 h 919"/>
                <a:gd name="T36" fmla="*/ 231 w 2570"/>
                <a:gd name="T37" fmla="*/ 231 h 919"/>
                <a:gd name="T38" fmla="*/ 239 w 2570"/>
                <a:gd name="T39" fmla="*/ 231 h 919"/>
                <a:gd name="T40" fmla="*/ 239 w 2570"/>
                <a:gd name="T41" fmla="*/ 239 h 919"/>
                <a:gd name="T42" fmla="*/ 252 w 2570"/>
                <a:gd name="T43" fmla="*/ 239 h 919"/>
                <a:gd name="T44" fmla="*/ 252 w 2570"/>
                <a:gd name="T45" fmla="*/ 266 h 919"/>
                <a:gd name="T46" fmla="*/ 260 w 2570"/>
                <a:gd name="T47" fmla="*/ 266 h 919"/>
                <a:gd name="T48" fmla="*/ 260 w 2570"/>
                <a:gd name="T49" fmla="*/ 270 h 919"/>
                <a:gd name="T50" fmla="*/ 268 w 2570"/>
                <a:gd name="T51" fmla="*/ 270 h 919"/>
                <a:gd name="T52" fmla="*/ 268 w 2570"/>
                <a:gd name="T53" fmla="*/ 311 h 919"/>
                <a:gd name="T54" fmla="*/ 272 w 2570"/>
                <a:gd name="T55" fmla="*/ 311 h 919"/>
                <a:gd name="T56" fmla="*/ 272 w 2570"/>
                <a:gd name="T57" fmla="*/ 344 h 919"/>
                <a:gd name="T58" fmla="*/ 278 w 2570"/>
                <a:gd name="T59" fmla="*/ 344 h 919"/>
                <a:gd name="T60" fmla="*/ 278 w 2570"/>
                <a:gd name="T61" fmla="*/ 352 h 919"/>
                <a:gd name="T62" fmla="*/ 286 w 2570"/>
                <a:gd name="T63" fmla="*/ 352 h 919"/>
                <a:gd name="T64" fmla="*/ 286 w 2570"/>
                <a:gd name="T65" fmla="*/ 384 h 919"/>
                <a:gd name="T66" fmla="*/ 317 w 2570"/>
                <a:gd name="T67" fmla="*/ 384 h 919"/>
                <a:gd name="T68" fmla="*/ 317 w 2570"/>
                <a:gd name="T69" fmla="*/ 425 h 919"/>
                <a:gd name="T70" fmla="*/ 339 w 2570"/>
                <a:gd name="T71" fmla="*/ 425 h 919"/>
                <a:gd name="T72" fmla="*/ 339 w 2570"/>
                <a:gd name="T73" fmla="*/ 462 h 919"/>
                <a:gd name="T74" fmla="*/ 658 w 2570"/>
                <a:gd name="T75" fmla="*/ 462 h 919"/>
                <a:gd name="T76" fmla="*/ 658 w 2570"/>
                <a:gd name="T77" fmla="*/ 503 h 919"/>
                <a:gd name="T78" fmla="*/ 715 w 2570"/>
                <a:gd name="T79" fmla="*/ 503 h 919"/>
                <a:gd name="T80" fmla="*/ 715 w 2570"/>
                <a:gd name="T81" fmla="*/ 544 h 919"/>
                <a:gd name="T82" fmla="*/ 763 w 2570"/>
                <a:gd name="T83" fmla="*/ 544 h 919"/>
                <a:gd name="T84" fmla="*/ 763 w 2570"/>
                <a:gd name="T85" fmla="*/ 584 h 919"/>
                <a:gd name="T86" fmla="*/ 814 w 2570"/>
                <a:gd name="T87" fmla="*/ 584 h 919"/>
                <a:gd name="T88" fmla="*/ 814 w 2570"/>
                <a:gd name="T89" fmla="*/ 591 h 919"/>
                <a:gd name="T90" fmla="*/ 820 w 2570"/>
                <a:gd name="T91" fmla="*/ 591 h 919"/>
                <a:gd name="T92" fmla="*/ 820 w 2570"/>
                <a:gd name="T93" fmla="*/ 624 h 919"/>
                <a:gd name="T94" fmla="*/ 980 w 2570"/>
                <a:gd name="T95" fmla="*/ 624 h 919"/>
                <a:gd name="T96" fmla="*/ 980 w 2570"/>
                <a:gd name="T97" fmla="*/ 664 h 919"/>
                <a:gd name="T98" fmla="*/ 1023 w 2570"/>
                <a:gd name="T99" fmla="*/ 664 h 919"/>
                <a:gd name="T100" fmla="*/ 1023 w 2570"/>
                <a:gd name="T101" fmla="*/ 709 h 919"/>
                <a:gd name="T102" fmla="*/ 1041 w 2570"/>
                <a:gd name="T103" fmla="*/ 709 h 919"/>
                <a:gd name="T104" fmla="*/ 1041 w 2570"/>
                <a:gd name="T105" fmla="*/ 749 h 919"/>
                <a:gd name="T106" fmla="*/ 1238 w 2570"/>
                <a:gd name="T107" fmla="*/ 749 h 919"/>
                <a:gd name="T108" fmla="*/ 1238 w 2570"/>
                <a:gd name="T109" fmla="*/ 788 h 919"/>
                <a:gd name="T110" fmla="*/ 1248 w 2570"/>
                <a:gd name="T111" fmla="*/ 788 h 919"/>
                <a:gd name="T112" fmla="*/ 1248 w 2570"/>
                <a:gd name="T113" fmla="*/ 826 h 919"/>
                <a:gd name="T114" fmla="*/ 1297 w 2570"/>
                <a:gd name="T115" fmla="*/ 826 h 919"/>
                <a:gd name="T116" fmla="*/ 1297 w 2570"/>
                <a:gd name="T117" fmla="*/ 870 h 919"/>
                <a:gd name="T118" fmla="*/ 1382 w 2570"/>
                <a:gd name="T119" fmla="*/ 870 h 919"/>
                <a:gd name="T120" fmla="*/ 1382 w 2570"/>
                <a:gd name="T121" fmla="*/ 919 h 919"/>
                <a:gd name="T122" fmla="*/ 1766 w 2570"/>
                <a:gd name="T123" fmla="*/ 919 h 919"/>
                <a:gd name="T124" fmla="*/ 2570 w 2570"/>
                <a:gd name="T125"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70" h="919">
                  <a:moveTo>
                    <a:pt x="0" y="0"/>
                  </a:moveTo>
                  <a:lnTo>
                    <a:pt x="99" y="0"/>
                  </a:lnTo>
                  <a:lnTo>
                    <a:pt x="99" y="42"/>
                  </a:lnTo>
                  <a:lnTo>
                    <a:pt x="160" y="42"/>
                  </a:lnTo>
                  <a:lnTo>
                    <a:pt x="160" y="59"/>
                  </a:lnTo>
                  <a:lnTo>
                    <a:pt x="172" y="59"/>
                  </a:lnTo>
                  <a:lnTo>
                    <a:pt x="172" y="80"/>
                  </a:lnTo>
                  <a:lnTo>
                    <a:pt x="181" y="80"/>
                  </a:lnTo>
                  <a:lnTo>
                    <a:pt x="181" y="88"/>
                  </a:lnTo>
                  <a:lnTo>
                    <a:pt x="195" y="88"/>
                  </a:lnTo>
                  <a:lnTo>
                    <a:pt x="195" y="127"/>
                  </a:lnTo>
                  <a:lnTo>
                    <a:pt x="207" y="127"/>
                  </a:lnTo>
                  <a:lnTo>
                    <a:pt x="207" y="157"/>
                  </a:lnTo>
                  <a:lnTo>
                    <a:pt x="217" y="157"/>
                  </a:lnTo>
                  <a:lnTo>
                    <a:pt x="217" y="163"/>
                  </a:lnTo>
                  <a:lnTo>
                    <a:pt x="221" y="163"/>
                  </a:lnTo>
                  <a:lnTo>
                    <a:pt x="221" y="193"/>
                  </a:lnTo>
                  <a:lnTo>
                    <a:pt x="231" y="193"/>
                  </a:lnTo>
                  <a:lnTo>
                    <a:pt x="231" y="231"/>
                  </a:lnTo>
                  <a:lnTo>
                    <a:pt x="239" y="231"/>
                  </a:lnTo>
                  <a:lnTo>
                    <a:pt x="239" y="239"/>
                  </a:lnTo>
                  <a:lnTo>
                    <a:pt x="252" y="239"/>
                  </a:lnTo>
                  <a:lnTo>
                    <a:pt x="252" y="266"/>
                  </a:lnTo>
                  <a:lnTo>
                    <a:pt x="260" y="266"/>
                  </a:lnTo>
                  <a:lnTo>
                    <a:pt x="260" y="270"/>
                  </a:lnTo>
                  <a:lnTo>
                    <a:pt x="268" y="270"/>
                  </a:lnTo>
                  <a:lnTo>
                    <a:pt x="268" y="311"/>
                  </a:lnTo>
                  <a:lnTo>
                    <a:pt x="272" y="311"/>
                  </a:lnTo>
                  <a:lnTo>
                    <a:pt x="272" y="344"/>
                  </a:lnTo>
                  <a:lnTo>
                    <a:pt x="278" y="344"/>
                  </a:lnTo>
                  <a:lnTo>
                    <a:pt x="278" y="352"/>
                  </a:lnTo>
                  <a:lnTo>
                    <a:pt x="286" y="352"/>
                  </a:lnTo>
                  <a:lnTo>
                    <a:pt x="286" y="384"/>
                  </a:lnTo>
                  <a:lnTo>
                    <a:pt x="317" y="384"/>
                  </a:lnTo>
                  <a:lnTo>
                    <a:pt x="317" y="425"/>
                  </a:lnTo>
                  <a:lnTo>
                    <a:pt x="339" y="425"/>
                  </a:lnTo>
                  <a:lnTo>
                    <a:pt x="339" y="462"/>
                  </a:lnTo>
                  <a:lnTo>
                    <a:pt x="658" y="462"/>
                  </a:lnTo>
                  <a:lnTo>
                    <a:pt x="658" y="503"/>
                  </a:lnTo>
                  <a:lnTo>
                    <a:pt x="715" y="503"/>
                  </a:lnTo>
                  <a:lnTo>
                    <a:pt x="715" y="544"/>
                  </a:lnTo>
                  <a:lnTo>
                    <a:pt x="763" y="544"/>
                  </a:lnTo>
                  <a:lnTo>
                    <a:pt x="763" y="584"/>
                  </a:lnTo>
                  <a:lnTo>
                    <a:pt x="814" y="584"/>
                  </a:lnTo>
                  <a:lnTo>
                    <a:pt x="814" y="591"/>
                  </a:lnTo>
                  <a:lnTo>
                    <a:pt x="820" y="591"/>
                  </a:lnTo>
                  <a:lnTo>
                    <a:pt x="820" y="624"/>
                  </a:lnTo>
                  <a:lnTo>
                    <a:pt x="980" y="624"/>
                  </a:lnTo>
                  <a:lnTo>
                    <a:pt x="980" y="664"/>
                  </a:lnTo>
                  <a:lnTo>
                    <a:pt x="1023" y="664"/>
                  </a:lnTo>
                  <a:lnTo>
                    <a:pt x="1023" y="709"/>
                  </a:lnTo>
                  <a:lnTo>
                    <a:pt x="1041" y="709"/>
                  </a:lnTo>
                  <a:lnTo>
                    <a:pt x="1041" y="749"/>
                  </a:lnTo>
                  <a:lnTo>
                    <a:pt x="1238" y="749"/>
                  </a:lnTo>
                  <a:lnTo>
                    <a:pt x="1238" y="788"/>
                  </a:lnTo>
                  <a:lnTo>
                    <a:pt x="1248" y="788"/>
                  </a:lnTo>
                  <a:lnTo>
                    <a:pt x="1248" y="826"/>
                  </a:lnTo>
                  <a:lnTo>
                    <a:pt x="1297" y="826"/>
                  </a:lnTo>
                  <a:lnTo>
                    <a:pt x="1297" y="870"/>
                  </a:lnTo>
                  <a:lnTo>
                    <a:pt x="1382" y="870"/>
                  </a:lnTo>
                  <a:lnTo>
                    <a:pt x="1382" y="919"/>
                  </a:lnTo>
                  <a:lnTo>
                    <a:pt x="1766" y="919"/>
                  </a:lnTo>
                  <a:lnTo>
                    <a:pt x="2570" y="919"/>
                  </a:ln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53" name="Freeform 6"/>
            <p:cNvSpPr>
              <a:spLocks/>
            </p:cNvSpPr>
            <p:nvPr/>
          </p:nvSpPr>
          <p:spPr bwMode="auto">
            <a:xfrm>
              <a:off x="2738438" y="1914525"/>
              <a:ext cx="1939925" cy="1100138"/>
            </a:xfrm>
            <a:custGeom>
              <a:avLst/>
              <a:gdLst>
                <a:gd name="T0" fmla="*/ 26 w 1222"/>
                <a:gd name="T1" fmla="*/ 0 h 693"/>
                <a:gd name="T2" fmla="*/ 79 w 1222"/>
                <a:gd name="T3" fmla="*/ 22 h 693"/>
                <a:gd name="T4" fmla="*/ 97 w 1222"/>
                <a:gd name="T5" fmla="*/ 30 h 693"/>
                <a:gd name="T6" fmla="*/ 172 w 1222"/>
                <a:gd name="T7" fmla="*/ 40 h 693"/>
                <a:gd name="T8" fmla="*/ 183 w 1222"/>
                <a:gd name="T9" fmla="*/ 76 h 693"/>
                <a:gd name="T10" fmla="*/ 203 w 1222"/>
                <a:gd name="T11" fmla="*/ 93 h 693"/>
                <a:gd name="T12" fmla="*/ 229 w 1222"/>
                <a:gd name="T13" fmla="*/ 101 h 693"/>
                <a:gd name="T14" fmla="*/ 260 w 1222"/>
                <a:gd name="T15" fmla="*/ 117 h 693"/>
                <a:gd name="T16" fmla="*/ 280 w 1222"/>
                <a:gd name="T17" fmla="*/ 137 h 693"/>
                <a:gd name="T18" fmla="*/ 315 w 1222"/>
                <a:gd name="T19" fmla="*/ 145 h 693"/>
                <a:gd name="T20" fmla="*/ 327 w 1222"/>
                <a:gd name="T21" fmla="*/ 153 h 693"/>
                <a:gd name="T22" fmla="*/ 339 w 1222"/>
                <a:gd name="T23" fmla="*/ 177 h 693"/>
                <a:gd name="T24" fmla="*/ 345 w 1222"/>
                <a:gd name="T25" fmla="*/ 184 h 693"/>
                <a:gd name="T26" fmla="*/ 359 w 1222"/>
                <a:gd name="T27" fmla="*/ 194 h 693"/>
                <a:gd name="T28" fmla="*/ 371 w 1222"/>
                <a:gd name="T29" fmla="*/ 202 h 693"/>
                <a:gd name="T30" fmla="*/ 408 w 1222"/>
                <a:gd name="T31" fmla="*/ 233 h 693"/>
                <a:gd name="T32" fmla="*/ 453 w 1222"/>
                <a:gd name="T33" fmla="*/ 254 h 693"/>
                <a:gd name="T34" fmla="*/ 489 w 1222"/>
                <a:gd name="T35" fmla="*/ 261 h 693"/>
                <a:gd name="T36" fmla="*/ 501 w 1222"/>
                <a:gd name="T37" fmla="*/ 277 h 693"/>
                <a:gd name="T38" fmla="*/ 516 w 1222"/>
                <a:gd name="T39" fmla="*/ 291 h 693"/>
                <a:gd name="T40" fmla="*/ 528 w 1222"/>
                <a:gd name="T41" fmla="*/ 309 h 693"/>
                <a:gd name="T42" fmla="*/ 544 w 1222"/>
                <a:gd name="T43" fmla="*/ 334 h 693"/>
                <a:gd name="T44" fmla="*/ 554 w 1222"/>
                <a:gd name="T45" fmla="*/ 345 h 693"/>
                <a:gd name="T46" fmla="*/ 570 w 1222"/>
                <a:gd name="T47" fmla="*/ 362 h 693"/>
                <a:gd name="T48" fmla="*/ 591 w 1222"/>
                <a:gd name="T49" fmla="*/ 372 h 693"/>
                <a:gd name="T50" fmla="*/ 609 w 1222"/>
                <a:gd name="T51" fmla="*/ 386 h 693"/>
                <a:gd name="T52" fmla="*/ 625 w 1222"/>
                <a:gd name="T53" fmla="*/ 398 h 693"/>
                <a:gd name="T54" fmla="*/ 650 w 1222"/>
                <a:gd name="T55" fmla="*/ 416 h 693"/>
                <a:gd name="T56" fmla="*/ 664 w 1222"/>
                <a:gd name="T57" fmla="*/ 427 h 693"/>
                <a:gd name="T58" fmla="*/ 678 w 1222"/>
                <a:gd name="T59" fmla="*/ 439 h 693"/>
                <a:gd name="T60" fmla="*/ 715 w 1222"/>
                <a:gd name="T61" fmla="*/ 460 h 693"/>
                <a:gd name="T62" fmla="*/ 743 w 1222"/>
                <a:gd name="T63" fmla="*/ 472 h 693"/>
                <a:gd name="T64" fmla="*/ 759 w 1222"/>
                <a:gd name="T65" fmla="*/ 482 h 693"/>
                <a:gd name="T66" fmla="*/ 767 w 1222"/>
                <a:gd name="T67" fmla="*/ 505 h 693"/>
                <a:gd name="T68" fmla="*/ 786 w 1222"/>
                <a:gd name="T69" fmla="*/ 509 h 693"/>
                <a:gd name="T70" fmla="*/ 800 w 1222"/>
                <a:gd name="T71" fmla="*/ 521 h 693"/>
                <a:gd name="T72" fmla="*/ 824 w 1222"/>
                <a:gd name="T73" fmla="*/ 546 h 693"/>
                <a:gd name="T74" fmla="*/ 916 w 1222"/>
                <a:gd name="T75" fmla="*/ 560 h 693"/>
                <a:gd name="T76" fmla="*/ 1179 w 1222"/>
                <a:gd name="T77" fmla="*/ 693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2" h="693">
                  <a:moveTo>
                    <a:pt x="0" y="0"/>
                  </a:moveTo>
                  <a:lnTo>
                    <a:pt x="26" y="0"/>
                  </a:lnTo>
                  <a:lnTo>
                    <a:pt x="26" y="22"/>
                  </a:lnTo>
                  <a:lnTo>
                    <a:pt x="79" y="22"/>
                  </a:lnTo>
                  <a:lnTo>
                    <a:pt x="79" y="30"/>
                  </a:lnTo>
                  <a:lnTo>
                    <a:pt x="97" y="30"/>
                  </a:lnTo>
                  <a:lnTo>
                    <a:pt x="97" y="40"/>
                  </a:lnTo>
                  <a:lnTo>
                    <a:pt x="172" y="40"/>
                  </a:lnTo>
                  <a:lnTo>
                    <a:pt x="172" y="76"/>
                  </a:lnTo>
                  <a:lnTo>
                    <a:pt x="183" y="76"/>
                  </a:lnTo>
                  <a:lnTo>
                    <a:pt x="183" y="93"/>
                  </a:lnTo>
                  <a:lnTo>
                    <a:pt x="203" y="93"/>
                  </a:lnTo>
                  <a:lnTo>
                    <a:pt x="203" y="101"/>
                  </a:lnTo>
                  <a:lnTo>
                    <a:pt x="229" y="101"/>
                  </a:lnTo>
                  <a:lnTo>
                    <a:pt x="229" y="117"/>
                  </a:lnTo>
                  <a:lnTo>
                    <a:pt x="260" y="117"/>
                  </a:lnTo>
                  <a:lnTo>
                    <a:pt x="260" y="137"/>
                  </a:lnTo>
                  <a:lnTo>
                    <a:pt x="280" y="137"/>
                  </a:lnTo>
                  <a:lnTo>
                    <a:pt x="280" y="145"/>
                  </a:lnTo>
                  <a:lnTo>
                    <a:pt x="315" y="145"/>
                  </a:lnTo>
                  <a:lnTo>
                    <a:pt x="315" y="153"/>
                  </a:lnTo>
                  <a:lnTo>
                    <a:pt x="327" y="153"/>
                  </a:lnTo>
                  <a:lnTo>
                    <a:pt x="327" y="177"/>
                  </a:lnTo>
                  <a:lnTo>
                    <a:pt x="339" y="177"/>
                  </a:lnTo>
                  <a:lnTo>
                    <a:pt x="339" y="184"/>
                  </a:lnTo>
                  <a:lnTo>
                    <a:pt x="345" y="184"/>
                  </a:lnTo>
                  <a:lnTo>
                    <a:pt x="345" y="194"/>
                  </a:lnTo>
                  <a:lnTo>
                    <a:pt x="359" y="194"/>
                  </a:lnTo>
                  <a:lnTo>
                    <a:pt x="359" y="202"/>
                  </a:lnTo>
                  <a:lnTo>
                    <a:pt x="371" y="202"/>
                  </a:lnTo>
                  <a:lnTo>
                    <a:pt x="371" y="233"/>
                  </a:lnTo>
                  <a:lnTo>
                    <a:pt x="408" y="233"/>
                  </a:lnTo>
                  <a:lnTo>
                    <a:pt x="408" y="254"/>
                  </a:lnTo>
                  <a:lnTo>
                    <a:pt x="453" y="254"/>
                  </a:lnTo>
                  <a:lnTo>
                    <a:pt x="453" y="261"/>
                  </a:lnTo>
                  <a:lnTo>
                    <a:pt x="489" y="261"/>
                  </a:lnTo>
                  <a:lnTo>
                    <a:pt x="489" y="277"/>
                  </a:lnTo>
                  <a:lnTo>
                    <a:pt x="501" y="277"/>
                  </a:lnTo>
                  <a:lnTo>
                    <a:pt x="501" y="291"/>
                  </a:lnTo>
                  <a:lnTo>
                    <a:pt x="516" y="291"/>
                  </a:lnTo>
                  <a:lnTo>
                    <a:pt x="516" y="309"/>
                  </a:lnTo>
                  <a:lnTo>
                    <a:pt x="528" y="309"/>
                  </a:lnTo>
                  <a:lnTo>
                    <a:pt x="528" y="334"/>
                  </a:lnTo>
                  <a:lnTo>
                    <a:pt x="544" y="334"/>
                  </a:lnTo>
                  <a:lnTo>
                    <a:pt x="544" y="345"/>
                  </a:lnTo>
                  <a:lnTo>
                    <a:pt x="554" y="345"/>
                  </a:lnTo>
                  <a:lnTo>
                    <a:pt x="554" y="362"/>
                  </a:lnTo>
                  <a:lnTo>
                    <a:pt x="570" y="362"/>
                  </a:lnTo>
                  <a:lnTo>
                    <a:pt x="570" y="372"/>
                  </a:lnTo>
                  <a:lnTo>
                    <a:pt x="591" y="372"/>
                  </a:lnTo>
                  <a:lnTo>
                    <a:pt x="591" y="386"/>
                  </a:lnTo>
                  <a:lnTo>
                    <a:pt x="609" y="386"/>
                  </a:lnTo>
                  <a:lnTo>
                    <a:pt x="609" y="398"/>
                  </a:lnTo>
                  <a:lnTo>
                    <a:pt x="625" y="398"/>
                  </a:lnTo>
                  <a:lnTo>
                    <a:pt x="625" y="416"/>
                  </a:lnTo>
                  <a:lnTo>
                    <a:pt x="650" y="416"/>
                  </a:lnTo>
                  <a:lnTo>
                    <a:pt x="650" y="427"/>
                  </a:lnTo>
                  <a:lnTo>
                    <a:pt x="664" y="427"/>
                  </a:lnTo>
                  <a:lnTo>
                    <a:pt x="664" y="439"/>
                  </a:lnTo>
                  <a:lnTo>
                    <a:pt x="678" y="439"/>
                  </a:lnTo>
                  <a:lnTo>
                    <a:pt x="678" y="460"/>
                  </a:lnTo>
                  <a:lnTo>
                    <a:pt x="715" y="460"/>
                  </a:lnTo>
                  <a:lnTo>
                    <a:pt x="715" y="472"/>
                  </a:lnTo>
                  <a:lnTo>
                    <a:pt x="743" y="472"/>
                  </a:lnTo>
                  <a:lnTo>
                    <a:pt x="743" y="482"/>
                  </a:lnTo>
                  <a:lnTo>
                    <a:pt x="759" y="482"/>
                  </a:lnTo>
                  <a:lnTo>
                    <a:pt x="759" y="498"/>
                  </a:lnTo>
                  <a:lnTo>
                    <a:pt x="767" y="505"/>
                  </a:lnTo>
                  <a:lnTo>
                    <a:pt x="771" y="509"/>
                  </a:lnTo>
                  <a:lnTo>
                    <a:pt x="786" y="509"/>
                  </a:lnTo>
                  <a:lnTo>
                    <a:pt x="786" y="521"/>
                  </a:lnTo>
                  <a:lnTo>
                    <a:pt x="800" y="521"/>
                  </a:lnTo>
                  <a:lnTo>
                    <a:pt x="800" y="546"/>
                  </a:lnTo>
                  <a:lnTo>
                    <a:pt x="824" y="546"/>
                  </a:lnTo>
                  <a:lnTo>
                    <a:pt x="824" y="560"/>
                  </a:lnTo>
                  <a:lnTo>
                    <a:pt x="916" y="560"/>
                  </a:lnTo>
                  <a:lnTo>
                    <a:pt x="916" y="693"/>
                  </a:lnTo>
                  <a:lnTo>
                    <a:pt x="1179" y="693"/>
                  </a:lnTo>
                  <a:lnTo>
                    <a:pt x="1222" y="693"/>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68776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226: Nivolumab dose escalation and expansion in patients with advanced hepatocellular carcinoma (HCC): The CheckMate 040 </a:t>
            </a:r>
            <a:r>
              <a:rPr lang="en-GB" dirty="0" smtClean="0"/>
              <a:t>study – </a:t>
            </a:r>
            <a:r>
              <a:rPr lang="en-GB" dirty="0" err="1" smtClean="0"/>
              <a:t>Melero</a:t>
            </a:r>
            <a:r>
              <a:rPr lang="en-GB" dirty="0" smtClean="0"/>
              <a:t> I,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buNone/>
            </a:pPr>
            <a:endParaRPr lang="en-GB" b="1" dirty="0" smtClean="0"/>
          </a:p>
          <a:p>
            <a:pPr marL="0" indent="0">
              <a:buNone/>
            </a:pPr>
            <a:endParaRPr lang="en-GB" b="1" dirty="0" smtClean="0"/>
          </a:p>
          <a:p>
            <a:pPr marL="0" indent="0">
              <a:buNone/>
            </a:pPr>
            <a:endParaRPr lang="en-GB" b="1" dirty="0" smtClean="0"/>
          </a:p>
          <a:p>
            <a:pPr marL="0" indent="0">
              <a:buNone/>
            </a:pPr>
            <a:endParaRPr lang="en-GB" b="1" dirty="0" smtClean="0"/>
          </a:p>
          <a:p>
            <a:pPr marL="0" indent="0">
              <a:buNone/>
            </a:pPr>
            <a:endParaRPr lang="en-GB" b="1" dirty="0" smtClean="0"/>
          </a:p>
          <a:p>
            <a:pPr marL="0" indent="0">
              <a:buNone/>
            </a:pPr>
            <a:endParaRPr lang="en-GB" b="1" dirty="0" smtClean="0"/>
          </a:p>
          <a:p>
            <a:pPr marL="0" indent="0">
              <a:buNone/>
            </a:pPr>
            <a:endParaRPr lang="en-GB" b="1" dirty="0" smtClean="0"/>
          </a:p>
          <a:p>
            <a:pPr marL="0" indent="0">
              <a:buNone/>
            </a:pPr>
            <a:endParaRPr lang="en-GB" b="1" dirty="0" smtClean="0"/>
          </a:p>
          <a:p>
            <a:pPr marL="0" indent="0">
              <a:buNone/>
            </a:pPr>
            <a:endParaRPr lang="en-GB" b="1" dirty="0" smtClean="0"/>
          </a:p>
          <a:p>
            <a:pPr marL="0" indent="0">
              <a:buNone/>
            </a:pPr>
            <a:endParaRPr lang="en-GB" b="1" dirty="0" smtClean="0"/>
          </a:p>
          <a:p>
            <a:pPr marL="0" indent="0">
              <a:buNone/>
            </a:pPr>
            <a:endParaRPr lang="en-GB" b="1" dirty="0" smtClean="0"/>
          </a:p>
          <a:p>
            <a:pPr marL="0" indent="0">
              <a:buNone/>
            </a:pPr>
            <a:endParaRPr lang="en-GB" b="1" dirty="0" smtClean="0"/>
          </a:p>
          <a:p>
            <a:pPr marL="0" indent="0">
              <a:buNone/>
            </a:pPr>
            <a:endParaRPr lang="en-GB" b="1" dirty="0" smtClean="0"/>
          </a:p>
          <a:p>
            <a:pPr marL="0" indent="0">
              <a:buNone/>
            </a:pPr>
            <a:endParaRPr lang="en-GB" b="1" dirty="0" smtClean="0"/>
          </a:p>
          <a:p>
            <a:endParaRPr lang="en-GB" b="1" dirty="0" smtClean="0"/>
          </a:p>
          <a:p>
            <a:r>
              <a:rPr lang="en-GB" dirty="0" smtClean="0">
                <a:solidFill>
                  <a:schemeClr val="tx1"/>
                </a:solidFill>
              </a:rPr>
              <a:t>Responses were observed irrespective of PD-L1 expression on tumour cells</a:t>
            </a:r>
          </a:p>
          <a:p>
            <a:pPr marL="0" indent="0">
              <a:buNone/>
            </a:pPr>
            <a:endParaRPr lang="en-GB" b="1" dirty="0"/>
          </a:p>
        </p:txBody>
      </p:sp>
      <p:sp>
        <p:nvSpPr>
          <p:cNvPr id="5" name="Text Placeholder 4"/>
          <p:cNvSpPr>
            <a:spLocks noGrp="1"/>
          </p:cNvSpPr>
          <p:nvPr>
            <p:ph type="body" sz="quarter" idx="11"/>
          </p:nvPr>
        </p:nvSpPr>
        <p:spPr/>
        <p:txBody>
          <a:bodyPr/>
          <a:lstStyle/>
          <a:p>
            <a:r>
              <a:rPr lang="en-GB" dirty="0" err="1" smtClean="0"/>
              <a:t>Melero</a:t>
            </a:r>
            <a:r>
              <a:rPr lang="en-GB" dirty="0" smtClean="0"/>
              <a:t> I,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226 </a:t>
            </a:r>
            <a:endParaRPr lang="en-GB" dirty="0"/>
          </a:p>
        </p:txBody>
      </p:sp>
      <p:sp>
        <p:nvSpPr>
          <p:cNvPr id="6" name="Content Placeholder 1"/>
          <p:cNvSpPr txBox="1">
            <a:spLocks/>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ctr">
              <a:buClr>
                <a:srgbClr val="043882"/>
              </a:buClr>
              <a:buFontTx/>
              <a:buNone/>
            </a:pPr>
            <a:r>
              <a:rPr lang="en-GB" b="1" dirty="0" smtClean="0"/>
              <a:t>PD-L1 expression on tumour cells and response in </a:t>
            </a:r>
            <a:br>
              <a:rPr lang="en-GB" b="1" dirty="0" smtClean="0"/>
            </a:br>
            <a:r>
              <a:rPr lang="en-GB" b="1" dirty="0" smtClean="0"/>
              <a:t>sorafenib-experienced patients (2L) </a:t>
            </a:r>
            <a:endParaRPr lang="en-GB" b="1" dirty="0"/>
          </a:p>
        </p:txBody>
      </p:sp>
      <p:sp>
        <p:nvSpPr>
          <p:cNvPr id="7" name="Content Placeholder 4"/>
          <p:cNvSpPr txBox="1">
            <a:spLocks/>
          </p:cNvSpPr>
          <p:nvPr/>
        </p:nvSpPr>
        <p:spPr>
          <a:xfrm>
            <a:off x="457200" y="6010988"/>
            <a:ext cx="8229600" cy="305934"/>
          </a:xfrm>
          <a:prstGeom prst="rect">
            <a:avLst/>
          </a:prstGeom>
        </p:spPr>
        <p:txBody>
          <a:bodyPr vert="horz" lIns="91440" tIns="45720" rIns="91440" bIns="45720" rtlCol="0">
            <a:normAutofit fontScale="92500" lnSpcReduction="20000"/>
          </a:bodyPr>
          <a:lstStyle>
            <a:lvl1pPr marL="342900" marR="0" indent="-3429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2000" kern="1200">
                <a:solidFill>
                  <a:srgbClr val="000000"/>
                </a:solidFill>
                <a:latin typeface="Arial" panose="020B0604020202020204" pitchFamily="34" charset="0"/>
                <a:ea typeface="+mn-ea"/>
                <a:cs typeface="Arial" panose="020B0604020202020204" pitchFamily="34" charset="0"/>
              </a:defRPr>
            </a:lvl1pPr>
            <a:lvl2pPr marL="742950" marR="0" indent="-285750" algn="l" defTabSz="914400" rtl="0" eaLnBrk="1" fontAlgn="base" latinLnBrk="0" hangingPunct="1">
              <a:lnSpc>
                <a:spcPct val="100000"/>
              </a:lnSpc>
              <a:spcBef>
                <a:spcPct val="20000"/>
              </a:spcBef>
              <a:spcAft>
                <a:spcPct val="0"/>
              </a:spcAft>
              <a:buClr>
                <a:srgbClr val="D52B17"/>
              </a:buClr>
              <a:buSzTx/>
              <a:buFontTx/>
              <a:buChar char="•"/>
              <a:tabLst/>
              <a:defRPr sz="1800" kern="1200">
                <a:solidFill>
                  <a:srgbClr val="000000"/>
                </a:solidFill>
                <a:latin typeface="Arial" panose="020B0604020202020204" pitchFamily="34" charset="0"/>
                <a:ea typeface="+mn-ea"/>
                <a:cs typeface="Arial" panose="020B0604020202020204" pitchFamily="34" charset="0"/>
              </a:defRPr>
            </a:lvl2pPr>
            <a:lvl3pPr marL="1143000" marR="0" indent="-2286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1600" kern="1200">
                <a:solidFill>
                  <a:srgbClr val="000000"/>
                </a:solidFill>
                <a:latin typeface="Arial" panose="020B0604020202020204" pitchFamily="34" charset="0"/>
                <a:ea typeface="+mn-ea"/>
                <a:cs typeface="Arial" panose="020B0604020202020204" pitchFamily="34" charset="0"/>
              </a:defRPr>
            </a:lvl3pPr>
            <a:lvl4pPr marL="1600200" marR="0" indent="-228600" algn="l" defTabSz="914400" rtl="0" eaLnBrk="1" fontAlgn="base" latinLnBrk="0" hangingPunct="1">
              <a:lnSpc>
                <a:spcPct val="100000"/>
              </a:lnSpc>
              <a:spcBef>
                <a:spcPct val="20000"/>
              </a:spcBef>
              <a:spcAft>
                <a:spcPct val="0"/>
              </a:spcAft>
              <a:buClr>
                <a:srgbClr val="D52B17"/>
              </a:buClr>
              <a:buSzTx/>
              <a:buFontTx/>
              <a:buChar char="•"/>
              <a:tabLst/>
              <a:defRPr sz="1400" kern="1200">
                <a:solidFill>
                  <a:srgbClr val="000000"/>
                </a:solidFill>
                <a:latin typeface="Arial" panose="020B0604020202020204" pitchFamily="34" charset="0"/>
                <a:ea typeface="+mn-ea"/>
                <a:cs typeface="Arial" panose="020B0604020202020204" pitchFamily="34" charset="0"/>
              </a:defRPr>
            </a:lvl4pPr>
            <a:lvl5pPr marL="2057400" marR="0" indent="-228600" algn="l" defTabSz="914400" rtl="0" eaLnBrk="1" fontAlgn="base" latinLnBrk="0" hangingPunct="1">
              <a:lnSpc>
                <a:spcPct val="100000"/>
              </a:lnSpc>
              <a:spcBef>
                <a:spcPct val="20000"/>
              </a:spcBef>
              <a:spcAft>
                <a:spcPct val="0"/>
              </a:spcAft>
              <a:buClr>
                <a:srgbClr val="D52B17"/>
              </a:buClr>
              <a:buSzTx/>
              <a:buFontTx/>
              <a:buChar char="•"/>
              <a:tabLst/>
              <a:defRPr sz="1400" kern="1200">
                <a:solidFill>
                  <a:srgbClr val="000000"/>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1800" dirty="0">
              <a:solidFill>
                <a:srgbClr val="4D4D4D"/>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575585569"/>
              </p:ext>
            </p:extLst>
          </p:nvPr>
        </p:nvGraphicFramePr>
        <p:xfrm>
          <a:off x="1163654" y="5250930"/>
          <a:ext cx="3093719" cy="685800"/>
        </p:xfrm>
        <a:graphic>
          <a:graphicData uri="http://schemas.openxmlformats.org/drawingml/2006/table">
            <a:tbl>
              <a:tblPr firstRow="1" bandRow="1">
                <a:tableStyleId>{2D5ABB26-0587-4C30-8999-92F81FD0307C}</a:tableStyleId>
              </a:tblPr>
              <a:tblGrid>
                <a:gridCol w="1203108">
                  <a:extLst>
                    <a:ext uri="{9D8B030D-6E8A-4147-A177-3AD203B41FA5}">
                      <a16:colId xmlns:a16="http://schemas.microsoft.com/office/drawing/2014/main" xmlns="" val="4274510240"/>
                    </a:ext>
                  </a:extLst>
                </a:gridCol>
                <a:gridCol w="951593">
                  <a:extLst>
                    <a:ext uri="{9D8B030D-6E8A-4147-A177-3AD203B41FA5}">
                      <a16:colId xmlns:a16="http://schemas.microsoft.com/office/drawing/2014/main" xmlns="" val="2227783289"/>
                    </a:ext>
                  </a:extLst>
                </a:gridCol>
                <a:gridCol w="939018">
                  <a:extLst>
                    <a:ext uri="{9D8B030D-6E8A-4147-A177-3AD203B41FA5}">
                      <a16:colId xmlns:a16="http://schemas.microsoft.com/office/drawing/2014/main" xmlns="" val="2232029567"/>
                    </a:ext>
                  </a:extLst>
                </a:gridCol>
              </a:tblGrid>
              <a:tr h="0">
                <a:tc>
                  <a:txBody>
                    <a:bodyPr/>
                    <a:lstStyle/>
                    <a:p>
                      <a:endParaRPr lang="en-GB" sz="900" b="1" dirty="0">
                        <a:solidFill>
                          <a:srgbClr val="4D4D4D"/>
                        </a:solidFill>
                        <a:latin typeface="Arial" panose="020B0604020202020204" pitchFamily="34" charset="0"/>
                        <a:cs typeface="Arial" panose="020B0604020202020204" pitchFamily="34" charset="0"/>
                      </a:endParaRPr>
                    </a:p>
                  </a:txBody>
                  <a:tcPr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en-GB" sz="900" b="1" dirty="0">
                          <a:solidFill>
                            <a:srgbClr val="4D4D4D"/>
                          </a:solidFill>
                          <a:latin typeface="Arial" panose="020B0604020202020204" pitchFamily="34" charset="0"/>
                          <a:cs typeface="Arial" panose="020B0604020202020204" pitchFamily="34" charset="0"/>
                        </a:rPr>
                        <a:t>PD-L1 </a:t>
                      </a:r>
                      <a:r>
                        <a:rPr lang="en-GB" sz="900" b="1" dirty="0" smtClean="0">
                          <a:solidFill>
                            <a:srgbClr val="4D4D4D"/>
                          </a:solidFill>
                          <a:latin typeface="Arial" panose="020B0604020202020204" pitchFamily="34" charset="0"/>
                          <a:cs typeface="Arial" panose="020B0604020202020204" pitchFamily="34" charset="0"/>
                        </a:rPr>
                        <a:t>&lt;1</a:t>
                      </a:r>
                      <a:r>
                        <a:rPr lang="en-GB" sz="900" b="1" dirty="0">
                          <a:solidFill>
                            <a:srgbClr val="4D4D4D"/>
                          </a:solidFill>
                          <a:latin typeface="Arial" panose="020B0604020202020204" pitchFamily="34" charset="0"/>
                          <a:cs typeface="Arial" panose="020B0604020202020204" pitchFamily="34" charset="0"/>
                        </a:rPr>
                        <a:t>%</a:t>
                      </a:r>
                    </a:p>
                  </a:txBody>
                  <a:tcPr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en-GB" sz="900" b="1" dirty="0">
                          <a:solidFill>
                            <a:srgbClr val="4D4D4D"/>
                          </a:solidFill>
                          <a:latin typeface="Arial" panose="020B0604020202020204" pitchFamily="34" charset="0"/>
                          <a:cs typeface="Arial" panose="020B0604020202020204" pitchFamily="34" charset="0"/>
                        </a:rPr>
                        <a:t>PD-L1 </a:t>
                      </a:r>
                      <a:r>
                        <a:rPr lang="en-GB" sz="900" b="1" dirty="0" smtClean="0">
                          <a:solidFill>
                            <a:srgbClr val="4D4D4D"/>
                          </a:solidFill>
                          <a:latin typeface="Arial" panose="020B0604020202020204" pitchFamily="34" charset="0"/>
                          <a:cs typeface="Arial" panose="020B0604020202020204" pitchFamily="34" charset="0"/>
                        </a:rPr>
                        <a:t>≥1</a:t>
                      </a:r>
                      <a:r>
                        <a:rPr lang="en-GB" sz="900" b="1" dirty="0">
                          <a:solidFill>
                            <a:srgbClr val="4D4D4D"/>
                          </a:solidFill>
                          <a:latin typeface="Arial" panose="020B0604020202020204" pitchFamily="34" charset="0"/>
                          <a:cs typeface="Arial" panose="020B0604020202020204" pitchFamily="34" charset="0"/>
                        </a:rPr>
                        <a:t>%</a:t>
                      </a:r>
                    </a:p>
                  </a:txBody>
                  <a:tcPr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extLst>
                  <a:ext uri="{0D108BD9-81ED-4DB2-BD59-A6C34878D82A}">
                    <a16:rowId xmlns:a16="http://schemas.microsoft.com/office/drawing/2014/main" xmlns="" val="3189754401"/>
                  </a:ext>
                </a:extLst>
              </a:tr>
              <a:tr h="132458">
                <a:tc>
                  <a:txBody>
                    <a:bodyPr/>
                    <a:lstStyle/>
                    <a:p>
                      <a:pPr algn="l"/>
                      <a:r>
                        <a:rPr lang="en-GB" sz="900" dirty="0">
                          <a:solidFill>
                            <a:srgbClr val="4D4D4D"/>
                          </a:solidFill>
                          <a:latin typeface="Arial" panose="020B0604020202020204" pitchFamily="34" charset="0"/>
                          <a:cs typeface="Arial" panose="020B0604020202020204" pitchFamily="34" charset="0"/>
                        </a:rPr>
                        <a:t>ORR, n/N (%)</a:t>
                      </a:r>
                    </a:p>
                  </a:txBody>
                  <a:tcPr>
                    <a:lnT w="12700" cap="flat" cmpd="sng" algn="ctr">
                      <a:solidFill>
                        <a:srgbClr val="4D4D4D"/>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900" dirty="0">
                          <a:solidFill>
                            <a:srgbClr val="4D4D4D"/>
                          </a:solidFill>
                          <a:latin typeface="Arial" panose="020B0604020202020204" pitchFamily="34" charset="0"/>
                          <a:cs typeface="Arial" panose="020B0604020202020204" pitchFamily="34" charset="0"/>
                        </a:rPr>
                        <a:t>4/26 (</a:t>
                      </a:r>
                      <a:r>
                        <a:rPr lang="en-GB" sz="900" dirty="0" smtClean="0">
                          <a:solidFill>
                            <a:srgbClr val="4D4D4D"/>
                          </a:solidFill>
                          <a:latin typeface="Arial" panose="020B0604020202020204" pitchFamily="34" charset="0"/>
                          <a:cs typeface="Arial" panose="020B0604020202020204" pitchFamily="34" charset="0"/>
                        </a:rPr>
                        <a:t>15.4</a:t>
                      </a:r>
                      <a:r>
                        <a:rPr lang="en-GB" sz="900" dirty="0">
                          <a:solidFill>
                            <a:srgbClr val="4D4D4D"/>
                          </a:solidFill>
                          <a:latin typeface="Arial" panose="020B0604020202020204" pitchFamily="34" charset="0"/>
                          <a:cs typeface="Arial" panose="020B0604020202020204" pitchFamily="34" charset="0"/>
                        </a:rPr>
                        <a:t>)</a:t>
                      </a:r>
                    </a:p>
                  </a:txBody>
                  <a:tcPr>
                    <a:lnT w="12700" cap="flat" cmpd="sng" algn="ctr">
                      <a:solidFill>
                        <a:srgbClr val="4D4D4D"/>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900" dirty="0">
                          <a:solidFill>
                            <a:srgbClr val="4D4D4D"/>
                          </a:solidFill>
                          <a:latin typeface="Arial" panose="020B0604020202020204" pitchFamily="34" charset="0"/>
                          <a:cs typeface="Arial" panose="020B0604020202020204" pitchFamily="34" charset="0"/>
                        </a:rPr>
                        <a:t>2/9 (22.2)</a:t>
                      </a:r>
                    </a:p>
                  </a:txBody>
                  <a:tcPr>
                    <a:lnT w="12700" cap="flat" cmpd="sng" algn="ctr">
                      <a:solidFill>
                        <a:srgbClr val="4D4D4D"/>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25247068"/>
                  </a:ext>
                </a:extLst>
              </a:tr>
              <a:tr h="132458">
                <a:tc>
                  <a:txBody>
                    <a:bodyPr/>
                    <a:lstStyle/>
                    <a:p>
                      <a:pPr algn="l"/>
                      <a:r>
                        <a:rPr lang="en-GB" sz="900" dirty="0" smtClean="0">
                          <a:solidFill>
                            <a:srgbClr val="4D4D4D"/>
                          </a:solidFill>
                          <a:latin typeface="Arial" panose="020B0604020202020204" pitchFamily="34" charset="0"/>
                          <a:cs typeface="Arial" panose="020B0604020202020204" pitchFamily="34" charset="0"/>
                        </a:rPr>
                        <a:t>95%CI</a:t>
                      </a:r>
                      <a:r>
                        <a:rPr lang="en-GB" sz="900" dirty="0">
                          <a:solidFill>
                            <a:srgbClr val="4D4D4D"/>
                          </a:solidFill>
                          <a:latin typeface="Arial" panose="020B0604020202020204" pitchFamily="34" charset="0"/>
                          <a:cs typeface="Arial" panose="020B0604020202020204" pitchFamily="34" charset="0"/>
                        </a:rPr>
                        <a:t>,</a:t>
                      </a:r>
                      <a:r>
                        <a:rPr lang="en-GB" sz="900" baseline="0" dirty="0">
                          <a:solidFill>
                            <a:srgbClr val="4D4D4D"/>
                          </a:solidFill>
                          <a:latin typeface="Arial" panose="020B0604020202020204" pitchFamily="34" charset="0"/>
                          <a:cs typeface="Arial" panose="020B0604020202020204" pitchFamily="34" charset="0"/>
                        </a:rPr>
                        <a:t> %</a:t>
                      </a:r>
                      <a:endParaRPr lang="en-GB" sz="900" dirty="0">
                        <a:solidFill>
                          <a:srgbClr val="4D4D4D"/>
                        </a:solidFill>
                        <a:latin typeface="Arial" panose="020B0604020202020204" pitchFamily="34" charset="0"/>
                        <a:cs typeface="Arial" panose="020B0604020202020204" pitchFamily="34" charset="0"/>
                      </a:endParaRPr>
                    </a:p>
                  </a:txBody>
                  <a:tcPr>
                    <a:lnT w="12700" cap="flat" cmpd="sng" algn="ctr">
                      <a:no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en-GB" sz="900" dirty="0" smtClean="0">
                          <a:solidFill>
                            <a:srgbClr val="4D4D4D"/>
                          </a:solidFill>
                          <a:latin typeface="Arial" panose="020B0604020202020204" pitchFamily="34" charset="0"/>
                          <a:cs typeface="Arial" panose="020B0604020202020204" pitchFamily="34" charset="0"/>
                        </a:rPr>
                        <a:t>4.4,</a:t>
                      </a:r>
                      <a:r>
                        <a:rPr lang="en-GB" sz="900" baseline="0" dirty="0" smtClean="0">
                          <a:solidFill>
                            <a:srgbClr val="4D4D4D"/>
                          </a:solidFill>
                          <a:latin typeface="Arial" panose="020B0604020202020204" pitchFamily="34" charset="0"/>
                          <a:cs typeface="Arial" panose="020B0604020202020204" pitchFamily="34" charset="0"/>
                        </a:rPr>
                        <a:t> </a:t>
                      </a:r>
                      <a:r>
                        <a:rPr lang="en-GB" sz="900" dirty="0" smtClean="0">
                          <a:solidFill>
                            <a:srgbClr val="4D4D4D"/>
                          </a:solidFill>
                          <a:latin typeface="Arial" panose="020B0604020202020204" pitchFamily="34" charset="0"/>
                          <a:cs typeface="Arial" panose="020B0604020202020204" pitchFamily="34" charset="0"/>
                        </a:rPr>
                        <a:t>34.9</a:t>
                      </a:r>
                      <a:endParaRPr lang="en-GB" sz="900" dirty="0">
                        <a:solidFill>
                          <a:srgbClr val="4D4D4D"/>
                        </a:solidFill>
                        <a:latin typeface="Arial" panose="020B0604020202020204" pitchFamily="34" charset="0"/>
                        <a:cs typeface="Arial" panose="020B0604020202020204" pitchFamily="34" charset="0"/>
                      </a:endParaRPr>
                    </a:p>
                  </a:txBody>
                  <a:tcPr>
                    <a:lnT w="12700" cap="flat" cmpd="sng" algn="ctr">
                      <a:no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en-GB" sz="900" dirty="0" smtClean="0">
                          <a:solidFill>
                            <a:srgbClr val="4D4D4D"/>
                          </a:solidFill>
                          <a:latin typeface="Arial" panose="020B0604020202020204" pitchFamily="34" charset="0"/>
                          <a:cs typeface="Arial" panose="020B0604020202020204" pitchFamily="34" charset="0"/>
                        </a:rPr>
                        <a:t>2.8,</a:t>
                      </a:r>
                      <a:r>
                        <a:rPr lang="en-GB" sz="900" baseline="0" dirty="0" smtClean="0">
                          <a:solidFill>
                            <a:srgbClr val="4D4D4D"/>
                          </a:solidFill>
                          <a:latin typeface="Arial" panose="020B0604020202020204" pitchFamily="34" charset="0"/>
                          <a:cs typeface="Arial" panose="020B0604020202020204" pitchFamily="34" charset="0"/>
                        </a:rPr>
                        <a:t> </a:t>
                      </a:r>
                      <a:r>
                        <a:rPr lang="en-GB" sz="900" dirty="0" smtClean="0">
                          <a:solidFill>
                            <a:srgbClr val="4D4D4D"/>
                          </a:solidFill>
                          <a:latin typeface="Arial" panose="020B0604020202020204" pitchFamily="34" charset="0"/>
                          <a:cs typeface="Arial" panose="020B0604020202020204" pitchFamily="34" charset="0"/>
                        </a:rPr>
                        <a:t>60</a:t>
                      </a:r>
                      <a:endParaRPr lang="en-GB" sz="900" dirty="0">
                        <a:solidFill>
                          <a:srgbClr val="4D4D4D"/>
                        </a:solidFill>
                        <a:latin typeface="Arial" panose="020B0604020202020204" pitchFamily="34" charset="0"/>
                        <a:cs typeface="Arial" panose="020B0604020202020204" pitchFamily="34" charset="0"/>
                      </a:endParaRPr>
                    </a:p>
                  </a:txBody>
                  <a:tcPr>
                    <a:lnT w="12700" cap="flat" cmpd="sng" algn="ctr">
                      <a:noFill/>
                      <a:prstDash val="solid"/>
                      <a:round/>
                      <a:headEnd type="none" w="med" len="med"/>
                      <a:tailEnd type="none" w="med" len="med"/>
                    </a:lnT>
                    <a:lnB w="12700" cap="flat" cmpd="sng" algn="ctr">
                      <a:solidFill>
                        <a:srgbClr val="4D4D4D"/>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761758590"/>
              </p:ext>
            </p:extLst>
          </p:nvPr>
        </p:nvGraphicFramePr>
        <p:xfrm>
          <a:off x="5593082" y="5250930"/>
          <a:ext cx="3093719" cy="685800"/>
        </p:xfrm>
        <a:graphic>
          <a:graphicData uri="http://schemas.openxmlformats.org/drawingml/2006/table">
            <a:tbl>
              <a:tblPr firstRow="1" bandRow="1">
                <a:tableStyleId>{2D5ABB26-0587-4C30-8999-92F81FD0307C}</a:tableStyleId>
              </a:tblPr>
              <a:tblGrid>
                <a:gridCol w="1203108">
                  <a:extLst>
                    <a:ext uri="{9D8B030D-6E8A-4147-A177-3AD203B41FA5}">
                      <a16:colId xmlns:a16="http://schemas.microsoft.com/office/drawing/2014/main" xmlns="" val="4274510240"/>
                    </a:ext>
                  </a:extLst>
                </a:gridCol>
                <a:gridCol w="951593">
                  <a:extLst>
                    <a:ext uri="{9D8B030D-6E8A-4147-A177-3AD203B41FA5}">
                      <a16:colId xmlns:a16="http://schemas.microsoft.com/office/drawing/2014/main" xmlns="" val="2227783289"/>
                    </a:ext>
                  </a:extLst>
                </a:gridCol>
                <a:gridCol w="939018">
                  <a:extLst>
                    <a:ext uri="{9D8B030D-6E8A-4147-A177-3AD203B41FA5}">
                      <a16:colId xmlns:a16="http://schemas.microsoft.com/office/drawing/2014/main" xmlns="" val="2232029567"/>
                    </a:ext>
                  </a:extLst>
                </a:gridCol>
              </a:tblGrid>
              <a:tr h="0">
                <a:tc>
                  <a:txBody>
                    <a:bodyPr/>
                    <a:lstStyle/>
                    <a:p>
                      <a:endParaRPr lang="en-GB" sz="900" b="1" dirty="0">
                        <a:solidFill>
                          <a:srgbClr val="4D4D4D"/>
                        </a:solidFill>
                        <a:latin typeface="Arial" panose="020B0604020202020204" pitchFamily="34" charset="0"/>
                        <a:cs typeface="Arial" panose="020B0604020202020204" pitchFamily="34" charset="0"/>
                      </a:endParaRPr>
                    </a:p>
                  </a:txBody>
                  <a:tcPr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en-GB" sz="900" b="1" dirty="0">
                          <a:solidFill>
                            <a:srgbClr val="4D4D4D"/>
                          </a:solidFill>
                          <a:latin typeface="Arial" panose="020B0604020202020204" pitchFamily="34" charset="0"/>
                          <a:cs typeface="Arial" panose="020B0604020202020204" pitchFamily="34" charset="0"/>
                        </a:rPr>
                        <a:t>PD-L1 </a:t>
                      </a:r>
                      <a:r>
                        <a:rPr lang="en-GB" sz="900" b="1" dirty="0" smtClean="0">
                          <a:solidFill>
                            <a:srgbClr val="4D4D4D"/>
                          </a:solidFill>
                          <a:latin typeface="Arial" panose="020B0604020202020204" pitchFamily="34" charset="0"/>
                          <a:cs typeface="Arial" panose="020B0604020202020204" pitchFamily="34" charset="0"/>
                        </a:rPr>
                        <a:t>&lt;1</a:t>
                      </a:r>
                      <a:r>
                        <a:rPr lang="en-GB" sz="900" b="1" dirty="0">
                          <a:solidFill>
                            <a:srgbClr val="4D4D4D"/>
                          </a:solidFill>
                          <a:latin typeface="Arial" panose="020B0604020202020204" pitchFamily="34" charset="0"/>
                          <a:cs typeface="Arial" panose="020B0604020202020204" pitchFamily="34" charset="0"/>
                        </a:rPr>
                        <a:t>%</a:t>
                      </a:r>
                    </a:p>
                  </a:txBody>
                  <a:tcPr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en-GB" sz="900" b="1" dirty="0">
                          <a:solidFill>
                            <a:srgbClr val="4D4D4D"/>
                          </a:solidFill>
                          <a:latin typeface="Arial" panose="020B0604020202020204" pitchFamily="34" charset="0"/>
                          <a:cs typeface="Arial" panose="020B0604020202020204" pitchFamily="34" charset="0"/>
                        </a:rPr>
                        <a:t>PD-L1 </a:t>
                      </a:r>
                      <a:r>
                        <a:rPr lang="en-GB" sz="900" b="1" dirty="0" smtClean="0">
                          <a:solidFill>
                            <a:srgbClr val="4D4D4D"/>
                          </a:solidFill>
                          <a:latin typeface="Arial" panose="020B0604020202020204" pitchFamily="34" charset="0"/>
                          <a:cs typeface="Arial" panose="020B0604020202020204" pitchFamily="34" charset="0"/>
                        </a:rPr>
                        <a:t>≥1%</a:t>
                      </a:r>
                      <a:endParaRPr lang="en-GB" sz="900" b="1" dirty="0">
                        <a:solidFill>
                          <a:srgbClr val="4D4D4D"/>
                        </a:solidFill>
                        <a:latin typeface="Arial" panose="020B0604020202020204" pitchFamily="34" charset="0"/>
                        <a:cs typeface="Arial" panose="020B0604020202020204" pitchFamily="34" charset="0"/>
                      </a:endParaRPr>
                    </a:p>
                  </a:txBody>
                  <a:tcPr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extLst>
                  <a:ext uri="{0D108BD9-81ED-4DB2-BD59-A6C34878D82A}">
                    <a16:rowId xmlns:a16="http://schemas.microsoft.com/office/drawing/2014/main" xmlns="" val="3189754401"/>
                  </a:ext>
                </a:extLst>
              </a:tr>
              <a:tr h="132458">
                <a:tc>
                  <a:txBody>
                    <a:bodyPr/>
                    <a:lstStyle/>
                    <a:p>
                      <a:pPr algn="l"/>
                      <a:r>
                        <a:rPr lang="en-GB" sz="900" dirty="0">
                          <a:solidFill>
                            <a:srgbClr val="4D4D4D"/>
                          </a:solidFill>
                          <a:latin typeface="Arial" panose="020B0604020202020204" pitchFamily="34" charset="0"/>
                          <a:cs typeface="Arial" panose="020B0604020202020204" pitchFamily="34" charset="0"/>
                        </a:rPr>
                        <a:t>ORR, n/N (%)</a:t>
                      </a:r>
                    </a:p>
                  </a:txBody>
                  <a:tcPr>
                    <a:lnT w="12700" cap="flat" cmpd="sng" algn="ctr">
                      <a:solidFill>
                        <a:srgbClr val="4D4D4D"/>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900" dirty="0">
                          <a:solidFill>
                            <a:srgbClr val="4D4D4D"/>
                          </a:solidFill>
                          <a:latin typeface="Arial" panose="020B0604020202020204" pitchFamily="34" charset="0"/>
                          <a:cs typeface="Arial" panose="020B0604020202020204" pitchFamily="34" charset="0"/>
                        </a:rPr>
                        <a:t>17/99 (17.2)</a:t>
                      </a:r>
                    </a:p>
                  </a:txBody>
                  <a:tcPr>
                    <a:lnT w="12700" cap="flat" cmpd="sng" algn="ctr">
                      <a:solidFill>
                        <a:srgbClr val="4D4D4D"/>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900" dirty="0">
                          <a:solidFill>
                            <a:srgbClr val="4D4D4D"/>
                          </a:solidFill>
                          <a:latin typeface="Arial" panose="020B0604020202020204" pitchFamily="34" charset="0"/>
                          <a:cs typeface="Arial" panose="020B0604020202020204" pitchFamily="34" charset="0"/>
                        </a:rPr>
                        <a:t>8/25 (32.0)</a:t>
                      </a:r>
                    </a:p>
                  </a:txBody>
                  <a:tcPr>
                    <a:lnT w="12700" cap="flat" cmpd="sng" algn="ctr">
                      <a:solidFill>
                        <a:srgbClr val="4D4D4D"/>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725247068"/>
                  </a:ext>
                </a:extLst>
              </a:tr>
              <a:tr h="132458">
                <a:tc>
                  <a:txBody>
                    <a:bodyPr/>
                    <a:lstStyle/>
                    <a:p>
                      <a:pPr algn="l"/>
                      <a:r>
                        <a:rPr lang="en-GB" sz="900" dirty="0" smtClean="0">
                          <a:solidFill>
                            <a:srgbClr val="4D4D4D"/>
                          </a:solidFill>
                          <a:latin typeface="Arial" panose="020B0604020202020204" pitchFamily="34" charset="0"/>
                          <a:cs typeface="Arial" panose="020B0604020202020204" pitchFamily="34" charset="0"/>
                        </a:rPr>
                        <a:t>95%CI</a:t>
                      </a:r>
                      <a:r>
                        <a:rPr lang="en-GB" sz="900" dirty="0">
                          <a:solidFill>
                            <a:srgbClr val="4D4D4D"/>
                          </a:solidFill>
                          <a:latin typeface="Arial" panose="020B0604020202020204" pitchFamily="34" charset="0"/>
                          <a:cs typeface="Arial" panose="020B0604020202020204" pitchFamily="34" charset="0"/>
                        </a:rPr>
                        <a:t>,</a:t>
                      </a:r>
                      <a:r>
                        <a:rPr lang="en-GB" sz="900" baseline="0" dirty="0">
                          <a:solidFill>
                            <a:srgbClr val="4D4D4D"/>
                          </a:solidFill>
                          <a:latin typeface="Arial" panose="020B0604020202020204" pitchFamily="34" charset="0"/>
                          <a:cs typeface="Arial" panose="020B0604020202020204" pitchFamily="34" charset="0"/>
                        </a:rPr>
                        <a:t> %</a:t>
                      </a:r>
                      <a:endParaRPr lang="en-GB" sz="900" dirty="0">
                        <a:solidFill>
                          <a:srgbClr val="4D4D4D"/>
                        </a:solidFill>
                        <a:latin typeface="Arial" panose="020B0604020202020204" pitchFamily="34" charset="0"/>
                        <a:cs typeface="Arial" panose="020B0604020202020204" pitchFamily="34" charset="0"/>
                      </a:endParaRPr>
                    </a:p>
                  </a:txBody>
                  <a:tcPr>
                    <a:lnT w="12700" cap="flat" cmpd="sng" algn="ctr">
                      <a:no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en-GB" sz="900" dirty="0" smtClean="0">
                          <a:solidFill>
                            <a:srgbClr val="4D4D4D"/>
                          </a:solidFill>
                          <a:latin typeface="Arial" panose="020B0604020202020204" pitchFamily="34" charset="0"/>
                          <a:cs typeface="Arial" panose="020B0604020202020204" pitchFamily="34" charset="0"/>
                        </a:rPr>
                        <a:t>10.3,</a:t>
                      </a:r>
                      <a:r>
                        <a:rPr lang="en-GB" sz="900" baseline="0" dirty="0" smtClean="0">
                          <a:solidFill>
                            <a:srgbClr val="4D4D4D"/>
                          </a:solidFill>
                          <a:latin typeface="Arial" panose="020B0604020202020204" pitchFamily="34" charset="0"/>
                          <a:cs typeface="Arial" panose="020B0604020202020204" pitchFamily="34" charset="0"/>
                        </a:rPr>
                        <a:t> </a:t>
                      </a:r>
                      <a:r>
                        <a:rPr lang="en-GB" sz="900" dirty="0" smtClean="0">
                          <a:solidFill>
                            <a:srgbClr val="4D4D4D"/>
                          </a:solidFill>
                          <a:latin typeface="Arial" panose="020B0604020202020204" pitchFamily="34" charset="0"/>
                          <a:cs typeface="Arial" panose="020B0604020202020204" pitchFamily="34" charset="0"/>
                        </a:rPr>
                        <a:t>26.1</a:t>
                      </a:r>
                      <a:endParaRPr lang="en-GB" sz="900" dirty="0">
                        <a:solidFill>
                          <a:srgbClr val="4D4D4D"/>
                        </a:solidFill>
                        <a:latin typeface="Arial" panose="020B0604020202020204" pitchFamily="34" charset="0"/>
                        <a:cs typeface="Arial" panose="020B0604020202020204" pitchFamily="34" charset="0"/>
                      </a:endParaRPr>
                    </a:p>
                  </a:txBody>
                  <a:tcPr>
                    <a:lnT w="12700" cap="flat" cmpd="sng" algn="ctr">
                      <a:no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en-GB" sz="900" dirty="0" smtClean="0">
                          <a:solidFill>
                            <a:srgbClr val="4D4D4D"/>
                          </a:solidFill>
                          <a:latin typeface="Arial" panose="020B0604020202020204" pitchFamily="34" charset="0"/>
                          <a:cs typeface="Arial" panose="020B0604020202020204" pitchFamily="34" charset="0"/>
                        </a:rPr>
                        <a:t>14.9,</a:t>
                      </a:r>
                      <a:r>
                        <a:rPr lang="en-GB" sz="900" baseline="0" dirty="0" smtClean="0">
                          <a:solidFill>
                            <a:srgbClr val="4D4D4D"/>
                          </a:solidFill>
                          <a:latin typeface="Arial" panose="020B0604020202020204" pitchFamily="34" charset="0"/>
                          <a:cs typeface="Arial" panose="020B0604020202020204" pitchFamily="34" charset="0"/>
                        </a:rPr>
                        <a:t> </a:t>
                      </a:r>
                      <a:r>
                        <a:rPr lang="en-GB" sz="900" dirty="0" smtClean="0">
                          <a:solidFill>
                            <a:srgbClr val="4D4D4D"/>
                          </a:solidFill>
                          <a:latin typeface="Arial" panose="020B0604020202020204" pitchFamily="34" charset="0"/>
                          <a:cs typeface="Arial" panose="020B0604020202020204" pitchFamily="34" charset="0"/>
                        </a:rPr>
                        <a:t>53.5</a:t>
                      </a:r>
                      <a:endParaRPr lang="en-GB" sz="900" dirty="0">
                        <a:solidFill>
                          <a:srgbClr val="4D4D4D"/>
                        </a:solidFill>
                        <a:latin typeface="Arial" panose="020B0604020202020204" pitchFamily="34" charset="0"/>
                        <a:cs typeface="Arial" panose="020B0604020202020204" pitchFamily="34" charset="0"/>
                      </a:endParaRPr>
                    </a:p>
                  </a:txBody>
                  <a:tcPr>
                    <a:lnT w="12700" cap="flat" cmpd="sng" algn="ctr">
                      <a:noFill/>
                      <a:prstDash val="solid"/>
                      <a:round/>
                      <a:headEnd type="none" w="med" len="med"/>
                      <a:tailEnd type="none" w="med" len="med"/>
                    </a:lnT>
                    <a:lnB w="12700" cap="flat" cmpd="sng" algn="ctr">
                      <a:solidFill>
                        <a:srgbClr val="4D4D4D"/>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grpSp>
        <p:nvGrpSpPr>
          <p:cNvPr id="10" name="Group 9"/>
          <p:cNvGrpSpPr/>
          <p:nvPr/>
        </p:nvGrpSpPr>
        <p:grpSpPr>
          <a:xfrm>
            <a:off x="312791" y="2139909"/>
            <a:ext cx="4045142" cy="3230638"/>
            <a:chOff x="475019" y="2065265"/>
            <a:chExt cx="4045142" cy="3230638"/>
          </a:xfrm>
        </p:grpSpPr>
        <p:sp>
          <p:nvSpPr>
            <p:cNvPr id="11" name="TextBox 10"/>
            <p:cNvSpPr txBox="1"/>
            <p:nvPr/>
          </p:nvSpPr>
          <p:spPr>
            <a:xfrm>
              <a:off x="695753" y="4965183"/>
              <a:ext cx="490840" cy="27699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-100</a:t>
              </a:r>
              <a:endParaRPr lang="en-GB" sz="1200" dirty="0">
                <a:solidFill>
                  <a:srgbClr val="4D4D4D"/>
                </a:solidFill>
                <a:latin typeface="Arial" panose="020B0604020202020204" pitchFamily="34" charset="0"/>
                <a:cs typeface="Arial" panose="020B0604020202020204" pitchFamily="34" charset="0"/>
              </a:endParaRPr>
            </a:p>
          </p:txBody>
        </p:sp>
        <p:sp>
          <p:nvSpPr>
            <p:cNvPr id="12" name="TextBox 11"/>
            <p:cNvSpPr txBox="1"/>
            <p:nvPr/>
          </p:nvSpPr>
          <p:spPr>
            <a:xfrm>
              <a:off x="2399501" y="4846284"/>
              <a:ext cx="782587" cy="276999"/>
            </a:xfrm>
            <a:prstGeom prst="rect">
              <a:avLst/>
            </a:prstGeom>
            <a:noFill/>
          </p:spPr>
          <p:txBody>
            <a:bodyPr wrap="none" rtlCol="0" anchor="ctr" anchorCtr="0">
              <a:spAutoFit/>
            </a:bodyPr>
            <a:lstStyle/>
            <a:p>
              <a:pPr algn="ctr"/>
              <a:r>
                <a:rPr lang="en-GB" sz="1200" b="1" dirty="0" smtClean="0">
                  <a:solidFill>
                    <a:srgbClr val="4D4D4D"/>
                  </a:solidFill>
                  <a:latin typeface="Arial" panose="020B0604020202020204" pitchFamily="34" charset="0"/>
                  <a:cs typeface="Arial" panose="020B0604020202020204" pitchFamily="34" charset="0"/>
                </a:rPr>
                <a:t>Patients</a:t>
              </a:r>
              <a:endParaRPr lang="en-GB" sz="1200" b="1" dirty="0">
                <a:solidFill>
                  <a:srgbClr val="4D4D4D"/>
                </a:solidFill>
                <a:latin typeface="Arial" panose="020B0604020202020204" pitchFamily="34" charset="0"/>
                <a:cs typeface="Arial" panose="020B0604020202020204" pitchFamily="34" charset="0"/>
              </a:endParaRPr>
            </a:p>
          </p:txBody>
        </p:sp>
        <p:sp>
          <p:nvSpPr>
            <p:cNvPr id="13" name="TextBox 12"/>
            <p:cNvSpPr txBox="1"/>
            <p:nvPr/>
          </p:nvSpPr>
          <p:spPr>
            <a:xfrm rot="16200000">
              <a:off x="-775287" y="3583932"/>
              <a:ext cx="2962277" cy="461665"/>
            </a:xfrm>
            <a:prstGeom prst="rect">
              <a:avLst/>
            </a:prstGeom>
            <a:noFill/>
          </p:spPr>
          <p:txBody>
            <a:bodyPr wrap="square" rtlCol="0" anchor="ctr" anchorCtr="0">
              <a:spAutoFit/>
            </a:bodyPr>
            <a:lstStyle/>
            <a:p>
              <a:pPr algn="ctr"/>
              <a:r>
                <a:rPr lang="en-GB" sz="1200" dirty="0" smtClean="0">
                  <a:solidFill>
                    <a:srgbClr val="4D4D4D"/>
                  </a:solidFill>
                  <a:latin typeface="Arial" panose="020B0604020202020204" pitchFamily="34" charset="0"/>
                  <a:cs typeface="Arial" panose="020B0604020202020204" pitchFamily="34" charset="0"/>
                </a:rPr>
                <a:t>Change in target lesion size from baseline, %</a:t>
              </a:r>
              <a:endParaRPr lang="en-GB" sz="1200" dirty="0">
                <a:solidFill>
                  <a:srgbClr val="4D4D4D"/>
                </a:solidFill>
                <a:latin typeface="Arial" panose="020B0604020202020204" pitchFamily="34" charset="0"/>
                <a:cs typeface="Arial" panose="020B0604020202020204" pitchFamily="34" charset="0"/>
              </a:endParaRPr>
            </a:p>
          </p:txBody>
        </p:sp>
        <p:sp>
          <p:nvSpPr>
            <p:cNvPr id="14" name="TextBox 13"/>
            <p:cNvSpPr txBox="1"/>
            <p:nvPr/>
          </p:nvSpPr>
          <p:spPr>
            <a:xfrm>
              <a:off x="747049" y="2356879"/>
              <a:ext cx="439544" cy="27699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100</a:t>
              </a:r>
              <a:endParaRPr lang="en-GB" sz="1200" dirty="0">
                <a:solidFill>
                  <a:srgbClr val="4D4D4D"/>
                </a:solidFill>
                <a:latin typeface="Arial" panose="020B0604020202020204" pitchFamily="34" charset="0"/>
                <a:cs typeface="Arial" panose="020B0604020202020204" pitchFamily="34" charset="0"/>
              </a:endParaRPr>
            </a:p>
          </p:txBody>
        </p:sp>
        <p:sp>
          <p:nvSpPr>
            <p:cNvPr id="15" name="TextBox 14"/>
            <p:cNvSpPr txBox="1"/>
            <p:nvPr/>
          </p:nvSpPr>
          <p:spPr>
            <a:xfrm>
              <a:off x="832009" y="3008955"/>
              <a:ext cx="354584" cy="27699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50</a:t>
              </a:r>
              <a:endParaRPr lang="en-GB" sz="1200" dirty="0">
                <a:solidFill>
                  <a:srgbClr val="4D4D4D"/>
                </a:solidFill>
                <a:latin typeface="Arial" panose="020B0604020202020204" pitchFamily="34" charset="0"/>
                <a:cs typeface="Arial" panose="020B0604020202020204" pitchFamily="34" charset="0"/>
              </a:endParaRPr>
            </a:p>
          </p:txBody>
        </p:sp>
        <p:sp>
          <p:nvSpPr>
            <p:cNvPr id="16" name="TextBox 15"/>
            <p:cNvSpPr txBox="1"/>
            <p:nvPr/>
          </p:nvSpPr>
          <p:spPr>
            <a:xfrm>
              <a:off x="916967" y="3661031"/>
              <a:ext cx="269626" cy="27699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0</a:t>
              </a:r>
              <a:endParaRPr lang="en-GB" sz="1200" dirty="0">
                <a:solidFill>
                  <a:srgbClr val="4D4D4D"/>
                </a:solidFill>
                <a:latin typeface="Arial" panose="020B0604020202020204" pitchFamily="34" charset="0"/>
                <a:cs typeface="Arial" panose="020B0604020202020204" pitchFamily="34" charset="0"/>
              </a:endParaRPr>
            </a:p>
          </p:txBody>
        </p:sp>
        <p:sp>
          <p:nvSpPr>
            <p:cNvPr id="17" name="TextBox 16"/>
            <p:cNvSpPr txBox="1"/>
            <p:nvPr/>
          </p:nvSpPr>
          <p:spPr>
            <a:xfrm>
              <a:off x="832009" y="4313107"/>
              <a:ext cx="354584" cy="27699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50</a:t>
              </a:r>
              <a:endParaRPr lang="en-GB" sz="1200" dirty="0">
                <a:solidFill>
                  <a:srgbClr val="4D4D4D"/>
                </a:solidFill>
                <a:latin typeface="Arial" panose="020B0604020202020204" pitchFamily="34" charset="0"/>
                <a:cs typeface="Arial" panose="020B0604020202020204" pitchFamily="34" charset="0"/>
              </a:endParaRPr>
            </a:p>
          </p:txBody>
        </p:sp>
        <p:cxnSp>
          <p:nvCxnSpPr>
            <p:cNvPr id="18" name="Straight Connector 17"/>
            <p:cNvCxnSpPr/>
            <p:nvPr/>
          </p:nvCxnSpPr>
          <p:spPr>
            <a:xfrm>
              <a:off x="1140843" y="5105400"/>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19" name="Freeform: Shape 17"/>
            <p:cNvSpPr/>
            <p:nvPr/>
          </p:nvSpPr>
          <p:spPr>
            <a:xfrm>
              <a:off x="1212843" y="2496385"/>
              <a:ext cx="0" cy="2608490"/>
            </a:xfrm>
            <a:custGeom>
              <a:avLst/>
              <a:gdLst>
                <a:gd name="connsiteX0" fmla="*/ 0 w 3214688"/>
                <a:gd name="connsiteY0" fmla="*/ 0 h 2395538"/>
                <a:gd name="connsiteX1" fmla="*/ 0 w 3214688"/>
                <a:gd name="connsiteY1" fmla="*/ 2395538 h 2395538"/>
                <a:gd name="connsiteX2" fmla="*/ 3214688 w 3214688"/>
                <a:gd name="connsiteY2" fmla="*/ 2395538 h 2395538"/>
                <a:gd name="connsiteX0" fmla="*/ 0 w 0"/>
                <a:gd name="connsiteY0" fmla="*/ 0 h 2395538"/>
                <a:gd name="connsiteX1" fmla="*/ 0 w 0"/>
                <a:gd name="connsiteY1" fmla="*/ 2395538 h 2395538"/>
              </a:gdLst>
              <a:ahLst/>
              <a:cxnLst>
                <a:cxn ang="0">
                  <a:pos x="connsiteX0" y="connsiteY0"/>
                </a:cxn>
                <a:cxn ang="0">
                  <a:pos x="connsiteX1" y="connsiteY1"/>
                </a:cxn>
              </a:cxnLst>
              <a:rect l="l" t="t" r="r" b="b"/>
              <a:pathLst>
                <a:path h="2395538">
                  <a:moveTo>
                    <a:pt x="0" y="0"/>
                  </a:moveTo>
                  <a:lnTo>
                    <a:pt x="0" y="2395538"/>
                  </a:lnTo>
                </a:path>
              </a:pathLst>
            </a:cu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dirty="0">
                <a:solidFill>
                  <a:srgbClr val="4D4D4D"/>
                </a:solidFill>
              </a:endParaRPr>
            </a:p>
          </p:txBody>
        </p:sp>
        <p:cxnSp>
          <p:nvCxnSpPr>
            <p:cNvPr id="20" name="Straight Connector 19"/>
            <p:cNvCxnSpPr/>
            <p:nvPr/>
          </p:nvCxnSpPr>
          <p:spPr>
            <a:xfrm>
              <a:off x="1140843" y="2495378"/>
              <a:ext cx="792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1" name="Straight Connector 20"/>
            <p:cNvCxnSpPr/>
            <p:nvPr/>
          </p:nvCxnSpPr>
          <p:spPr>
            <a:xfrm>
              <a:off x="1140843" y="3147883"/>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2" name="Straight Connector 21"/>
            <p:cNvCxnSpPr/>
            <p:nvPr/>
          </p:nvCxnSpPr>
          <p:spPr>
            <a:xfrm>
              <a:off x="1140843" y="3800388"/>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23" name="Straight Connector 22"/>
            <p:cNvCxnSpPr/>
            <p:nvPr/>
          </p:nvCxnSpPr>
          <p:spPr>
            <a:xfrm>
              <a:off x="1140843" y="4452893"/>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24" name="TextBox 23"/>
            <p:cNvSpPr txBox="1"/>
            <p:nvPr/>
          </p:nvSpPr>
          <p:spPr>
            <a:xfrm>
              <a:off x="1271043" y="2065265"/>
              <a:ext cx="3196182" cy="307777"/>
            </a:xfrm>
            <a:prstGeom prst="rect">
              <a:avLst/>
            </a:prstGeom>
            <a:noFill/>
          </p:spPr>
          <p:txBody>
            <a:bodyPr wrap="square" rtlCol="0" anchor="ctr" anchorCtr="0">
              <a:spAutoFit/>
            </a:bodyPr>
            <a:lstStyle/>
            <a:p>
              <a:pPr algn="ctr"/>
              <a:r>
                <a:rPr lang="en-GB" sz="1400" b="1" dirty="0" smtClean="0">
                  <a:solidFill>
                    <a:srgbClr val="4D4D4D"/>
                  </a:solidFill>
                  <a:latin typeface="Arial" panose="020B0604020202020204" pitchFamily="34" charset="0"/>
                  <a:cs typeface="Arial" panose="020B0604020202020204" pitchFamily="34" charset="0"/>
                </a:rPr>
                <a:t>Dose escalation</a:t>
              </a:r>
              <a:endParaRPr lang="en-GB" sz="1400" b="1" dirty="0">
                <a:solidFill>
                  <a:srgbClr val="4D4D4D"/>
                </a:solidFill>
                <a:latin typeface="Arial" panose="020B0604020202020204" pitchFamily="34" charset="0"/>
                <a:cs typeface="Arial" panose="020B0604020202020204" pitchFamily="34" charset="0"/>
              </a:endParaRPr>
            </a:p>
          </p:txBody>
        </p:sp>
        <p:grpSp>
          <p:nvGrpSpPr>
            <p:cNvPr id="25" name="Group 24"/>
            <p:cNvGrpSpPr/>
            <p:nvPr/>
          </p:nvGrpSpPr>
          <p:grpSpPr>
            <a:xfrm>
              <a:off x="2226820" y="2303109"/>
              <a:ext cx="2293341" cy="276999"/>
              <a:chOff x="2436370" y="2998434"/>
              <a:chExt cx="2293341" cy="276999"/>
            </a:xfrm>
          </p:grpSpPr>
          <p:sp>
            <p:nvSpPr>
              <p:cNvPr id="62" name="TextBox 61"/>
              <p:cNvSpPr txBox="1"/>
              <p:nvPr/>
            </p:nvSpPr>
            <p:spPr>
              <a:xfrm>
                <a:off x="2436370" y="2998434"/>
                <a:ext cx="679994" cy="276999"/>
              </a:xfrm>
              <a:prstGeom prst="rect">
                <a:avLst/>
              </a:prstGeom>
              <a:noFill/>
            </p:spPr>
            <p:txBody>
              <a:bodyPr wrap="none" rtlCol="0" anchor="ctr" anchorCtr="0">
                <a:spAutoFit/>
              </a:bodyPr>
              <a:lstStyle/>
              <a:p>
                <a:r>
                  <a:rPr lang="en-GB" sz="1200" b="1" dirty="0" smtClean="0">
                    <a:solidFill>
                      <a:srgbClr val="4D4D4D"/>
                    </a:solidFill>
                    <a:latin typeface="Arial" panose="020B0604020202020204" pitchFamily="34" charset="0"/>
                    <a:cs typeface="Arial" panose="020B0604020202020204" pitchFamily="34" charset="0"/>
                  </a:rPr>
                  <a:t>PD-L1:</a:t>
                </a:r>
                <a:endParaRPr lang="en-GB" sz="1200" b="1" dirty="0">
                  <a:solidFill>
                    <a:srgbClr val="4D4D4D"/>
                  </a:solidFill>
                  <a:latin typeface="Arial" panose="020B0604020202020204" pitchFamily="34" charset="0"/>
                  <a:cs typeface="Arial" panose="020B0604020202020204" pitchFamily="34" charset="0"/>
                </a:endParaRPr>
              </a:p>
            </p:txBody>
          </p:sp>
          <p:sp>
            <p:nvSpPr>
              <p:cNvPr id="63" name="TextBox 62"/>
              <p:cNvSpPr txBox="1"/>
              <p:nvPr/>
            </p:nvSpPr>
            <p:spPr>
              <a:xfrm>
                <a:off x="3169795" y="2998434"/>
                <a:ext cx="495649" cy="276999"/>
              </a:xfrm>
              <a:prstGeom prst="rect">
                <a:avLst/>
              </a:prstGeom>
              <a:noFill/>
            </p:spPr>
            <p:txBody>
              <a:bodyPr wrap="none" rtlCol="0" anchor="ctr" anchorCtr="0">
                <a:spAutoFit/>
              </a:bodyPr>
              <a:lstStyle/>
              <a:p>
                <a:r>
                  <a:rPr lang="en-GB" sz="1200" dirty="0" smtClean="0">
                    <a:solidFill>
                      <a:srgbClr val="4D4D4D"/>
                    </a:solidFill>
                    <a:latin typeface="Arial" panose="020B0604020202020204" pitchFamily="34" charset="0"/>
                    <a:cs typeface="Arial" panose="020B0604020202020204" pitchFamily="34" charset="0"/>
                  </a:rPr>
                  <a:t>&lt;1%</a:t>
                </a:r>
                <a:endParaRPr lang="en-GB" sz="1200" dirty="0">
                  <a:solidFill>
                    <a:srgbClr val="4D4D4D"/>
                  </a:solidFill>
                  <a:latin typeface="Arial" panose="020B0604020202020204" pitchFamily="34" charset="0"/>
                  <a:cs typeface="Arial" panose="020B0604020202020204" pitchFamily="34" charset="0"/>
                </a:endParaRPr>
              </a:p>
            </p:txBody>
          </p:sp>
          <p:sp>
            <p:nvSpPr>
              <p:cNvPr id="64" name="Rectangle 63"/>
              <p:cNvSpPr/>
              <p:nvPr/>
            </p:nvSpPr>
            <p:spPr>
              <a:xfrm>
                <a:off x="3105150" y="3084546"/>
                <a:ext cx="104775" cy="1047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65" name="TextBox 64"/>
              <p:cNvSpPr txBox="1"/>
              <p:nvPr/>
            </p:nvSpPr>
            <p:spPr>
              <a:xfrm>
                <a:off x="3750820" y="2998434"/>
                <a:ext cx="490840" cy="276999"/>
              </a:xfrm>
              <a:prstGeom prst="rect">
                <a:avLst/>
              </a:prstGeom>
              <a:noFill/>
            </p:spPr>
            <p:txBody>
              <a:bodyPr wrap="none" rtlCol="0" anchor="ctr" anchorCtr="0">
                <a:spAutoFit/>
              </a:bodyPr>
              <a:lstStyle/>
              <a:p>
                <a:r>
                  <a:rPr lang="en-GB" sz="1200" dirty="0" smtClean="0">
                    <a:solidFill>
                      <a:srgbClr val="4D4D4D"/>
                    </a:solidFill>
                    <a:latin typeface="Arial" panose="020B0604020202020204" pitchFamily="34" charset="0"/>
                    <a:cs typeface="Arial" panose="020B0604020202020204" pitchFamily="34" charset="0"/>
                  </a:rPr>
                  <a:t>≥1%</a:t>
                </a:r>
                <a:endParaRPr lang="en-GB" sz="1200" dirty="0">
                  <a:solidFill>
                    <a:srgbClr val="4D4D4D"/>
                  </a:solidFill>
                  <a:latin typeface="Arial" panose="020B0604020202020204" pitchFamily="34" charset="0"/>
                  <a:cs typeface="Arial" panose="020B0604020202020204" pitchFamily="34" charset="0"/>
                </a:endParaRPr>
              </a:p>
            </p:txBody>
          </p:sp>
          <p:sp>
            <p:nvSpPr>
              <p:cNvPr id="66" name="Rectangle 65"/>
              <p:cNvSpPr/>
              <p:nvPr/>
            </p:nvSpPr>
            <p:spPr>
              <a:xfrm>
                <a:off x="3686175" y="3084546"/>
                <a:ext cx="104775" cy="1047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67" name="TextBox 66"/>
              <p:cNvSpPr txBox="1"/>
              <p:nvPr/>
            </p:nvSpPr>
            <p:spPr>
              <a:xfrm>
                <a:off x="4331845" y="2998434"/>
                <a:ext cx="397866" cy="276999"/>
              </a:xfrm>
              <a:prstGeom prst="rect">
                <a:avLst/>
              </a:prstGeom>
              <a:noFill/>
            </p:spPr>
            <p:txBody>
              <a:bodyPr wrap="none" rtlCol="0" anchor="ctr" anchorCtr="0">
                <a:spAutoFit/>
              </a:bodyPr>
              <a:lstStyle/>
              <a:p>
                <a:r>
                  <a:rPr lang="en-GB" sz="1200" dirty="0" smtClean="0">
                    <a:solidFill>
                      <a:srgbClr val="4D4D4D"/>
                    </a:solidFill>
                    <a:latin typeface="Arial" panose="020B0604020202020204" pitchFamily="34" charset="0"/>
                    <a:cs typeface="Arial" panose="020B0604020202020204" pitchFamily="34" charset="0"/>
                  </a:rPr>
                  <a:t>NA</a:t>
                </a:r>
                <a:endParaRPr lang="en-GB" sz="1200" dirty="0">
                  <a:solidFill>
                    <a:srgbClr val="4D4D4D"/>
                  </a:solidFill>
                  <a:latin typeface="Arial" panose="020B0604020202020204" pitchFamily="34" charset="0"/>
                  <a:cs typeface="Arial" panose="020B0604020202020204" pitchFamily="34" charset="0"/>
                </a:endParaRPr>
              </a:p>
            </p:txBody>
          </p:sp>
          <p:sp>
            <p:nvSpPr>
              <p:cNvPr id="68" name="Rectangle 67"/>
              <p:cNvSpPr/>
              <p:nvPr/>
            </p:nvSpPr>
            <p:spPr>
              <a:xfrm>
                <a:off x="4267200" y="3084546"/>
                <a:ext cx="104775" cy="1047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grpSp>
        <p:sp>
          <p:nvSpPr>
            <p:cNvPr id="26" name="Rectangle 25"/>
            <p:cNvSpPr/>
            <p:nvPr/>
          </p:nvSpPr>
          <p:spPr>
            <a:xfrm>
              <a:off x="1276350" y="2536857"/>
              <a:ext cx="66675" cy="126361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27" name="Rectangle 26"/>
            <p:cNvSpPr/>
            <p:nvPr/>
          </p:nvSpPr>
          <p:spPr>
            <a:xfrm>
              <a:off x="1366417" y="3252788"/>
              <a:ext cx="66675" cy="54768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28" name="Rectangle 27"/>
            <p:cNvSpPr/>
            <p:nvPr/>
          </p:nvSpPr>
          <p:spPr>
            <a:xfrm>
              <a:off x="1456484" y="3324225"/>
              <a:ext cx="66675" cy="4762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29" name="Rectangle 28"/>
            <p:cNvSpPr/>
            <p:nvPr/>
          </p:nvSpPr>
          <p:spPr>
            <a:xfrm>
              <a:off x="1546551" y="3333750"/>
              <a:ext cx="66675" cy="4667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30" name="Rectangle 29"/>
            <p:cNvSpPr/>
            <p:nvPr/>
          </p:nvSpPr>
          <p:spPr>
            <a:xfrm>
              <a:off x="1636618" y="3448050"/>
              <a:ext cx="66675" cy="3524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31" name="Rectangle 30"/>
            <p:cNvSpPr/>
            <p:nvPr/>
          </p:nvSpPr>
          <p:spPr>
            <a:xfrm>
              <a:off x="1726685" y="3469480"/>
              <a:ext cx="66675" cy="33099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32" name="Rectangle 31"/>
            <p:cNvSpPr/>
            <p:nvPr/>
          </p:nvSpPr>
          <p:spPr>
            <a:xfrm>
              <a:off x="1816752" y="3483768"/>
              <a:ext cx="66675" cy="31670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33" name="Rectangle 32"/>
            <p:cNvSpPr/>
            <p:nvPr/>
          </p:nvSpPr>
          <p:spPr>
            <a:xfrm>
              <a:off x="1906819" y="3483768"/>
              <a:ext cx="66675" cy="31670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34" name="Rectangle 33"/>
            <p:cNvSpPr/>
            <p:nvPr/>
          </p:nvSpPr>
          <p:spPr>
            <a:xfrm>
              <a:off x="1996886" y="3483768"/>
              <a:ext cx="66675" cy="31670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35" name="Rectangle 34"/>
            <p:cNvSpPr/>
            <p:nvPr/>
          </p:nvSpPr>
          <p:spPr>
            <a:xfrm>
              <a:off x="2086953" y="3526631"/>
              <a:ext cx="66675" cy="27384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36" name="Rectangle 35"/>
            <p:cNvSpPr/>
            <p:nvPr/>
          </p:nvSpPr>
          <p:spPr>
            <a:xfrm>
              <a:off x="2177020" y="3521869"/>
              <a:ext cx="66675" cy="27860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37" name="Rectangle 36"/>
            <p:cNvSpPr/>
            <p:nvPr/>
          </p:nvSpPr>
          <p:spPr>
            <a:xfrm>
              <a:off x="2267087" y="3595687"/>
              <a:ext cx="66675" cy="20478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38" name="Rectangle 37"/>
            <p:cNvSpPr/>
            <p:nvPr/>
          </p:nvSpPr>
          <p:spPr>
            <a:xfrm>
              <a:off x="2357154" y="3621881"/>
              <a:ext cx="66675" cy="17859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39" name="Rectangle 38"/>
            <p:cNvSpPr/>
            <p:nvPr/>
          </p:nvSpPr>
          <p:spPr>
            <a:xfrm>
              <a:off x="2447221" y="3648075"/>
              <a:ext cx="66675" cy="1523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40" name="Rectangle 39"/>
            <p:cNvSpPr/>
            <p:nvPr/>
          </p:nvSpPr>
          <p:spPr>
            <a:xfrm>
              <a:off x="2537288" y="3659981"/>
              <a:ext cx="66675" cy="14049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41" name="Rectangle 40"/>
            <p:cNvSpPr/>
            <p:nvPr/>
          </p:nvSpPr>
          <p:spPr>
            <a:xfrm>
              <a:off x="2627355" y="3679031"/>
              <a:ext cx="66675" cy="1214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42" name="Rectangle 41"/>
            <p:cNvSpPr/>
            <p:nvPr/>
          </p:nvSpPr>
          <p:spPr>
            <a:xfrm>
              <a:off x="2717422" y="3705225"/>
              <a:ext cx="66675" cy="9524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43" name="Rectangle 42"/>
            <p:cNvSpPr/>
            <p:nvPr/>
          </p:nvSpPr>
          <p:spPr>
            <a:xfrm>
              <a:off x="2807489" y="3726656"/>
              <a:ext cx="66675" cy="7381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44" name="Rectangle 43"/>
            <p:cNvSpPr/>
            <p:nvPr/>
          </p:nvSpPr>
          <p:spPr>
            <a:xfrm>
              <a:off x="2897556" y="3726655"/>
              <a:ext cx="66675" cy="7381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45" name="Rectangle 44"/>
            <p:cNvSpPr/>
            <p:nvPr/>
          </p:nvSpPr>
          <p:spPr>
            <a:xfrm>
              <a:off x="2987623" y="3726656"/>
              <a:ext cx="66675" cy="7381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46" name="Rectangle 45"/>
            <p:cNvSpPr/>
            <p:nvPr/>
          </p:nvSpPr>
          <p:spPr>
            <a:xfrm>
              <a:off x="3257824" y="3802374"/>
              <a:ext cx="66675" cy="25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47" name="Rectangle 46"/>
            <p:cNvSpPr/>
            <p:nvPr/>
          </p:nvSpPr>
          <p:spPr>
            <a:xfrm>
              <a:off x="3347891" y="3802373"/>
              <a:ext cx="66675" cy="4571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48" name="Rectangle 47"/>
            <p:cNvSpPr/>
            <p:nvPr/>
          </p:nvSpPr>
          <p:spPr>
            <a:xfrm>
              <a:off x="3437958" y="3802373"/>
              <a:ext cx="66675" cy="4571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49" name="Rectangle 48"/>
            <p:cNvSpPr/>
            <p:nvPr/>
          </p:nvSpPr>
          <p:spPr>
            <a:xfrm>
              <a:off x="3528025" y="3802373"/>
              <a:ext cx="66675" cy="11478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50" name="Rectangle 49"/>
            <p:cNvSpPr/>
            <p:nvPr/>
          </p:nvSpPr>
          <p:spPr>
            <a:xfrm>
              <a:off x="3618092" y="3802373"/>
              <a:ext cx="66675" cy="21241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51" name="Rectangle 50"/>
            <p:cNvSpPr/>
            <p:nvPr/>
          </p:nvSpPr>
          <p:spPr>
            <a:xfrm>
              <a:off x="3708159" y="3802373"/>
              <a:ext cx="66675" cy="25289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52" name="Rectangle 51"/>
            <p:cNvSpPr/>
            <p:nvPr/>
          </p:nvSpPr>
          <p:spPr>
            <a:xfrm>
              <a:off x="3798226" y="3802373"/>
              <a:ext cx="66675" cy="44339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53" name="Rectangle 52"/>
            <p:cNvSpPr/>
            <p:nvPr/>
          </p:nvSpPr>
          <p:spPr>
            <a:xfrm>
              <a:off x="3888293" y="3802373"/>
              <a:ext cx="66675" cy="71485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54" name="Rectangle 53"/>
            <p:cNvSpPr/>
            <p:nvPr/>
          </p:nvSpPr>
          <p:spPr>
            <a:xfrm>
              <a:off x="3978360" y="3802373"/>
              <a:ext cx="66675" cy="75295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55" name="Rectangle 54"/>
            <p:cNvSpPr/>
            <p:nvPr/>
          </p:nvSpPr>
          <p:spPr>
            <a:xfrm>
              <a:off x="4068427" y="3802372"/>
              <a:ext cx="66675" cy="82201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56" name="Rectangle 55"/>
            <p:cNvSpPr/>
            <p:nvPr/>
          </p:nvSpPr>
          <p:spPr>
            <a:xfrm>
              <a:off x="4158494" y="3802372"/>
              <a:ext cx="66675" cy="12673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57" name="Rectangle 56"/>
            <p:cNvSpPr/>
            <p:nvPr/>
          </p:nvSpPr>
          <p:spPr>
            <a:xfrm>
              <a:off x="4248561" y="3802372"/>
              <a:ext cx="66675" cy="126492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58" name="Rectangle 57"/>
            <p:cNvSpPr/>
            <p:nvPr/>
          </p:nvSpPr>
          <p:spPr>
            <a:xfrm>
              <a:off x="4338639" y="3802372"/>
              <a:ext cx="66675" cy="126492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cxnSp>
          <p:nvCxnSpPr>
            <p:cNvPr id="59" name="Straight Connector 58"/>
            <p:cNvCxnSpPr/>
            <p:nvPr/>
          </p:nvCxnSpPr>
          <p:spPr>
            <a:xfrm>
              <a:off x="1219200" y="3533688"/>
              <a:ext cx="3215640" cy="0"/>
            </a:xfrm>
            <a:prstGeom prst="line">
              <a:avLst/>
            </a:prstGeom>
            <a:noFill/>
            <a:ln w="19050" cap="flat">
              <a:solidFill>
                <a:srgbClr val="4D4D4D"/>
              </a:solidFill>
              <a:prstDash val="sysDash"/>
              <a:miter lim="800000"/>
            </a:ln>
            <a:effectLst/>
          </p:spPr>
          <p:style>
            <a:lnRef idx="1">
              <a:schemeClr val="accent1"/>
            </a:lnRef>
            <a:fillRef idx="3">
              <a:schemeClr val="accent1"/>
            </a:fillRef>
            <a:effectRef idx="2">
              <a:schemeClr val="accent1"/>
            </a:effectRef>
            <a:fontRef idx="minor">
              <a:schemeClr val="lt1"/>
            </a:fontRef>
          </p:style>
        </p:cxnSp>
        <p:cxnSp>
          <p:nvCxnSpPr>
            <p:cNvPr id="60" name="Straight Connector 59"/>
            <p:cNvCxnSpPr/>
            <p:nvPr/>
          </p:nvCxnSpPr>
          <p:spPr>
            <a:xfrm>
              <a:off x="1219200" y="4168688"/>
              <a:ext cx="3215640" cy="0"/>
            </a:xfrm>
            <a:prstGeom prst="line">
              <a:avLst/>
            </a:prstGeom>
            <a:noFill/>
            <a:ln w="19050" cap="flat">
              <a:solidFill>
                <a:srgbClr val="4D4D4D"/>
              </a:solidFill>
              <a:prstDash val="sysDash"/>
              <a:miter lim="800000"/>
            </a:ln>
            <a:effectLst/>
          </p:spPr>
          <p:style>
            <a:lnRef idx="1">
              <a:schemeClr val="accent1"/>
            </a:lnRef>
            <a:fillRef idx="3">
              <a:schemeClr val="accent1"/>
            </a:fillRef>
            <a:effectRef idx="2">
              <a:schemeClr val="accent1"/>
            </a:effectRef>
            <a:fontRef idx="minor">
              <a:schemeClr val="lt1"/>
            </a:fontRef>
          </p:style>
        </p:cxnSp>
        <p:cxnSp>
          <p:nvCxnSpPr>
            <p:cNvPr id="61" name="Straight Connector 60"/>
            <p:cNvCxnSpPr/>
            <p:nvPr/>
          </p:nvCxnSpPr>
          <p:spPr>
            <a:xfrm>
              <a:off x="1219200" y="3800388"/>
              <a:ext cx="321564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grpSp>
      <p:grpSp>
        <p:nvGrpSpPr>
          <p:cNvPr id="69" name="Group 68"/>
          <p:cNvGrpSpPr/>
          <p:nvPr/>
        </p:nvGrpSpPr>
        <p:grpSpPr>
          <a:xfrm>
            <a:off x="4742219" y="2139909"/>
            <a:ext cx="4045142" cy="3230638"/>
            <a:chOff x="4742219" y="2065265"/>
            <a:chExt cx="4045142" cy="3230638"/>
          </a:xfrm>
        </p:grpSpPr>
        <p:grpSp>
          <p:nvGrpSpPr>
            <p:cNvPr id="70" name="Group 69"/>
            <p:cNvGrpSpPr/>
            <p:nvPr/>
          </p:nvGrpSpPr>
          <p:grpSpPr>
            <a:xfrm>
              <a:off x="4742219" y="2065265"/>
              <a:ext cx="4045142" cy="3230638"/>
              <a:chOff x="4742219" y="2065265"/>
              <a:chExt cx="4045142" cy="3230638"/>
            </a:xfrm>
          </p:grpSpPr>
          <p:sp>
            <p:nvSpPr>
              <p:cNvPr id="73" name="TextBox 72"/>
              <p:cNvSpPr txBox="1"/>
              <p:nvPr/>
            </p:nvSpPr>
            <p:spPr>
              <a:xfrm>
                <a:off x="4962953" y="4965183"/>
                <a:ext cx="490840" cy="27699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-100</a:t>
                </a:r>
                <a:endParaRPr lang="en-GB" sz="1200" dirty="0">
                  <a:solidFill>
                    <a:srgbClr val="4D4D4D"/>
                  </a:solidFill>
                  <a:latin typeface="Arial" panose="020B0604020202020204" pitchFamily="34" charset="0"/>
                  <a:cs typeface="Arial" panose="020B0604020202020204" pitchFamily="34" charset="0"/>
                </a:endParaRPr>
              </a:p>
            </p:txBody>
          </p:sp>
          <p:sp>
            <p:nvSpPr>
              <p:cNvPr id="74" name="TextBox 73"/>
              <p:cNvSpPr txBox="1"/>
              <p:nvPr/>
            </p:nvSpPr>
            <p:spPr>
              <a:xfrm>
                <a:off x="6666701" y="4846284"/>
                <a:ext cx="782587" cy="276999"/>
              </a:xfrm>
              <a:prstGeom prst="rect">
                <a:avLst/>
              </a:prstGeom>
              <a:noFill/>
            </p:spPr>
            <p:txBody>
              <a:bodyPr wrap="none" rtlCol="0" anchor="ctr" anchorCtr="0">
                <a:spAutoFit/>
              </a:bodyPr>
              <a:lstStyle/>
              <a:p>
                <a:pPr algn="ctr"/>
                <a:r>
                  <a:rPr lang="en-GB" sz="1200" b="1" dirty="0" smtClean="0">
                    <a:solidFill>
                      <a:srgbClr val="4D4D4D"/>
                    </a:solidFill>
                    <a:latin typeface="Arial" panose="020B0604020202020204" pitchFamily="34" charset="0"/>
                    <a:cs typeface="Arial" panose="020B0604020202020204" pitchFamily="34" charset="0"/>
                  </a:rPr>
                  <a:t>Patients</a:t>
                </a:r>
                <a:endParaRPr lang="en-GB" sz="1200" b="1" dirty="0">
                  <a:solidFill>
                    <a:srgbClr val="4D4D4D"/>
                  </a:solidFill>
                  <a:latin typeface="Arial" panose="020B0604020202020204" pitchFamily="34" charset="0"/>
                  <a:cs typeface="Arial" panose="020B0604020202020204" pitchFamily="34" charset="0"/>
                </a:endParaRPr>
              </a:p>
            </p:txBody>
          </p:sp>
          <p:sp>
            <p:nvSpPr>
              <p:cNvPr id="75" name="TextBox 74"/>
              <p:cNvSpPr txBox="1"/>
              <p:nvPr/>
            </p:nvSpPr>
            <p:spPr>
              <a:xfrm rot="16200000">
                <a:off x="3491913" y="3583932"/>
                <a:ext cx="2962277" cy="461665"/>
              </a:xfrm>
              <a:prstGeom prst="rect">
                <a:avLst/>
              </a:prstGeom>
              <a:noFill/>
            </p:spPr>
            <p:txBody>
              <a:bodyPr wrap="square" rtlCol="0" anchor="ctr" anchorCtr="0">
                <a:spAutoFit/>
              </a:bodyPr>
              <a:lstStyle/>
              <a:p>
                <a:pPr algn="ctr"/>
                <a:r>
                  <a:rPr lang="en-GB" sz="1200" dirty="0" smtClean="0">
                    <a:solidFill>
                      <a:srgbClr val="4D4D4D"/>
                    </a:solidFill>
                    <a:latin typeface="Arial" panose="020B0604020202020204" pitchFamily="34" charset="0"/>
                    <a:cs typeface="Arial" panose="020B0604020202020204" pitchFamily="34" charset="0"/>
                  </a:rPr>
                  <a:t>Change in target lesion size from baseline, %</a:t>
                </a:r>
                <a:endParaRPr lang="en-GB" sz="1200" dirty="0">
                  <a:solidFill>
                    <a:srgbClr val="4D4D4D"/>
                  </a:solidFill>
                  <a:latin typeface="Arial" panose="020B0604020202020204" pitchFamily="34" charset="0"/>
                  <a:cs typeface="Arial" panose="020B0604020202020204" pitchFamily="34" charset="0"/>
                </a:endParaRPr>
              </a:p>
            </p:txBody>
          </p:sp>
          <p:sp>
            <p:nvSpPr>
              <p:cNvPr id="76" name="TextBox 75"/>
              <p:cNvSpPr txBox="1"/>
              <p:nvPr/>
            </p:nvSpPr>
            <p:spPr>
              <a:xfrm>
                <a:off x="5014249" y="2356879"/>
                <a:ext cx="439544" cy="27699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100</a:t>
                </a:r>
                <a:endParaRPr lang="en-GB" sz="1200" dirty="0">
                  <a:solidFill>
                    <a:srgbClr val="4D4D4D"/>
                  </a:solidFill>
                  <a:latin typeface="Arial" panose="020B0604020202020204" pitchFamily="34" charset="0"/>
                  <a:cs typeface="Arial" panose="020B0604020202020204" pitchFamily="34" charset="0"/>
                </a:endParaRPr>
              </a:p>
            </p:txBody>
          </p:sp>
          <p:sp>
            <p:nvSpPr>
              <p:cNvPr id="77" name="TextBox 76"/>
              <p:cNvSpPr txBox="1"/>
              <p:nvPr/>
            </p:nvSpPr>
            <p:spPr>
              <a:xfrm>
                <a:off x="5099209" y="3008955"/>
                <a:ext cx="354584" cy="27699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50</a:t>
                </a:r>
                <a:endParaRPr lang="en-GB" sz="1200" dirty="0">
                  <a:solidFill>
                    <a:srgbClr val="4D4D4D"/>
                  </a:solidFill>
                  <a:latin typeface="Arial" panose="020B0604020202020204" pitchFamily="34" charset="0"/>
                  <a:cs typeface="Arial" panose="020B0604020202020204" pitchFamily="34" charset="0"/>
                </a:endParaRPr>
              </a:p>
            </p:txBody>
          </p:sp>
          <p:sp>
            <p:nvSpPr>
              <p:cNvPr id="78" name="TextBox 77"/>
              <p:cNvSpPr txBox="1"/>
              <p:nvPr/>
            </p:nvSpPr>
            <p:spPr>
              <a:xfrm>
                <a:off x="5184167" y="3661031"/>
                <a:ext cx="269626" cy="27699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0</a:t>
                </a:r>
                <a:endParaRPr lang="en-GB" sz="1200" dirty="0">
                  <a:solidFill>
                    <a:srgbClr val="4D4D4D"/>
                  </a:solidFill>
                  <a:latin typeface="Arial" panose="020B0604020202020204" pitchFamily="34" charset="0"/>
                  <a:cs typeface="Arial" panose="020B0604020202020204" pitchFamily="34" charset="0"/>
                </a:endParaRPr>
              </a:p>
            </p:txBody>
          </p:sp>
          <p:sp>
            <p:nvSpPr>
              <p:cNvPr id="79" name="TextBox 78"/>
              <p:cNvSpPr txBox="1"/>
              <p:nvPr/>
            </p:nvSpPr>
            <p:spPr>
              <a:xfrm>
                <a:off x="5099209" y="4313107"/>
                <a:ext cx="354584" cy="27699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50</a:t>
                </a:r>
                <a:endParaRPr lang="en-GB" sz="1200" dirty="0">
                  <a:solidFill>
                    <a:srgbClr val="4D4D4D"/>
                  </a:solidFill>
                  <a:latin typeface="Arial" panose="020B0604020202020204" pitchFamily="34" charset="0"/>
                  <a:cs typeface="Arial" panose="020B0604020202020204" pitchFamily="34" charset="0"/>
                </a:endParaRPr>
              </a:p>
            </p:txBody>
          </p:sp>
          <p:cxnSp>
            <p:nvCxnSpPr>
              <p:cNvPr id="80" name="Straight Connector 79"/>
              <p:cNvCxnSpPr/>
              <p:nvPr/>
            </p:nvCxnSpPr>
            <p:spPr>
              <a:xfrm>
                <a:off x="5408043" y="5105400"/>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81" name="Freeform: Shape 17"/>
              <p:cNvSpPr/>
              <p:nvPr/>
            </p:nvSpPr>
            <p:spPr>
              <a:xfrm>
                <a:off x="5480043" y="2496385"/>
                <a:ext cx="0" cy="2608490"/>
              </a:xfrm>
              <a:custGeom>
                <a:avLst/>
                <a:gdLst>
                  <a:gd name="connsiteX0" fmla="*/ 0 w 3214688"/>
                  <a:gd name="connsiteY0" fmla="*/ 0 h 2395538"/>
                  <a:gd name="connsiteX1" fmla="*/ 0 w 3214688"/>
                  <a:gd name="connsiteY1" fmla="*/ 2395538 h 2395538"/>
                  <a:gd name="connsiteX2" fmla="*/ 3214688 w 3214688"/>
                  <a:gd name="connsiteY2" fmla="*/ 2395538 h 2395538"/>
                  <a:gd name="connsiteX0" fmla="*/ 0 w 0"/>
                  <a:gd name="connsiteY0" fmla="*/ 0 h 2395538"/>
                  <a:gd name="connsiteX1" fmla="*/ 0 w 0"/>
                  <a:gd name="connsiteY1" fmla="*/ 2395538 h 2395538"/>
                </a:gdLst>
                <a:ahLst/>
                <a:cxnLst>
                  <a:cxn ang="0">
                    <a:pos x="connsiteX0" y="connsiteY0"/>
                  </a:cxn>
                  <a:cxn ang="0">
                    <a:pos x="connsiteX1" y="connsiteY1"/>
                  </a:cxn>
                </a:cxnLst>
                <a:rect l="l" t="t" r="r" b="b"/>
                <a:pathLst>
                  <a:path h="2395538">
                    <a:moveTo>
                      <a:pt x="0" y="0"/>
                    </a:moveTo>
                    <a:lnTo>
                      <a:pt x="0" y="2395538"/>
                    </a:lnTo>
                  </a:path>
                </a:pathLst>
              </a:cu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sz="1200" dirty="0">
                  <a:solidFill>
                    <a:srgbClr val="4D4D4D"/>
                  </a:solidFill>
                </a:endParaRPr>
              </a:p>
            </p:txBody>
          </p:sp>
          <p:cxnSp>
            <p:nvCxnSpPr>
              <p:cNvPr id="82" name="Straight Connector 81"/>
              <p:cNvCxnSpPr/>
              <p:nvPr/>
            </p:nvCxnSpPr>
            <p:spPr>
              <a:xfrm>
                <a:off x="5408043" y="2495378"/>
                <a:ext cx="792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83" name="Straight Connector 82"/>
              <p:cNvCxnSpPr/>
              <p:nvPr/>
            </p:nvCxnSpPr>
            <p:spPr>
              <a:xfrm>
                <a:off x="5408043" y="3147883"/>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84" name="Straight Connector 83"/>
              <p:cNvCxnSpPr/>
              <p:nvPr/>
            </p:nvCxnSpPr>
            <p:spPr>
              <a:xfrm>
                <a:off x="5408043" y="3800388"/>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cxnSp>
            <p:nvCxnSpPr>
              <p:cNvPr id="85" name="Straight Connector 84"/>
              <p:cNvCxnSpPr/>
              <p:nvPr/>
            </p:nvCxnSpPr>
            <p:spPr>
              <a:xfrm>
                <a:off x="5408043" y="4452893"/>
                <a:ext cx="7200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sp>
            <p:nvSpPr>
              <p:cNvPr id="86" name="TextBox 85"/>
              <p:cNvSpPr txBox="1"/>
              <p:nvPr/>
            </p:nvSpPr>
            <p:spPr>
              <a:xfrm>
                <a:off x="5538243" y="2065265"/>
                <a:ext cx="3196182" cy="307777"/>
              </a:xfrm>
              <a:prstGeom prst="rect">
                <a:avLst/>
              </a:prstGeom>
              <a:noFill/>
            </p:spPr>
            <p:txBody>
              <a:bodyPr wrap="square" rtlCol="0" anchor="ctr" anchorCtr="0">
                <a:spAutoFit/>
              </a:bodyPr>
              <a:lstStyle/>
              <a:p>
                <a:pPr algn="ctr"/>
                <a:r>
                  <a:rPr lang="en-GB" sz="1400" b="1" dirty="0" smtClean="0">
                    <a:solidFill>
                      <a:srgbClr val="4D4D4D"/>
                    </a:solidFill>
                    <a:latin typeface="Arial" panose="020B0604020202020204" pitchFamily="34" charset="0"/>
                    <a:cs typeface="Arial" panose="020B0604020202020204" pitchFamily="34" charset="0"/>
                  </a:rPr>
                  <a:t>Dose expansion</a:t>
                </a:r>
                <a:endParaRPr lang="en-GB" sz="1400" b="1" dirty="0">
                  <a:solidFill>
                    <a:srgbClr val="4D4D4D"/>
                  </a:solidFill>
                  <a:latin typeface="Arial" panose="020B0604020202020204" pitchFamily="34" charset="0"/>
                  <a:cs typeface="Arial" panose="020B0604020202020204" pitchFamily="34" charset="0"/>
                </a:endParaRPr>
              </a:p>
            </p:txBody>
          </p:sp>
          <p:grpSp>
            <p:nvGrpSpPr>
              <p:cNvPr id="87" name="Group 86"/>
              <p:cNvGrpSpPr/>
              <p:nvPr/>
            </p:nvGrpSpPr>
            <p:grpSpPr>
              <a:xfrm>
                <a:off x="6494020" y="2303109"/>
                <a:ext cx="2293341" cy="276999"/>
                <a:chOff x="2436370" y="2998434"/>
                <a:chExt cx="2293341" cy="276999"/>
              </a:xfrm>
            </p:grpSpPr>
            <p:sp>
              <p:nvSpPr>
                <p:cNvPr id="197" name="TextBox 196"/>
                <p:cNvSpPr txBox="1"/>
                <p:nvPr/>
              </p:nvSpPr>
              <p:spPr>
                <a:xfrm>
                  <a:off x="2436370" y="2998434"/>
                  <a:ext cx="679994" cy="276999"/>
                </a:xfrm>
                <a:prstGeom prst="rect">
                  <a:avLst/>
                </a:prstGeom>
                <a:noFill/>
              </p:spPr>
              <p:txBody>
                <a:bodyPr wrap="none" rtlCol="0" anchor="ctr" anchorCtr="0">
                  <a:spAutoFit/>
                </a:bodyPr>
                <a:lstStyle/>
                <a:p>
                  <a:r>
                    <a:rPr lang="en-GB" sz="1200" b="1" dirty="0" smtClean="0">
                      <a:solidFill>
                        <a:srgbClr val="4D4D4D"/>
                      </a:solidFill>
                      <a:latin typeface="Arial" panose="020B0604020202020204" pitchFamily="34" charset="0"/>
                      <a:cs typeface="Arial" panose="020B0604020202020204" pitchFamily="34" charset="0"/>
                    </a:rPr>
                    <a:t>PD-L1:</a:t>
                  </a:r>
                  <a:endParaRPr lang="en-GB" sz="1200" b="1" dirty="0">
                    <a:solidFill>
                      <a:srgbClr val="4D4D4D"/>
                    </a:solidFill>
                    <a:latin typeface="Arial" panose="020B0604020202020204" pitchFamily="34" charset="0"/>
                    <a:cs typeface="Arial" panose="020B0604020202020204" pitchFamily="34" charset="0"/>
                  </a:endParaRPr>
                </a:p>
              </p:txBody>
            </p:sp>
            <p:sp>
              <p:nvSpPr>
                <p:cNvPr id="198" name="TextBox 197"/>
                <p:cNvSpPr txBox="1"/>
                <p:nvPr/>
              </p:nvSpPr>
              <p:spPr>
                <a:xfrm>
                  <a:off x="3169795" y="2998434"/>
                  <a:ext cx="495649" cy="276999"/>
                </a:xfrm>
                <a:prstGeom prst="rect">
                  <a:avLst/>
                </a:prstGeom>
                <a:noFill/>
              </p:spPr>
              <p:txBody>
                <a:bodyPr wrap="none" rtlCol="0" anchor="ctr" anchorCtr="0">
                  <a:spAutoFit/>
                </a:bodyPr>
                <a:lstStyle/>
                <a:p>
                  <a:r>
                    <a:rPr lang="en-GB" sz="1200" dirty="0" smtClean="0">
                      <a:solidFill>
                        <a:srgbClr val="4D4D4D"/>
                      </a:solidFill>
                      <a:latin typeface="Arial" panose="020B0604020202020204" pitchFamily="34" charset="0"/>
                      <a:cs typeface="Arial" panose="020B0604020202020204" pitchFamily="34" charset="0"/>
                    </a:rPr>
                    <a:t>&lt;1%</a:t>
                  </a:r>
                  <a:endParaRPr lang="en-GB" sz="1200" dirty="0">
                    <a:solidFill>
                      <a:srgbClr val="4D4D4D"/>
                    </a:solidFill>
                    <a:latin typeface="Arial" panose="020B0604020202020204" pitchFamily="34" charset="0"/>
                    <a:cs typeface="Arial" panose="020B0604020202020204" pitchFamily="34" charset="0"/>
                  </a:endParaRPr>
                </a:p>
              </p:txBody>
            </p:sp>
            <p:sp>
              <p:nvSpPr>
                <p:cNvPr id="199" name="Rectangle 198"/>
                <p:cNvSpPr/>
                <p:nvPr/>
              </p:nvSpPr>
              <p:spPr>
                <a:xfrm>
                  <a:off x="3105150" y="3084546"/>
                  <a:ext cx="104775" cy="1047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200" name="TextBox 199"/>
                <p:cNvSpPr txBox="1"/>
                <p:nvPr/>
              </p:nvSpPr>
              <p:spPr>
                <a:xfrm>
                  <a:off x="3750820" y="2998434"/>
                  <a:ext cx="490840" cy="276999"/>
                </a:xfrm>
                <a:prstGeom prst="rect">
                  <a:avLst/>
                </a:prstGeom>
                <a:noFill/>
              </p:spPr>
              <p:txBody>
                <a:bodyPr wrap="none" rtlCol="0" anchor="ctr" anchorCtr="0">
                  <a:spAutoFit/>
                </a:bodyPr>
                <a:lstStyle/>
                <a:p>
                  <a:r>
                    <a:rPr lang="en-GB" sz="1200" dirty="0" smtClean="0">
                      <a:solidFill>
                        <a:srgbClr val="4D4D4D"/>
                      </a:solidFill>
                      <a:latin typeface="Arial" panose="020B0604020202020204" pitchFamily="34" charset="0"/>
                      <a:cs typeface="Arial" panose="020B0604020202020204" pitchFamily="34" charset="0"/>
                    </a:rPr>
                    <a:t>≥1%</a:t>
                  </a:r>
                  <a:endParaRPr lang="en-GB" sz="1200" dirty="0">
                    <a:solidFill>
                      <a:srgbClr val="4D4D4D"/>
                    </a:solidFill>
                    <a:latin typeface="Arial" panose="020B0604020202020204" pitchFamily="34" charset="0"/>
                    <a:cs typeface="Arial" panose="020B0604020202020204" pitchFamily="34" charset="0"/>
                  </a:endParaRPr>
                </a:p>
              </p:txBody>
            </p:sp>
            <p:sp>
              <p:nvSpPr>
                <p:cNvPr id="201" name="Rectangle 200"/>
                <p:cNvSpPr/>
                <p:nvPr/>
              </p:nvSpPr>
              <p:spPr>
                <a:xfrm>
                  <a:off x="3686175" y="3084546"/>
                  <a:ext cx="104775" cy="1047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sp>
              <p:nvSpPr>
                <p:cNvPr id="202" name="TextBox 201"/>
                <p:cNvSpPr txBox="1"/>
                <p:nvPr/>
              </p:nvSpPr>
              <p:spPr>
                <a:xfrm>
                  <a:off x="4331845" y="2998434"/>
                  <a:ext cx="397866" cy="276999"/>
                </a:xfrm>
                <a:prstGeom prst="rect">
                  <a:avLst/>
                </a:prstGeom>
                <a:noFill/>
              </p:spPr>
              <p:txBody>
                <a:bodyPr wrap="none" rtlCol="0" anchor="ctr" anchorCtr="0">
                  <a:spAutoFit/>
                </a:bodyPr>
                <a:lstStyle/>
                <a:p>
                  <a:r>
                    <a:rPr lang="en-GB" sz="1200" dirty="0" smtClean="0">
                      <a:solidFill>
                        <a:srgbClr val="4D4D4D"/>
                      </a:solidFill>
                      <a:latin typeface="Arial" panose="020B0604020202020204" pitchFamily="34" charset="0"/>
                      <a:cs typeface="Arial" panose="020B0604020202020204" pitchFamily="34" charset="0"/>
                    </a:rPr>
                    <a:t>NA</a:t>
                  </a:r>
                  <a:endParaRPr lang="en-GB" sz="1200" dirty="0">
                    <a:solidFill>
                      <a:srgbClr val="4D4D4D"/>
                    </a:solidFill>
                    <a:latin typeface="Arial" panose="020B0604020202020204" pitchFamily="34" charset="0"/>
                    <a:cs typeface="Arial" panose="020B0604020202020204" pitchFamily="34" charset="0"/>
                  </a:endParaRPr>
                </a:p>
              </p:txBody>
            </p:sp>
            <p:sp>
              <p:nvSpPr>
                <p:cNvPr id="203" name="Rectangle 202"/>
                <p:cNvSpPr/>
                <p:nvPr/>
              </p:nvSpPr>
              <p:spPr>
                <a:xfrm>
                  <a:off x="4267200" y="3084546"/>
                  <a:ext cx="104775" cy="1047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rgbClr val="4D4D4D"/>
                    </a:solidFill>
                  </a:endParaRPr>
                </a:p>
              </p:txBody>
            </p:sp>
          </p:grpSp>
          <p:sp>
            <p:nvSpPr>
              <p:cNvPr id="88" name="Rectangle 5"/>
              <p:cNvSpPr>
                <a:spLocks noChangeArrowheads="1"/>
              </p:cNvSpPr>
              <p:nvPr/>
            </p:nvSpPr>
            <p:spPr bwMode="auto">
              <a:xfrm>
                <a:off x="5534025" y="2597150"/>
                <a:ext cx="22225" cy="1203325"/>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89" name="Rectangle 6"/>
              <p:cNvSpPr>
                <a:spLocks noChangeArrowheads="1"/>
              </p:cNvSpPr>
              <p:nvPr/>
            </p:nvSpPr>
            <p:spPr bwMode="auto">
              <a:xfrm>
                <a:off x="6016625" y="3503613"/>
                <a:ext cx="22225" cy="296863"/>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90" name="Rectangle 7"/>
              <p:cNvSpPr>
                <a:spLocks noChangeArrowheads="1"/>
              </p:cNvSpPr>
              <p:nvPr/>
            </p:nvSpPr>
            <p:spPr bwMode="auto">
              <a:xfrm>
                <a:off x="6042025" y="3541713"/>
                <a:ext cx="22225" cy="258763"/>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91" name="Rectangle 8"/>
              <p:cNvSpPr>
                <a:spLocks noChangeArrowheads="1"/>
              </p:cNvSpPr>
              <p:nvPr/>
            </p:nvSpPr>
            <p:spPr bwMode="auto">
              <a:xfrm>
                <a:off x="6070600" y="3565525"/>
                <a:ext cx="19050" cy="234950"/>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92" name="Rectangle 9"/>
              <p:cNvSpPr>
                <a:spLocks noChangeArrowheads="1"/>
              </p:cNvSpPr>
              <p:nvPr/>
            </p:nvSpPr>
            <p:spPr bwMode="auto">
              <a:xfrm>
                <a:off x="6096000" y="3587750"/>
                <a:ext cx="17463" cy="212725"/>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93" name="Rectangle 10"/>
              <p:cNvSpPr>
                <a:spLocks noChangeArrowheads="1"/>
              </p:cNvSpPr>
              <p:nvPr/>
            </p:nvSpPr>
            <p:spPr bwMode="auto">
              <a:xfrm>
                <a:off x="5559425" y="3140075"/>
                <a:ext cx="22225" cy="6604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94" name="Rectangle 11"/>
              <p:cNvSpPr>
                <a:spLocks noChangeArrowheads="1"/>
              </p:cNvSpPr>
              <p:nvPr/>
            </p:nvSpPr>
            <p:spPr bwMode="auto">
              <a:xfrm>
                <a:off x="5662613" y="3290888"/>
                <a:ext cx="19050" cy="5095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95" name="Rectangle 12"/>
              <p:cNvSpPr>
                <a:spLocks noChangeArrowheads="1"/>
              </p:cNvSpPr>
              <p:nvPr/>
            </p:nvSpPr>
            <p:spPr bwMode="auto">
              <a:xfrm>
                <a:off x="5764213" y="3363913"/>
                <a:ext cx="22225" cy="4365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96" name="Rectangle 13"/>
              <p:cNvSpPr>
                <a:spLocks noChangeArrowheads="1"/>
              </p:cNvSpPr>
              <p:nvPr/>
            </p:nvSpPr>
            <p:spPr bwMode="auto">
              <a:xfrm>
                <a:off x="5840413" y="3427413"/>
                <a:ext cx="22225" cy="3730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97" name="Rectangle 14"/>
              <p:cNvSpPr>
                <a:spLocks noChangeArrowheads="1"/>
              </p:cNvSpPr>
              <p:nvPr/>
            </p:nvSpPr>
            <p:spPr bwMode="auto">
              <a:xfrm>
                <a:off x="5584825" y="3175000"/>
                <a:ext cx="22225" cy="62547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98" name="Rectangle 15"/>
              <p:cNvSpPr>
                <a:spLocks noChangeArrowheads="1"/>
              </p:cNvSpPr>
              <p:nvPr/>
            </p:nvSpPr>
            <p:spPr bwMode="auto">
              <a:xfrm>
                <a:off x="5610225" y="3219450"/>
                <a:ext cx="22225" cy="5810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99" name="Rectangle 16"/>
              <p:cNvSpPr>
                <a:spLocks noChangeArrowheads="1"/>
              </p:cNvSpPr>
              <p:nvPr/>
            </p:nvSpPr>
            <p:spPr bwMode="auto">
              <a:xfrm>
                <a:off x="5635625" y="3270250"/>
                <a:ext cx="20638" cy="5302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00" name="Rectangle 17"/>
              <p:cNvSpPr>
                <a:spLocks noChangeArrowheads="1"/>
              </p:cNvSpPr>
              <p:nvPr/>
            </p:nvSpPr>
            <p:spPr bwMode="auto">
              <a:xfrm>
                <a:off x="5688013" y="3316288"/>
                <a:ext cx="19050" cy="48418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01" name="Rectangle 18"/>
              <p:cNvSpPr>
                <a:spLocks noChangeArrowheads="1"/>
              </p:cNvSpPr>
              <p:nvPr/>
            </p:nvSpPr>
            <p:spPr bwMode="auto">
              <a:xfrm>
                <a:off x="5713413" y="3341688"/>
                <a:ext cx="22225" cy="45878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02" name="Rectangle 19"/>
              <p:cNvSpPr>
                <a:spLocks noChangeArrowheads="1"/>
              </p:cNvSpPr>
              <p:nvPr/>
            </p:nvSpPr>
            <p:spPr bwMode="auto">
              <a:xfrm>
                <a:off x="5738813" y="3360738"/>
                <a:ext cx="22225" cy="43973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03" name="Rectangle 20"/>
              <p:cNvSpPr>
                <a:spLocks noChangeArrowheads="1"/>
              </p:cNvSpPr>
              <p:nvPr/>
            </p:nvSpPr>
            <p:spPr bwMode="auto">
              <a:xfrm>
                <a:off x="5789613" y="3386138"/>
                <a:ext cx="22225" cy="41433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04" name="Rectangle 21"/>
              <p:cNvSpPr>
                <a:spLocks noChangeArrowheads="1"/>
              </p:cNvSpPr>
              <p:nvPr/>
            </p:nvSpPr>
            <p:spPr bwMode="auto">
              <a:xfrm>
                <a:off x="5815013" y="3421063"/>
                <a:ext cx="22225" cy="37941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05" name="Rectangle 22"/>
              <p:cNvSpPr>
                <a:spLocks noChangeArrowheads="1"/>
              </p:cNvSpPr>
              <p:nvPr/>
            </p:nvSpPr>
            <p:spPr bwMode="auto">
              <a:xfrm>
                <a:off x="5865813" y="3443288"/>
                <a:ext cx="20638" cy="35718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06" name="Rectangle 23"/>
              <p:cNvSpPr>
                <a:spLocks noChangeArrowheads="1"/>
              </p:cNvSpPr>
              <p:nvPr/>
            </p:nvSpPr>
            <p:spPr bwMode="auto">
              <a:xfrm>
                <a:off x="5889625" y="3462338"/>
                <a:ext cx="22225" cy="33813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07" name="Rectangle 24"/>
              <p:cNvSpPr>
                <a:spLocks noChangeArrowheads="1"/>
              </p:cNvSpPr>
              <p:nvPr/>
            </p:nvSpPr>
            <p:spPr bwMode="auto">
              <a:xfrm>
                <a:off x="5915025" y="3462338"/>
                <a:ext cx="22225" cy="33813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08" name="Rectangle 25"/>
              <p:cNvSpPr>
                <a:spLocks noChangeArrowheads="1"/>
              </p:cNvSpPr>
              <p:nvPr/>
            </p:nvSpPr>
            <p:spPr bwMode="auto">
              <a:xfrm>
                <a:off x="5965825" y="3478213"/>
                <a:ext cx="22225" cy="32226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09" name="Rectangle 26"/>
              <p:cNvSpPr>
                <a:spLocks noChangeArrowheads="1"/>
              </p:cNvSpPr>
              <p:nvPr/>
            </p:nvSpPr>
            <p:spPr bwMode="auto">
              <a:xfrm>
                <a:off x="5991225" y="3478213"/>
                <a:ext cx="22225" cy="32226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10" name="Rectangle 27"/>
              <p:cNvSpPr>
                <a:spLocks noChangeArrowheads="1"/>
              </p:cNvSpPr>
              <p:nvPr/>
            </p:nvSpPr>
            <p:spPr bwMode="auto">
              <a:xfrm>
                <a:off x="6119813" y="3594100"/>
                <a:ext cx="22225" cy="20637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11" name="Rectangle 28"/>
              <p:cNvSpPr>
                <a:spLocks noChangeArrowheads="1"/>
              </p:cNvSpPr>
              <p:nvPr/>
            </p:nvSpPr>
            <p:spPr bwMode="auto">
              <a:xfrm>
                <a:off x="6145213" y="3594100"/>
                <a:ext cx="22225" cy="20637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12" name="Rectangle 29"/>
              <p:cNvSpPr>
                <a:spLocks noChangeArrowheads="1"/>
              </p:cNvSpPr>
              <p:nvPr/>
            </p:nvSpPr>
            <p:spPr bwMode="auto">
              <a:xfrm>
                <a:off x="6196013" y="3616325"/>
                <a:ext cx="22225" cy="18415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13" name="Rectangle 30"/>
              <p:cNvSpPr>
                <a:spLocks noChangeArrowheads="1"/>
              </p:cNvSpPr>
              <p:nvPr/>
            </p:nvSpPr>
            <p:spPr bwMode="auto">
              <a:xfrm>
                <a:off x="6221413" y="3616325"/>
                <a:ext cx="22225" cy="18415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14" name="Rectangle 31"/>
              <p:cNvSpPr>
                <a:spLocks noChangeArrowheads="1"/>
              </p:cNvSpPr>
              <p:nvPr/>
            </p:nvSpPr>
            <p:spPr bwMode="auto">
              <a:xfrm>
                <a:off x="6246813" y="3616325"/>
                <a:ext cx="22225" cy="18415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15" name="Rectangle 32"/>
              <p:cNvSpPr>
                <a:spLocks noChangeArrowheads="1"/>
              </p:cNvSpPr>
              <p:nvPr/>
            </p:nvSpPr>
            <p:spPr bwMode="auto">
              <a:xfrm>
                <a:off x="6321425" y="3641725"/>
                <a:ext cx="22225" cy="15875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16" name="Rectangle 33"/>
              <p:cNvSpPr>
                <a:spLocks noChangeArrowheads="1"/>
              </p:cNvSpPr>
              <p:nvPr/>
            </p:nvSpPr>
            <p:spPr bwMode="auto">
              <a:xfrm>
                <a:off x="6346825" y="3641725"/>
                <a:ext cx="22225" cy="15875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17" name="Rectangle 34"/>
              <p:cNvSpPr>
                <a:spLocks noChangeArrowheads="1"/>
              </p:cNvSpPr>
              <p:nvPr/>
            </p:nvSpPr>
            <p:spPr bwMode="auto">
              <a:xfrm>
                <a:off x="6448425" y="3679825"/>
                <a:ext cx="22225" cy="12065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18" name="Rectangle 35"/>
              <p:cNvSpPr>
                <a:spLocks noChangeArrowheads="1"/>
              </p:cNvSpPr>
              <p:nvPr/>
            </p:nvSpPr>
            <p:spPr bwMode="auto">
              <a:xfrm>
                <a:off x="6729413" y="3740150"/>
                <a:ext cx="22225" cy="603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19" name="Rectangle 36"/>
              <p:cNvSpPr>
                <a:spLocks noChangeArrowheads="1"/>
              </p:cNvSpPr>
              <p:nvPr/>
            </p:nvSpPr>
            <p:spPr bwMode="auto">
              <a:xfrm>
                <a:off x="6754813" y="3740150"/>
                <a:ext cx="20638" cy="603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20" name="Rectangle 37"/>
              <p:cNvSpPr>
                <a:spLocks noChangeArrowheads="1"/>
              </p:cNvSpPr>
              <p:nvPr/>
            </p:nvSpPr>
            <p:spPr bwMode="auto">
              <a:xfrm>
                <a:off x="6778625" y="3740150"/>
                <a:ext cx="22225" cy="603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21" name="Rectangle 38"/>
              <p:cNvSpPr>
                <a:spLocks noChangeArrowheads="1"/>
              </p:cNvSpPr>
              <p:nvPr/>
            </p:nvSpPr>
            <p:spPr bwMode="auto">
              <a:xfrm>
                <a:off x="6829425" y="3756025"/>
                <a:ext cx="22225" cy="4445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22" name="Rectangle 39"/>
              <p:cNvSpPr>
                <a:spLocks noChangeArrowheads="1"/>
              </p:cNvSpPr>
              <p:nvPr/>
            </p:nvSpPr>
            <p:spPr bwMode="auto">
              <a:xfrm>
                <a:off x="6854825" y="3756025"/>
                <a:ext cx="22225" cy="4445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23" name="Rectangle 40"/>
              <p:cNvSpPr>
                <a:spLocks noChangeArrowheads="1"/>
              </p:cNvSpPr>
              <p:nvPr/>
            </p:nvSpPr>
            <p:spPr bwMode="auto">
              <a:xfrm>
                <a:off x="6883400" y="3765550"/>
                <a:ext cx="19050" cy="349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24" name="Rectangle 41"/>
              <p:cNvSpPr>
                <a:spLocks noChangeArrowheads="1"/>
              </p:cNvSpPr>
              <p:nvPr/>
            </p:nvSpPr>
            <p:spPr bwMode="auto">
              <a:xfrm>
                <a:off x="6908800" y="3765550"/>
                <a:ext cx="19050" cy="349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25" name="Rectangle 42"/>
              <p:cNvSpPr>
                <a:spLocks noChangeArrowheads="1"/>
              </p:cNvSpPr>
              <p:nvPr/>
            </p:nvSpPr>
            <p:spPr bwMode="auto">
              <a:xfrm>
                <a:off x="6934200" y="3765550"/>
                <a:ext cx="22225" cy="349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26" name="Rectangle 43"/>
              <p:cNvSpPr>
                <a:spLocks noChangeArrowheads="1"/>
              </p:cNvSpPr>
              <p:nvPr/>
            </p:nvSpPr>
            <p:spPr bwMode="auto">
              <a:xfrm>
                <a:off x="7270750" y="3803650"/>
                <a:ext cx="22225" cy="349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27" name="Rectangle 44"/>
              <p:cNvSpPr>
                <a:spLocks noChangeArrowheads="1"/>
              </p:cNvSpPr>
              <p:nvPr/>
            </p:nvSpPr>
            <p:spPr bwMode="auto">
              <a:xfrm>
                <a:off x="7296150" y="3803650"/>
                <a:ext cx="22225" cy="349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28" name="Rectangle 45"/>
              <p:cNvSpPr>
                <a:spLocks noChangeArrowheads="1"/>
              </p:cNvSpPr>
              <p:nvPr/>
            </p:nvSpPr>
            <p:spPr bwMode="auto">
              <a:xfrm>
                <a:off x="7378700" y="3803650"/>
                <a:ext cx="19050" cy="7143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29" name="Rectangle 46"/>
              <p:cNvSpPr>
                <a:spLocks noChangeArrowheads="1"/>
              </p:cNvSpPr>
              <p:nvPr/>
            </p:nvSpPr>
            <p:spPr bwMode="auto">
              <a:xfrm>
                <a:off x="7404100" y="3803650"/>
                <a:ext cx="20638" cy="9048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30" name="Rectangle 47"/>
              <p:cNvSpPr>
                <a:spLocks noChangeArrowheads="1"/>
              </p:cNvSpPr>
              <p:nvPr/>
            </p:nvSpPr>
            <p:spPr bwMode="auto">
              <a:xfrm>
                <a:off x="7431088" y="3803650"/>
                <a:ext cx="19050" cy="9048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31" name="Rectangle 48"/>
              <p:cNvSpPr>
                <a:spLocks noChangeArrowheads="1"/>
              </p:cNvSpPr>
              <p:nvPr/>
            </p:nvSpPr>
            <p:spPr bwMode="auto">
              <a:xfrm>
                <a:off x="7456488" y="3803650"/>
                <a:ext cx="22225" cy="9048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32" name="Rectangle 49"/>
              <p:cNvSpPr>
                <a:spLocks noChangeArrowheads="1"/>
              </p:cNvSpPr>
              <p:nvPr/>
            </p:nvSpPr>
            <p:spPr bwMode="auto">
              <a:xfrm>
                <a:off x="7539038" y="3803650"/>
                <a:ext cx="19050" cy="14446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33" name="Rectangle 50"/>
              <p:cNvSpPr>
                <a:spLocks noChangeArrowheads="1"/>
              </p:cNvSpPr>
              <p:nvPr/>
            </p:nvSpPr>
            <p:spPr bwMode="auto">
              <a:xfrm>
                <a:off x="7564438" y="3803650"/>
                <a:ext cx="22225" cy="15716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34" name="Rectangle 51"/>
              <p:cNvSpPr>
                <a:spLocks noChangeArrowheads="1"/>
              </p:cNvSpPr>
              <p:nvPr/>
            </p:nvSpPr>
            <p:spPr bwMode="auto">
              <a:xfrm>
                <a:off x="7593013" y="3803650"/>
                <a:ext cx="19050" cy="17303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35" name="Rectangle 52"/>
              <p:cNvSpPr>
                <a:spLocks noChangeArrowheads="1"/>
              </p:cNvSpPr>
              <p:nvPr/>
            </p:nvSpPr>
            <p:spPr bwMode="auto">
              <a:xfrm>
                <a:off x="7618413" y="3803650"/>
                <a:ext cx="22225" cy="18256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36" name="Rectangle 53"/>
              <p:cNvSpPr>
                <a:spLocks noChangeArrowheads="1"/>
              </p:cNvSpPr>
              <p:nvPr/>
            </p:nvSpPr>
            <p:spPr bwMode="auto">
              <a:xfrm>
                <a:off x="7645400" y="3803650"/>
                <a:ext cx="19050" cy="18256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37" name="Rectangle 54"/>
              <p:cNvSpPr>
                <a:spLocks noChangeArrowheads="1"/>
              </p:cNvSpPr>
              <p:nvPr/>
            </p:nvSpPr>
            <p:spPr bwMode="auto">
              <a:xfrm>
                <a:off x="7670800" y="3803650"/>
                <a:ext cx="22225" cy="18256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38" name="Rectangle 55"/>
              <p:cNvSpPr>
                <a:spLocks noChangeArrowheads="1"/>
              </p:cNvSpPr>
              <p:nvPr/>
            </p:nvSpPr>
            <p:spPr bwMode="auto">
              <a:xfrm>
                <a:off x="7699375" y="3803650"/>
                <a:ext cx="19050" cy="18256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39" name="Rectangle 56"/>
              <p:cNvSpPr>
                <a:spLocks noChangeArrowheads="1"/>
              </p:cNvSpPr>
              <p:nvPr/>
            </p:nvSpPr>
            <p:spPr bwMode="auto">
              <a:xfrm>
                <a:off x="7724775" y="3803650"/>
                <a:ext cx="22225" cy="25558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40" name="Rectangle 57"/>
              <p:cNvSpPr>
                <a:spLocks noChangeArrowheads="1"/>
              </p:cNvSpPr>
              <p:nvPr/>
            </p:nvSpPr>
            <p:spPr bwMode="auto">
              <a:xfrm>
                <a:off x="7753350" y="3803650"/>
                <a:ext cx="19050" cy="29051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41" name="Rectangle 58"/>
              <p:cNvSpPr>
                <a:spLocks noChangeArrowheads="1"/>
              </p:cNvSpPr>
              <p:nvPr/>
            </p:nvSpPr>
            <p:spPr bwMode="auto">
              <a:xfrm>
                <a:off x="7778750" y="3803650"/>
                <a:ext cx="22225" cy="29051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42" name="Rectangle 59"/>
              <p:cNvSpPr>
                <a:spLocks noChangeArrowheads="1"/>
              </p:cNvSpPr>
              <p:nvPr/>
            </p:nvSpPr>
            <p:spPr bwMode="auto">
              <a:xfrm>
                <a:off x="7804150" y="3803650"/>
                <a:ext cx="22225" cy="29051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43" name="Rectangle 60"/>
              <p:cNvSpPr>
                <a:spLocks noChangeArrowheads="1"/>
              </p:cNvSpPr>
              <p:nvPr/>
            </p:nvSpPr>
            <p:spPr bwMode="auto">
              <a:xfrm>
                <a:off x="7832725" y="3803650"/>
                <a:ext cx="22225" cy="29051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44" name="Rectangle 61"/>
              <p:cNvSpPr>
                <a:spLocks noChangeArrowheads="1"/>
              </p:cNvSpPr>
              <p:nvPr/>
            </p:nvSpPr>
            <p:spPr bwMode="auto">
              <a:xfrm>
                <a:off x="7910513" y="3803650"/>
                <a:ext cx="22225" cy="3270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45" name="Rectangle 62"/>
              <p:cNvSpPr>
                <a:spLocks noChangeArrowheads="1"/>
              </p:cNvSpPr>
              <p:nvPr/>
            </p:nvSpPr>
            <p:spPr bwMode="auto">
              <a:xfrm>
                <a:off x="7939088" y="3803650"/>
                <a:ext cx="22225" cy="38735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46" name="Rectangle 63"/>
              <p:cNvSpPr>
                <a:spLocks noChangeArrowheads="1"/>
              </p:cNvSpPr>
              <p:nvPr/>
            </p:nvSpPr>
            <p:spPr bwMode="auto">
              <a:xfrm>
                <a:off x="8018463" y="3803650"/>
                <a:ext cx="22225" cy="44450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47" name="Rectangle 64"/>
              <p:cNvSpPr>
                <a:spLocks noChangeArrowheads="1"/>
              </p:cNvSpPr>
              <p:nvPr/>
            </p:nvSpPr>
            <p:spPr bwMode="auto">
              <a:xfrm>
                <a:off x="8047038" y="3803650"/>
                <a:ext cx="22225" cy="46990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48" name="Rectangle 65"/>
              <p:cNvSpPr>
                <a:spLocks noChangeArrowheads="1"/>
              </p:cNvSpPr>
              <p:nvPr/>
            </p:nvSpPr>
            <p:spPr bwMode="auto">
              <a:xfrm>
                <a:off x="8072438" y="3803650"/>
                <a:ext cx="20638" cy="47625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49" name="Rectangle 66"/>
              <p:cNvSpPr>
                <a:spLocks noChangeArrowheads="1"/>
              </p:cNvSpPr>
              <p:nvPr/>
            </p:nvSpPr>
            <p:spPr bwMode="auto">
              <a:xfrm>
                <a:off x="8124825" y="3803650"/>
                <a:ext cx="22225" cy="53975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50" name="Rectangle 67"/>
              <p:cNvSpPr>
                <a:spLocks noChangeArrowheads="1"/>
              </p:cNvSpPr>
              <p:nvPr/>
            </p:nvSpPr>
            <p:spPr bwMode="auto">
              <a:xfrm>
                <a:off x="8153400" y="3803650"/>
                <a:ext cx="22225" cy="5683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51" name="Rectangle 68"/>
              <p:cNvSpPr>
                <a:spLocks noChangeArrowheads="1"/>
              </p:cNvSpPr>
              <p:nvPr/>
            </p:nvSpPr>
            <p:spPr bwMode="auto">
              <a:xfrm>
                <a:off x="8207375" y="3803650"/>
                <a:ext cx="22225" cy="67151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52" name="Rectangle 69"/>
              <p:cNvSpPr>
                <a:spLocks noChangeArrowheads="1"/>
              </p:cNvSpPr>
              <p:nvPr/>
            </p:nvSpPr>
            <p:spPr bwMode="auto">
              <a:xfrm>
                <a:off x="8232775" y="3803650"/>
                <a:ext cx="22225" cy="70961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53" name="Rectangle 70"/>
              <p:cNvSpPr>
                <a:spLocks noChangeArrowheads="1"/>
              </p:cNvSpPr>
              <p:nvPr/>
            </p:nvSpPr>
            <p:spPr bwMode="auto">
              <a:xfrm>
                <a:off x="8286750" y="3803650"/>
                <a:ext cx="22225" cy="77628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54" name="Rectangle 71"/>
              <p:cNvSpPr>
                <a:spLocks noChangeArrowheads="1"/>
              </p:cNvSpPr>
              <p:nvPr/>
            </p:nvSpPr>
            <p:spPr bwMode="auto">
              <a:xfrm>
                <a:off x="8447088" y="3803650"/>
                <a:ext cx="22225" cy="87947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55" name="Rectangle 72"/>
              <p:cNvSpPr>
                <a:spLocks noChangeArrowheads="1"/>
              </p:cNvSpPr>
              <p:nvPr/>
            </p:nvSpPr>
            <p:spPr bwMode="auto">
              <a:xfrm>
                <a:off x="8475663" y="3803650"/>
                <a:ext cx="22225" cy="90487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56" name="Rectangle 73"/>
              <p:cNvSpPr>
                <a:spLocks noChangeArrowheads="1"/>
              </p:cNvSpPr>
              <p:nvPr/>
            </p:nvSpPr>
            <p:spPr bwMode="auto">
              <a:xfrm>
                <a:off x="8529638" y="3803650"/>
                <a:ext cx="20638" cy="99060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57" name="Rectangle 74"/>
              <p:cNvSpPr>
                <a:spLocks noChangeArrowheads="1"/>
              </p:cNvSpPr>
              <p:nvPr/>
            </p:nvSpPr>
            <p:spPr bwMode="auto">
              <a:xfrm>
                <a:off x="8582025" y="3803650"/>
                <a:ext cx="22225" cy="128746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58" name="Rectangle 75"/>
              <p:cNvSpPr>
                <a:spLocks noChangeArrowheads="1"/>
              </p:cNvSpPr>
              <p:nvPr/>
            </p:nvSpPr>
            <p:spPr bwMode="auto">
              <a:xfrm>
                <a:off x="8607425" y="3803650"/>
                <a:ext cx="22225" cy="1290638"/>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59" name="Rectangle 76"/>
              <p:cNvSpPr>
                <a:spLocks noChangeArrowheads="1"/>
              </p:cNvSpPr>
              <p:nvPr/>
            </p:nvSpPr>
            <p:spPr bwMode="auto">
              <a:xfrm>
                <a:off x="8636000" y="3803650"/>
                <a:ext cx="22225" cy="1293813"/>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60" name="Rectangle 77"/>
              <p:cNvSpPr>
                <a:spLocks noChangeArrowheads="1"/>
              </p:cNvSpPr>
              <p:nvPr/>
            </p:nvSpPr>
            <p:spPr bwMode="auto">
              <a:xfrm>
                <a:off x="7964488" y="3803650"/>
                <a:ext cx="22225" cy="409575"/>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61" name="Rectangle 78"/>
              <p:cNvSpPr>
                <a:spLocks noChangeArrowheads="1"/>
              </p:cNvSpPr>
              <p:nvPr/>
            </p:nvSpPr>
            <p:spPr bwMode="auto">
              <a:xfrm>
                <a:off x="7993063" y="3803650"/>
                <a:ext cx="22225" cy="425450"/>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62" name="Rectangle 79"/>
              <p:cNvSpPr>
                <a:spLocks noChangeArrowheads="1"/>
              </p:cNvSpPr>
              <p:nvPr/>
            </p:nvSpPr>
            <p:spPr bwMode="auto">
              <a:xfrm>
                <a:off x="8099425" y="3803650"/>
                <a:ext cx="22225" cy="520700"/>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63" name="Rectangle 80"/>
              <p:cNvSpPr>
                <a:spLocks noChangeArrowheads="1"/>
              </p:cNvSpPr>
              <p:nvPr/>
            </p:nvSpPr>
            <p:spPr bwMode="auto">
              <a:xfrm>
                <a:off x="8421688" y="3803650"/>
                <a:ext cx="22225" cy="836613"/>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64" name="Rectangle 81"/>
              <p:cNvSpPr>
                <a:spLocks noChangeArrowheads="1"/>
              </p:cNvSpPr>
              <p:nvPr/>
            </p:nvSpPr>
            <p:spPr bwMode="auto">
              <a:xfrm>
                <a:off x="8501063" y="3803650"/>
                <a:ext cx="22225" cy="946150"/>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65" name="Rectangle 82"/>
              <p:cNvSpPr>
                <a:spLocks noChangeArrowheads="1"/>
              </p:cNvSpPr>
              <p:nvPr/>
            </p:nvSpPr>
            <p:spPr bwMode="auto">
              <a:xfrm>
                <a:off x="8553450" y="3803650"/>
                <a:ext cx="22225" cy="1079500"/>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66" name="Rectangle 83"/>
              <p:cNvSpPr>
                <a:spLocks noChangeArrowheads="1"/>
              </p:cNvSpPr>
              <p:nvPr/>
            </p:nvSpPr>
            <p:spPr bwMode="auto">
              <a:xfrm>
                <a:off x="7858125" y="3803650"/>
                <a:ext cx="20638" cy="3095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67" name="Rectangle 84"/>
              <p:cNvSpPr>
                <a:spLocks noChangeArrowheads="1"/>
              </p:cNvSpPr>
              <p:nvPr/>
            </p:nvSpPr>
            <p:spPr bwMode="auto">
              <a:xfrm>
                <a:off x="7885113" y="3803650"/>
                <a:ext cx="22225" cy="3238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68" name="Rectangle 85"/>
              <p:cNvSpPr>
                <a:spLocks noChangeArrowheads="1"/>
              </p:cNvSpPr>
              <p:nvPr/>
            </p:nvSpPr>
            <p:spPr bwMode="auto">
              <a:xfrm>
                <a:off x="8313738" y="3803650"/>
                <a:ext cx="22225" cy="7731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69" name="Rectangle 86"/>
              <p:cNvSpPr>
                <a:spLocks noChangeArrowheads="1"/>
              </p:cNvSpPr>
              <p:nvPr/>
            </p:nvSpPr>
            <p:spPr bwMode="auto">
              <a:xfrm>
                <a:off x="8339138" y="3803650"/>
                <a:ext cx="22225" cy="7731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70" name="Rectangle 87"/>
              <p:cNvSpPr>
                <a:spLocks noChangeArrowheads="1"/>
              </p:cNvSpPr>
              <p:nvPr/>
            </p:nvSpPr>
            <p:spPr bwMode="auto">
              <a:xfrm>
                <a:off x="8367713" y="3803650"/>
                <a:ext cx="22225" cy="7731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71" name="Rectangle 88"/>
              <p:cNvSpPr>
                <a:spLocks noChangeArrowheads="1"/>
              </p:cNvSpPr>
              <p:nvPr/>
            </p:nvSpPr>
            <p:spPr bwMode="auto">
              <a:xfrm>
                <a:off x="7324725" y="3803650"/>
                <a:ext cx="22225" cy="42863"/>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72" name="Rectangle 89"/>
              <p:cNvSpPr>
                <a:spLocks noChangeArrowheads="1"/>
              </p:cNvSpPr>
              <p:nvPr/>
            </p:nvSpPr>
            <p:spPr bwMode="auto">
              <a:xfrm>
                <a:off x="7350125" y="3803650"/>
                <a:ext cx="22225" cy="61913"/>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73" name="Rectangle 90"/>
              <p:cNvSpPr>
                <a:spLocks noChangeArrowheads="1"/>
              </p:cNvSpPr>
              <p:nvPr/>
            </p:nvSpPr>
            <p:spPr bwMode="auto">
              <a:xfrm>
                <a:off x="6477000" y="3679825"/>
                <a:ext cx="19050" cy="12065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74" name="Rectangle 91"/>
              <p:cNvSpPr>
                <a:spLocks noChangeArrowheads="1"/>
              </p:cNvSpPr>
              <p:nvPr/>
            </p:nvSpPr>
            <p:spPr bwMode="auto">
              <a:xfrm>
                <a:off x="6502400" y="3679825"/>
                <a:ext cx="19050" cy="12065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75" name="Rectangle 92"/>
              <p:cNvSpPr>
                <a:spLocks noChangeArrowheads="1"/>
              </p:cNvSpPr>
              <p:nvPr/>
            </p:nvSpPr>
            <p:spPr bwMode="auto">
              <a:xfrm>
                <a:off x="6527800" y="3698875"/>
                <a:ext cx="20638" cy="10160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76" name="Rectangle 93"/>
              <p:cNvSpPr>
                <a:spLocks noChangeArrowheads="1"/>
              </p:cNvSpPr>
              <p:nvPr/>
            </p:nvSpPr>
            <p:spPr bwMode="auto">
              <a:xfrm>
                <a:off x="6551613" y="3698875"/>
                <a:ext cx="22225" cy="101600"/>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77" name="Rectangle 94"/>
              <p:cNvSpPr>
                <a:spLocks noChangeArrowheads="1"/>
              </p:cNvSpPr>
              <p:nvPr/>
            </p:nvSpPr>
            <p:spPr bwMode="auto">
              <a:xfrm>
                <a:off x="6577013" y="3714750"/>
                <a:ext cx="22225" cy="857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78" name="Rectangle 95"/>
              <p:cNvSpPr>
                <a:spLocks noChangeArrowheads="1"/>
              </p:cNvSpPr>
              <p:nvPr/>
            </p:nvSpPr>
            <p:spPr bwMode="auto">
              <a:xfrm>
                <a:off x="6627813" y="3714750"/>
                <a:ext cx="22225" cy="857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79" name="Rectangle 96"/>
              <p:cNvSpPr>
                <a:spLocks noChangeArrowheads="1"/>
              </p:cNvSpPr>
              <p:nvPr/>
            </p:nvSpPr>
            <p:spPr bwMode="auto">
              <a:xfrm>
                <a:off x="6653213" y="3714750"/>
                <a:ext cx="22225" cy="857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80" name="Rectangle 97"/>
              <p:cNvSpPr>
                <a:spLocks noChangeArrowheads="1"/>
              </p:cNvSpPr>
              <p:nvPr/>
            </p:nvSpPr>
            <p:spPr bwMode="auto">
              <a:xfrm>
                <a:off x="6678613" y="3714750"/>
                <a:ext cx="22225" cy="85725"/>
              </a:xfrm>
              <a:prstGeom prst="rect">
                <a:avLst/>
              </a:prstGeom>
              <a:solidFill>
                <a:schemeClr val="bg2"/>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81" name="Rectangle 98"/>
              <p:cNvSpPr>
                <a:spLocks noChangeArrowheads="1"/>
              </p:cNvSpPr>
              <p:nvPr/>
            </p:nvSpPr>
            <p:spPr bwMode="auto">
              <a:xfrm>
                <a:off x="6602413" y="3714750"/>
                <a:ext cx="22225" cy="85725"/>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82" name="Rectangle 99"/>
              <p:cNvSpPr>
                <a:spLocks noChangeArrowheads="1"/>
              </p:cNvSpPr>
              <p:nvPr/>
            </p:nvSpPr>
            <p:spPr bwMode="auto">
              <a:xfrm>
                <a:off x="6704013" y="3727450"/>
                <a:ext cx="22225" cy="73025"/>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83" name="Rectangle 100"/>
              <p:cNvSpPr>
                <a:spLocks noChangeArrowheads="1"/>
              </p:cNvSpPr>
              <p:nvPr/>
            </p:nvSpPr>
            <p:spPr bwMode="auto">
              <a:xfrm>
                <a:off x="6372225" y="3641725"/>
                <a:ext cx="22225" cy="158750"/>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84" name="Rectangle 101"/>
              <p:cNvSpPr>
                <a:spLocks noChangeArrowheads="1"/>
              </p:cNvSpPr>
              <p:nvPr/>
            </p:nvSpPr>
            <p:spPr bwMode="auto">
              <a:xfrm>
                <a:off x="6423025" y="3667125"/>
                <a:ext cx="22225" cy="1333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85" name="Rectangle 102"/>
              <p:cNvSpPr>
                <a:spLocks noChangeArrowheads="1"/>
              </p:cNvSpPr>
              <p:nvPr/>
            </p:nvSpPr>
            <p:spPr bwMode="auto">
              <a:xfrm>
                <a:off x="6272213" y="3616325"/>
                <a:ext cx="22225" cy="184150"/>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86" name="Rectangle 103"/>
              <p:cNvSpPr>
                <a:spLocks noChangeArrowheads="1"/>
              </p:cNvSpPr>
              <p:nvPr/>
            </p:nvSpPr>
            <p:spPr bwMode="auto">
              <a:xfrm>
                <a:off x="6297613" y="3629025"/>
                <a:ext cx="20638" cy="171450"/>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87" name="Rectangle 104"/>
              <p:cNvSpPr>
                <a:spLocks noChangeArrowheads="1"/>
              </p:cNvSpPr>
              <p:nvPr/>
            </p:nvSpPr>
            <p:spPr bwMode="auto">
              <a:xfrm>
                <a:off x="6397625" y="3657600"/>
                <a:ext cx="22225" cy="142875"/>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88" name="Rectangle 105"/>
              <p:cNvSpPr>
                <a:spLocks noChangeArrowheads="1"/>
              </p:cNvSpPr>
              <p:nvPr/>
            </p:nvSpPr>
            <p:spPr bwMode="auto">
              <a:xfrm>
                <a:off x="6804025" y="3743325"/>
                <a:ext cx="22225" cy="57150"/>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89" name="Rectangle 106"/>
              <p:cNvSpPr>
                <a:spLocks noChangeArrowheads="1"/>
              </p:cNvSpPr>
              <p:nvPr/>
            </p:nvSpPr>
            <p:spPr bwMode="auto">
              <a:xfrm>
                <a:off x="7485063" y="3803650"/>
                <a:ext cx="19050" cy="122238"/>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90" name="Rectangle 107"/>
              <p:cNvSpPr>
                <a:spLocks noChangeArrowheads="1"/>
              </p:cNvSpPr>
              <p:nvPr/>
            </p:nvSpPr>
            <p:spPr bwMode="auto">
              <a:xfrm>
                <a:off x="7510463" y="3803650"/>
                <a:ext cx="22225" cy="134938"/>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91" name="Rectangle 108"/>
              <p:cNvSpPr>
                <a:spLocks noChangeArrowheads="1"/>
              </p:cNvSpPr>
              <p:nvPr/>
            </p:nvSpPr>
            <p:spPr bwMode="auto">
              <a:xfrm>
                <a:off x="8178800" y="3803650"/>
                <a:ext cx="22225" cy="604838"/>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92" name="Rectangle 109"/>
              <p:cNvSpPr>
                <a:spLocks noChangeArrowheads="1"/>
              </p:cNvSpPr>
              <p:nvPr/>
            </p:nvSpPr>
            <p:spPr bwMode="auto">
              <a:xfrm>
                <a:off x="8261350" y="3803650"/>
                <a:ext cx="22225" cy="757238"/>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93" name="Rectangle 110"/>
              <p:cNvSpPr>
                <a:spLocks noChangeArrowheads="1"/>
              </p:cNvSpPr>
              <p:nvPr/>
            </p:nvSpPr>
            <p:spPr bwMode="auto">
              <a:xfrm>
                <a:off x="8393113" y="3803650"/>
                <a:ext cx="22225" cy="814388"/>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94" name="Rectangle 111"/>
              <p:cNvSpPr>
                <a:spLocks noChangeArrowheads="1"/>
              </p:cNvSpPr>
              <p:nvPr/>
            </p:nvSpPr>
            <p:spPr bwMode="auto">
              <a:xfrm>
                <a:off x="6170613" y="3594100"/>
                <a:ext cx="22225" cy="2063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sp>
            <p:nvSpPr>
              <p:cNvPr id="195" name="Rectangle 112"/>
              <p:cNvSpPr>
                <a:spLocks noChangeArrowheads="1"/>
              </p:cNvSpPr>
              <p:nvPr/>
            </p:nvSpPr>
            <p:spPr bwMode="auto">
              <a:xfrm>
                <a:off x="5940425" y="3462338"/>
                <a:ext cx="22225" cy="338138"/>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p>
                <a:endParaRPr lang="en-GB" sz="1200" dirty="0">
                  <a:solidFill>
                    <a:srgbClr val="4D4D4D"/>
                  </a:solidFill>
                  <a:latin typeface="Arial" panose="020B0604020202020204" pitchFamily="34" charset="0"/>
                  <a:cs typeface="Arial" panose="020B0604020202020204" pitchFamily="34" charset="0"/>
                </a:endParaRPr>
              </a:p>
            </p:txBody>
          </p:sp>
          <p:cxnSp>
            <p:nvCxnSpPr>
              <p:cNvPr id="196" name="Straight Connector 195"/>
              <p:cNvCxnSpPr/>
              <p:nvPr/>
            </p:nvCxnSpPr>
            <p:spPr>
              <a:xfrm>
                <a:off x="5486400" y="3800388"/>
                <a:ext cx="3215640" cy="0"/>
              </a:xfrm>
              <a:prstGeom prst="line">
                <a:avLst/>
              </a:prstGeom>
              <a:noFill/>
              <a:ln w="19050" cap="flat">
                <a:solidFill>
                  <a:srgbClr val="4D4D4D"/>
                </a:solidFill>
                <a:miter lim="800000"/>
              </a:ln>
              <a:effectLst/>
            </p:spPr>
            <p:style>
              <a:lnRef idx="1">
                <a:schemeClr val="accent1"/>
              </a:lnRef>
              <a:fillRef idx="3">
                <a:schemeClr val="accent1"/>
              </a:fillRef>
              <a:effectRef idx="2">
                <a:schemeClr val="accent1"/>
              </a:effectRef>
              <a:fontRef idx="minor">
                <a:schemeClr val="lt1"/>
              </a:fontRef>
            </p:style>
          </p:cxnSp>
        </p:grpSp>
        <p:cxnSp>
          <p:nvCxnSpPr>
            <p:cNvPr id="71" name="Straight Connector 70"/>
            <p:cNvCxnSpPr/>
            <p:nvPr/>
          </p:nvCxnSpPr>
          <p:spPr>
            <a:xfrm>
              <a:off x="5476875" y="3533688"/>
              <a:ext cx="3215640" cy="0"/>
            </a:xfrm>
            <a:prstGeom prst="line">
              <a:avLst/>
            </a:prstGeom>
            <a:noFill/>
            <a:ln w="19050" cap="flat">
              <a:solidFill>
                <a:srgbClr val="4D4D4D"/>
              </a:solidFill>
              <a:prstDash val="sysDash"/>
              <a:miter lim="800000"/>
            </a:ln>
            <a:effectLst/>
          </p:spPr>
          <p:style>
            <a:lnRef idx="1">
              <a:schemeClr val="accent1"/>
            </a:lnRef>
            <a:fillRef idx="3">
              <a:schemeClr val="accent1"/>
            </a:fillRef>
            <a:effectRef idx="2">
              <a:schemeClr val="accent1"/>
            </a:effectRef>
            <a:fontRef idx="minor">
              <a:schemeClr val="lt1"/>
            </a:fontRef>
          </p:style>
        </p:cxnSp>
        <p:cxnSp>
          <p:nvCxnSpPr>
            <p:cNvPr id="72" name="Straight Connector 71"/>
            <p:cNvCxnSpPr/>
            <p:nvPr/>
          </p:nvCxnSpPr>
          <p:spPr>
            <a:xfrm>
              <a:off x="5476875" y="4168688"/>
              <a:ext cx="3215640" cy="0"/>
            </a:xfrm>
            <a:prstGeom prst="line">
              <a:avLst/>
            </a:prstGeom>
            <a:noFill/>
            <a:ln w="19050" cap="flat">
              <a:solidFill>
                <a:srgbClr val="4D4D4D"/>
              </a:solidFill>
              <a:prstDash val="sysDash"/>
              <a:miter lim="800000"/>
            </a:ln>
            <a:effectLst/>
          </p:spPr>
          <p:style>
            <a:lnRef idx="1">
              <a:schemeClr val="accent1"/>
            </a:lnRef>
            <a:fillRef idx="3">
              <a:schemeClr val="accent1"/>
            </a:fillRef>
            <a:effectRef idx="2">
              <a:schemeClr val="accent1"/>
            </a:effectRef>
            <a:fontRef idx="minor">
              <a:schemeClr val="lt1"/>
            </a:fontRef>
          </p:style>
        </p:cxnSp>
      </p:grpSp>
    </p:spTree>
    <p:extLst>
      <p:ext uri="{BB962C8B-B14F-4D97-AF65-F5344CB8AC3E}">
        <p14:creationId xmlns:p14="http://schemas.microsoft.com/office/powerpoint/2010/main" val="9132682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226: Nivolumab dose escalation and expansion in patients with advanced hepatocellular carcinoma (HCC): The CheckMate 040 </a:t>
            </a:r>
            <a:r>
              <a:rPr lang="en-GB" dirty="0" smtClean="0"/>
              <a:t>study – </a:t>
            </a:r>
            <a:r>
              <a:rPr lang="en-GB" dirty="0" err="1" smtClean="0"/>
              <a:t>Melero</a:t>
            </a:r>
            <a:r>
              <a:rPr lang="en-GB" dirty="0" smtClean="0"/>
              <a:t> I, et al</a:t>
            </a:r>
            <a:endParaRPr lang="en-GB" dirty="0"/>
          </a:p>
        </p:txBody>
      </p:sp>
      <p:sp>
        <p:nvSpPr>
          <p:cNvPr id="3" name="Content Placeholder 2"/>
          <p:cNvSpPr>
            <a:spLocks noGrp="1"/>
          </p:cNvSpPr>
          <p:nvPr>
            <p:ph idx="1"/>
          </p:nvPr>
        </p:nvSpPr>
        <p:spPr>
          <a:xfrm>
            <a:off x="365124" y="1254035"/>
            <a:ext cx="8413751" cy="4994365"/>
          </a:xfrm>
        </p:spPr>
        <p:txBody>
          <a:bodyPr/>
          <a:lstStyle/>
          <a:p>
            <a:pPr marL="0" indent="0">
              <a:buNone/>
            </a:pPr>
            <a:r>
              <a:rPr lang="en-GB" b="1" dirty="0" smtClean="0"/>
              <a:t>Key results (cont.)</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sz="2400" b="1" dirty="0"/>
          </a:p>
          <a:p>
            <a:pPr marL="0" indent="0">
              <a:buNone/>
            </a:pPr>
            <a:r>
              <a:rPr lang="en-GB" b="1" dirty="0" smtClean="0"/>
              <a:t>Conclusion</a:t>
            </a:r>
          </a:p>
          <a:p>
            <a:r>
              <a:rPr lang="en-GB" b="1" dirty="0" smtClean="0"/>
              <a:t>Nivolumab monotherapy in sorafenib-experienced and -naïve patients advanced HCC demonstrated objective responses with no new safety signals</a:t>
            </a:r>
            <a:endParaRPr lang="en-GB" b="1" dirty="0"/>
          </a:p>
        </p:txBody>
      </p:sp>
      <p:sp>
        <p:nvSpPr>
          <p:cNvPr id="5" name="Text Placeholder 4"/>
          <p:cNvSpPr>
            <a:spLocks noGrp="1"/>
          </p:cNvSpPr>
          <p:nvPr>
            <p:ph type="body" sz="quarter" idx="11"/>
          </p:nvPr>
        </p:nvSpPr>
        <p:spPr/>
        <p:txBody>
          <a:bodyPr/>
          <a:lstStyle/>
          <a:p>
            <a:r>
              <a:rPr lang="en-GB" dirty="0" err="1" smtClean="0"/>
              <a:t>Melero</a:t>
            </a:r>
            <a:r>
              <a:rPr lang="en-GB" dirty="0" smtClean="0"/>
              <a:t> I,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226 </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3405532561"/>
              </p:ext>
            </p:extLst>
          </p:nvPr>
        </p:nvGraphicFramePr>
        <p:xfrm>
          <a:off x="304801" y="1588780"/>
          <a:ext cx="8534399" cy="3856310"/>
        </p:xfrm>
        <a:graphic>
          <a:graphicData uri="http://schemas.openxmlformats.org/drawingml/2006/table">
            <a:tbl>
              <a:tblPr firstRow="1" bandRow="1">
                <a:tableStyleId>{69012ECD-51FC-41F1-AA8D-1B2483CD663E}</a:tableStyleId>
              </a:tblPr>
              <a:tblGrid>
                <a:gridCol w="2285999"/>
                <a:gridCol w="781050"/>
                <a:gridCol w="781050"/>
                <a:gridCol w="781050"/>
                <a:gridCol w="781050"/>
                <a:gridCol w="781050"/>
                <a:gridCol w="719397"/>
                <a:gridCol w="842703"/>
                <a:gridCol w="781050"/>
              </a:tblGrid>
              <a:tr h="505772">
                <a:tc rowSpan="2">
                  <a:txBody>
                    <a:bodyPr/>
                    <a:lstStyle/>
                    <a:p>
                      <a:pPr>
                        <a:lnSpc>
                          <a:spcPct val="90000"/>
                        </a:lnSpc>
                      </a:pPr>
                      <a:r>
                        <a:rPr lang="en-GB"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Patients, n (%)</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90000"/>
                        </a:lnSpc>
                      </a:pPr>
                      <a:r>
                        <a:rPr lang="en-US"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Uninfected </a:t>
                      </a:r>
                      <a:br>
                        <a:rPr lang="en-US"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br>
                      <a:r>
                        <a:rPr lang="en-US"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(n=113)</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lnSpc>
                          <a:spcPct val="90000"/>
                        </a:lnSpc>
                      </a:pPr>
                      <a:endParaRPr lang="en-US" sz="1600" b="1" noProof="0" dirty="0" smtClean="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90000"/>
                        </a:lnSpc>
                      </a:pPr>
                      <a:r>
                        <a:rPr lang="en-US" sz="1400" b="1" noProof="0" dirty="0" smtClean="0">
                          <a:solidFill>
                            <a:schemeClr val="tx2"/>
                          </a:solidFill>
                          <a:latin typeface="Arial" panose="020B0604020202020204" pitchFamily="34" charset="0"/>
                          <a:cs typeface="Arial" panose="020B0604020202020204" pitchFamily="34" charset="0"/>
                        </a:rPr>
                        <a:t>HCV</a:t>
                      </a:r>
                      <a:br>
                        <a:rPr lang="en-US" sz="1400" b="1" noProof="0" dirty="0" smtClean="0">
                          <a:solidFill>
                            <a:schemeClr val="tx2"/>
                          </a:solidFill>
                          <a:latin typeface="Arial" panose="020B0604020202020204" pitchFamily="34" charset="0"/>
                          <a:cs typeface="Arial" panose="020B0604020202020204" pitchFamily="34" charset="0"/>
                        </a:rPr>
                      </a:br>
                      <a:r>
                        <a:rPr lang="en-US" sz="1400" b="1" noProof="0" dirty="0" smtClean="0">
                          <a:solidFill>
                            <a:schemeClr val="tx2"/>
                          </a:solidFill>
                          <a:latin typeface="Arial" panose="020B0604020202020204" pitchFamily="34" charset="0"/>
                          <a:cs typeface="Arial" panose="020B0604020202020204" pitchFamily="34" charset="0"/>
                        </a:rPr>
                        <a:t>(n=50)</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lnSpc>
                          <a:spcPct val="90000"/>
                        </a:lnSpc>
                      </a:pPr>
                      <a:endParaRPr lang="en-US" sz="1600" b="1" noProof="0" dirty="0" smtClean="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90000"/>
                        </a:lnSpc>
                      </a:pPr>
                      <a:r>
                        <a:rPr lang="en-US" sz="1400" b="1" noProof="0" dirty="0" smtClean="0">
                          <a:solidFill>
                            <a:schemeClr val="tx2"/>
                          </a:solidFill>
                          <a:latin typeface="Arial" panose="020B0604020202020204" pitchFamily="34" charset="0"/>
                          <a:cs typeface="Arial" panose="020B0604020202020204" pitchFamily="34" charset="0"/>
                        </a:rPr>
                        <a:t>HBV </a:t>
                      </a:r>
                      <a:br>
                        <a:rPr lang="en-US" sz="1400" b="1" noProof="0" dirty="0" smtClean="0">
                          <a:solidFill>
                            <a:schemeClr val="tx2"/>
                          </a:solidFill>
                          <a:latin typeface="Arial" panose="020B0604020202020204" pitchFamily="34" charset="0"/>
                          <a:cs typeface="Arial" panose="020B0604020202020204" pitchFamily="34" charset="0"/>
                        </a:rPr>
                      </a:br>
                      <a:r>
                        <a:rPr lang="en-US" sz="1400" b="1" noProof="0" dirty="0" smtClean="0">
                          <a:solidFill>
                            <a:schemeClr val="tx2"/>
                          </a:solidFill>
                          <a:latin typeface="Arial" panose="020B0604020202020204" pitchFamily="34" charset="0"/>
                          <a:cs typeface="Arial" panose="020B0604020202020204" pitchFamily="34" charset="0"/>
                        </a:rPr>
                        <a:t>(n=51)</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lnSpc>
                          <a:spcPct val="90000"/>
                        </a:lnSpc>
                      </a:pPr>
                      <a:endParaRPr lang="en-US" sz="1600" b="1" noProof="0" dirty="0" smtClean="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90000"/>
                        </a:lnSpc>
                      </a:pPr>
                      <a:r>
                        <a:rPr lang="en-US" sz="1400" b="1" noProof="0" dirty="0" smtClean="0">
                          <a:solidFill>
                            <a:schemeClr val="tx2"/>
                          </a:solidFill>
                          <a:latin typeface="Arial" panose="020B0604020202020204" pitchFamily="34" charset="0"/>
                          <a:cs typeface="Arial" panose="020B0604020202020204" pitchFamily="34" charset="0"/>
                        </a:rPr>
                        <a:t>All </a:t>
                      </a:r>
                      <a:br>
                        <a:rPr lang="en-US" sz="1400" b="1" noProof="0" dirty="0" smtClean="0">
                          <a:solidFill>
                            <a:schemeClr val="tx2"/>
                          </a:solidFill>
                          <a:latin typeface="Arial" panose="020B0604020202020204" pitchFamily="34" charset="0"/>
                          <a:cs typeface="Arial" panose="020B0604020202020204" pitchFamily="34" charset="0"/>
                        </a:rPr>
                      </a:br>
                      <a:r>
                        <a:rPr lang="en-US" sz="1400" b="1" noProof="0" dirty="0" smtClean="0">
                          <a:solidFill>
                            <a:schemeClr val="tx2"/>
                          </a:solidFill>
                          <a:latin typeface="Arial" panose="020B0604020202020204" pitchFamily="34" charset="0"/>
                          <a:cs typeface="Arial" panose="020B0604020202020204" pitchFamily="34" charset="0"/>
                        </a:rPr>
                        <a:t>(n=214)</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lnSpc>
                          <a:spcPct val="90000"/>
                        </a:lnSpc>
                      </a:pPr>
                      <a:endParaRPr lang="en-US" sz="1600" b="1" noProof="0" dirty="0" smtClean="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96107">
                <a:tc vMerge="1">
                  <a:txBody>
                    <a:bodyPr/>
                    <a:lstStyle/>
                    <a:p>
                      <a:pPr>
                        <a:lnSpc>
                          <a:spcPct val="90000"/>
                        </a:lnSpc>
                      </a:pPr>
                      <a:endParaRPr lang="en-US" sz="1600" b="1" i="0" u="none" strike="noStrike" kern="1200" baseline="0" noProof="0" dirty="0" smtClean="0">
                        <a:solidFill>
                          <a:schemeClr val="tx2"/>
                        </a:solidFill>
                        <a:latin typeface="Arial" panose="020B0604020202020204" pitchFamily="34" charset="0"/>
                        <a:ea typeface="+mn-ea"/>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en-US"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Any </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en-US" sz="1400" b="1" noProof="0" dirty="0" smtClean="0">
                          <a:solidFill>
                            <a:schemeClr val="tx2"/>
                          </a:solidFill>
                          <a:latin typeface="Arial" panose="020B0604020202020204" pitchFamily="34" charset="0"/>
                          <a:cs typeface="Arial" panose="020B0604020202020204" pitchFamily="34" charset="0"/>
                        </a:rPr>
                        <a:t>Grade 3/4</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en-US"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Any </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en-US" sz="1400" b="1" noProof="0" dirty="0" smtClean="0">
                          <a:solidFill>
                            <a:schemeClr val="tx2"/>
                          </a:solidFill>
                          <a:latin typeface="Arial" panose="020B0604020202020204" pitchFamily="34" charset="0"/>
                          <a:cs typeface="Arial" panose="020B0604020202020204" pitchFamily="34" charset="0"/>
                        </a:rPr>
                        <a:t>Grade 3/4</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en-US"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Any </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en-US" sz="1400" b="1" noProof="0" dirty="0" smtClean="0">
                          <a:solidFill>
                            <a:schemeClr val="tx2"/>
                          </a:solidFill>
                          <a:latin typeface="Arial" panose="020B0604020202020204" pitchFamily="34" charset="0"/>
                          <a:cs typeface="Arial" panose="020B0604020202020204" pitchFamily="34" charset="0"/>
                        </a:rPr>
                        <a:t>Grade 3/4</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en-US"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Any </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en-US" sz="1400" b="1" noProof="0" dirty="0" smtClean="0">
                          <a:solidFill>
                            <a:schemeClr val="tx2"/>
                          </a:solidFill>
                          <a:latin typeface="Arial" panose="020B0604020202020204" pitchFamily="34" charset="0"/>
                          <a:cs typeface="Arial" panose="020B0604020202020204" pitchFamily="34" charset="0"/>
                        </a:rPr>
                        <a:t>Grade 3/4</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0650">
                <a:tc>
                  <a:txBody>
                    <a:bodyPr/>
                    <a:lstStyle/>
                    <a:p>
                      <a:r>
                        <a:rPr lang="en-GB" sz="1400" noProof="0" dirty="0" smtClean="0">
                          <a:solidFill>
                            <a:schemeClr val="tx1"/>
                          </a:solidFill>
                          <a:latin typeface="Arial" panose="020B0604020202020204" pitchFamily="34" charset="0"/>
                          <a:cs typeface="Arial" panose="020B0604020202020204" pitchFamily="34" charset="0"/>
                        </a:rPr>
                        <a:t>Any TRAE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noProof="0" dirty="0" smtClean="0">
                          <a:solidFill>
                            <a:schemeClr val="tx1"/>
                          </a:solidFill>
                          <a:latin typeface="Arial" panose="020B0604020202020204" pitchFamily="34" charset="0"/>
                          <a:cs typeface="Arial" panose="020B0604020202020204" pitchFamily="34" charset="0"/>
                        </a:rPr>
                        <a:t>84 (74)</a:t>
                      </a:r>
                      <a:endParaRPr lang="en-US"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noProof="0" dirty="0" smtClean="0">
                          <a:solidFill>
                            <a:schemeClr val="tx1"/>
                          </a:solidFill>
                          <a:latin typeface="Arial" panose="020B0604020202020204" pitchFamily="34" charset="0"/>
                          <a:cs typeface="Arial" panose="020B0604020202020204" pitchFamily="34" charset="0"/>
                        </a:rPr>
                        <a:t>22 (19)</a:t>
                      </a:r>
                      <a:endParaRPr lang="en-US"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noProof="0" dirty="0" smtClean="0">
                          <a:solidFill>
                            <a:schemeClr val="tx1"/>
                          </a:solidFill>
                          <a:latin typeface="Arial" panose="020B0604020202020204" pitchFamily="34" charset="0"/>
                          <a:cs typeface="Arial" panose="020B0604020202020204" pitchFamily="34" charset="0"/>
                        </a:rPr>
                        <a:t>40 (80)</a:t>
                      </a:r>
                      <a:endParaRPr lang="en-US"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noProof="0" dirty="0" smtClean="0">
                          <a:solidFill>
                            <a:schemeClr val="tx1"/>
                          </a:solidFill>
                          <a:latin typeface="Arial" panose="020B0604020202020204" pitchFamily="34" charset="0"/>
                          <a:cs typeface="Arial" panose="020B0604020202020204" pitchFamily="34" charset="0"/>
                        </a:rPr>
                        <a:t>15 (30)</a:t>
                      </a:r>
                      <a:endParaRPr lang="en-US"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noProof="0" dirty="0" smtClean="0">
                          <a:solidFill>
                            <a:schemeClr val="tx1"/>
                          </a:solidFill>
                          <a:latin typeface="Arial" panose="020B0604020202020204" pitchFamily="34" charset="0"/>
                          <a:cs typeface="Arial" panose="020B0604020202020204" pitchFamily="34" charset="0"/>
                        </a:rPr>
                        <a:t>35 (69)</a:t>
                      </a:r>
                      <a:endParaRPr lang="en-US"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noProof="0" dirty="0" smtClean="0">
                          <a:solidFill>
                            <a:schemeClr val="tx1"/>
                          </a:solidFill>
                          <a:latin typeface="Arial" panose="020B0604020202020204" pitchFamily="34" charset="0"/>
                          <a:cs typeface="Arial" panose="020B0604020202020204" pitchFamily="34" charset="0"/>
                        </a:rPr>
                        <a:t>3 (6)</a:t>
                      </a:r>
                      <a:endParaRPr lang="en-US"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noProof="0" dirty="0" smtClean="0">
                          <a:solidFill>
                            <a:schemeClr val="tx1"/>
                          </a:solidFill>
                          <a:latin typeface="Arial" panose="020B0604020202020204" pitchFamily="34" charset="0"/>
                          <a:cs typeface="Arial" panose="020B0604020202020204" pitchFamily="34" charset="0"/>
                        </a:rPr>
                        <a:t>159 (74)</a:t>
                      </a:r>
                      <a:endParaRPr lang="en-US"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noProof="0" dirty="0" smtClean="0">
                          <a:solidFill>
                            <a:schemeClr val="tx1"/>
                          </a:solidFill>
                          <a:latin typeface="Arial" panose="020B0604020202020204" pitchFamily="34" charset="0"/>
                          <a:cs typeface="Arial" panose="020B0604020202020204" pitchFamily="34" charset="0"/>
                        </a:rPr>
                        <a:t>40 (19)</a:t>
                      </a:r>
                      <a:endParaRPr lang="en-US"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0650">
                <a:tc>
                  <a:txBody>
                    <a:bodyPr/>
                    <a:lstStyle/>
                    <a:p>
                      <a:r>
                        <a:rPr lang="en-GB" sz="1400" noProof="0" dirty="0" smtClean="0">
                          <a:solidFill>
                            <a:schemeClr val="tx1"/>
                          </a:solidFill>
                          <a:latin typeface="Arial" panose="020B0604020202020204" pitchFamily="34" charset="0"/>
                          <a:cs typeface="Arial" panose="020B0604020202020204" pitchFamily="34" charset="0"/>
                        </a:rPr>
                        <a:t>TRAEs in ≥5%</a:t>
                      </a:r>
                    </a:p>
                    <a:p>
                      <a:pPr marL="144000"/>
                      <a:r>
                        <a:rPr lang="en-GB" sz="1400" noProof="0" dirty="0" smtClean="0">
                          <a:solidFill>
                            <a:schemeClr val="tx1"/>
                          </a:solidFill>
                          <a:latin typeface="Arial" panose="020B0604020202020204" pitchFamily="34" charset="0"/>
                          <a:cs typeface="Arial" panose="020B0604020202020204" pitchFamily="34" charset="0"/>
                        </a:rPr>
                        <a:t>Fatigue</a:t>
                      </a:r>
                    </a:p>
                    <a:p>
                      <a:pPr marL="144000"/>
                      <a:r>
                        <a:rPr lang="en-GB" sz="1400" noProof="0" dirty="0" smtClean="0">
                          <a:solidFill>
                            <a:schemeClr val="tx1"/>
                          </a:solidFill>
                          <a:latin typeface="Arial" panose="020B0604020202020204" pitchFamily="34" charset="0"/>
                          <a:cs typeface="Arial" panose="020B0604020202020204" pitchFamily="34" charset="0"/>
                        </a:rPr>
                        <a:t>Pruritus</a:t>
                      </a:r>
                    </a:p>
                    <a:p>
                      <a:pPr marL="144000"/>
                      <a:r>
                        <a:rPr lang="en-GB" sz="1400" noProof="0" dirty="0" smtClean="0">
                          <a:solidFill>
                            <a:schemeClr val="tx1"/>
                          </a:solidFill>
                          <a:latin typeface="Arial" panose="020B0604020202020204" pitchFamily="34" charset="0"/>
                          <a:cs typeface="Arial" panose="020B0604020202020204" pitchFamily="34" charset="0"/>
                        </a:rPr>
                        <a:t>Rash</a:t>
                      </a:r>
                    </a:p>
                    <a:p>
                      <a:pPr marL="144000"/>
                      <a:r>
                        <a:rPr lang="en-GB" sz="1400" noProof="0" dirty="0" smtClean="0">
                          <a:solidFill>
                            <a:schemeClr val="tx1"/>
                          </a:solidFill>
                          <a:latin typeface="Arial" panose="020B0604020202020204" pitchFamily="34" charset="0"/>
                          <a:cs typeface="Arial" panose="020B0604020202020204" pitchFamily="34" charset="0"/>
                        </a:rPr>
                        <a:t>Diarrhoea</a:t>
                      </a:r>
                    </a:p>
                    <a:p>
                      <a:pPr marL="144000"/>
                      <a:r>
                        <a:rPr lang="en-GB" sz="1400" noProof="0" dirty="0" smtClean="0">
                          <a:solidFill>
                            <a:schemeClr val="tx1"/>
                          </a:solidFill>
                          <a:latin typeface="Arial" panose="020B0604020202020204" pitchFamily="34" charset="0"/>
                          <a:cs typeface="Arial" panose="020B0604020202020204" pitchFamily="34" charset="0"/>
                        </a:rPr>
                        <a:t>Nausea</a:t>
                      </a:r>
                    </a:p>
                    <a:p>
                      <a:pPr marL="144000"/>
                      <a:r>
                        <a:rPr lang="en-GB" sz="1400" noProof="0" dirty="0" smtClean="0">
                          <a:solidFill>
                            <a:schemeClr val="tx1"/>
                          </a:solidFill>
                          <a:latin typeface="Arial" panose="020B0604020202020204" pitchFamily="34" charset="0"/>
                          <a:cs typeface="Arial" panose="020B0604020202020204" pitchFamily="34" charset="0"/>
                        </a:rPr>
                        <a:t>Dry mouth</a:t>
                      </a:r>
                    </a:p>
                    <a:p>
                      <a:pPr marL="144000"/>
                      <a:r>
                        <a:rPr lang="en-GB" sz="1400" noProof="0" dirty="0" smtClean="0">
                          <a:solidFill>
                            <a:schemeClr val="tx1"/>
                          </a:solidFill>
                          <a:latin typeface="Arial" panose="020B0604020202020204" pitchFamily="34" charset="0"/>
                          <a:cs typeface="Arial" panose="020B0604020202020204" pitchFamily="34" charset="0"/>
                        </a:rPr>
                        <a:t>Decreased appetite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US" sz="1400" noProof="0" dirty="0" smtClean="0">
                        <a:solidFill>
                          <a:schemeClr val="tx1"/>
                        </a:solidFill>
                        <a:latin typeface="Arial" panose="020B0604020202020204" pitchFamily="34" charset="0"/>
                        <a:cs typeface="Arial" panose="020B0604020202020204" pitchFamily="34" charset="0"/>
                      </a:endParaRPr>
                    </a:p>
                    <a:p>
                      <a:pPr algn="ctr"/>
                      <a:r>
                        <a:rPr lang="en-US" sz="1400" noProof="0" dirty="0" smtClean="0">
                          <a:solidFill>
                            <a:schemeClr val="tx1"/>
                          </a:solidFill>
                          <a:latin typeface="Arial" panose="020B0604020202020204" pitchFamily="34" charset="0"/>
                          <a:cs typeface="Arial" panose="020B0604020202020204" pitchFamily="34" charset="0"/>
                        </a:rPr>
                        <a:t>34 (30)</a:t>
                      </a:r>
                    </a:p>
                    <a:p>
                      <a:pPr algn="ctr"/>
                      <a:r>
                        <a:rPr lang="en-US" sz="1400" noProof="0" dirty="0" smtClean="0">
                          <a:solidFill>
                            <a:schemeClr val="tx1"/>
                          </a:solidFill>
                          <a:latin typeface="Arial" panose="020B0604020202020204" pitchFamily="34" charset="0"/>
                          <a:cs typeface="Arial" panose="020B0604020202020204" pitchFamily="34" charset="0"/>
                        </a:rPr>
                        <a:t>18 (16)</a:t>
                      </a:r>
                    </a:p>
                    <a:p>
                      <a:pPr algn="ctr"/>
                      <a:r>
                        <a:rPr lang="en-US" sz="1400" noProof="0" dirty="0" smtClean="0">
                          <a:solidFill>
                            <a:schemeClr val="tx1"/>
                          </a:solidFill>
                          <a:latin typeface="Arial" panose="020B0604020202020204" pitchFamily="34" charset="0"/>
                          <a:cs typeface="Arial" panose="020B0604020202020204" pitchFamily="34" charset="0"/>
                        </a:rPr>
                        <a:t>16</a:t>
                      </a:r>
                      <a:r>
                        <a:rPr lang="en-US" sz="1400" baseline="0" noProof="0" dirty="0" smtClean="0">
                          <a:solidFill>
                            <a:schemeClr val="tx1"/>
                          </a:solidFill>
                          <a:latin typeface="Arial" panose="020B0604020202020204" pitchFamily="34" charset="0"/>
                          <a:cs typeface="Arial" panose="020B0604020202020204" pitchFamily="34" charset="0"/>
                        </a:rPr>
                        <a:t> (14)</a:t>
                      </a:r>
                    </a:p>
                    <a:p>
                      <a:pPr algn="ctr"/>
                      <a:r>
                        <a:rPr lang="en-US" sz="1400" baseline="0" noProof="0" dirty="0" smtClean="0">
                          <a:solidFill>
                            <a:schemeClr val="tx1"/>
                          </a:solidFill>
                          <a:latin typeface="Arial" panose="020B0604020202020204" pitchFamily="34" charset="0"/>
                          <a:cs typeface="Arial" panose="020B0604020202020204" pitchFamily="34" charset="0"/>
                        </a:rPr>
                        <a:t>19 (17)</a:t>
                      </a:r>
                    </a:p>
                    <a:p>
                      <a:pPr algn="ctr"/>
                      <a:r>
                        <a:rPr lang="en-US" sz="1400" baseline="0" noProof="0" dirty="0" smtClean="0">
                          <a:solidFill>
                            <a:schemeClr val="tx1"/>
                          </a:solidFill>
                          <a:latin typeface="Arial" panose="020B0604020202020204" pitchFamily="34" charset="0"/>
                          <a:cs typeface="Arial" panose="020B0604020202020204" pitchFamily="34" charset="0"/>
                        </a:rPr>
                        <a:t>10 (9)</a:t>
                      </a:r>
                    </a:p>
                    <a:p>
                      <a:pPr marL="0" indent="0" algn="ctr">
                        <a:buNone/>
                      </a:pPr>
                      <a:r>
                        <a:rPr lang="en-US" sz="1400" baseline="0" noProof="0" dirty="0" smtClean="0">
                          <a:solidFill>
                            <a:schemeClr val="tx1"/>
                          </a:solidFill>
                          <a:latin typeface="Arial" panose="020B0604020202020204" pitchFamily="34" charset="0"/>
                          <a:cs typeface="Arial" panose="020B0604020202020204" pitchFamily="34" charset="0"/>
                        </a:rPr>
                        <a:t>9 (8)</a:t>
                      </a:r>
                    </a:p>
                    <a:p>
                      <a:pPr marL="0" indent="0" algn="ctr">
                        <a:buNone/>
                      </a:pPr>
                      <a:r>
                        <a:rPr lang="en-US" sz="1400" baseline="0" noProof="0" dirty="0" smtClean="0">
                          <a:solidFill>
                            <a:schemeClr val="tx1"/>
                          </a:solidFill>
                          <a:latin typeface="Arial" panose="020B0604020202020204" pitchFamily="34" charset="0"/>
                          <a:cs typeface="Arial" panose="020B0604020202020204" pitchFamily="34" charset="0"/>
                        </a:rPr>
                        <a:t>6 (5)</a:t>
                      </a:r>
                      <a:endParaRPr lang="en-US"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US" sz="1400" noProof="0" dirty="0" smtClean="0">
                        <a:solidFill>
                          <a:schemeClr val="tx1"/>
                        </a:solidFill>
                        <a:latin typeface="Arial" panose="020B0604020202020204" pitchFamily="34" charset="0"/>
                        <a:cs typeface="Arial" panose="020B0604020202020204" pitchFamily="34" charset="0"/>
                      </a:endParaRPr>
                    </a:p>
                    <a:p>
                      <a:pPr algn="ctr"/>
                      <a:r>
                        <a:rPr lang="en-US" sz="1400" noProof="0" dirty="0" smtClean="0">
                          <a:solidFill>
                            <a:schemeClr val="tx1"/>
                          </a:solidFill>
                          <a:latin typeface="Arial" panose="020B0604020202020204" pitchFamily="34" charset="0"/>
                          <a:cs typeface="Arial" panose="020B0604020202020204" pitchFamily="34" charset="0"/>
                        </a:rPr>
                        <a:t>2 (2)</a:t>
                      </a:r>
                    </a:p>
                    <a:p>
                      <a:pPr algn="ctr"/>
                      <a:r>
                        <a:rPr lang="en-US" sz="1400" noProof="0" dirty="0" smtClean="0">
                          <a:solidFill>
                            <a:schemeClr val="tx1"/>
                          </a:solidFill>
                          <a:latin typeface="Arial" panose="020B0604020202020204" pitchFamily="34" charset="0"/>
                          <a:cs typeface="Arial" panose="020B0604020202020204" pitchFamily="34" charset="0"/>
                        </a:rPr>
                        <a:t>0</a:t>
                      </a:r>
                    </a:p>
                    <a:p>
                      <a:pPr algn="ctr"/>
                      <a:r>
                        <a:rPr lang="en-US" sz="1400" noProof="0" dirty="0" smtClean="0">
                          <a:solidFill>
                            <a:schemeClr val="tx1"/>
                          </a:solidFill>
                          <a:latin typeface="Arial" panose="020B0604020202020204" pitchFamily="34" charset="0"/>
                          <a:cs typeface="Arial" panose="020B0604020202020204" pitchFamily="34" charset="0"/>
                        </a:rPr>
                        <a:t>2</a:t>
                      </a:r>
                      <a:r>
                        <a:rPr lang="en-US" sz="1400" baseline="0" noProof="0" dirty="0" smtClean="0">
                          <a:solidFill>
                            <a:schemeClr val="tx1"/>
                          </a:solidFill>
                          <a:latin typeface="Arial" panose="020B0604020202020204" pitchFamily="34" charset="0"/>
                          <a:cs typeface="Arial" panose="020B0604020202020204" pitchFamily="34" charset="0"/>
                        </a:rPr>
                        <a:t> (2)</a:t>
                      </a:r>
                    </a:p>
                    <a:p>
                      <a:pPr algn="ctr"/>
                      <a:r>
                        <a:rPr lang="en-US" sz="1400" baseline="0" noProof="0" dirty="0" smtClean="0">
                          <a:solidFill>
                            <a:schemeClr val="tx1"/>
                          </a:solidFill>
                          <a:latin typeface="Arial" panose="020B0604020202020204" pitchFamily="34" charset="0"/>
                          <a:cs typeface="Arial" panose="020B0604020202020204" pitchFamily="34" charset="0"/>
                        </a:rPr>
                        <a:t>2 (2)</a:t>
                      </a:r>
                    </a:p>
                    <a:p>
                      <a:pPr algn="ctr"/>
                      <a:r>
                        <a:rPr lang="en-US" sz="1400" baseline="0" noProof="0" dirty="0" smtClean="0">
                          <a:solidFill>
                            <a:schemeClr val="tx1"/>
                          </a:solidFill>
                          <a:latin typeface="Arial" panose="020B0604020202020204" pitchFamily="34" charset="0"/>
                          <a:cs typeface="Arial" panose="020B0604020202020204" pitchFamily="34" charset="0"/>
                        </a:rPr>
                        <a:t>0</a:t>
                      </a:r>
                    </a:p>
                    <a:p>
                      <a:pPr algn="ctr"/>
                      <a:r>
                        <a:rPr lang="en-US" sz="1400" baseline="0" noProof="0" dirty="0" smtClean="0">
                          <a:solidFill>
                            <a:schemeClr val="tx1"/>
                          </a:solidFill>
                          <a:latin typeface="Arial" panose="020B0604020202020204" pitchFamily="34" charset="0"/>
                          <a:cs typeface="Arial" panose="020B0604020202020204" pitchFamily="34" charset="0"/>
                        </a:rPr>
                        <a:t>0</a:t>
                      </a:r>
                    </a:p>
                    <a:p>
                      <a:pPr algn="ctr"/>
                      <a:r>
                        <a:rPr lang="en-US" sz="1400" baseline="0" noProof="0" dirty="0" smtClean="0">
                          <a:solidFill>
                            <a:schemeClr val="tx1"/>
                          </a:solidFill>
                          <a:latin typeface="Arial" panose="020B0604020202020204" pitchFamily="34" charset="0"/>
                          <a:cs typeface="Arial" panose="020B0604020202020204" pitchFamily="34" charset="0"/>
                        </a:rPr>
                        <a:t>0</a:t>
                      </a:r>
                      <a:endParaRPr lang="en-US"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US" sz="1400" noProof="0" dirty="0" smtClean="0">
                        <a:solidFill>
                          <a:schemeClr val="tx1"/>
                        </a:solidFill>
                        <a:latin typeface="Arial" panose="020B0604020202020204" pitchFamily="34" charset="0"/>
                        <a:cs typeface="Arial" panose="020B0604020202020204" pitchFamily="34" charset="0"/>
                      </a:endParaRPr>
                    </a:p>
                    <a:p>
                      <a:pPr algn="ctr"/>
                      <a:r>
                        <a:rPr lang="en-US" sz="1400" noProof="0" dirty="0" smtClean="0">
                          <a:solidFill>
                            <a:schemeClr val="tx1"/>
                          </a:solidFill>
                          <a:latin typeface="Arial" panose="020B0604020202020204" pitchFamily="34" charset="0"/>
                          <a:cs typeface="Arial" panose="020B0604020202020204" pitchFamily="34" charset="0"/>
                        </a:rPr>
                        <a:t>8 (16)</a:t>
                      </a:r>
                    </a:p>
                    <a:p>
                      <a:pPr algn="ctr"/>
                      <a:r>
                        <a:rPr lang="en-US" sz="1400" noProof="0" dirty="0" smtClean="0">
                          <a:solidFill>
                            <a:schemeClr val="tx1"/>
                          </a:solidFill>
                          <a:latin typeface="Arial" panose="020B0604020202020204" pitchFamily="34" charset="0"/>
                          <a:cs typeface="Arial" panose="020B0604020202020204" pitchFamily="34" charset="0"/>
                        </a:rPr>
                        <a:t>14 (28)</a:t>
                      </a:r>
                    </a:p>
                    <a:p>
                      <a:pPr algn="ctr"/>
                      <a:r>
                        <a:rPr lang="en-US" sz="1400" noProof="0" dirty="0" smtClean="0">
                          <a:solidFill>
                            <a:schemeClr val="tx1"/>
                          </a:solidFill>
                          <a:latin typeface="Arial" panose="020B0604020202020204" pitchFamily="34" charset="0"/>
                          <a:cs typeface="Arial" panose="020B0604020202020204" pitchFamily="34" charset="0"/>
                        </a:rPr>
                        <a:t>9 (18)</a:t>
                      </a:r>
                    </a:p>
                    <a:p>
                      <a:pPr algn="ctr"/>
                      <a:r>
                        <a:rPr lang="en-US" sz="1400" noProof="0" dirty="0" smtClean="0">
                          <a:solidFill>
                            <a:schemeClr val="tx1"/>
                          </a:solidFill>
                          <a:latin typeface="Arial" panose="020B0604020202020204" pitchFamily="34" charset="0"/>
                          <a:cs typeface="Arial" panose="020B0604020202020204" pitchFamily="34" charset="0"/>
                        </a:rPr>
                        <a:t>5 (10)</a:t>
                      </a:r>
                    </a:p>
                    <a:p>
                      <a:pPr algn="ctr"/>
                      <a:r>
                        <a:rPr lang="en-US" sz="1400" noProof="0" dirty="0" smtClean="0">
                          <a:solidFill>
                            <a:schemeClr val="tx1"/>
                          </a:solidFill>
                          <a:latin typeface="Arial" panose="020B0604020202020204" pitchFamily="34" charset="0"/>
                          <a:cs typeface="Arial" panose="020B0604020202020204" pitchFamily="34" charset="0"/>
                        </a:rPr>
                        <a:t>6 (12)</a:t>
                      </a:r>
                    </a:p>
                    <a:p>
                      <a:pPr algn="ctr"/>
                      <a:r>
                        <a:rPr lang="en-US" sz="1400" noProof="0" dirty="0" smtClean="0">
                          <a:solidFill>
                            <a:schemeClr val="tx1"/>
                          </a:solidFill>
                          <a:latin typeface="Arial" panose="020B0604020202020204" pitchFamily="34" charset="0"/>
                          <a:cs typeface="Arial" panose="020B0604020202020204" pitchFamily="34" charset="0"/>
                        </a:rPr>
                        <a:t>2 (4)</a:t>
                      </a:r>
                    </a:p>
                    <a:p>
                      <a:pPr algn="ctr"/>
                      <a:r>
                        <a:rPr lang="en-US" sz="1400" noProof="0" dirty="0" smtClean="0">
                          <a:solidFill>
                            <a:schemeClr val="tx1"/>
                          </a:solidFill>
                          <a:latin typeface="Arial" panose="020B0604020202020204" pitchFamily="34" charset="0"/>
                          <a:cs typeface="Arial" panose="020B0604020202020204" pitchFamily="34" charset="0"/>
                        </a:rPr>
                        <a:t>2 (4)</a:t>
                      </a:r>
                      <a:endParaRPr lang="en-US"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US" sz="1400" noProof="0" dirty="0" smtClean="0">
                        <a:solidFill>
                          <a:schemeClr val="tx1"/>
                        </a:solidFill>
                        <a:latin typeface="Arial" panose="020B0604020202020204" pitchFamily="34" charset="0"/>
                        <a:cs typeface="Arial" panose="020B0604020202020204" pitchFamily="34" charset="0"/>
                      </a:endParaRPr>
                    </a:p>
                    <a:p>
                      <a:pPr algn="ctr"/>
                      <a:r>
                        <a:rPr lang="en-US" sz="1400" noProof="0" dirty="0" smtClean="0">
                          <a:solidFill>
                            <a:schemeClr val="tx1"/>
                          </a:solidFill>
                          <a:latin typeface="Arial" panose="020B0604020202020204" pitchFamily="34" charset="0"/>
                          <a:cs typeface="Arial" panose="020B0604020202020204" pitchFamily="34" charset="0"/>
                        </a:rPr>
                        <a:t>1 (2)</a:t>
                      </a:r>
                    </a:p>
                    <a:p>
                      <a:pPr algn="ctr"/>
                      <a:r>
                        <a:rPr lang="en-US" sz="1400" noProof="0" dirty="0" smtClean="0">
                          <a:solidFill>
                            <a:schemeClr val="tx1"/>
                          </a:solidFill>
                          <a:latin typeface="Arial" panose="020B0604020202020204" pitchFamily="34" charset="0"/>
                          <a:cs typeface="Arial" panose="020B0604020202020204" pitchFamily="34" charset="0"/>
                        </a:rPr>
                        <a:t>1 (2)</a:t>
                      </a:r>
                    </a:p>
                    <a:p>
                      <a:pPr algn="ctr"/>
                      <a:r>
                        <a:rPr lang="en-US" sz="1400" noProof="0" dirty="0" smtClean="0">
                          <a:solidFill>
                            <a:schemeClr val="tx1"/>
                          </a:solidFill>
                          <a:latin typeface="Arial" panose="020B0604020202020204" pitchFamily="34" charset="0"/>
                          <a:cs typeface="Arial" panose="020B0604020202020204" pitchFamily="34" charset="0"/>
                        </a:rPr>
                        <a:t>0</a:t>
                      </a:r>
                    </a:p>
                    <a:p>
                      <a:pPr algn="ctr"/>
                      <a:r>
                        <a:rPr lang="en-US" sz="1400" noProof="0" dirty="0" smtClean="0">
                          <a:solidFill>
                            <a:schemeClr val="tx1"/>
                          </a:solidFill>
                          <a:latin typeface="Arial" panose="020B0604020202020204" pitchFamily="34" charset="0"/>
                          <a:cs typeface="Arial" panose="020B0604020202020204" pitchFamily="34" charset="0"/>
                        </a:rPr>
                        <a:t>0</a:t>
                      </a:r>
                    </a:p>
                    <a:p>
                      <a:pPr algn="ctr"/>
                      <a:r>
                        <a:rPr lang="en-US" sz="1400" noProof="0" dirty="0" smtClean="0">
                          <a:solidFill>
                            <a:schemeClr val="tx1"/>
                          </a:solidFill>
                          <a:latin typeface="Arial" panose="020B0604020202020204" pitchFamily="34" charset="0"/>
                          <a:cs typeface="Arial" panose="020B0604020202020204" pitchFamily="34" charset="0"/>
                        </a:rPr>
                        <a:t>0</a:t>
                      </a:r>
                    </a:p>
                    <a:p>
                      <a:pPr algn="ctr"/>
                      <a:r>
                        <a:rPr lang="en-US" sz="1400" noProof="0" dirty="0" smtClean="0">
                          <a:solidFill>
                            <a:schemeClr val="tx1"/>
                          </a:solidFill>
                          <a:latin typeface="Arial" panose="020B0604020202020204" pitchFamily="34" charset="0"/>
                          <a:cs typeface="Arial" panose="020B0604020202020204" pitchFamily="34" charset="0"/>
                        </a:rPr>
                        <a:t>0</a:t>
                      </a:r>
                    </a:p>
                    <a:p>
                      <a:pPr algn="ctr"/>
                      <a:r>
                        <a:rPr lang="en-US" sz="1400" noProof="0" dirty="0" smtClean="0">
                          <a:solidFill>
                            <a:schemeClr val="tx1"/>
                          </a:solidFill>
                          <a:latin typeface="Arial" panose="020B0604020202020204" pitchFamily="34" charset="0"/>
                          <a:cs typeface="Arial" panose="020B0604020202020204" pitchFamily="34" charset="0"/>
                        </a:rPr>
                        <a:t>1 (2)</a:t>
                      </a:r>
                      <a:endParaRPr lang="en-US"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US" sz="1400" noProof="0" dirty="0" smtClean="0">
                        <a:solidFill>
                          <a:schemeClr val="tx1"/>
                        </a:solidFill>
                        <a:latin typeface="Arial" panose="020B0604020202020204" pitchFamily="34" charset="0"/>
                        <a:cs typeface="Arial" panose="020B0604020202020204" pitchFamily="34" charset="0"/>
                      </a:endParaRPr>
                    </a:p>
                    <a:p>
                      <a:pPr algn="ctr"/>
                      <a:r>
                        <a:rPr lang="en-US" sz="1400" noProof="0" dirty="0" smtClean="0">
                          <a:solidFill>
                            <a:schemeClr val="tx1"/>
                          </a:solidFill>
                          <a:latin typeface="Arial" panose="020B0604020202020204" pitchFamily="34" charset="0"/>
                          <a:cs typeface="Arial" panose="020B0604020202020204" pitchFamily="34" charset="0"/>
                        </a:rPr>
                        <a:t>7 (14)</a:t>
                      </a:r>
                    </a:p>
                    <a:p>
                      <a:pPr algn="ctr"/>
                      <a:r>
                        <a:rPr lang="en-US" sz="1400" noProof="0" dirty="0" smtClean="0">
                          <a:solidFill>
                            <a:schemeClr val="tx1"/>
                          </a:solidFill>
                          <a:latin typeface="Arial" panose="020B0604020202020204" pitchFamily="34" charset="0"/>
                          <a:cs typeface="Arial" panose="020B0604020202020204" pitchFamily="34" charset="0"/>
                        </a:rPr>
                        <a:t>13 (25)</a:t>
                      </a:r>
                    </a:p>
                    <a:p>
                      <a:pPr algn="ctr"/>
                      <a:r>
                        <a:rPr lang="en-US" sz="1400" noProof="0" dirty="0" smtClean="0">
                          <a:solidFill>
                            <a:schemeClr val="tx1"/>
                          </a:solidFill>
                          <a:latin typeface="Arial" panose="020B0604020202020204" pitchFamily="34" charset="0"/>
                          <a:cs typeface="Arial" panose="020B0604020202020204" pitchFamily="34" charset="0"/>
                        </a:rPr>
                        <a:t>8</a:t>
                      </a:r>
                      <a:r>
                        <a:rPr lang="en-US" sz="1400" baseline="0" noProof="0" dirty="0" smtClean="0">
                          <a:solidFill>
                            <a:schemeClr val="tx1"/>
                          </a:solidFill>
                          <a:latin typeface="Arial" panose="020B0604020202020204" pitchFamily="34" charset="0"/>
                          <a:cs typeface="Arial" panose="020B0604020202020204" pitchFamily="34" charset="0"/>
                        </a:rPr>
                        <a:t> (16)</a:t>
                      </a:r>
                    </a:p>
                    <a:p>
                      <a:pPr algn="ctr"/>
                      <a:r>
                        <a:rPr lang="en-US" sz="1400" baseline="0" noProof="0" dirty="0" smtClean="0">
                          <a:solidFill>
                            <a:schemeClr val="tx1"/>
                          </a:solidFill>
                          <a:latin typeface="Arial" panose="020B0604020202020204" pitchFamily="34" charset="0"/>
                          <a:cs typeface="Arial" panose="020B0604020202020204" pitchFamily="34" charset="0"/>
                        </a:rPr>
                        <a:t>3 (6)</a:t>
                      </a:r>
                    </a:p>
                    <a:p>
                      <a:pPr algn="ctr"/>
                      <a:r>
                        <a:rPr lang="en-US" sz="1400" baseline="0" noProof="0" dirty="0" smtClean="0">
                          <a:solidFill>
                            <a:schemeClr val="tx1"/>
                          </a:solidFill>
                          <a:latin typeface="Arial" panose="020B0604020202020204" pitchFamily="34" charset="0"/>
                          <a:cs typeface="Arial" panose="020B0604020202020204" pitchFamily="34" charset="0"/>
                        </a:rPr>
                        <a:t>1 (2)</a:t>
                      </a:r>
                    </a:p>
                    <a:p>
                      <a:pPr algn="ctr"/>
                      <a:r>
                        <a:rPr lang="en-US" sz="1400" baseline="0" noProof="0" dirty="0" smtClean="0">
                          <a:solidFill>
                            <a:schemeClr val="tx1"/>
                          </a:solidFill>
                          <a:latin typeface="Arial" panose="020B0604020202020204" pitchFamily="34" charset="0"/>
                          <a:cs typeface="Arial" panose="020B0604020202020204" pitchFamily="34" charset="0"/>
                        </a:rPr>
                        <a:t>2 (4)</a:t>
                      </a:r>
                    </a:p>
                    <a:p>
                      <a:pPr algn="ctr"/>
                      <a:r>
                        <a:rPr lang="en-US" sz="1400" baseline="0" noProof="0" dirty="0" smtClean="0">
                          <a:solidFill>
                            <a:schemeClr val="tx1"/>
                          </a:solidFill>
                          <a:latin typeface="Arial" panose="020B0604020202020204" pitchFamily="34" charset="0"/>
                          <a:cs typeface="Arial" panose="020B0604020202020204" pitchFamily="34" charset="0"/>
                        </a:rPr>
                        <a:t>3 (6)</a:t>
                      </a:r>
                      <a:endParaRPr lang="en-US"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US" sz="1400" noProof="0" dirty="0" smtClean="0">
                        <a:solidFill>
                          <a:schemeClr val="tx1"/>
                        </a:solidFill>
                        <a:latin typeface="Arial" panose="020B0604020202020204" pitchFamily="34" charset="0"/>
                        <a:cs typeface="Arial" panose="020B0604020202020204" pitchFamily="34" charset="0"/>
                      </a:endParaRPr>
                    </a:p>
                    <a:p>
                      <a:pPr algn="ctr"/>
                      <a:r>
                        <a:rPr lang="en-US" sz="1400" noProof="0" dirty="0" smtClean="0">
                          <a:solidFill>
                            <a:schemeClr val="tx1"/>
                          </a:solidFill>
                          <a:latin typeface="Arial" panose="020B0604020202020204" pitchFamily="34" charset="0"/>
                          <a:cs typeface="Arial" panose="020B0604020202020204" pitchFamily="34" charset="0"/>
                        </a:rPr>
                        <a:t>0</a:t>
                      </a:r>
                    </a:p>
                    <a:p>
                      <a:pPr algn="ctr"/>
                      <a:r>
                        <a:rPr lang="en-US" sz="1400" noProof="0" dirty="0" smtClean="0">
                          <a:solidFill>
                            <a:schemeClr val="tx1"/>
                          </a:solidFill>
                          <a:latin typeface="Arial" panose="020B0604020202020204" pitchFamily="34" charset="0"/>
                          <a:cs typeface="Arial" panose="020B0604020202020204" pitchFamily="34" charset="0"/>
                        </a:rPr>
                        <a:t>0</a:t>
                      </a:r>
                    </a:p>
                    <a:p>
                      <a:pPr algn="ctr"/>
                      <a:r>
                        <a:rPr lang="en-US" sz="1400" noProof="0" dirty="0" smtClean="0">
                          <a:solidFill>
                            <a:schemeClr val="tx1"/>
                          </a:solidFill>
                          <a:latin typeface="Arial" panose="020B0604020202020204" pitchFamily="34" charset="0"/>
                          <a:cs typeface="Arial" panose="020B0604020202020204" pitchFamily="34" charset="0"/>
                        </a:rPr>
                        <a:t>0</a:t>
                      </a:r>
                    </a:p>
                    <a:p>
                      <a:pPr algn="ctr"/>
                      <a:r>
                        <a:rPr lang="en-US" sz="1400" noProof="0" dirty="0" smtClean="0">
                          <a:solidFill>
                            <a:schemeClr val="tx1"/>
                          </a:solidFill>
                          <a:latin typeface="Arial" panose="020B0604020202020204" pitchFamily="34" charset="0"/>
                          <a:cs typeface="Arial" panose="020B0604020202020204" pitchFamily="34" charset="0"/>
                        </a:rPr>
                        <a:t>1 (2)</a:t>
                      </a:r>
                    </a:p>
                    <a:p>
                      <a:pPr algn="ctr"/>
                      <a:r>
                        <a:rPr lang="en-US" sz="1400" noProof="0" dirty="0" smtClean="0">
                          <a:solidFill>
                            <a:schemeClr val="tx1"/>
                          </a:solidFill>
                          <a:latin typeface="Arial" panose="020B0604020202020204" pitchFamily="34" charset="0"/>
                          <a:cs typeface="Arial" panose="020B0604020202020204" pitchFamily="34" charset="0"/>
                        </a:rPr>
                        <a:t>0</a:t>
                      </a:r>
                    </a:p>
                    <a:p>
                      <a:pPr algn="ctr"/>
                      <a:r>
                        <a:rPr lang="en-US" sz="1400" noProof="0" dirty="0" smtClean="0">
                          <a:solidFill>
                            <a:schemeClr val="tx1"/>
                          </a:solidFill>
                          <a:latin typeface="Arial" panose="020B0604020202020204" pitchFamily="34" charset="0"/>
                          <a:cs typeface="Arial" panose="020B0604020202020204" pitchFamily="34" charset="0"/>
                        </a:rPr>
                        <a:t>0</a:t>
                      </a:r>
                    </a:p>
                    <a:p>
                      <a:pPr algn="ctr"/>
                      <a:r>
                        <a:rPr lang="en-US" sz="1400" noProof="0" dirty="0" smtClean="0">
                          <a:solidFill>
                            <a:schemeClr val="tx1"/>
                          </a:solidFill>
                          <a:latin typeface="Arial" panose="020B0604020202020204" pitchFamily="34" charset="0"/>
                          <a:cs typeface="Arial" panose="020B0604020202020204" pitchFamily="34" charset="0"/>
                        </a:rPr>
                        <a:t>0</a:t>
                      </a:r>
                      <a:endParaRPr lang="en-US"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US" sz="1400" noProof="0" dirty="0" smtClean="0">
                        <a:solidFill>
                          <a:schemeClr val="tx1"/>
                        </a:solidFill>
                        <a:latin typeface="Arial" panose="020B0604020202020204" pitchFamily="34" charset="0"/>
                        <a:cs typeface="Arial" panose="020B0604020202020204" pitchFamily="34" charset="0"/>
                      </a:endParaRPr>
                    </a:p>
                    <a:p>
                      <a:pPr algn="ctr"/>
                      <a:r>
                        <a:rPr lang="en-US" sz="1400" noProof="0" dirty="0" smtClean="0">
                          <a:solidFill>
                            <a:schemeClr val="tx1"/>
                          </a:solidFill>
                          <a:latin typeface="Arial" panose="020B0604020202020204" pitchFamily="34" charset="0"/>
                          <a:cs typeface="Arial" panose="020B0604020202020204" pitchFamily="34" charset="0"/>
                        </a:rPr>
                        <a:t>49 (23)</a:t>
                      </a:r>
                    </a:p>
                    <a:p>
                      <a:pPr algn="ctr"/>
                      <a:r>
                        <a:rPr lang="en-US" sz="1400" noProof="0" dirty="0" smtClean="0">
                          <a:solidFill>
                            <a:schemeClr val="tx1"/>
                          </a:solidFill>
                          <a:latin typeface="Arial" panose="020B0604020202020204" pitchFamily="34" charset="0"/>
                          <a:cs typeface="Arial" panose="020B0604020202020204" pitchFamily="34" charset="0"/>
                        </a:rPr>
                        <a:t>45 (21)</a:t>
                      </a:r>
                    </a:p>
                    <a:p>
                      <a:pPr algn="ctr"/>
                      <a:r>
                        <a:rPr lang="en-US" sz="1400" noProof="0" dirty="0" smtClean="0">
                          <a:solidFill>
                            <a:schemeClr val="tx1"/>
                          </a:solidFill>
                          <a:latin typeface="Arial" panose="020B0604020202020204" pitchFamily="34" charset="0"/>
                          <a:cs typeface="Arial" panose="020B0604020202020204" pitchFamily="34" charset="0"/>
                        </a:rPr>
                        <a:t>33 (15)</a:t>
                      </a:r>
                    </a:p>
                    <a:p>
                      <a:pPr algn="ctr"/>
                      <a:r>
                        <a:rPr lang="en-US" sz="1400" noProof="0" dirty="0" smtClean="0">
                          <a:solidFill>
                            <a:schemeClr val="tx1"/>
                          </a:solidFill>
                          <a:latin typeface="Arial" panose="020B0604020202020204" pitchFamily="34" charset="0"/>
                          <a:cs typeface="Arial" panose="020B0604020202020204" pitchFamily="34" charset="0"/>
                        </a:rPr>
                        <a:t>27 (13)</a:t>
                      </a:r>
                    </a:p>
                    <a:p>
                      <a:pPr algn="ctr"/>
                      <a:r>
                        <a:rPr lang="en-US" sz="1400" noProof="0" dirty="0" smtClean="0">
                          <a:solidFill>
                            <a:schemeClr val="tx1"/>
                          </a:solidFill>
                          <a:latin typeface="Arial" panose="020B0604020202020204" pitchFamily="34" charset="0"/>
                          <a:cs typeface="Arial" panose="020B0604020202020204" pitchFamily="34" charset="0"/>
                        </a:rPr>
                        <a:t>17 (8)</a:t>
                      </a:r>
                    </a:p>
                    <a:p>
                      <a:pPr algn="ctr"/>
                      <a:r>
                        <a:rPr lang="en-US" sz="1400" noProof="0" dirty="0" smtClean="0">
                          <a:solidFill>
                            <a:schemeClr val="tx1"/>
                          </a:solidFill>
                          <a:latin typeface="Arial" panose="020B0604020202020204" pitchFamily="34" charset="0"/>
                          <a:cs typeface="Arial" panose="020B0604020202020204" pitchFamily="34" charset="0"/>
                        </a:rPr>
                        <a:t>13 (6)</a:t>
                      </a:r>
                    </a:p>
                    <a:p>
                      <a:pPr algn="ctr"/>
                      <a:r>
                        <a:rPr lang="en-US" sz="1400" noProof="0" dirty="0" smtClean="0">
                          <a:solidFill>
                            <a:schemeClr val="tx1"/>
                          </a:solidFill>
                          <a:latin typeface="Arial" panose="020B0604020202020204" pitchFamily="34" charset="0"/>
                          <a:cs typeface="Arial" panose="020B0604020202020204" pitchFamily="34" charset="0"/>
                        </a:rPr>
                        <a:t>11</a:t>
                      </a:r>
                      <a:r>
                        <a:rPr lang="en-US" sz="1400" baseline="0" noProof="0" dirty="0" smtClean="0">
                          <a:solidFill>
                            <a:schemeClr val="tx1"/>
                          </a:solidFill>
                          <a:latin typeface="Arial" panose="020B0604020202020204" pitchFamily="34" charset="0"/>
                          <a:cs typeface="Arial" panose="020B0604020202020204" pitchFamily="34" charset="0"/>
                        </a:rPr>
                        <a:t> (5)</a:t>
                      </a:r>
                      <a:endParaRPr lang="en-US"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US" sz="1400" noProof="0" dirty="0" smtClean="0">
                        <a:solidFill>
                          <a:schemeClr val="tx1"/>
                        </a:solidFill>
                        <a:latin typeface="Arial" panose="020B0604020202020204" pitchFamily="34" charset="0"/>
                        <a:cs typeface="Arial" panose="020B0604020202020204" pitchFamily="34" charset="0"/>
                      </a:endParaRPr>
                    </a:p>
                    <a:p>
                      <a:pPr algn="ctr"/>
                      <a:r>
                        <a:rPr lang="en-US" sz="1400" noProof="0" dirty="0" smtClean="0">
                          <a:solidFill>
                            <a:schemeClr val="tx1"/>
                          </a:solidFill>
                          <a:latin typeface="Arial" panose="020B0604020202020204" pitchFamily="34" charset="0"/>
                          <a:cs typeface="Arial" panose="020B0604020202020204" pitchFamily="34" charset="0"/>
                        </a:rPr>
                        <a:t>3 (1)</a:t>
                      </a:r>
                    </a:p>
                    <a:p>
                      <a:pPr algn="ctr"/>
                      <a:r>
                        <a:rPr lang="en-US" sz="1400" noProof="0" dirty="0" smtClean="0">
                          <a:solidFill>
                            <a:schemeClr val="tx1"/>
                          </a:solidFill>
                          <a:latin typeface="Arial" panose="020B0604020202020204" pitchFamily="34" charset="0"/>
                          <a:cs typeface="Arial" panose="020B0604020202020204" pitchFamily="34" charset="0"/>
                        </a:rPr>
                        <a:t>1</a:t>
                      </a:r>
                      <a:r>
                        <a:rPr lang="en-US" sz="1400" baseline="0" noProof="0" dirty="0" smtClean="0">
                          <a:solidFill>
                            <a:schemeClr val="tx1"/>
                          </a:solidFill>
                          <a:latin typeface="Arial" panose="020B0604020202020204" pitchFamily="34" charset="0"/>
                          <a:cs typeface="Arial" panose="020B0604020202020204" pitchFamily="34" charset="0"/>
                        </a:rPr>
                        <a:t> (&lt;1)</a:t>
                      </a:r>
                    </a:p>
                    <a:p>
                      <a:pPr algn="ctr"/>
                      <a:r>
                        <a:rPr lang="en-US" sz="1400" baseline="0" noProof="0" dirty="0" smtClean="0">
                          <a:solidFill>
                            <a:schemeClr val="tx1"/>
                          </a:solidFill>
                          <a:latin typeface="Arial" panose="020B0604020202020204" pitchFamily="34" charset="0"/>
                          <a:cs typeface="Arial" panose="020B0604020202020204" pitchFamily="34" charset="0"/>
                        </a:rPr>
                        <a:t>2 (1)</a:t>
                      </a:r>
                    </a:p>
                    <a:p>
                      <a:pPr algn="ctr"/>
                      <a:r>
                        <a:rPr lang="en-US" sz="1400" baseline="0" noProof="0" dirty="0" smtClean="0">
                          <a:solidFill>
                            <a:schemeClr val="tx1"/>
                          </a:solidFill>
                          <a:latin typeface="Arial" panose="020B0604020202020204" pitchFamily="34" charset="0"/>
                          <a:cs typeface="Arial" panose="020B0604020202020204" pitchFamily="34" charset="0"/>
                        </a:rPr>
                        <a:t>3 (1)</a:t>
                      </a:r>
                    </a:p>
                    <a:p>
                      <a:pPr algn="ctr"/>
                      <a:r>
                        <a:rPr lang="en-US" sz="1400" baseline="0" noProof="0" dirty="0" smtClean="0">
                          <a:solidFill>
                            <a:schemeClr val="tx1"/>
                          </a:solidFill>
                          <a:latin typeface="Arial" panose="020B0604020202020204" pitchFamily="34" charset="0"/>
                          <a:cs typeface="Arial" panose="020B0604020202020204" pitchFamily="34" charset="0"/>
                        </a:rPr>
                        <a:t>0</a:t>
                      </a:r>
                    </a:p>
                    <a:p>
                      <a:pPr algn="ctr"/>
                      <a:r>
                        <a:rPr lang="en-US" sz="1400" baseline="0" noProof="0" dirty="0" smtClean="0">
                          <a:solidFill>
                            <a:schemeClr val="tx1"/>
                          </a:solidFill>
                          <a:latin typeface="Arial" panose="020B0604020202020204" pitchFamily="34" charset="0"/>
                          <a:cs typeface="Arial" panose="020B0604020202020204" pitchFamily="34" charset="0"/>
                        </a:rPr>
                        <a:t>0</a:t>
                      </a:r>
                    </a:p>
                    <a:p>
                      <a:pPr algn="ctr"/>
                      <a:r>
                        <a:rPr lang="en-US" sz="1400" baseline="0" noProof="0" dirty="0" smtClean="0">
                          <a:solidFill>
                            <a:schemeClr val="tx1"/>
                          </a:solidFill>
                          <a:latin typeface="Arial" panose="020B0604020202020204" pitchFamily="34" charset="0"/>
                          <a:cs typeface="Arial" panose="020B0604020202020204" pitchFamily="34" charset="0"/>
                        </a:rPr>
                        <a:t>1 (&lt;1)</a:t>
                      </a:r>
                      <a:endParaRPr lang="en-US"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00650">
                <a:tc>
                  <a:txBody>
                    <a:bodyPr/>
                    <a:lstStyle/>
                    <a:p>
                      <a:r>
                        <a:rPr lang="en-GB" sz="1400" noProof="0" dirty="0" smtClean="0">
                          <a:solidFill>
                            <a:schemeClr val="tx1"/>
                          </a:solidFill>
                          <a:latin typeface="Arial" panose="020B0604020202020204" pitchFamily="34" charset="0"/>
                          <a:cs typeface="Arial" panose="020B0604020202020204" pitchFamily="34" charset="0"/>
                        </a:rPr>
                        <a:t>Laboratory TRAEs in ≥5%</a:t>
                      </a:r>
                    </a:p>
                    <a:p>
                      <a:pPr marL="144000"/>
                      <a:r>
                        <a:rPr lang="en-GB" sz="1400" noProof="0" dirty="0" smtClean="0">
                          <a:solidFill>
                            <a:schemeClr val="tx1"/>
                          </a:solidFill>
                          <a:latin typeface="Arial" panose="020B0604020202020204" pitchFamily="34" charset="0"/>
                          <a:cs typeface="Arial" panose="020B0604020202020204" pitchFamily="34" charset="0"/>
                        </a:rPr>
                        <a:t>AST increased</a:t>
                      </a:r>
                    </a:p>
                    <a:p>
                      <a:pPr marL="144000"/>
                      <a:r>
                        <a:rPr lang="en-GB" sz="1400" noProof="0" dirty="0" smtClean="0">
                          <a:solidFill>
                            <a:schemeClr val="tx1"/>
                          </a:solidFill>
                          <a:latin typeface="Arial" panose="020B0604020202020204" pitchFamily="34" charset="0"/>
                          <a:cs typeface="Arial" panose="020B0604020202020204" pitchFamily="34" charset="0"/>
                        </a:rPr>
                        <a:t>ALT increased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US" sz="1400" noProof="0" dirty="0" smtClean="0">
                        <a:solidFill>
                          <a:schemeClr val="tx1"/>
                        </a:solidFill>
                        <a:latin typeface="Arial" panose="020B0604020202020204" pitchFamily="34" charset="0"/>
                        <a:cs typeface="Arial" panose="020B0604020202020204" pitchFamily="34" charset="0"/>
                      </a:endParaRPr>
                    </a:p>
                    <a:p>
                      <a:pPr algn="ctr"/>
                      <a:r>
                        <a:rPr lang="en-US" sz="1400" noProof="0" dirty="0" smtClean="0">
                          <a:solidFill>
                            <a:schemeClr val="tx1"/>
                          </a:solidFill>
                          <a:latin typeface="Arial" panose="020B0604020202020204" pitchFamily="34" charset="0"/>
                          <a:cs typeface="Arial" panose="020B0604020202020204" pitchFamily="34" charset="0"/>
                        </a:rPr>
                        <a:t>9 (8)</a:t>
                      </a:r>
                    </a:p>
                    <a:p>
                      <a:pPr algn="ctr"/>
                      <a:r>
                        <a:rPr lang="en-US" sz="1400" noProof="0" dirty="0" smtClean="0">
                          <a:solidFill>
                            <a:schemeClr val="tx1"/>
                          </a:solidFill>
                          <a:latin typeface="Arial" panose="020B0604020202020204" pitchFamily="34" charset="0"/>
                          <a:cs typeface="Arial" panose="020B0604020202020204" pitchFamily="34" charset="0"/>
                        </a:rPr>
                        <a:t>7</a:t>
                      </a:r>
                      <a:r>
                        <a:rPr lang="en-US" sz="1400" baseline="0" noProof="0" dirty="0" smtClean="0">
                          <a:solidFill>
                            <a:schemeClr val="tx1"/>
                          </a:solidFill>
                          <a:latin typeface="Arial" panose="020B0604020202020204" pitchFamily="34" charset="0"/>
                          <a:cs typeface="Arial" panose="020B0604020202020204" pitchFamily="34" charset="0"/>
                        </a:rPr>
                        <a:t> (6)</a:t>
                      </a:r>
                      <a:endParaRPr lang="en-US"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US" sz="1400" noProof="0" dirty="0" smtClean="0">
                        <a:solidFill>
                          <a:schemeClr val="tx1"/>
                        </a:solidFill>
                        <a:latin typeface="Arial" panose="020B0604020202020204" pitchFamily="34" charset="0"/>
                        <a:cs typeface="Arial" panose="020B0604020202020204" pitchFamily="34" charset="0"/>
                      </a:endParaRPr>
                    </a:p>
                    <a:p>
                      <a:pPr algn="ctr"/>
                      <a:r>
                        <a:rPr lang="en-US" sz="1400" noProof="0" dirty="0" smtClean="0">
                          <a:solidFill>
                            <a:schemeClr val="tx1"/>
                          </a:solidFill>
                          <a:latin typeface="Arial" panose="020B0604020202020204" pitchFamily="34" charset="0"/>
                          <a:cs typeface="Arial" panose="020B0604020202020204" pitchFamily="34" charset="0"/>
                        </a:rPr>
                        <a:t>4 (4)</a:t>
                      </a:r>
                    </a:p>
                    <a:p>
                      <a:pPr algn="ctr"/>
                      <a:r>
                        <a:rPr lang="en-US" sz="1400" noProof="0" dirty="0" smtClean="0">
                          <a:solidFill>
                            <a:schemeClr val="tx1"/>
                          </a:solidFill>
                          <a:latin typeface="Arial" panose="020B0604020202020204" pitchFamily="34" charset="0"/>
                          <a:cs typeface="Arial" panose="020B0604020202020204" pitchFamily="34" charset="0"/>
                        </a:rPr>
                        <a:t>2 (2)</a:t>
                      </a:r>
                      <a:endParaRPr lang="en-US"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US" sz="1400" noProof="0" dirty="0" smtClean="0">
                        <a:solidFill>
                          <a:schemeClr val="tx1"/>
                        </a:solidFill>
                        <a:latin typeface="Arial" panose="020B0604020202020204" pitchFamily="34" charset="0"/>
                        <a:cs typeface="Arial" panose="020B0604020202020204" pitchFamily="34" charset="0"/>
                      </a:endParaRPr>
                    </a:p>
                    <a:p>
                      <a:pPr algn="ctr"/>
                      <a:r>
                        <a:rPr lang="en-US" sz="1400" noProof="0" dirty="0" smtClean="0">
                          <a:solidFill>
                            <a:schemeClr val="tx1"/>
                          </a:solidFill>
                          <a:latin typeface="Arial" panose="020B0604020202020204" pitchFamily="34" charset="0"/>
                          <a:cs typeface="Arial" panose="020B0604020202020204" pitchFamily="34" charset="0"/>
                        </a:rPr>
                        <a:t>6 (12)</a:t>
                      </a:r>
                    </a:p>
                    <a:p>
                      <a:pPr algn="ctr"/>
                      <a:r>
                        <a:rPr lang="en-US" sz="1400" noProof="0" dirty="0" smtClean="0">
                          <a:solidFill>
                            <a:schemeClr val="tx1"/>
                          </a:solidFill>
                          <a:latin typeface="Arial" panose="020B0604020202020204" pitchFamily="34" charset="0"/>
                          <a:cs typeface="Arial" panose="020B0604020202020204" pitchFamily="34" charset="0"/>
                        </a:rPr>
                        <a:t>7 (14)</a:t>
                      </a:r>
                      <a:endParaRPr lang="en-US"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US" sz="1400" noProof="0" dirty="0" smtClean="0">
                        <a:solidFill>
                          <a:schemeClr val="tx1"/>
                        </a:solidFill>
                        <a:latin typeface="Arial" panose="020B0604020202020204" pitchFamily="34" charset="0"/>
                        <a:cs typeface="Arial" panose="020B0604020202020204" pitchFamily="34" charset="0"/>
                      </a:endParaRPr>
                    </a:p>
                    <a:p>
                      <a:pPr algn="ctr"/>
                      <a:r>
                        <a:rPr lang="en-US" sz="1400" noProof="0" dirty="0" smtClean="0">
                          <a:solidFill>
                            <a:schemeClr val="tx1"/>
                          </a:solidFill>
                          <a:latin typeface="Arial" panose="020B0604020202020204" pitchFamily="34" charset="0"/>
                          <a:cs typeface="Arial" panose="020B0604020202020204" pitchFamily="34" charset="0"/>
                        </a:rPr>
                        <a:t>5</a:t>
                      </a:r>
                      <a:r>
                        <a:rPr lang="en-US" sz="1400" baseline="0" noProof="0" dirty="0" smtClean="0">
                          <a:solidFill>
                            <a:schemeClr val="tx1"/>
                          </a:solidFill>
                          <a:latin typeface="Arial" panose="020B0604020202020204" pitchFamily="34" charset="0"/>
                          <a:cs typeface="Arial" panose="020B0604020202020204" pitchFamily="34" charset="0"/>
                        </a:rPr>
                        <a:t> (10)</a:t>
                      </a:r>
                    </a:p>
                    <a:p>
                      <a:pPr algn="ctr"/>
                      <a:r>
                        <a:rPr lang="en-US" sz="1400" baseline="0" noProof="0" dirty="0" smtClean="0">
                          <a:solidFill>
                            <a:schemeClr val="tx1"/>
                          </a:solidFill>
                          <a:latin typeface="Arial" panose="020B0604020202020204" pitchFamily="34" charset="0"/>
                          <a:cs typeface="Arial" panose="020B0604020202020204" pitchFamily="34" charset="0"/>
                        </a:rPr>
                        <a:t>3 (6)</a:t>
                      </a:r>
                      <a:endParaRPr lang="en-US"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US" sz="1400" noProof="0" dirty="0" smtClean="0">
                        <a:solidFill>
                          <a:schemeClr val="tx1"/>
                        </a:solidFill>
                        <a:latin typeface="Arial" panose="020B0604020202020204" pitchFamily="34" charset="0"/>
                        <a:cs typeface="Arial" panose="020B0604020202020204" pitchFamily="34" charset="0"/>
                      </a:endParaRPr>
                    </a:p>
                    <a:p>
                      <a:pPr algn="ctr"/>
                      <a:r>
                        <a:rPr lang="en-US" sz="1400" noProof="0" dirty="0" smtClean="0">
                          <a:solidFill>
                            <a:schemeClr val="tx1"/>
                          </a:solidFill>
                          <a:latin typeface="Arial" panose="020B0604020202020204" pitchFamily="34" charset="0"/>
                          <a:cs typeface="Arial" panose="020B0604020202020204" pitchFamily="34" charset="0"/>
                        </a:rPr>
                        <a:t>1 (2)</a:t>
                      </a:r>
                    </a:p>
                    <a:p>
                      <a:pPr algn="ctr"/>
                      <a:r>
                        <a:rPr lang="en-US" sz="1400" noProof="0" dirty="0" smtClean="0">
                          <a:solidFill>
                            <a:schemeClr val="tx1"/>
                          </a:solidFill>
                          <a:latin typeface="Arial" panose="020B0604020202020204" pitchFamily="34" charset="0"/>
                          <a:cs typeface="Arial" panose="020B0604020202020204" pitchFamily="34" charset="0"/>
                        </a:rPr>
                        <a:t>3 (6)</a:t>
                      </a:r>
                      <a:endParaRPr lang="en-US"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US" sz="1400" noProof="0" dirty="0" smtClean="0">
                        <a:solidFill>
                          <a:schemeClr val="tx1"/>
                        </a:solidFill>
                        <a:latin typeface="Arial" panose="020B0604020202020204" pitchFamily="34" charset="0"/>
                        <a:cs typeface="Arial" panose="020B0604020202020204" pitchFamily="34" charset="0"/>
                      </a:endParaRPr>
                    </a:p>
                    <a:p>
                      <a:pPr algn="ctr"/>
                      <a:r>
                        <a:rPr lang="en-US" sz="1400" noProof="0" dirty="0" smtClean="0">
                          <a:solidFill>
                            <a:schemeClr val="tx1"/>
                          </a:solidFill>
                          <a:latin typeface="Arial" panose="020B0604020202020204" pitchFamily="34" charset="0"/>
                          <a:cs typeface="Arial" panose="020B0604020202020204" pitchFamily="34" charset="0"/>
                        </a:rPr>
                        <a:t>0</a:t>
                      </a:r>
                    </a:p>
                    <a:p>
                      <a:pPr algn="ctr"/>
                      <a:r>
                        <a:rPr lang="en-US" sz="1400" noProof="0" dirty="0" smtClean="0">
                          <a:solidFill>
                            <a:schemeClr val="tx1"/>
                          </a:solidFill>
                          <a:latin typeface="Arial" panose="020B0604020202020204" pitchFamily="34" charset="0"/>
                          <a:cs typeface="Arial" panose="020B0604020202020204" pitchFamily="34" charset="0"/>
                        </a:rPr>
                        <a:t>0</a:t>
                      </a:r>
                      <a:endParaRPr lang="en-US"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US" sz="1400" noProof="0" dirty="0" smtClean="0">
                        <a:solidFill>
                          <a:schemeClr val="tx1"/>
                        </a:solidFill>
                        <a:latin typeface="Arial" panose="020B0604020202020204" pitchFamily="34" charset="0"/>
                        <a:cs typeface="Arial" panose="020B0604020202020204" pitchFamily="34" charset="0"/>
                      </a:endParaRPr>
                    </a:p>
                    <a:p>
                      <a:pPr algn="ctr"/>
                      <a:r>
                        <a:rPr lang="en-US" sz="1400" noProof="0" dirty="0" smtClean="0">
                          <a:solidFill>
                            <a:schemeClr val="tx1"/>
                          </a:solidFill>
                          <a:latin typeface="Arial" panose="020B0604020202020204" pitchFamily="34" charset="0"/>
                          <a:cs typeface="Arial" panose="020B0604020202020204" pitchFamily="34" charset="0"/>
                        </a:rPr>
                        <a:t>16 (7)</a:t>
                      </a:r>
                    </a:p>
                    <a:p>
                      <a:pPr algn="ctr"/>
                      <a:r>
                        <a:rPr lang="en-US" sz="1400" noProof="0" dirty="0" smtClean="0">
                          <a:solidFill>
                            <a:schemeClr val="tx1"/>
                          </a:solidFill>
                          <a:latin typeface="Arial" panose="020B0604020202020204" pitchFamily="34" charset="0"/>
                          <a:cs typeface="Arial" panose="020B0604020202020204" pitchFamily="34" charset="0"/>
                        </a:rPr>
                        <a:t>17 (8)</a:t>
                      </a:r>
                      <a:endParaRPr lang="en-US"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US" sz="1400" noProof="0" dirty="0" smtClean="0">
                        <a:solidFill>
                          <a:schemeClr val="tx1"/>
                        </a:solidFill>
                        <a:latin typeface="Arial" panose="020B0604020202020204" pitchFamily="34" charset="0"/>
                        <a:cs typeface="Arial" panose="020B0604020202020204" pitchFamily="34" charset="0"/>
                      </a:endParaRPr>
                    </a:p>
                    <a:p>
                      <a:pPr algn="ctr"/>
                      <a:r>
                        <a:rPr lang="en-US" sz="1400" noProof="0" dirty="0" smtClean="0">
                          <a:solidFill>
                            <a:schemeClr val="tx1"/>
                          </a:solidFill>
                          <a:latin typeface="Arial" panose="020B0604020202020204" pitchFamily="34" charset="0"/>
                          <a:cs typeface="Arial" panose="020B0604020202020204" pitchFamily="34" charset="0"/>
                        </a:rPr>
                        <a:t>9 (4)</a:t>
                      </a:r>
                    </a:p>
                    <a:p>
                      <a:pPr algn="ctr"/>
                      <a:r>
                        <a:rPr lang="en-US" sz="1400" noProof="0" dirty="0" smtClean="0">
                          <a:solidFill>
                            <a:schemeClr val="tx1"/>
                          </a:solidFill>
                          <a:latin typeface="Arial" panose="020B0604020202020204" pitchFamily="34" charset="0"/>
                          <a:cs typeface="Arial" panose="020B0604020202020204" pitchFamily="34" charset="0"/>
                        </a:rPr>
                        <a:t>5 (2)</a:t>
                      </a:r>
                      <a:endParaRPr lang="en-US"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15040563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BILIARY Tract </a:t>
            </a:r>
            <a:r>
              <a:rPr lang="en-GB" dirty="0" err="1" smtClean="0"/>
              <a:t>caNCER</a:t>
            </a:r>
            <a:endParaRPr lang="en-GB" dirty="0"/>
          </a:p>
        </p:txBody>
      </p:sp>
      <p:sp>
        <p:nvSpPr>
          <p:cNvPr id="3" name="Text Placeholder 2"/>
          <p:cNvSpPr>
            <a:spLocks noGrp="1"/>
          </p:cNvSpPr>
          <p:nvPr>
            <p:ph type="body" idx="1"/>
          </p:nvPr>
        </p:nvSpPr>
        <p:spPr/>
        <p:txBody>
          <a:bodyPr/>
          <a:lstStyle/>
          <a:p>
            <a:r>
              <a:rPr lang="en-GB" b="1" dirty="0"/>
              <a:t>Cancers of the </a:t>
            </a:r>
            <a:r>
              <a:rPr lang="en-GB" b="1" dirty="0" smtClean="0"/>
              <a:t>pancreas</a:t>
            </a:r>
            <a:r>
              <a:rPr lang="en-GB" b="1" dirty="0"/>
              <a:t>, small bowel and hepatobiliary </a:t>
            </a:r>
            <a:r>
              <a:rPr lang="en-GB" b="1" dirty="0" smtClean="0"/>
              <a:t>tract</a:t>
            </a:r>
            <a:endParaRPr lang="en-GB" b="1" dirty="0"/>
          </a:p>
        </p:txBody>
      </p:sp>
    </p:spTree>
    <p:extLst>
      <p:ext uri="{BB962C8B-B14F-4D97-AF65-F5344CB8AC3E}">
        <p14:creationId xmlns:p14="http://schemas.microsoft.com/office/powerpoint/2010/main" val="28926413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225: </a:t>
            </a:r>
            <a:r>
              <a:rPr lang="en-GB" dirty="0" err="1"/>
              <a:t>Gemox</a:t>
            </a:r>
            <a:r>
              <a:rPr lang="en-GB" dirty="0"/>
              <a:t> versus surveillance following surgery of localized biliary tract cancer: Results of the PRODIGE 12-ACCORD 18 (UNICANCER GI) phase III </a:t>
            </a:r>
            <a:r>
              <a:rPr lang="en-GB" dirty="0" smtClean="0"/>
              <a:t>trial – </a:t>
            </a:r>
            <a:r>
              <a:rPr lang="en-GB" dirty="0" err="1" smtClean="0"/>
              <a:t>Edeline</a:t>
            </a:r>
            <a:r>
              <a:rPr lang="en-GB" dirty="0" smtClean="0"/>
              <a:t> J, et al</a:t>
            </a:r>
            <a:endParaRPr lang="en-GB" dirty="0"/>
          </a:p>
        </p:txBody>
      </p:sp>
      <p:sp>
        <p:nvSpPr>
          <p:cNvPr id="3" name="Content Placeholder 2"/>
          <p:cNvSpPr>
            <a:spLocks noGrp="1"/>
          </p:cNvSpPr>
          <p:nvPr>
            <p:ph idx="1"/>
          </p:nvPr>
        </p:nvSpPr>
        <p:spPr>
          <a:xfrm>
            <a:off x="365124" y="1254035"/>
            <a:ext cx="8413751" cy="1108165"/>
          </a:xfrm>
        </p:spPr>
        <p:txBody>
          <a:bodyPr/>
          <a:lstStyle/>
          <a:p>
            <a:pPr marL="0" indent="0">
              <a:buNone/>
            </a:pPr>
            <a:r>
              <a:rPr lang="en-GB" b="1" dirty="0" smtClean="0"/>
              <a:t>Study objective</a:t>
            </a:r>
          </a:p>
          <a:p>
            <a:r>
              <a:rPr lang="en-GB" dirty="0" smtClean="0"/>
              <a:t>To assess the efficacy and safety of adjuvant GEMOX vs. surveillance in patients with biliary tract cancer </a:t>
            </a:r>
            <a:endParaRPr lang="en-GB" dirty="0"/>
          </a:p>
        </p:txBody>
      </p:sp>
      <p:sp>
        <p:nvSpPr>
          <p:cNvPr id="5" name="Text Placeholder 4"/>
          <p:cNvSpPr>
            <a:spLocks noGrp="1"/>
          </p:cNvSpPr>
          <p:nvPr>
            <p:ph type="body" sz="quarter" idx="11"/>
          </p:nvPr>
        </p:nvSpPr>
        <p:spPr/>
        <p:txBody>
          <a:bodyPr/>
          <a:lstStyle/>
          <a:p>
            <a:r>
              <a:rPr lang="en-GB" dirty="0" err="1" smtClean="0"/>
              <a:t>Edeline</a:t>
            </a:r>
            <a:r>
              <a:rPr lang="en-GB" dirty="0" smtClean="0"/>
              <a:t> J,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225</a:t>
            </a:r>
            <a:endParaRPr lang="en-GB" dirty="0"/>
          </a:p>
        </p:txBody>
      </p:sp>
      <p:sp>
        <p:nvSpPr>
          <p:cNvPr id="7" name="Oval 14"/>
          <p:cNvSpPr>
            <a:spLocks noChangeArrowheads="1"/>
          </p:cNvSpPr>
          <p:nvPr/>
        </p:nvSpPr>
        <p:spPr bwMode="auto">
          <a:xfrm>
            <a:off x="3941537" y="347577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1:1</a:t>
            </a:r>
            <a:endParaRPr lang="en-GB" altLang="zh-CN" b="1" dirty="0">
              <a:solidFill>
                <a:srgbClr val="043882"/>
              </a:solidFill>
              <a:ea typeface="SimSun" pitchFamily="2" charset="-122"/>
            </a:endParaRPr>
          </a:p>
        </p:txBody>
      </p:sp>
      <p:cxnSp>
        <p:nvCxnSpPr>
          <p:cNvPr id="8" name="AutoShape 15"/>
          <p:cNvCxnSpPr>
            <a:cxnSpLocks noChangeShapeType="1"/>
            <a:stCxn id="7" idx="0"/>
            <a:endCxn id="13" idx="1"/>
          </p:cNvCxnSpPr>
          <p:nvPr/>
        </p:nvCxnSpPr>
        <p:spPr bwMode="auto">
          <a:xfrm rot="5400000" flipH="1" flipV="1">
            <a:off x="4068349" y="2742121"/>
            <a:ext cx="898640" cy="568669"/>
          </a:xfrm>
          <a:prstGeom prst="bentConnector2">
            <a:avLst/>
          </a:prstGeom>
          <a:noFill/>
          <a:ln w="57150">
            <a:solidFill>
              <a:schemeClr val="bg2">
                <a:lumMod val="60000"/>
                <a:lumOff val="40000"/>
              </a:schemeClr>
            </a:solidFill>
            <a:round/>
            <a:headEnd/>
            <a:tailEnd type="triangle" w="med" len="med"/>
          </a:ln>
        </p:spPr>
      </p:cxnSp>
      <p:sp>
        <p:nvSpPr>
          <p:cNvPr id="10" name="Content Placeholder 26"/>
          <p:cNvSpPr txBox="1">
            <a:spLocks/>
          </p:cNvSpPr>
          <p:nvPr/>
        </p:nvSpPr>
        <p:spPr bwMode="auto">
          <a:xfrm>
            <a:off x="4855935" y="3127671"/>
            <a:ext cx="4059465" cy="892175"/>
          </a:xfrm>
          <a:prstGeom prst="rect">
            <a:avLst/>
          </a:prstGeom>
          <a:noFill/>
          <a:ln w="9525">
            <a:noFill/>
            <a:miter lim="800000"/>
            <a:headEnd/>
            <a:tailEnd/>
          </a:ln>
        </p:spPr>
        <p:txBody>
          <a:bodyPr/>
          <a:lstStyle/>
          <a:p>
            <a:pPr marL="190500" indent="-190500">
              <a:spcBef>
                <a:spcPts val="0"/>
              </a:spcBef>
              <a:spcAft>
                <a:spcPts val="400"/>
              </a:spcAft>
              <a:defRPr/>
            </a:pPr>
            <a:r>
              <a:rPr lang="en-GB" sz="1200" b="1" dirty="0">
                <a:solidFill>
                  <a:srgbClr val="043882"/>
                </a:solidFill>
                <a:latin typeface="Arial"/>
              </a:rPr>
              <a:t>Stratification</a:t>
            </a:r>
          </a:p>
          <a:p>
            <a:pPr marL="203200" indent="-203200">
              <a:spcBef>
                <a:spcPts val="0"/>
              </a:spcBef>
              <a:spcAft>
                <a:spcPts val="400"/>
              </a:spcAft>
              <a:buFont typeface="Arial" pitchFamily="34" charset="0"/>
              <a:buChar char="•"/>
              <a:defRPr/>
            </a:pPr>
            <a:r>
              <a:rPr lang="en-GB" sz="1200" dirty="0" smtClean="0">
                <a:solidFill>
                  <a:srgbClr val="4D4D4D"/>
                </a:solidFill>
                <a:latin typeface="Arial"/>
              </a:rPr>
              <a:t>Tumour site (ICC vs. ECC/</a:t>
            </a:r>
            <a:r>
              <a:rPr lang="en-GB" sz="1200" dirty="0" err="1" smtClean="0">
                <a:solidFill>
                  <a:srgbClr val="4D4D4D"/>
                </a:solidFill>
                <a:latin typeface="Arial"/>
              </a:rPr>
              <a:t>Hilar</a:t>
            </a:r>
            <a:r>
              <a:rPr lang="en-GB" sz="1200" dirty="0" smtClean="0">
                <a:solidFill>
                  <a:srgbClr val="4D4D4D"/>
                </a:solidFill>
                <a:latin typeface="Arial"/>
              </a:rPr>
              <a:t> vs. GBC)</a:t>
            </a:r>
          </a:p>
          <a:p>
            <a:pPr marL="203200" indent="-203200">
              <a:spcBef>
                <a:spcPts val="0"/>
              </a:spcBef>
              <a:spcAft>
                <a:spcPts val="400"/>
              </a:spcAft>
              <a:buFont typeface="Arial" pitchFamily="34" charset="0"/>
              <a:buChar char="•"/>
              <a:defRPr/>
            </a:pPr>
            <a:r>
              <a:rPr lang="en-GB" sz="1200" dirty="0" smtClean="0">
                <a:solidFill>
                  <a:srgbClr val="4D4D4D"/>
                </a:solidFill>
                <a:latin typeface="Arial"/>
              </a:rPr>
              <a:t>R0 vs. R1</a:t>
            </a:r>
          </a:p>
          <a:p>
            <a:pPr marL="203200" indent="-203200">
              <a:spcBef>
                <a:spcPts val="0"/>
              </a:spcBef>
              <a:spcAft>
                <a:spcPts val="400"/>
              </a:spcAft>
              <a:buFont typeface="Arial" pitchFamily="34" charset="0"/>
              <a:buChar char="•"/>
              <a:defRPr/>
            </a:pPr>
            <a:r>
              <a:rPr lang="en-GB" sz="1200" dirty="0" smtClean="0">
                <a:solidFill>
                  <a:srgbClr val="4D4D4D"/>
                </a:solidFill>
                <a:latin typeface="Arial"/>
              </a:rPr>
              <a:t>N0 vs. N+ vs. </a:t>
            </a:r>
            <a:r>
              <a:rPr lang="en-GB" sz="1200" dirty="0" err="1" smtClean="0">
                <a:solidFill>
                  <a:srgbClr val="4D4D4D"/>
                </a:solidFill>
                <a:latin typeface="Arial"/>
              </a:rPr>
              <a:t>Nx</a:t>
            </a:r>
            <a:endParaRPr lang="en-GB" sz="1200" dirty="0" smtClean="0">
              <a:solidFill>
                <a:srgbClr val="4D4D4D"/>
              </a:solidFill>
              <a:latin typeface="Arial"/>
            </a:endParaRPr>
          </a:p>
          <a:p>
            <a:pPr marL="203200" indent="-203200">
              <a:spcBef>
                <a:spcPts val="0"/>
              </a:spcBef>
              <a:spcAft>
                <a:spcPts val="400"/>
              </a:spcAft>
              <a:buFont typeface="Arial" pitchFamily="34" charset="0"/>
              <a:buChar char="•"/>
              <a:defRPr/>
            </a:pPr>
            <a:r>
              <a:rPr lang="en-GB" sz="1200" dirty="0" smtClean="0">
                <a:solidFill>
                  <a:srgbClr val="4D4D4D"/>
                </a:solidFill>
                <a:latin typeface="Arial"/>
              </a:rPr>
              <a:t>Centres</a:t>
            </a:r>
            <a:endParaRPr lang="en-GB" sz="1200" dirty="0">
              <a:solidFill>
                <a:srgbClr val="4D4D4D"/>
              </a:solidFill>
              <a:latin typeface="Arial"/>
            </a:endParaRPr>
          </a:p>
        </p:txBody>
      </p:sp>
      <p:cxnSp>
        <p:nvCxnSpPr>
          <p:cNvPr id="11" name="AutoShape 19"/>
          <p:cNvCxnSpPr>
            <a:cxnSpLocks noChangeShapeType="1"/>
            <a:stCxn id="14" idx="3"/>
            <a:endCxn id="7" idx="2"/>
          </p:cNvCxnSpPr>
          <p:nvPr/>
        </p:nvCxnSpPr>
        <p:spPr bwMode="auto">
          <a:xfrm>
            <a:off x="3684814" y="3767875"/>
            <a:ext cx="256723" cy="0"/>
          </a:xfrm>
          <a:prstGeom prst="straightConnector1">
            <a:avLst/>
          </a:prstGeom>
          <a:noFill/>
          <a:ln w="57150">
            <a:solidFill>
              <a:schemeClr val="bg2">
                <a:lumMod val="60000"/>
                <a:lumOff val="40000"/>
              </a:schemeClr>
            </a:solidFill>
            <a:round/>
            <a:headEnd type="none" w="med" len="med"/>
            <a:tailEnd type="none" w="med" len="med"/>
          </a:ln>
        </p:spPr>
      </p:cxnSp>
      <p:sp>
        <p:nvSpPr>
          <p:cNvPr id="13" name="AutoShape 8"/>
          <p:cNvSpPr>
            <a:spLocks noChangeArrowheads="1"/>
          </p:cNvSpPr>
          <p:nvPr/>
        </p:nvSpPr>
        <p:spPr bwMode="auto">
          <a:xfrm>
            <a:off x="4802004" y="2026599"/>
            <a:ext cx="3776731" cy="1101072"/>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b="1" dirty="0" smtClean="0">
                <a:solidFill>
                  <a:srgbClr val="FFFFFF"/>
                </a:solidFill>
                <a:ea typeface="SimSun" pitchFamily="2" charset="-122"/>
              </a:rPr>
              <a:t>GEMOX</a:t>
            </a:r>
          </a:p>
          <a:p>
            <a:pPr algn="ctr" defTabSz="892175" eaLnBrk="0" hangingPunct="0"/>
            <a:r>
              <a:rPr lang="en-GB" altLang="zh-CN" sz="1400" dirty="0">
                <a:solidFill>
                  <a:srgbClr val="FFFFFF"/>
                </a:solidFill>
                <a:ea typeface="SimSun" pitchFamily="2" charset="-122"/>
              </a:rPr>
              <a:t>G</a:t>
            </a:r>
            <a:r>
              <a:rPr lang="en-GB" altLang="zh-CN" sz="1400" dirty="0" smtClean="0">
                <a:solidFill>
                  <a:srgbClr val="FFFFFF"/>
                </a:solidFill>
                <a:ea typeface="SimSun" pitchFamily="2" charset="-122"/>
              </a:rPr>
              <a:t>emcitabine 1000 mg/m</a:t>
            </a:r>
            <a:r>
              <a:rPr lang="en-GB" altLang="zh-CN" sz="1400" baseline="30000" dirty="0" smtClean="0">
                <a:solidFill>
                  <a:srgbClr val="FFFFFF"/>
                </a:solidFill>
                <a:ea typeface="SimSun" pitchFamily="2" charset="-122"/>
              </a:rPr>
              <a:t>2</a:t>
            </a:r>
            <a:r>
              <a:rPr lang="en-GB" altLang="zh-CN" sz="1400" dirty="0" smtClean="0">
                <a:solidFill>
                  <a:srgbClr val="FFFFFF"/>
                </a:solidFill>
                <a:ea typeface="SimSun" pitchFamily="2" charset="-122"/>
              </a:rPr>
              <a:t> d1 +</a:t>
            </a:r>
          </a:p>
          <a:p>
            <a:pPr algn="ctr" defTabSz="892175" eaLnBrk="0" hangingPunct="0"/>
            <a:r>
              <a:rPr lang="en-GB" altLang="zh-CN" sz="1400" dirty="0">
                <a:solidFill>
                  <a:srgbClr val="FFFFFF"/>
                </a:solidFill>
                <a:ea typeface="SimSun" pitchFamily="2" charset="-122"/>
              </a:rPr>
              <a:t>o</a:t>
            </a:r>
            <a:r>
              <a:rPr lang="en-GB" altLang="zh-CN" sz="1400" dirty="0" smtClean="0">
                <a:solidFill>
                  <a:srgbClr val="FFFFFF"/>
                </a:solidFill>
                <a:ea typeface="SimSun" pitchFamily="2" charset="-122"/>
              </a:rPr>
              <a:t>xaliplatin 85 mg/m</a:t>
            </a:r>
            <a:r>
              <a:rPr lang="en-GB" altLang="zh-CN" sz="1400" baseline="30000" dirty="0" smtClean="0">
                <a:solidFill>
                  <a:srgbClr val="FFFFFF"/>
                </a:solidFill>
                <a:ea typeface="SimSun" pitchFamily="2" charset="-122"/>
              </a:rPr>
              <a:t>2</a:t>
            </a:r>
            <a:r>
              <a:rPr lang="en-GB" altLang="zh-CN" sz="1400" dirty="0" smtClean="0">
                <a:solidFill>
                  <a:srgbClr val="FFFFFF"/>
                </a:solidFill>
                <a:ea typeface="SimSun" pitchFamily="2" charset="-122"/>
              </a:rPr>
              <a:t> d2 (12 cycles)</a:t>
            </a:r>
          </a:p>
          <a:p>
            <a:pPr algn="ctr" defTabSz="892175" eaLnBrk="0" hangingPunct="0"/>
            <a:r>
              <a:rPr lang="en-GB" altLang="zh-CN" sz="1400" dirty="0" smtClean="0">
                <a:solidFill>
                  <a:srgbClr val="FFFFFF"/>
                </a:solidFill>
                <a:ea typeface="SimSun" pitchFamily="2" charset="-122"/>
              </a:rPr>
              <a:t>(n=94)</a:t>
            </a:r>
            <a:endParaRPr lang="en-GB" altLang="zh-CN" sz="1400" dirty="0">
              <a:solidFill>
                <a:srgbClr val="FFFFFF"/>
              </a:solidFill>
              <a:ea typeface="SimSun" pitchFamily="2" charset="-122"/>
            </a:endParaRPr>
          </a:p>
        </p:txBody>
      </p:sp>
      <p:sp>
        <p:nvSpPr>
          <p:cNvPr id="14" name="AutoShape 9"/>
          <p:cNvSpPr>
            <a:spLocks noChangeArrowheads="1"/>
          </p:cNvSpPr>
          <p:nvPr/>
        </p:nvSpPr>
        <p:spPr bwMode="auto">
          <a:xfrm>
            <a:off x="365124" y="2553440"/>
            <a:ext cx="3319690"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smtClean="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Biliary tract cancer (ICC/ECC/GBC)</a:t>
            </a:r>
            <a:endParaRPr lang="en-GB" altLang="zh-CN" sz="1600" i="1"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sz="1600" dirty="0" smtClean="0">
                <a:solidFill>
                  <a:srgbClr val="FFFFFF"/>
                </a:solidFill>
                <a:ea typeface="SimSun" pitchFamily="2" charset="-122"/>
              </a:rPr>
              <a:t>R0 or R1 surgery</a:t>
            </a:r>
            <a:r>
              <a:rPr lang="en-GB" altLang="zh-CN" sz="1600" dirty="0" smtClean="0">
                <a:solidFill>
                  <a:srgbClr val="FFFFFF"/>
                </a:solidFill>
                <a:ea typeface="SimSun" pitchFamily="2" charset="-122"/>
              </a:rPr>
              <a:t> </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ECOG PS 0–2</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Adequate liver function</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Randomisation within 3 months of surgery</a:t>
            </a:r>
          </a:p>
        </p:txBody>
      </p:sp>
      <p:sp>
        <p:nvSpPr>
          <p:cNvPr id="15" name="Rectangle 9"/>
          <p:cNvSpPr txBox="1">
            <a:spLocks noChangeArrowheads="1"/>
          </p:cNvSpPr>
          <p:nvPr/>
        </p:nvSpPr>
        <p:spPr bwMode="auto">
          <a:xfrm>
            <a:off x="365124" y="5514040"/>
            <a:ext cx="4130676" cy="734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400" b="1" dirty="0" smtClean="0">
                <a:solidFill>
                  <a:schemeClr val="bg2"/>
                </a:solidFill>
              </a:rPr>
              <a:t>PRIMARY ENDPOINTS</a:t>
            </a:r>
          </a:p>
          <a:p>
            <a:r>
              <a:rPr lang="en-GB" sz="1400" dirty="0" smtClean="0"/>
              <a:t>Relapse-free survival, </a:t>
            </a:r>
            <a:r>
              <a:rPr lang="en-GB" sz="1400" dirty="0" err="1" smtClean="0"/>
              <a:t>QoL</a:t>
            </a:r>
            <a:endParaRPr lang="en-GB" sz="1400" dirty="0" smtClean="0"/>
          </a:p>
          <a:p>
            <a:endParaRPr lang="en-GB" sz="1400" dirty="0" smtClean="0"/>
          </a:p>
        </p:txBody>
      </p:sp>
      <p:sp>
        <p:nvSpPr>
          <p:cNvPr id="16" name="Content Placeholder 26"/>
          <p:cNvSpPr txBox="1">
            <a:spLocks/>
          </p:cNvSpPr>
          <p:nvPr/>
        </p:nvSpPr>
        <p:spPr>
          <a:xfrm>
            <a:off x="4648200" y="5514040"/>
            <a:ext cx="4130675" cy="7343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400" b="1" dirty="0" smtClean="0">
                <a:solidFill>
                  <a:schemeClr val="bg2"/>
                </a:solidFill>
              </a:rPr>
              <a:t>SECONDARY ENDPOINTS</a:t>
            </a:r>
          </a:p>
          <a:p>
            <a:r>
              <a:rPr lang="en-GB" sz="1400" dirty="0" smtClean="0"/>
              <a:t>OS, DFS, toxicity</a:t>
            </a:r>
          </a:p>
        </p:txBody>
      </p:sp>
      <p:cxnSp>
        <p:nvCxnSpPr>
          <p:cNvPr id="17" name="AutoShape 16"/>
          <p:cNvCxnSpPr>
            <a:cxnSpLocks noChangeShapeType="1"/>
            <a:stCxn id="7" idx="4"/>
            <a:endCxn id="20" idx="1"/>
          </p:cNvCxnSpPr>
          <p:nvPr/>
        </p:nvCxnSpPr>
        <p:spPr bwMode="auto">
          <a:xfrm rot="16200000" flipH="1">
            <a:off x="4134822" y="4158487"/>
            <a:ext cx="828999" cy="631973"/>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4865308" y="4338438"/>
            <a:ext cx="3774503" cy="1101072"/>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b="1" dirty="0" smtClean="0">
                <a:solidFill>
                  <a:srgbClr val="4D4D4D"/>
                </a:solidFill>
                <a:ea typeface="SimSun" pitchFamily="2" charset="-122"/>
              </a:rPr>
              <a:t>Surveillance only</a:t>
            </a:r>
          </a:p>
          <a:p>
            <a:pPr algn="ctr" defTabSz="892175" eaLnBrk="0" hangingPunct="0"/>
            <a:r>
              <a:rPr lang="en-GB" altLang="zh-CN" sz="1400" dirty="0" smtClean="0">
                <a:solidFill>
                  <a:srgbClr val="4D4D4D"/>
                </a:solidFill>
                <a:ea typeface="SimSun" pitchFamily="2" charset="-122"/>
              </a:rPr>
              <a:t>ACE, CA19-9 and computed tomography scans every  3 months for 2 years, </a:t>
            </a:r>
            <a:br>
              <a:rPr lang="en-GB" altLang="zh-CN" sz="1400" dirty="0" smtClean="0">
                <a:solidFill>
                  <a:srgbClr val="4D4D4D"/>
                </a:solidFill>
                <a:ea typeface="SimSun" pitchFamily="2" charset="-122"/>
              </a:rPr>
            </a:br>
            <a:r>
              <a:rPr lang="en-GB" altLang="zh-CN" sz="1400" dirty="0" smtClean="0">
                <a:solidFill>
                  <a:srgbClr val="4D4D4D"/>
                </a:solidFill>
                <a:ea typeface="SimSun" pitchFamily="2" charset="-122"/>
              </a:rPr>
              <a:t>then every 6 months for 3 years</a:t>
            </a:r>
          </a:p>
          <a:p>
            <a:pPr algn="ctr" defTabSz="892175" eaLnBrk="0" hangingPunct="0"/>
            <a:r>
              <a:rPr lang="en-GB" altLang="zh-CN" sz="1400" dirty="0" smtClean="0">
                <a:solidFill>
                  <a:srgbClr val="4D4D4D"/>
                </a:solidFill>
                <a:ea typeface="SimSun" pitchFamily="2" charset="-122"/>
              </a:rPr>
              <a:t>(n=99)</a:t>
            </a:r>
          </a:p>
        </p:txBody>
      </p:sp>
    </p:spTree>
    <p:extLst>
      <p:ext uri="{BB962C8B-B14F-4D97-AF65-F5344CB8AC3E}">
        <p14:creationId xmlns:p14="http://schemas.microsoft.com/office/powerpoint/2010/main" val="24767541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225: </a:t>
            </a:r>
            <a:r>
              <a:rPr lang="en-GB" dirty="0" err="1"/>
              <a:t>Gemox</a:t>
            </a:r>
            <a:r>
              <a:rPr lang="en-GB" dirty="0"/>
              <a:t> versus surveillance following surgery of localized biliary tract cancer: Results of the PRODIGE 12-ACCORD 18 (UNICANCER GI) phase III </a:t>
            </a:r>
            <a:r>
              <a:rPr lang="en-GB" dirty="0" smtClean="0"/>
              <a:t>trial – </a:t>
            </a:r>
            <a:r>
              <a:rPr lang="en-GB" dirty="0" err="1" smtClean="0"/>
              <a:t>Edeline</a:t>
            </a:r>
            <a:r>
              <a:rPr lang="en-GB" dirty="0" smtClean="0"/>
              <a:t> J, et al</a:t>
            </a:r>
            <a:endParaRPr lang="en-GB" dirty="0"/>
          </a:p>
        </p:txBody>
      </p:sp>
      <p:sp>
        <p:nvSpPr>
          <p:cNvPr id="3" name="Content Placeholder 2"/>
          <p:cNvSpPr>
            <a:spLocks noGrp="1"/>
          </p:cNvSpPr>
          <p:nvPr>
            <p:ph idx="1"/>
          </p:nvPr>
        </p:nvSpPr>
        <p:spPr>
          <a:xfrm>
            <a:off x="365124" y="1254035"/>
            <a:ext cx="8413751" cy="574765"/>
          </a:xfrm>
        </p:spPr>
        <p:txBody>
          <a:bodyPr/>
          <a:lstStyle/>
          <a:p>
            <a:pPr marL="0" indent="0">
              <a:buNone/>
            </a:pPr>
            <a:r>
              <a:rPr lang="en-GB" b="1" dirty="0" smtClean="0"/>
              <a:t>Key results</a:t>
            </a:r>
            <a:endParaRPr lang="en-GB" b="1" dirty="0"/>
          </a:p>
        </p:txBody>
      </p:sp>
      <p:sp>
        <p:nvSpPr>
          <p:cNvPr id="5" name="Text Placeholder 4"/>
          <p:cNvSpPr>
            <a:spLocks noGrp="1"/>
          </p:cNvSpPr>
          <p:nvPr>
            <p:ph type="body" sz="quarter" idx="11"/>
          </p:nvPr>
        </p:nvSpPr>
        <p:spPr/>
        <p:txBody>
          <a:bodyPr/>
          <a:lstStyle/>
          <a:p>
            <a:r>
              <a:rPr lang="en-GB" dirty="0" err="1" smtClean="0"/>
              <a:t>Edeline</a:t>
            </a:r>
            <a:r>
              <a:rPr lang="en-GB" dirty="0" smtClean="0"/>
              <a:t> J,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225</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71530319"/>
              </p:ext>
            </p:extLst>
          </p:nvPr>
        </p:nvGraphicFramePr>
        <p:xfrm>
          <a:off x="4267201" y="1950720"/>
          <a:ext cx="4506913" cy="1325880"/>
        </p:xfrm>
        <a:graphic>
          <a:graphicData uri="http://schemas.openxmlformats.org/drawingml/2006/table">
            <a:tbl>
              <a:tblPr firstRow="1" bandRow="1">
                <a:tableStyleId>{2D5ABB26-0587-4C30-8999-92F81FD0307C}</a:tableStyleId>
              </a:tblPr>
              <a:tblGrid>
                <a:gridCol w="2057399"/>
                <a:gridCol w="1224757"/>
                <a:gridCol w="1224757"/>
              </a:tblGrid>
              <a:tr h="171450">
                <a:tc>
                  <a:txBody>
                    <a:bodyPr/>
                    <a:lstStyle/>
                    <a:p>
                      <a:r>
                        <a:rPr lang="en-GB" sz="1050" dirty="0" smtClean="0"/>
                        <a:t>Relapse</a:t>
                      </a:r>
                      <a:r>
                        <a:rPr lang="en-GB" sz="1050" baseline="0" dirty="0" smtClean="0"/>
                        <a:t>-free survival</a:t>
                      </a:r>
                      <a:endParaRPr lang="en-GB" sz="1050" dirty="0"/>
                    </a:p>
                  </a:txBody>
                  <a:tcP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solidFill>
                      <a:schemeClr val="tx2"/>
                    </a:solidFill>
                  </a:tcPr>
                </a:tc>
                <a:tc>
                  <a:txBody>
                    <a:bodyPr/>
                    <a:lstStyle/>
                    <a:p>
                      <a:pPr algn="ctr"/>
                      <a:r>
                        <a:rPr lang="en-GB" sz="1050" dirty="0" smtClean="0"/>
                        <a:t>GEMOX</a:t>
                      </a:r>
                      <a:endParaRPr lang="en-GB" sz="1050" dirty="0"/>
                    </a:p>
                  </a:txBody>
                  <a:tcPr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solidFill>
                      <a:schemeClr val="tx2"/>
                    </a:solidFill>
                  </a:tcPr>
                </a:tc>
                <a:tc>
                  <a:txBody>
                    <a:bodyPr/>
                    <a:lstStyle/>
                    <a:p>
                      <a:pPr algn="ctr"/>
                      <a:r>
                        <a:rPr lang="en-GB" sz="1050" dirty="0" smtClean="0"/>
                        <a:t>Surveillance</a:t>
                      </a:r>
                      <a:endParaRPr lang="en-GB" sz="1050" dirty="0"/>
                    </a:p>
                  </a:txBody>
                  <a:tcPr anchor="b">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solidFill>
                      <a:schemeClr val="tx2"/>
                    </a:solidFill>
                  </a:tcPr>
                </a:tc>
              </a:tr>
              <a:tr h="171450">
                <a:tc>
                  <a:txBody>
                    <a:bodyPr/>
                    <a:lstStyle/>
                    <a:p>
                      <a:r>
                        <a:rPr lang="en-GB" sz="1050" dirty="0" smtClean="0"/>
                        <a:t>Median, months </a:t>
                      </a:r>
                    </a:p>
                    <a:p>
                      <a:r>
                        <a:rPr lang="en-GB" sz="1050" dirty="0" smtClean="0"/>
                        <a:t>(95%CI)</a:t>
                      </a:r>
                      <a:endParaRPr lang="en-GB" sz="1050" dirty="0"/>
                    </a:p>
                  </a:txBody>
                  <a:tcPr>
                    <a:lnT w="12700" cap="flat" cmpd="sng" algn="ctr">
                      <a:solidFill>
                        <a:srgbClr val="4D4D4D"/>
                      </a:solidFill>
                      <a:prstDash val="solid"/>
                      <a:round/>
                      <a:headEnd type="none" w="med" len="med"/>
                      <a:tailEnd type="none" w="med" len="med"/>
                    </a:lnT>
                    <a:solidFill>
                      <a:schemeClr val="tx2"/>
                    </a:solidFill>
                  </a:tcPr>
                </a:tc>
                <a:tc>
                  <a:txBody>
                    <a:bodyPr/>
                    <a:lstStyle/>
                    <a:p>
                      <a:pPr algn="ctr"/>
                      <a:r>
                        <a:rPr lang="en-GB" sz="1050" dirty="0" smtClean="0"/>
                        <a:t>30.4 </a:t>
                      </a:r>
                    </a:p>
                    <a:p>
                      <a:pPr algn="ctr"/>
                      <a:r>
                        <a:rPr lang="en-GB" sz="1050" dirty="0" smtClean="0"/>
                        <a:t>(15.4, 45.8)</a:t>
                      </a:r>
                      <a:endParaRPr lang="en-GB" sz="1050" dirty="0"/>
                    </a:p>
                  </a:txBody>
                  <a:tcPr anchor="ctr">
                    <a:lnT w="12700" cap="flat" cmpd="sng" algn="ctr">
                      <a:solidFill>
                        <a:srgbClr val="4D4D4D"/>
                      </a:solidFill>
                      <a:prstDash val="solid"/>
                      <a:round/>
                      <a:headEnd type="none" w="med" len="med"/>
                      <a:tailEnd type="none" w="med" len="med"/>
                    </a:lnT>
                    <a:solidFill>
                      <a:schemeClr val="tx2"/>
                    </a:solidFill>
                  </a:tcPr>
                </a:tc>
                <a:tc>
                  <a:txBody>
                    <a:bodyPr/>
                    <a:lstStyle/>
                    <a:p>
                      <a:pPr algn="ctr"/>
                      <a:r>
                        <a:rPr lang="en-GB" sz="1050" dirty="0" smtClean="0"/>
                        <a:t>22.0 </a:t>
                      </a:r>
                    </a:p>
                    <a:p>
                      <a:pPr algn="ctr"/>
                      <a:r>
                        <a:rPr lang="en-GB" sz="1050" dirty="0" smtClean="0"/>
                        <a:t>(13.6, 38.3)</a:t>
                      </a:r>
                      <a:endParaRPr lang="en-GB" sz="1050" dirty="0"/>
                    </a:p>
                  </a:txBody>
                  <a:tcPr anchor="ctr">
                    <a:lnT w="12700" cap="flat" cmpd="sng" algn="ctr">
                      <a:solidFill>
                        <a:srgbClr val="4D4D4D"/>
                      </a:solidFill>
                      <a:prstDash val="solid"/>
                      <a:round/>
                      <a:headEnd type="none" w="med" len="med"/>
                      <a:tailEnd type="none" w="med" len="med"/>
                    </a:lnT>
                    <a:solidFill>
                      <a:schemeClr val="tx2"/>
                    </a:solidFill>
                  </a:tcPr>
                </a:tc>
              </a:tr>
              <a:tr h="0">
                <a:tc>
                  <a:txBody>
                    <a:bodyPr/>
                    <a:lstStyle/>
                    <a:p>
                      <a:endParaRPr lang="en-GB" sz="1050" dirty="0"/>
                    </a:p>
                  </a:txBody>
                  <a:tcPr>
                    <a:solidFill>
                      <a:schemeClr val="tx2"/>
                    </a:solidFill>
                  </a:tcPr>
                </a:tc>
                <a:tc gridSpan="2">
                  <a:txBody>
                    <a:bodyPr/>
                    <a:lstStyle/>
                    <a:p>
                      <a:pPr algn="ctr"/>
                      <a:r>
                        <a:rPr lang="en-GB" sz="1050" dirty="0" smtClean="0"/>
                        <a:t>HR</a:t>
                      </a:r>
                      <a:r>
                        <a:rPr lang="en-GB" sz="1050" baseline="0" dirty="0" smtClean="0"/>
                        <a:t> 0.83 (95%CI 0.58, 1.19); p=0.31</a:t>
                      </a:r>
                      <a:endParaRPr lang="en-GB" sz="1050" dirty="0"/>
                    </a:p>
                  </a:txBody>
                  <a:tcPr anchor="ctr">
                    <a:solidFill>
                      <a:schemeClr val="tx2"/>
                    </a:solidFill>
                  </a:tcPr>
                </a:tc>
                <a:tc hMerge="1">
                  <a:txBody>
                    <a:bodyPr/>
                    <a:lstStyle/>
                    <a:p>
                      <a:endParaRPr lang="en-GB" sz="1100" dirty="0"/>
                    </a:p>
                  </a:txBody>
                  <a:tcPr/>
                </a:tc>
              </a:tr>
              <a:tr h="238125">
                <a:tc>
                  <a:txBody>
                    <a:bodyPr/>
                    <a:lstStyle/>
                    <a:p>
                      <a:r>
                        <a:rPr lang="en-GB" sz="1050" dirty="0" smtClean="0"/>
                        <a:t>4-year</a:t>
                      </a:r>
                      <a:r>
                        <a:rPr lang="en-GB" sz="1050" baseline="0" dirty="0" smtClean="0"/>
                        <a:t> relapse-free survival, % (95%CI)</a:t>
                      </a:r>
                      <a:endParaRPr lang="en-GB" sz="1050" dirty="0"/>
                    </a:p>
                  </a:txBody>
                  <a:tcPr>
                    <a:lnB w="12700" cap="flat" cmpd="sng" algn="ctr">
                      <a:solidFill>
                        <a:srgbClr val="4D4D4D"/>
                      </a:solidFill>
                      <a:prstDash val="solid"/>
                      <a:round/>
                      <a:headEnd type="none" w="med" len="med"/>
                      <a:tailEnd type="none" w="med" len="med"/>
                    </a:lnB>
                    <a:solidFill>
                      <a:schemeClr val="tx2"/>
                    </a:solidFill>
                  </a:tcPr>
                </a:tc>
                <a:tc>
                  <a:txBody>
                    <a:bodyPr/>
                    <a:lstStyle/>
                    <a:p>
                      <a:pPr algn="ctr"/>
                      <a:r>
                        <a:rPr lang="en-GB" sz="1050" dirty="0" smtClean="0"/>
                        <a:t>39.3 </a:t>
                      </a:r>
                    </a:p>
                    <a:p>
                      <a:pPr algn="ctr"/>
                      <a:r>
                        <a:rPr lang="en-GB" sz="1050" dirty="0" smtClean="0"/>
                        <a:t>(28.4, 50.0)</a:t>
                      </a:r>
                      <a:endParaRPr lang="en-GB" sz="1050" dirty="0"/>
                    </a:p>
                  </a:txBody>
                  <a:tcPr anchor="ctr">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050" dirty="0" smtClean="0"/>
                        <a:t>33.2</a:t>
                      </a:r>
                    </a:p>
                    <a:p>
                      <a:pPr algn="ctr"/>
                      <a:r>
                        <a:rPr lang="en-GB" sz="1050" dirty="0" smtClean="0"/>
                        <a:t>(23.1, 43.7)</a:t>
                      </a:r>
                      <a:endParaRPr lang="en-GB" sz="1050" dirty="0"/>
                    </a:p>
                  </a:txBody>
                  <a:tcPr anchor="ctr">
                    <a:lnB w="12700" cap="flat" cmpd="sng" algn="ctr">
                      <a:solidFill>
                        <a:schemeClr val="tx1"/>
                      </a:solidFill>
                      <a:prstDash val="solid"/>
                      <a:round/>
                      <a:headEnd type="none" w="med" len="med"/>
                      <a:tailEnd type="none" w="med" len="med"/>
                    </a:lnB>
                    <a:solidFill>
                      <a:schemeClr val="tx2"/>
                    </a:solidFill>
                  </a:tcPr>
                </a:tc>
              </a:tr>
            </a:tbl>
          </a:graphicData>
        </a:graphic>
      </p:graphicFrame>
      <p:grpSp>
        <p:nvGrpSpPr>
          <p:cNvPr id="47" name="Group 46"/>
          <p:cNvGrpSpPr/>
          <p:nvPr/>
        </p:nvGrpSpPr>
        <p:grpSpPr>
          <a:xfrm>
            <a:off x="1086294" y="2313295"/>
            <a:ext cx="5971887" cy="3440437"/>
            <a:chOff x="-81399" y="2043565"/>
            <a:chExt cx="5971887" cy="3440437"/>
          </a:xfrm>
        </p:grpSpPr>
        <p:sp>
          <p:nvSpPr>
            <p:cNvPr id="25" name="Freeform 24"/>
            <p:cNvSpPr>
              <a:spLocks/>
            </p:cNvSpPr>
            <p:nvPr/>
          </p:nvSpPr>
          <p:spPr bwMode="auto">
            <a:xfrm>
              <a:off x="1046288" y="2184650"/>
              <a:ext cx="4657016" cy="241379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6" name="Line 6"/>
            <p:cNvSpPr>
              <a:spLocks noChangeShapeType="1"/>
            </p:cNvSpPr>
            <p:nvPr/>
          </p:nvSpPr>
          <p:spPr bwMode="auto">
            <a:xfrm>
              <a:off x="937702" y="2184649"/>
              <a:ext cx="10858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7" name="Line 7"/>
            <p:cNvSpPr>
              <a:spLocks noChangeShapeType="1"/>
            </p:cNvSpPr>
            <p:nvPr/>
          </p:nvSpPr>
          <p:spPr bwMode="auto">
            <a:xfrm>
              <a:off x="937702" y="2738106"/>
              <a:ext cx="10858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8" name="Line 8"/>
            <p:cNvSpPr>
              <a:spLocks noChangeShapeType="1"/>
            </p:cNvSpPr>
            <p:nvPr/>
          </p:nvSpPr>
          <p:spPr bwMode="auto">
            <a:xfrm>
              <a:off x="937702" y="3324065"/>
              <a:ext cx="10858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0" name="Line 10"/>
            <p:cNvSpPr>
              <a:spLocks noChangeShapeType="1"/>
            </p:cNvSpPr>
            <p:nvPr/>
          </p:nvSpPr>
          <p:spPr bwMode="auto">
            <a:xfrm>
              <a:off x="937702" y="3909963"/>
              <a:ext cx="10858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1" name="Line 11"/>
            <p:cNvSpPr>
              <a:spLocks noChangeShapeType="1"/>
            </p:cNvSpPr>
            <p:nvPr/>
          </p:nvSpPr>
          <p:spPr bwMode="auto">
            <a:xfrm>
              <a:off x="937702" y="4463421"/>
              <a:ext cx="10858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2" name="Line 12"/>
            <p:cNvSpPr>
              <a:spLocks noChangeShapeType="1"/>
            </p:cNvSpPr>
            <p:nvPr/>
          </p:nvSpPr>
          <p:spPr bwMode="auto">
            <a:xfrm>
              <a:off x="3404825" y="4598841"/>
              <a:ext cx="0" cy="10688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3" name="Line 13"/>
            <p:cNvSpPr>
              <a:spLocks noChangeShapeType="1"/>
            </p:cNvSpPr>
            <p:nvPr/>
          </p:nvSpPr>
          <p:spPr bwMode="auto">
            <a:xfrm>
              <a:off x="2654459" y="4598841"/>
              <a:ext cx="0" cy="10688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5" name="Line 17"/>
            <p:cNvSpPr>
              <a:spLocks noChangeShapeType="1"/>
            </p:cNvSpPr>
            <p:nvPr/>
          </p:nvSpPr>
          <p:spPr bwMode="auto">
            <a:xfrm>
              <a:off x="5709482" y="4598841"/>
              <a:ext cx="0" cy="10688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6" name="Line 19"/>
            <p:cNvSpPr>
              <a:spLocks noChangeShapeType="1"/>
            </p:cNvSpPr>
            <p:nvPr/>
          </p:nvSpPr>
          <p:spPr bwMode="auto">
            <a:xfrm>
              <a:off x="1887825" y="4598841"/>
              <a:ext cx="0" cy="10688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7" name="Line 21"/>
            <p:cNvSpPr>
              <a:spLocks noChangeShapeType="1"/>
            </p:cNvSpPr>
            <p:nvPr/>
          </p:nvSpPr>
          <p:spPr bwMode="auto">
            <a:xfrm>
              <a:off x="1121490" y="4598841"/>
              <a:ext cx="0" cy="10688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 name="TextBox 9"/>
            <p:cNvSpPr txBox="1"/>
            <p:nvPr/>
          </p:nvSpPr>
          <p:spPr>
            <a:xfrm rot="16200000">
              <a:off x="-281024" y="3185374"/>
              <a:ext cx="1260281"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latin typeface="Arial" panose="020B0604020202020204" pitchFamily="34" charset="0"/>
                  <a:cs typeface="Arial" panose="020B0604020202020204" pitchFamily="34" charset="0"/>
                </a:rPr>
                <a:t>Survival rate, %</a:t>
              </a:r>
              <a:endParaRPr lang="en-GB" sz="1200" dirty="0">
                <a:solidFill>
                  <a:srgbClr val="4D4D4D"/>
                </a:solidFill>
                <a:latin typeface="Arial" panose="020B0604020202020204" pitchFamily="34" charset="0"/>
                <a:cs typeface="Arial" panose="020B0604020202020204" pitchFamily="34" charset="0"/>
              </a:endParaRPr>
            </a:p>
          </p:txBody>
        </p:sp>
        <p:sp>
          <p:nvSpPr>
            <p:cNvPr id="11" name="TextBox 10"/>
            <p:cNvSpPr txBox="1"/>
            <p:nvPr/>
          </p:nvSpPr>
          <p:spPr>
            <a:xfrm>
              <a:off x="3046321" y="4834592"/>
              <a:ext cx="1110304"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latin typeface="Arial" panose="020B0604020202020204" pitchFamily="34" charset="0"/>
                  <a:cs typeface="Arial" panose="020B0604020202020204" pitchFamily="34" charset="0"/>
                </a:rPr>
                <a:t>Time, months</a:t>
              </a:r>
              <a:endParaRPr lang="en-GB" sz="1200" dirty="0">
                <a:solidFill>
                  <a:srgbClr val="4D4D4D"/>
                </a:solidFill>
                <a:latin typeface="Arial" panose="020B0604020202020204" pitchFamily="34" charset="0"/>
                <a:cs typeface="Arial" panose="020B0604020202020204" pitchFamily="34" charset="0"/>
              </a:endParaRPr>
            </a:p>
          </p:txBody>
        </p:sp>
        <p:sp>
          <p:nvSpPr>
            <p:cNvPr id="12" name="TextBox 11"/>
            <p:cNvSpPr txBox="1"/>
            <p:nvPr/>
          </p:nvSpPr>
          <p:spPr>
            <a:xfrm>
              <a:off x="455642" y="2043565"/>
              <a:ext cx="482824" cy="27699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1.00</a:t>
              </a:r>
              <a:endParaRPr lang="en-GB" sz="1200" dirty="0">
                <a:solidFill>
                  <a:srgbClr val="4D4D4D"/>
                </a:solidFill>
                <a:latin typeface="Arial" panose="020B0604020202020204" pitchFamily="34" charset="0"/>
                <a:cs typeface="Arial" panose="020B0604020202020204" pitchFamily="34" charset="0"/>
              </a:endParaRPr>
            </a:p>
          </p:txBody>
        </p:sp>
        <p:sp>
          <p:nvSpPr>
            <p:cNvPr id="13" name="TextBox 12"/>
            <p:cNvSpPr txBox="1"/>
            <p:nvPr/>
          </p:nvSpPr>
          <p:spPr>
            <a:xfrm>
              <a:off x="455645" y="2598826"/>
              <a:ext cx="482824" cy="27699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0.75</a:t>
              </a:r>
              <a:endParaRPr lang="en-GB" sz="1200" dirty="0">
                <a:solidFill>
                  <a:srgbClr val="4D4D4D"/>
                </a:solidFill>
                <a:latin typeface="Arial" panose="020B0604020202020204" pitchFamily="34" charset="0"/>
                <a:cs typeface="Arial" panose="020B0604020202020204" pitchFamily="34" charset="0"/>
              </a:endParaRPr>
            </a:p>
          </p:txBody>
        </p:sp>
        <p:sp>
          <p:nvSpPr>
            <p:cNvPr id="14" name="TextBox 13"/>
            <p:cNvSpPr txBox="1"/>
            <p:nvPr/>
          </p:nvSpPr>
          <p:spPr>
            <a:xfrm>
              <a:off x="455645" y="3184570"/>
              <a:ext cx="482824" cy="27699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0.50</a:t>
              </a:r>
              <a:endParaRPr lang="en-GB" sz="1200" dirty="0">
                <a:solidFill>
                  <a:srgbClr val="4D4D4D"/>
                </a:solidFill>
                <a:latin typeface="Arial" panose="020B0604020202020204" pitchFamily="34" charset="0"/>
                <a:cs typeface="Arial" panose="020B0604020202020204" pitchFamily="34" charset="0"/>
              </a:endParaRPr>
            </a:p>
          </p:txBody>
        </p:sp>
        <p:sp>
          <p:nvSpPr>
            <p:cNvPr id="16" name="TextBox 15"/>
            <p:cNvSpPr txBox="1"/>
            <p:nvPr/>
          </p:nvSpPr>
          <p:spPr>
            <a:xfrm>
              <a:off x="455645" y="3770038"/>
              <a:ext cx="482824" cy="27699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0.25</a:t>
              </a:r>
              <a:endParaRPr lang="en-GB" sz="1200" dirty="0">
                <a:solidFill>
                  <a:srgbClr val="4D4D4D"/>
                </a:solidFill>
                <a:latin typeface="Arial" panose="020B0604020202020204" pitchFamily="34" charset="0"/>
                <a:cs typeface="Arial" panose="020B0604020202020204" pitchFamily="34" charset="0"/>
              </a:endParaRPr>
            </a:p>
          </p:txBody>
        </p:sp>
        <p:sp>
          <p:nvSpPr>
            <p:cNvPr id="17" name="TextBox 16"/>
            <p:cNvSpPr txBox="1"/>
            <p:nvPr/>
          </p:nvSpPr>
          <p:spPr>
            <a:xfrm>
              <a:off x="668849" y="4323281"/>
              <a:ext cx="269625" cy="27699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0</a:t>
              </a:r>
              <a:endParaRPr lang="en-GB" sz="1200" dirty="0">
                <a:solidFill>
                  <a:srgbClr val="4D4D4D"/>
                </a:solidFill>
                <a:latin typeface="Arial" panose="020B0604020202020204" pitchFamily="34" charset="0"/>
                <a:cs typeface="Arial" panose="020B0604020202020204" pitchFamily="34" charset="0"/>
              </a:endParaRPr>
            </a:p>
          </p:txBody>
        </p:sp>
        <p:sp>
          <p:nvSpPr>
            <p:cNvPr id="18" name="TextBox 17"/>
            <p:cNvSpPr txBox="1"/>
            <p:nvPr/>
          </p:nvSpPr>
          <p:spPr>
            <a:xfrm>
              <a:off x="939492" y="4653005"/>
              <a:ext cx="354584" cy="830997"/>
            </a:xfrm>
            <a:prstGeom prst="rect">
              <a:avLst/>
            </a:prstGeom>
            <a:noFill/>
          </p:spPr>
          <p:txBody>
            <a:bodyPr wrap="none" rtlCol="0" anchor="t" anchorCtr="0">
              <a:spAutoFit/>
            </a:bodyPr>
            <a:lstStyle/>
            <a:p>
              <a:pPr algn="ctr"/>
              <a:r>
                <a:rPr lang="en-GB" sz="1200" dirty="0" smtClean="0">
                  <a:solidFill>
                    <a:srgbClr val="4D4D4D"/>
                  </a:solidFill>
                  <a:latin typeface="Arial" panose="020B0604020202020204" pitchFamily="34" charset="0"/>
                  <a:cs typeface="Arial" panose="020B0604020202020204" pitchFamily="34" charset="0"/>
                </a:rPr>
                <a:t>0</a:t>
              </a: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200" dirty="0" smtClean="0">
                  <a:solidFill>
                    <a:srgbClr val="4D4D4D"/>
                  </a:solidFill>
                  <a:latin typeface="Arial" panose="020B0604020202020204" pitchFamily="34" charset="0"/>
                  <a:cs typeface="Arial" panose="020B0604020202020204" pitchFamily="34" charset="0"/>
                </a:rPr>
                <a:t>94</a:t>
              </a:r>
            </a:p>
            <a:p>
              <a:pPr algn="ctr"/>
              <a:r>
                <a:rPr lang="en-GB" sz="1200" dirty="0" smtClean="0">
                  <a:solidFill>
                    <a:srgbClr val="4D4D4D"/>
                  </a:solidFill>
                  <a:latin typeface="Arial" panose="020B0604020202020204" pitchFamily="34" charset="0"/>
                  <a:cs typeface="Arial" panose="020B0604020202020204" pitchFamily="34" charset="0"/>
                </a:rPr>
                <a:t>99</a:t>
              </a:r>
              <a:endParaRPr lang="en-GB" sz="1200" dirty="0">
                <a:solidFill>
                  <a:srgbClr val="4D4D4D"/>
                </a:solidFill>
                <a:latin typeface="Arial" panose="020B0604020202020204" pitchFamily="34" charset="0"/>
                <a:cs typeface="Arial" panose="020B0604020202020204" pitchFamily="34" charset="0"/>
              </a:endParaRPr>
            </a:p>
          </p:txBody>
        </p:sp>
        <p:sp>
          <p:nvSpPr>
            <p:cNvPr id="19" name="TextBox 18"/>
            <p:cNvSpPr txBox="1"/>
            <p:nvPr/>
          </p:nvSpPr>
          <p:spPr>
            <a:xfrm>
              <a:off x="1712777" y="4653005"/>
              <a:ext cx="354584" cy="830997"/>
            </a:xfrm>
            <a:prstGeom prst="rect">
              <a:avLst/>
            </a:prstGeom>
            <a:noFill/>
          </p:spPr>
          <p:txBody>
            <a:bodyPr wrap="none" rtlCol="0" anchor="t" anchorCtr="0">
              <a:spAutoFit/>
            </a:bodyPr>
            <a:lstStyle/>
            <a:p>
              <a:pPr algn="ctr"/>
              <a:r>
                <a:rPr lang="en-GB" sz="1200" dirty="0" smtClean="0">
                  <a:solidFill>
                    <a:srgbClr val="4D4D4D"/>
                  </a:solidFill>
                  <a:latin typeface="Arial" panose="020B0604020202020204" pitchFamily="34" charset="0"/>
                  <a:cs typeface="Arial" panose="020B0604020202020204" pitchFamily="34" charset="0"/>
                </a:rPr>
                <a:t>12</a:t>
              </a: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200" dirty="0" smtClean="0">
                  <a:solidFill>
                    <a:srgbClr val="4D4D4D"/>
                  </a:solidFill>
                  <a:latin typeface="Arial" panose="020B0604020202020204" pitchFamily="34" charset="0"/>
                  <a:cs typeface="Arial" panose="020B0604020202020204" pitchFamily="34" charset="0"/>
                </a:rPr>
                <a:t>60</a:t>
              </a:r>
            </a:p>
            <a:p>
              <a:pPr algn="ctr"/>
              <a:r>
                <a:rPr lang="en-GB" sz="1200" dirty="0" smtClean="0">
                  <a:solidFill>
                    <a:srgbClr val="4D4D4D"/>
                  </a:solidFill>
                  <a:latin typeface="Arial" panose="020B0604020202020204" pitchFamily="34" charset="0"/>
                  <a:cs typeface="Arial" panose="020B0604020202020204" pitchFamily="34" charset="0"/>
                </a:rPr>
                <a:t>64</a:t>
              </a:r>
              <a:endParaRPr lang="en-GB" sz="1200" dirty="0">
                <a:solidFill>
                  <a:srgbClr val="4D4D4D"/>
                </a:solidFill>
                <a:latin typeface="Arial" panose="020B0604020202020204" pitchFamily="34" charset="0"/>
                <a:cs typeface="Arial" panose="020B0604020202020204" pitchFamily="34" charset="0"/>
              </a:endParaRPr>
            </a:p>
          </p:txBody>
        </p:sp>
        <p:sp>
          <p:nvSpPr>
            <p:cNvPr id="20" name="TextBox 19"/>
            <p:cNvSpPr txBox="1"/>
            <p:nvPr/>
          </p:nvSpPr>
          <p:spPr>
            <a:xfrm>
              <a:off x="2715534" y="4653005"/>
              <a:ext cx="184730" cy="276999"/>
            </a:xfrm>
            <a:prstGeom prst="rect">
              <a:avLst/>
            </a:prstGeom>
            <a:noFill/>
          </p:spPr>
          <p:txBody>
            <a:bodyPr wrap="none" rtlCol="0" anchor="t" anchorCtr="0">
              <a:spAutoFit/>
            </a:bodyPr>
            <a:lstStyle/>
            <a:p>
              <a:pPr algn="ctr"/>
              <a:endParaRPr lang="en-GB" sz="1200" dirty="0">
                <a:solidFill>
                  <a:srgbClr val="4D4D4D"/>
                </a:solidFill>
                <a:latin typeface="Arial" panose="020B0604020202020204" pitchFamily="34" charset="0"/>
                <a:cs typeface="Arial" panose="020B0604020202020204" pitchFamily="34" charset="0"/>
              </a:endParaRPr>
            </a:p>
          </p:txBody>
        </p:sp>
        <p:sp>
          <p:nvSpPr>
            <p:cNvPr id="21" name="TextBox 20"/>
            <p:cNvSpPr txBox="1"/>
            <p:nvPr/>
          </p:nvSpPr>
          <p:spPr>
            <a:xfrm>
              <a:off x="2472612" y="4653005"/>
              <a:ext cx="354584" cy="830997"/>
            </a:xfrm>
            <a:prstGeom prst="rect">
              <a:avLst/>
            </a:prstGeom>
            <a:noFill/>
          </p:spPr>
          <p:txBody>
            <a:bodyPr wrap="none" rtlCol="0" anchor="t" anchorCtr="0">
              <a:spAutoFit/>
            </a:bodyPr>
            <a:lstStyle/>
            <a:p>
              <a:pPr algn="ctr"/>
              <a:r>
                <a:rPr lang="en-GB" sz="1200" dirty="0" smtClean="0">
                  <a:solidFill>
                    <a:srgbClr val="4D4D4D"/>
                  </a:solidFill>
                  <a:latin typeface="Arial" panose="020B0604020202020204" pitchFamily="34" charset="0"/>
                  <a:cs typeface="Arial" panose="020B0604020202020204" pitchFamily="34" charset="0"/>
                </a:rPr>
                <a:t>24</a:t>
              </a: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200" dirty="0" smtClean="0">
                  <a:solidFill>
                    <a:srgbClr val="4D4D4D"/>
                  </a:solidFill>
                  <a:latin typeface="Arial" panose="020B0604020202020204" pitchFamily="34" charset="0"/>
                  <a:cs typeface="Arial" panose="020B0604020202020204" pitchFamily="34" charset="0"/>
                </a:rPr>
                <a:t>46</a:t>
              </a:r>
            </a:p>
            <a:p>
              <a:pPr algn="ctr"/>
              <a:r>
                <a:rPr lang="en-GB" sz="1200" dirty="0" smtClean="0">
                  <a:solidFill>
                    <a:srgbClr val="4D4D4D"/>
                  </a:solidFill>
                  <a:latin typeface="Arial" panose="020B0604020202020204" pitchFamily="34" charset="0"/>
                  <a:cs typeface="Arial" panose="020B0604020202020204" pitchFamily="34" charset="0"/>
                </a:rPr>
                <a:t>44</a:t>
              </a:r>
              <a:endParaRPr lang="en-GB" sz="1200" dirty="0">
                <a:solidFill>
                  <a:srgbClr val="4D4D4D"/>
                </a:solidFill>
                <a:latin typeface="Arial" panose="020B0604020202020204" pitchFamily="34" charset="0"/>
                <a:cs typeface="Arial" panose="020B0604020202020204" pitchFamily="34" charset="0"/>
              </a:endParaRPr>
            </a:p>
          </p:txBody>
        </p:sp>
        <p:sp>
          <p:nvSpPr>
            <p:cNvPr id="22" name="TextBox 21"/>
            <p:cNvSpPr txBox="1"/>
            <p:nvPr/>
          </p:nvSpPr>
          <p:spPr>
            <a:xfrm>
              <a:off x="3234538" y="4653005"/>
              <a:ext cx="354584" cy="830997"/>
            </a:xfrm>
            <a:prstGeom prst="rect">
              <a:avLst/>
            </a:prstGeom>
            <a:noFill/>
          </p:spPr>
          <p:txBody>
            <a:bodyPr wrap="none" rtlCol="0" anchor="t" anchorCtr="0">
              <a:spAutoFit/>
            </a:bodyPr>
            <a:lstStyle/>
            <a:p>
              <a:pPr algn="ctr"/>
              <a:r>
                <a:rPr lang="en-GB" sz="1200" dirty="0" smtClean="0">
                  <a:solidFill>
                    <a:srgbClr val="4D4D4D"/>
                  </a:solidFill>
                  <a:latin typeface="Arial" panose="020B0604020202020204" pitchFamily="34" charset="0"/>
                  <a:cs typeface="Arial" panose="020B0604020202020204" pitchFamily="34" charset="0"/>
                </a:rPr>
                <a:t>36</a:t>
              </a: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200" dirty="0" smtClean="0">
                  <a:solidFill>
                    <a:srgbClr val="4D4D4D"/>
                  </a:solidFill>
                  <a:latin typeface="Arial" panose="020B0604020202020204" pitchFamily="34" charset="0"/>
                  <a:cs typeface="Arial" panose="020B0604020202020204" pitchFamily="34" charset="0"/>
                </a:rPr>
                <a:t>29</a:t>
              </a:r>
            </a:p>
            <a:p>
              <a:pPr algn="ctr"/>
              <a:r>
                <a:rPr lang="en-GB" sz="1200" dirty="0" smtClean="0">
                  <a:solidFill>
                    <a:srgbClr val="4D4D4D"/>
                  </a:solidFill>
                  <a:latin typeface="Arial" panose="020B0604020202020204" pitchFamily="34" charset="0"/>
                  <a:cs typeface="Arial" panose="020B0604020202020204" pitchFamily="34" charset="0"/>
                </a:rPr>
                <a:t>31</a:t>
              </a:r>
              <a:endParaRPr lang="en-GB" sz="1200" dirty="0">
                <a:solidFill>
                  <a:srgbClr val="4D4D4D"/>
                </a:solidFill>
                <a:latin typeface="Arial" panose="020B0604020202020204" pitchFamily="34" charset="0"/>
                <a:cs typeface="Arial" panose="020B0604020202020204" pitchFamily="34" charset="0"/>
              </a:endParaRPr>
            </a:p>
          </p:txBody>
        </p:sp>
        <p:grpSp>
          <p:nvGrpSpPr>
            <p:cNvPr id="7" name="Group 6"/>
            <p:cNvGrpSpPr/>
            <p:nvPr/>
          </p:nvGrpSpPr>
          <p:grpSpPr>
            <a:xfrm>
              <a:off x="4001945" y="4598841"/>
              <a:ext cx="354584" cy="885161"/>
              <a:chOff x="4023211" y="4598841"/>
              <a:chExt cx="354584" cy="885161"/>
            </a:xfrm>
          </p:grpSpPr>
          <p:sp>
            <p:nvSpPr>
              <p:cNvPr id="34" name="Line 14"/>
              <p:cNvSpPr>
                <a:spLocks noChangeShapeType="1"/>
              </p:cNvSpPr>
              <p:nvPr/>
            </p:nvSpPr>
            <p:spPr bwMode="auto">
              <a:xfrm>
                <a:off x="4202238" y="4598841"/>
                <a:ext cx="0" cy="10688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3" name="TextBox 22"/>
              <p:cNvSpPr txBox="1"/>
              <p:nvPr/>
            </p:nvSpPr>
            <p:spPr>
              <a:xfrm>
                <a:off x="4023211" y="4653005"/>
                <a:ext cx="354584" cy="830997"/>
              </a:xfrm>
              <a:prstGeom prst="rect">
                <a:avLst/>
              </a:prstGeom>
              <a:noFill/>
            </p:spPr>
            <p:txBody>
              <a:bodyPr wrap="none" rtlCol="0" anchor="t" anchorCtr="0">
                <a:spAutoFit/>
              </a:bodyPr>
              <a:lstStyle/>
              <a:p>
                <a:pPr algn="ctr"/>
                <a:r>
                  <a:rPr lang="en-GB" sz="1200" dirty="0" smtClean="0">
                    <a:solidFill>
                      <a:srgbClr val="4D4D4D"/>
                    </a:solidFill>
                    <a:latin typeface="Arial" panose="020B0604020202020204" pitchFamily="34" charset="0"/>
                    <a:cs typeface="Arial" panose="020B0604020202020204" pitchFamily="34" charset="0"/>
                  </a:rPr>
                  <a:t>48</a:t>
                </a: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200" dirty="0" smtClean="0">
                    <a:solidFill>
                      <a:srgbClr val="4D4D4D"/>
                    </a:solidFill>
                    <a:latin typeface="Arial" panose="020B0604020202020204" pitchFamily="34" charset="0"/>
                    <a:cs typeface="Arial" panose="020B0604020202020204" pitchFamily="34" charset="0"/>
                  </a:rPr>
                  <a:t>18</a:t>
                </a:r>
              </a:p>
              <a:p>
                <a:pPr algn="ctr"/>
                <a:r>
                  <a:rPr lang="en-GB" sz="1200" dirty="0" smtClean="0">
                    <a:solidFill>
                      <a:srgbClr val="4D4D4D"/>
                    </a:solidFill>
                    <a:latin typeface="Arial" panose="020B0604020202020204" pitchFamily="34" charset="0"/>
                    <a:cs typeface="Arial" panose="020B0604020202020204" pitchFamily="34" charset="0"/>
                  </a:rPr>
                  <a:t>14</a:t>
                </a:r>
                <a:endParaRPr lang="en-GB" sz="1200" dirty="0">
                  <a:solidFill>
                    <a:srgbClr val="4D4D4D"/>
                  </a:solidFill>
                  <a:latin typeface="Arial" panose="020B0604020202020204" pitchFamily="34" charset="0"/>
                  <a:cs typeface="Arial" panose="020B0604020202020204" pitchFamily="34" charset="0"/>
                </a:endParaRPr>
              </a:p>
            </p:txBody>
          </p:sp>
        </p:grpSp>
        <p:sp>
          <p:nvSpPr>
            <p:cNvPr id="24" name="TextBox 23"/>
            <p:cNvSpPr txBox="1"/>
            <p:nvPr/>
          </p:nvSpPr>
          <p:spPr>
            <a:xfrm>
              <a:off x="5535904" y="4653005"/>
              <a:ext cx="354584" cy="830997"/>
            </a:xfrm>
            <a:prstGeom prst="rect">
              <a:avLst/>
            </a:prstGeom>
            <a:noFill/>
          </p:spPr>
          <p:txBody>
            <a:bodyPr wrap="none" rtlCol="0" anchor="t" anchorCtr="0">
              <a:spAutoFit/>
            </a:bodyPr>
            <a:lstStyle/>
            <a:p>
              <a:pPr algn="ctr"/>
              <a:r>
                <a:rPr lang="en-GB" sz="1200" dirty="0" smtClean="0">
                  <a:solidFill>
                    <a:srgbClr val="4D4D4D"/>
                  </a:solidFill>
                  <a:latin typeface="Arial" panose="020B0604020202020204" pitchFamily="34" charset="0"/>
                  <a:cs typeface="Arial" panose="020B0604020202020204" pitchFamily="34" charset="0"/>
                </a:rPr>
                <a:t>72</a:t>
              </a: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200" dirty="0" smtClean="0">
                  <a:solidFill>
                    <a:srgbClr val="4D4D4D"/>
                  </a:solidFill>
                  <a:latin typeface="Arial" panose="020B0604020202020204" pitchFamily="34" charset="0"/>
                  <a:cs typeface="Arial" panose="020B0604020202020204" pitchFamily="34" charset="0"/>
                </a:rPr>
                <a:t>2</a:t>
              </a:r>
            </a:p>
            <a:p>
              <a:pPr algn="ctr"/>
              <a:r>
                <a:rPr lang="en-GB" sz="1200" dirty="0">
                  <a:solidFill>
                    <a:srgbClr val="4D4D4D"/>
                  </a:solidFill>
                  <a:latin typeface="Arial" panose="020B0604020202020204" pitchFamily="34" charset="0"/>
                  <a:cs typeface="Arial" panose="020B0604020202020204" pitchFamily="34" charset="0"/>
                </a:rPr>
                <a:t>1</a:t>
              </a:r>
            </a:p>
          </p:txBody>
        </p:sp>
        <p:grpSp>
          <p:nvGrpSpPr>
            <p:cNvPr id="39" name="Group 38"/>
            <p:cNvGrpSpPr/>
            <p:nvPr/>
          </p:nvGrpSpPr>
          <p:grpSpPr>
            <a:xfrm>
              <a:off x="4749769" y="4598841"/>
              <a:ext cx="354584" cy="885161"/>
              <a:chOff x="4023211" y="4598841"/>
              <a:chExt cx="354584" cy="885161"/>
            </a:xfrm>
          </p:grpSpPr>
          <p:sp>
            <p:nvSpPr>
              <p:cNvPr id="40" name="Line 14"/>
              <p:cNvSpPr>
                <a:spLocks noChangeShapeType="1"/>
              </p:cNvSpPr>
              <p:nvPr/>
            </p:nvSpPr>
            <p:spPr bwMode="auto">
              <a:xfrm>
                <a:off x="4202238" y="4598841"/>
                <a:ext cx="0" cy="10688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41" name="TextBox 40"/>
              <p:cNvSpPr txBox="1"/>
              <p:nvPr/>
            </p:nvSpPr>
            <p:spPr>
              <a:xfrm>
                <a:off x="4023211" y="4653005"/>
                <a:ext cx="354584" cy="830997"/>
              </a:xfrm>
              <a:prstGeom prst="rect">
                <a:avLst/>
              </a:prstGeom>
              <a:noFill/>
            </p:spPr>
            <p:txBody>
              <a:bodyPr wrap="none" rtlCol="0" anchor="t" anchorCtr="0">
                <a:spAutoFit/>
              </a:bodyPr>
              <a:lstStyle/>
              <a:p>
                <a:pPr algn="ctr"/>
                <a:r>
                  <a:rPr lang="en-GB" sz="1200" dirty="0" smtClean="0">
                    <a:solidFill>
                      <a:srgbClr val="4D4D4D"/>
                    </a:solidFill>
                    <a:latin typeface="Arial" panose="020B0604020202020204" pitchFamily="34" charset="0"/>
                    <a:cs typeface="Arial" panose="020B0604020202020204" pitchFamily="34" charset="0"/>
                  </a:rPr>
                  <a:t>60</a:t>
                </a: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200" dirty="0" smtClean="0">
                    <a:solidFill>
                      <a:srgbClr val="4D4D4D"/>
                    </a:solidFill>
                    <a:latin typeface="Arial" panose="020B0604020202020204" pitchFamily="34" charset="0"/>
                    <a:cs typeface="Arial" panose="020B0604020202020204" pitchFamily="34" charset="0"/>
                  </a:rPr>
                  <a:t>9</a:t>
                </a:r>
              </a:p>
              <a:p>
                <a:pPr algn="ctr"/>
                <a:r>
                  <a:rPr lang="en-GB" sz="1200" dirty="0">
                    <a:solidFill>
                      <a:srgbClr val="4D4D4D"/>
                    </a:solidFill>
                    <a:latin typeface="Arial" panose="020B0604020202020204" pitchFamily="34" charset="0"/>
                    <a:cs typeface="Arial" panose="020B0604020202020204" pitchFamily="34" charset="0"/>
                  </a:rPr>
                  <a:t>5</a:t>
                </a:r>
              </a:p>
            </p:txBody>
          </p:sp>
        </p:grpSp>
        <p:sp>
          <p:nvSpPr>
            <p:cNvPr id="38" name="TextBox 37"/>
            <p:cNvSpPr txBox="1"/>
            <p:nvPr/>
          </p:nvSpPr>
          <p:spPr>
            <a:xfrm>
              <a:off x="1243339" y="4027542"/>
              <a:ext cx="1467068" cy="276999"/>
            </a:xfrm>
            <a:prstGeom prst="rect">
              <a:avLst/>
            </a:prstGeom>
            <a:noFill/>
          </p:spPr>
          <p:txBody>
            <a:bodyPr wrap="none" rtlCol="0">
              <a:spAutoFit/>
            </a:bodyPr>
            <a:lstStyle/>
            <a:p>
              <a:r>
                <a:rPr lang="en-GB" sz="1200" dirty="0" smtClean="0">
                  <a:solidFill>
                    <a:srgbClr val="4D4D4D"/>
                  </a:solidFill>
                </a:rPr>
                <a:t>Log-rank p=0.3130</a:t>
              </a:r>
              <a:endParaRPr lang="en-GB" sz="1200" dirty="0">
                <a:solidFill>
                  <a:srgbClr val="4D4D4D"/>
                </a:solidFill>
              </a:endParaRPr>
            </a:p>
          </p:txBody>
        </p:sp>
        <p:sp>
          <p:nvSpPr>
            <p:cNvPr id="43" name="TextBox 42"/>
            <p:cNvSpPr txBox="1"/>
            <p:nvPr/>
          </p:nvSpPr>
          <p:spPr>
            <a:xfrm>
              <a:off x="-81399" y="4837671"/>
              <a:ext cx="1019102" cy="646331"/>
            </a:xfrm>
            <a:prstGeom prst="rect">
              <a:avLst/>
            </a:prstGeom>
            <a:noFill/>
          </p:spPr>
          <p:txBody>
            <a:bodyPr wrap="square" rtlCol="0">
              <a:spAutoFit/>
            </a:bodyPr>
            <a:lstStyle/>
            <a:p>
              <a:pPr algn="r"/>
              <a:r>
                <a:rPr lang="en-GB" sz="1200" dirty="0" smtClean="0">
                  <a:solidFill>
                    <a:srgbClr val="4D4D4D"/>
                  </a:solidFill>
                </a:rPr>
                <a:t>No. at risk</a:t>
              </a:r>
            </a:p>
            <a:p>
              <a:pPr algn="r"/>
              <a:r>
                <a:rPr lang="en-GB" sz="1200" dirty="0" smtClean="0">
                  <a:solidFill>
                    <a:srgbClr val="4D4D4D"/>
                  </a:solidFill>
                </a:rPr>
                <a:t>GEMOX</a:t>
              </a:r>
            </a:p>
            <a:p>
              <a:pPr algn="r"/>
              <a:r>
                <a:rPr lang="en-GB" sz="1200" dirty="0" smtClean="0">
                  <a:solidFill>
                    <a:srgbClr val="4D4D4D"/>
                  </a:solidFill>
                </a:rPr>
                <a:t>Surveillance</a:t>
              </a:r>
              <a:endParaRPr lang="en-GB" sz="1200" dirty="0">
                <a:solidFill>
                  <a:srgbClr val="4D4D4D"/>
                </a:solidFill>
              </a:endParaRPr>
            </a:p>
          </p:txBody>
        </p:sp>
        <p:sp>
          <p:nvSpPr>
            <p:cNvPr id="44" name="Freeform 2"/>
            <p:cNvSpPr>
              <a:spLocks/>
            </p:cNvSpPr>
            <p:nvPr/>
          </p:nvSpPr>
          <p:spPr bwMode="auto">
            <a:xfrm>
              <a:off x="1123404" y="2183045"/>
              <a:ext cx="4464000" cy="1764000"/>
            </a:xfrm>
            <a:custGeom>
              <a:avLst/>
              <a:gdLst>
                <a:gd name="T0" fmla="*/ 294 w 353"/>
                <a:gd name="T1" fmla="*/ 141 h 141"/>
                <a:gd name="T2" fmla="*/ 290 w 353"/>
                <a:gd name="T3" fmla="*/ 134 h 141"/>
                <a:gd name="T4" fmla="*/ 242 w 353"/>
                <a:gd name="T5" fmla="*/ 126 h 141"/>
                <a:gd name="T6" fmla="*/ 221 w 353"/>
                <a:gd name="T7" fmla="*/ 121 h 141"/>
                <a:gd name="T8" fmla="*/ 205 w 353"/>
                <a:gd name="T9" fmla="*/ 117 h 141"/>
                <a:gd name="T10" fmla="*/ 199 w 353"/>
                <a:gd name="T11" fmla="*/ 114 h 141"/>
                <a:gd name="T12" fmla="*/ 191 w 353"/>
                <a:gd name="T13" fmla="*/ 110 h 141"/>
                <a:gd name="T14" fmla="*/ 188 w 353"/>
                <a:gd name="T15" fmla="*/ 106 h 141"/>
                <a:gd name="T16" fmla="*/ 164 w 353"/>
                <a:gd name="T17" fmla="*/ 102 h 141"/>
                <a:gd name="T18" fmla="*/ 145 w 353"/>
                <a:gd name="T19" fmla="*/ 100 h 141"/>
                <a:gd name="T20" fmla="*/ 133 w 353"/>
                <a:gd name="T21" fmla="*/ 98 h 141"/>
                <a:gd name="T22" fmla="*/ 131 w 353"/>
                <a:gd name="T23" fmla="*/ 96 h 141"/>
                <a:gd name="T24" fmla="*/ 114 w 353"/>
                <a:gd name="T25" fmla="*/ 93 h 141"/>
                <a:gd name="T26" fmla="*/ 111 w 353"/>
                <a:gd name="T27" fmla="*/ 91 h 141"/>
                <a:gd name="T28" fmla="*/ 107 w 353"/>
                <a:gd name="T29" fmla="*/ 88 h 141"/>
                <a:gd name="T30" fmla="*/ 93 w 353"/>
                <a:gd name="T31" fmla="*/ 85 h 141"/>
                <a:gd name="T32" fmla="*/ 82 w 353"/>
                <a:gd name="T33" fmla="*/ 83 h 141"/>
                <a:gd name="T34" fmla="*/ 79 w 353"/>
                <a:gd name="T35" fmla="*/ 79 h 141"/>
                <a:gd name="T36" fmla="*/ 77 w 353"/>
                <a:gd name="T37" fmla="*/ 77 h 141"/>
                <a:gd name="T38" fmla="*/ 72 w 353"/>
                <a:gd name="T39" fmla="*/ 74 h 141"/>
                <a:gd name="T40" fmla="*/ 68 w 353"/>
                <a:gd name="T41" fmla="*/ 73 h 141"/>
                <a:gd name="T42" fmla="*/ 65 w 353"/>
                <a:gd name="T43" fmla="*/ 71 h 141"/>
                <a:gd name="T44" fmla="*/ 62 w 353"/>
                <a:gd name="T45" fmla="*/ 69 h 141"/>
                <a:gd name="T46" fmla="*/ 61 w 353"/>
                <a:gd name="T47" fmla="*/ 67 h 141"/>
                <a:gd name="T48" fmla="*/ 58 w 353"/>
                <a:gd name="T49" fmla="*/ 64 h 141"/>
                <a:gd name="T50" fmla="*/ 56 w 353"/>
                <a:gd name="T51" fmla="*/ 62 h 141"/>
                <a:gd name="T52" fmla="*/ 52 w 353"/>
                <a:gd name="T53" fmla="*/ 60 h 141"/>
                <a:gd name="T54" fmla="*/ 50 w 353"/>
                <a:gd name="T55" fmla="*/ 58 h 141"/>
                <a:gd name="T56" fmla="*/ 45 w 353"/>
                <a:gd name="T57" fmla="*/ 56 h 141"/>
                <a:gd name="T58" fmla="*/ 44 w 353"/>
                <a:gd name="T59" fmla="*/ 55 h 141"/>
                <a:gd name="T60" fmla="*/ 43 w 353"/>
                <a:gd name="T61" fmla="*/ 50 h 141"/>
                <a:gd name="T62" fmla="*/ 42 w 353"/>
                <a:gd name="T63" fmla="*/ 48 h 141"/>
                <a:gd name="T64" fmla="*/ 35 w 353"/>
                <a:gd name="T65" fmla="*/ 44 h 141"/>
                <a:gd name="T66" fmla="*/ 31 w 353"/>
                <a:gd name="T67" fmla="*/ 38 h 141"/>
                <a:gd name="T68" fmla="*/ 28 w 353"/>
                <a:gd name="T69" fmla="*/ 35 h 141"/>
                <a:gd name="T70" fmla="*/ 25 w 353"/>
                <a:gd name="T71" fmla="*/ 33 h 141"/>
                <a:gd name="T72" fmla="*/ 19 w 353"/>
                <a:gd name="T73" fmla="*/ 29 h 141"/>
                <a:gd name="T74" fmla="*/ 16 w 353"/>
                <a:gd name="T75" fmla="*/ 27 h 141"/>
                <a:gd name="T76" fmla="*/ 15 w 353"/>
                <a:gd name="T77" fmla="*/ 25 h 141"/>
                <a:gd name="T78" fmla="*/ 13 w 353"/>
                <a:gd name="T79" fmla="*/ 20 h 141"/>
                <a:gd name="T80" fmla="*/ 11 w 353"/>
                <a:gd name="T81" fmla="*/ 12 h 141"/>
                <a:gd name="T82" fmla="*/ 10 w 353"/>
                <a:gd name="T83" fmla="*/ 8 h 141"/>
                <a:gd name="T84" fmla="*/ 8 w 353"/>
                <a:gd name="T85" fmla="*/ 5 h 141"/>
                <a:gd name="T86" fmla="*/ 6 w 353"/>
                <a:gd name="T87" fmla="*/ 3 h 141"/>
                <a:gd name="T88" fmla="*/ 0 w 353"/>
                <a:gd name="T8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3" h="141">
                  <a:moveTo>
                    <a:pt x="353" y="141"/>
                  </a:moveTo>
                  <a:lnTo>
                    <a:pt x="294" y="141"/>
                  </a:lnTo>
                  <a:lnTo>
                    <a:pt x="294" y="134"/>
                  </a:lnTo>
                  <a:lnTo>
                    <a:pt x="290" y="134"/>
                  </a:lnTo>
                  <a:lnTo>
                    <a:pt x="290" y="126"/>
                  </a:lnTo>
                  <a:lnTo>
                    <a:pt x="242" y="126"/>
                  </a:lnTo>
                  <a:lnTo>
                    <a:pt x="242" y="121"/>
                  </a:lnTo>
                  <a:lnTo>
                    <a:pt x="221" y="121"/>
                  </a:lnTo>
                  <a:lnTo>
                    <a:pt x="221" y="117"/>
                  </a:lnTo>
                  <a:lnTo>
                    <a:pt x="205" y="117"/>
                  </a:lnTo>
                  <a:lnTo>
                    <a:pt x="205" y="114"/>
                  </a:lnTo>
                  <a:lnTo>
                    <a:pt x="199" y="114"/>
                  </a:lnTo>
                  <a:lnTo>
                    <a:pt x="199" y="110"/>
                  </a:lnTo>
                  <a:lnTo>
                    <a:pt x="191" y="110"/>
                  </a:lnTo>
                  <a:lnTo>
                    <a:pt x="191" y="106"/>
                  </a:lnTo>
                  <a:lnTo>
                    <a:pt x="188" y="106"/>
                  </a:lnTo>
                  <a:lnTo>
                    <a:pt x="188" y="102"/>
                  </a:lnTo>
                  <a:lnTo>
                    <a:pt x="164" y="102"/>
                  </a:lnTo>
                  <a:lnTo>
                    <a:pt x="164" y="100"/>
                  </a:lnTo>
                  <a:lnTo>
                    <a:pt x="145" y="100"/>
                  </a:lnTo>
                  <a:lnTo>
                    <a:pt x="145" y="98"/>
                  </a:lnTo>
                  <a:lnTo>
                    <a:pt x="133" y="98"/>
                  </a:lnTo>
                  <a:lnTo>
                    <a:pt x="133" y="96"/>
                  </a:lnTo>
                  <a:lnTo>
                    <a:pt x="131" y="96"/>
                  </a:lnTo>
                  <a:lnTo>
                    <a:pt x="131" y="93"/>
                  </a:lnTo>
                  <a:lnTo>
                    <a:pt x="114" y="93"/>
                  </a:lnTo>
                  <a:lnTo>
                    <a:pt x="114" y="91"/>
                  </a:lnTo>
                  <a:lnTo>
                    <a:pt x="111" y="91"/>
                  </a:lnTo>
                  <a:lnTo>
                    <a:pt x="111" y="88"/>
                  </a:lnTo>
                  <a:lnTo>
                    <a:pt x="107" y="88"/>
                  </a:lnTo>
                  <a:lnTo>
                    <a:pt x="107" y="85"/>
                  </a:lnTo>
                  <a:lnTo>
                    <a:pt x="93" y="85"/>
                  </a:lnTo>
                  <a:lnTo>
                    <a:pt x="93" y="83"/>
                  </a:lnTo>
                  <a:lnTo>
                    <a:pt x="82" y="83"/>
                  </a:lnTo>
                  <a:lnTo>
                    <a:pt x="82" y="79"/>
                  </a:lnTo>
                  <a:lnTo>
                    <a:pt x="79" y="79"/>
                  </a:lnTo>
                  <a:lnTo>
                    <a:pt x="79" y="77"/>
                  </a:lnTo>
                  <a:lnTo>
                    <a:pt x="77" y="77"/>
                  </a:lnTo>
                  <a:lnTo>
                    <a:pt x="77" y="74"/>
                  </a:lnTo>
                  <a:lnTo>
                    <a:pt x="72" y="74"/>
                  </a:lnTo>
                  <a:lnTo>
                    <a:pt x="72" y="73"/>
                  </a:lnTo>
                  <a:lnTo>
                    <a:pt x="68" y="73"/>
                  </a:lnTo>
                  <a:lnTo>
                    <a:pt x="68" y="71"/>
                  </a:lnTo>
                  <a:lnTo>
                    <a:pt x="65" y="71"/>
                  </a:lnTo>
                  <a:lnTo>
                    <a:pt x="65" y="69"/>
                  </a:lnTo>
                  <a:lnTo>
                    <a:pt x="62" y="69"/>
                  </a:lnTo>
                  <a:lnTo>
                    <a:pt x="62" y="67"/>
                  </a:lnTo>
                  <a:lnTo>
                    <a:pt x="61" y="67"/>
                  </a:lnTo>
                  <a:lnTo>
                    <a:pt x="61" y="64"/>
                  </a:lnTo>
                  <a:lnTo>
                    <a:pt x="58" y="64"/>
                  </a:lnTo>
                  <a:lnTo>
                    <a:pt x="58" y="62"/>
                  </a:lnTo>
                  <a:lnTo>
                    <a:pt x="56" y="62"/>
                  </a:lnTo>
                  <a:lnTo>
                    <a:pt x="56" y="60"/>
                  </a:lnTo>
                  <a:lnTo>
                    <a:pt x="52" y="60"/>
                  </a:lnTo>
                  <a:lnTo>
                    <a:pt x="52" y="58"/>
                  </a:lnTo>
                  <a:lnTo>
                    <a:pt x="50" y="58"/>
                  </a:lnTo>
                  <a:lnTo>
                    <a:pt x="50" y="56"/>
                  </a:lnTo>
                  <a:lnTo>
                    <a:pt x="45" y="56"/>
                  </a:lnTo>
                  <a:lnTo>
                    <a:pt x="45" y="55"/>
                  </a:lnTo>
                  <a:lnTo>
                    <a:pt x="44" y="55"/>
                  </a:lnTo>
                  <a:lnTo>
                    <a:pt x="44" y="50"/>
                  </a:lnTo>
                  <a:lnTo>
                    <a:pt x="43" y="50"/>
                  </a:lnTo>
                  <a:lnTo>
                    <a:pt x="43" y="48"/>
                  </a:lnTo>
                  <a:lnTo>
                    <a:pt x="42" y="48"/>
                  </a:lnTo>
                  <a:lnTo>
                    <a:pt x="42" y="44"/>
                  </a:lnTo>
                  <a:lnTo>
                    <a:pt x="35" y="44"/>
                  </a:lnTo>
                  <a:lnTo>
                    <a:pt x="35" y="38"/>
                  </a:lnTo>
                  <a:lnTo>
                    <a:pt x="31" y="38"/>
                  </a:lnTo>
                  <a:lnTo>
                    <a:pt x="31" y="35"/>
                  </a:lnTo>
                  <a:lnTo>
                    <a:pt x="28" y="35"/>
                  </a:lnTo>
                  <a:lnTo>
                    <a:pt x="28" y="33"/>
                  </a:lnTo>
                  <a:lnTo>
                    <a:pt x="25" y="33"/>
                  </a:lnTo>
                  <a:lnTo>
                    <a:pt x="25" y="29"/>
                  </a:lnTo>
                  <a:lnTo>
                    <a:pt x="19" y="29"/>
                  </a:lnTo>
                  <a:lnTo>
                    <a:pt x="19" y="27"/>
                  </a:lnTo>
                  <a:lnTo>
                    <a:pt x="16" y="27"/>
                  </a:lnTo>
                  <a:lnTo>
                    <a:pt x="16" y="25"/>
                  </a:lnTo>
                  <a:lnTo>
                    <a:pt x="15" y="25"/>
                  </a:lnTo>
                  <a:lnTo>
                    <a:pt x="15" y="20"/>
                  </a:lnTo>
                  <a:lnTo>
                    <a:pt x="13" y="20"/>
                  </a:lnTo>
                  <a:lnTo>
                    <a:pt x="13" y="12"/>
                  </a:lnTo>
                  <a:lnTo>
                    <a:pt x="11" y="12"/>
                  </a:lnTo>
                  <a:lnTo>
                    <a:pt x="11" y="8"/>
                  </a:lnTo>
                  <a:lnTo>
                    <a:pt x="10" y="8"/>
                  </a:lnTo>
                  <a:lnTo>
                    <a:pt x="10" y="5"/>
                  </a:lnTo>
                  <a:lnTo>
                    <a:pt x="8" y="5"/>
                  </a:lnTo>
                  <a:lnTo>
                    <a:pt x="8" y="3"/>
                  </a:lnTo>
                  <a:lnTo>
                    <a:pt x="6" y="3"/>
                  </a:lnTo>
                  <a:lnTo>
                    <a:pt x="6"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 name="Freeform 3"/>
            <p:cNvSpPr>
              <a:spLocks/>
            </p:cNvSpPr>
            <p:nvPr/>
          </p:nvSpPr>
          <p:spPr bwMode="auto">
            <a:xfrm>
              <a:off x="1123404" y="2183045"/>
              <a:ext cx="4767084" cy="1725492"/>
            </a:xfrm>
            <a:custGeom>
              <a:avLst/>
              <a:gdLst>
                <a:gd name="T0" fmla="*/ 351 w 375"/>
                <a:gd name="T1" fmla="*/ 138 h 138"/>
                <a:gd name="T2" fmla="*/ 245 w 375"/>
                <a:gd name="T3" fmla="*/ 115 h 138"/>
                <a:gd name="T4" fmla="*/ 230 w 375"/>
                <a:gd name="T5" fmla="*/ 111 h 138"/>
                <a:gd name="T6" fmla="*/ 208 w 375"/>
                <a:gd name="T7" fmla="*/ 107 h 138"/>
                <a:gd name="T8" fmla="*/ 194 w 375"/>
                <a:gd name="T9" fmla="*/ 104 h 138"/>
                <a:gd name="T10" fmla="*/ 181 w 375"/>
                <a:gd name="T11" fmla="*/ 101 h 138"/>
                <a:gd name="T12" fmla="*/ 179 w 375"/>
                <a:gd name="T13" fmla="*/ 98 h 138"/>
                <a:gd name="T14" fmla="*/ 175 w 375"/>
                <a:gd name="T15" fmla="*/ 95 h 138"/>
                <a:gd name="T16" fmla="*/ 152 w 375"/>
                <a:gd name="T17" fmla="*/ 93 h 138"/>
                <a:gd name="T18" fmla="*/ 126 w 375"/>
                <a:gd name="T19" fmla="*/ 90 h 138"/>
                <a:gd name="T20" fmla="*/ 125 w 375"/>
                <a:gd name="T21" fmla="*/ 88 h 138"/>
                <a:gd name="T22" fmla="*/ 110 w 375"/>
                <a:gd name="T23" fmla="*/ 86 h 138"/>
                <a:gd name="T24" fmla="*/ 107 w 375"/>
                <a:gd name="T25" fmla="*/ 84 h 138"/>
                <a:gd name="T26" fmla="*/ 105 w 375"/>
                <a:gd name="T27" fmla="*/ 80 h 138"/>
                <a:gd name="T28" fmla="*/ 91 w 375"/>
                <a:gd name="T29" fmla="*/ 78 h 138"/>
                <a:gd name="T30" fmla="*/ 89 w 375"/>
                <a:gd name="T31" fmla="*/ 76 h 138"/>
                <a:gd name="T32" fmla="*/ 78 w 375"/>
                <a:gd name="T33" fmla="*/ 74 h 138"/>
                <a:gd name="T34" fmla="*/ 77 w 375"/>
                <a:gd name="T35" fmla="*/ 72 h 138"/>
                <a:gd name="T36" fmla="*/ 74 w 375"/>
                <a:gd name="T37" fmla="*/ 70 h 138"/>
                <a:gd name="T38" fmla="*/ 65 w 375"/>
                <a:gd name="T39" fmla="*/ 68 h 138"/>
                <a:gd name="T40" fmla="*/ 63 w 375"/>
                <a:gd name="T41" fmla="*/ 66 h 138"/>
                <a:gd name="T42" fmla="*/ 61 w 375"/>
                <a:gd name="T43" fmla="*/ 64 h 138"/>
                <a:gd name="T44" fmla="*/ 61 w 375"/>
                <a:gd name="T45" fmla="*/ 59 h 138"/>
                <a:gd name="T46" fmla="*/ 58 w 375"/>
                <a:gd name="T47" fmla="*/ 56 h 138"/>
                <a:gd name="T48" fmla="*/ 57 w 375"/>
                <a:gd name="T49" fmla="*/ 54 h 138"/>
                <a:gd name="T50" fmla="*/ 51 w 375"/>
                <a:gd name="T51" fmla="*/ 50 h 138"/>
                <a:gd name="T52" fmla="*/ 49 w 375"/>
                <a:gd name="T53" fmla="*/ 49 h 138"/>
                <a:gd name="T54" fmla="*/ 47 w 375"/>
                <a:gd name="T55" fmla="*/ 44 h 138"/>
                <a:gd name="T56" fmla="*/ 44 w 375"/>
                <a:gd name="T57" fmla="*/ 41 h 138"/>
                <a:gd name="T58" fmla="*/ 43 w 375"/>
                <a:gd name="T59" fmla="*/ 38 h 138"/>
                <a:gd name="T60" fmla="*/ 40 w 375"/>
                <a:gd name="T61" fmla="*/ 36 h 138"/>
                <a:gd name="T62" fmla="*/ 36 w 375"/>
                <a:gd name="T63" fmla="*/ 34 h 138"/>
                <a:gd name="T64" fmla="*/ 32 w 375"/>
                <a:gd name="T65" fmla="*/ 34 h 138"/>
                <a:gd name="T66" fmla="*/ 30 w 375"/>
                <a:gd name="T67" fmla="*/ 31 h 138"/>
                <a:gd name="T68" fmla="*/ 29 w 375"/>
                <a:gd name="T69" fmla="*/ 26 h 138"/>
                <a:gd name="T70" fmla="*/ 29 w 375"/>
                <a:gd name="T71" fmla="*/ 23 h 138"/>
                <a:gd name="T72" fmla="*/ 25 w 375"/>
                <a:gd name="T73" fmla="*/ 22 h 138"/>
                <a:gd name="T74" fmla="*/ 23 w 375"/>
                <a:gd name="T75" fmla="*/ 20 h 138"/>
                <a:gd name="T76" fmla="*/ 20 w 375"/>
                <a:gd name="T77" fmla="*/ 18 h 138"/>
                <a:gd name="T78" fmla="*/ 17 w 375"/>
                <a:gd name="T79" fmla="*/ 15 h 138"/>
                <a:gd name="T80" fmla="*/ 16 w 375"/>
                <a:gd name="T81" fmla="*/ 10 h 138"/>
                <a:gd name="T82" fmla="*/ 15 w 375"/>
                <a:gd name="T83" fmla="*/ 4 h 138"/>
                <a:gd name="T84" fmla="*/ 12 w 375"/>
                <a:gd name="T85" fmla="*/ 2 h 138"/>
                <a:gd name="T86" fmla="*/ 7 w 375"/>
                <a:gd name="T8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5" h="138">
                  <a:moveTo>
                    <a:pt x="375" y="138"/>
                  </a:moveTo>
                  <a:lnTo>
                    <a:pt x="351" y="138"/>
                  </a:lnTo>
                  <a:lnTo>
                    <a:pt x="351" y="115"/>
                  </a:lnTo>
                  <a:lnTo>
                    <a:pt x="245" y="115"/>
                  </a:lnTo>
                  <a:lnTo>
                    <a:pt x="245" y="111"/>
                  </a:lnTo>
                  <a:lnTo>
                    <a:pt x="230" y="111"/>
                  </a:lnTo>
                  <a:lnTo>
                    <a:pt x="230" y="107"/>
                  </a:lnTo>
                  <a:lnTo>
                    <a:pt x="208" y="107"/>
                  </a:lnTo>
                  <a:lnTo>
                    <a:pt x="208" y="104"/>
                  </a:lnTo>
                  <a:lnTo>
                    <a:pt x="194" y="104"/>
                  </a:lnTo>
                  <a:lnTo>
                    <a:pt x="194" y="101"/>
                  </a:lnTo>
                  <a:lnTo>
                    <a:pt x="181" y="101"/>
                  </a:lnTo>
                  <a:lnTo>
                    <a:pt x="181" y="98"/>
                  </a:lnTo>
                  <a:lnTo>
                    <a:pt x="179" y="98"/>
                  </a:lnTo>
                  <a:lnTo>
                    <a:pt x="179" y="95"/>
                  </a:lnTo>
                  <a:lnTo>
                    <a:pt x="175" y="95"/>
                  </a:lnTo>
                  <a:lnTo>
                    <a:pt x="175" y="93"/>
                  </a:lnTo>
                  <a:lnTo>
                    <a:pt x="152" y="93"/>
                  </a:lnTo>
                  <a:lnTo>
                    <a:pt x="152" y="90"/>
                  </a:lnTo>
                  <a:lnTo>
                    <a:pt x="126" y="90"/>
                  </a:lnTo>
                  <a:lnTo>
                    <a:pt x="126" y="88"/>
                  </a:lnTo>
                  <a:lnTo>
                    <a:pt x="125" y="88"/>
                  </a:lnTo>
                  <a:lnTo>
                    <a:pt x="125" y="86"/>
                  </a:lnTo>
                  <a:lnTo>
                    <a:pt x="110" y="86"/>
                  </a:lnTo>
                  <a:lnTo>
                    <a:pt x="110" y="84"/>
                  </a:lnTo>
                  <a:lnTo>
                    <a:pt x="107" y="84"/>
                  </a:lnTo>
                  <a:lnTo>
                    <a:pt x="107" y="80"/>
                  </a:lnTo>
                  <a:lnTo>
                    <a:pt x="105" y="80"/>
                  </a:lnTo>
                  <a:lnTo>
                    <a:pt x="105" y="78"/>
                  </a:lnTo>
                  <a:lnTo>
                    <a:pt x="91" y="78"/>
                  </a:lnTo>
                  <a:lnTo>
                    <a:pt x="91" y="76"/>
                  </a:lnTo>
                  <a:lnTo>
                    <a:pt x="89" y="76"/>
                  </a:lnTo>
                  <a:lnTo>
                    <a:pt x="89" y="74"/>
                  </a:lnTo>
                  <a:lnTo>
                    <a:pt x="78" y="74"/>
                  </a:lnTo>
                  <a:lnTo>
                    <a:pt x="78" y="72"/>
                  </a:lnTo>
                  <a:lnTo>
                    <a:pt x="77" y="72"/>
                  </a:lnTo>
                  <a:lnTo>
                    <a:pt x="77" y="70"/>
                  </a:lnTo>
                  <a:lnTo>
                    <a:pt x="74" y="70"/>
                  </a:lnTo>
                  <a:lnTo>
                    <a:pt x="74" y="68"/>
                  </a:lnTo>
                  <a:lnTo>
                    <a:pt x="65" y="68"/>
                  </a:lnTo>
                  <a:lnTo>
                    <a:pt x="65" y="66"/>
                  </a:lnTo>
                  <a:lnTo>
                    <a:pt x="63" y="66"/>
                  </a:lnTo>
                  <a:lnTo>
                    <a:pt x="63" y="64"/>
                  </a:lnTo>
                  <a:lnTo>
                    <a:pt x="61" y="64"/>
                  </a:lnTo>
                  <a:lnTo>
                    <a:pt x="61" y="62"/>
                  </a:lnTo>
                  <a:lnTo>
                    <a:pt x="61" y="59"/>
                  </a:lnTo>
                  <a:lnTo>
                    <a:pt x="58" y="59"/>
                  </a:lnTo>
                  <a:lnTo>
                    <a:pt x="58" y="56"/>
                  </a:lnTo>
                  <a:lnTo>
                    <a:pt x="57" y="56"/>
                  </a:lnTo>
                  <a:lnTo>
                    <a:pt x="57" y="54"/>
                  </a:lnTo>
                  <a:lnTo>
                    <a:pt x="51" y="54"/>
                  </a:lnTo>
                  <a:lnTo>
                    <a:pt x="51" y="50"/>
                  </a:lnTo>
                  <a:lnTo>
                    <a:pt x="49" y="50"/>
                  </a:lnTo>
                  <a:lnTo>
                    <a:pt x="49" y="49"/>
                  </a:lnTo>
                  <a:lnTo>
                    <a:pt x="47" y="49"/>
                  </a:lnTo>
                  <a:lnTo>
                    <a:pt x="47" y="44"/>
                  </a:lnTo>
                  <a:lnTo>
                    <a:pt x="44" y="44"/>
                  </a:lnTo>
                  <a:lnTo>
                    <a:pt x="44" y="41"/>
                  </a:lnTo>
                  <a:lnTo>
                    <a:pt x="43" y="41"/>
                  </a:lnTo>
                  <a:lnTo>
                    <a:pt x="43" y="38"/>
                  </a:lnTo>
                  <a:lnTo>
                    <a:pt x="40" y="38"/>
                  </a:lnTo>
                  <a:lnTo>
                    <a:pt x="40" y="36"/>
                  </a:lnTo>
                  <a:lnTo>
                    <a:pt x="36" y="36"/>
                  </a:lnTo>
                  <a:lnTo>
                    <a:pt x="36" y="34"/>
                  </a:lnTo>
                  <a:lnTo>
                    <a:pt x="33" y="34"/>
                  </a:lnTo>
                  <a:lnTo>
                    <a:pt x="32" y="34"/>
                  </a:lnTo>
                  <a:lnTo>
                    <a:pt x="32" y="31"/>
                  </a:lnTo>
                  <a:lnTo>
                    <a:pt x="30" y="31"/>
                  </a:lnTo>
                  <a:lnTo>
                    <a:pt x="30" y="26"/>
                  </a:lnTo>
                  <a:lnTo>
                    <a:pt x="29" y="26"/>
                  </a:lnTo>
                  <a:lnTo>
                    <a:pt x="29" y="24"/>
                  </a:lnTo>
                  <a:lnTo>
                    <a:pt x="29" y="23"/>
                  </a:lnTo>
                  <a:lnTo>
                    <a:pt x="25" y="23"/>
                  </a:lnTo>
                  <a:lnTo>
                    <a:pt x="25" y="22"/>
                  </a:lnTo>
                  <a:lnTo>
                    <a:pt x="23" y="22"/>
                  </a:lnTo>
                  <a:lnTo>
                    <a:pt x="23" y="20"/>
                  </a:lnTo>
                  <a:lnTo>
                    <a:pt x="20" y="20"/>
                  </a:lnTo>
                  <a:lnTo>
                    <a:pt x="20" y="18"/>
                  </a:lnTo>
                  <a:lnTo>
                    <a:pt x="17" y="18"/>
                  </a:lnTo>
                  <a:lnTo>
                    <a:pt x="17" y="15"/>
                  </a:lnTo>
                  <a:lnTo>
                    <a:pt x="16" y="15"/>
                  </a:lnTo>
                  <a:lnTo>
                    <a:pt x="16" y="10"/>
                  </a:lnTo>
                  <a:lnTo>
                    <a:pt x="15" y="10"/>
                  </a:lnTo>
                  <a:lnTo>
                    <a:pt x="15" y="4"/>
                  </a:lnTo>
                  <a:lnTo>
                    <a:pt x="12" y="4"/>
                  </a:lnTo>
                  <a:lnTo>
                    <a:pt x="12" y="2"/>
                  </a:lnTo>
                  <a:lnTo>
                    <a:pt x="7" y="2"/>
                  </a:lnTo>
                  <a:lnTo>
                    <a:pt x="7"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cxnSp>
        <p:nvCxnSpPr>
          <p:cNvPr id="50" name="Straight Connector 49"/>
          <p:cNvCxnSpPr/>
          <p:nvPr/>
        </p:nvCxnSpPr>
        <p:spPr>
          <a:xfrm>
            <a:off x="762000" y="5429270"/>
            <a:ext cx="329610" cy="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52" name="Straight Connector 51"/>
          <p:cNvCxnSpPr/>
          <p:nvPr/>
        </p:nvCxnSpPr>
        <p:spPr>
          <a:xfrm>
            <a:off x="762000" y="5626871"/>
            <a:ext cx="329610"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8" name="TextBox 7"/>
          <p:cNvSpPr txBox="1"/>
          <p:nvPr/>
        </p:nvSpPr>
        <p:spPr>
          <a:xfrm>
            <a:off x="3452944" y="1414046"/>
            <a:ext cx="2307042" cy="338554"/>
          </a:xfrm>
          <a:prstGeom prst="rect">
            <a:avLst/>
          </a:prstGeom>
          <a:noFill/>
        </p:spPr>
        <p:txBody>
          <a:bodyPr wrap="none" rtlCol="0">
            <a:spAutoFit/>
          </a:bodyPr>
          <a:lstStyle/>
          <a:p>
            <a:r>
              <a:rPr lang="en-GB" sz="1600" b="1" dirty="0" smtClean="0">
                <a:solidFill>
                  <a:srgbClr val="4D4D4D"/>
                </a:solidFill>
              </a:rPr>
              <a:t>Relapse-free </a:t>
            </a:r>
            <a:r>
              <a:rPr lang="en-GB" sz="1600" b="1" dirty="0">
                <a:solidFill>
                  <a:srgbClr val="4D4D4D"/>
                </a:solidFill>
              </a:rPr>
              <a:t>s</a:t>
            </a:r>
            <a:r>
              <a:rPr lang="en-GB" sz="1600" b="1" dirty="0" smtClean="0">
                <a:solidFill>
                  <a:srgbClr val="4D4D4D"/>
                </a:solidFill>
              </a:rPr>
              <a:t>urvival</a:t>
            </a:r>
            <a:endParaRPr lang="en-GB" sz="1600" dirty="0">
              <a:solidFill>
                <a:srgbClr val="4D4D4D"/>
              </a:solidFill>
            </a:endParaRPr>
          </a:p>
        </p:txBody>
      </p:sp>
    </p:spTree>
    <p:extLst>
      <p:ext uri="{BB962C8B-B14F-4D97-AF65-F5344CB8AC3E}">
        <p14:creationId xmlns:p14="http://schemas.microsoft.com/office/powerpoint/2010/main" val="15434605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Straight Connector 72"/>
          <p:cNvCxnSpPr/>
          <p:nvPr/>
        </p:nvCxnSpPr>
        <p:spPr>
          <a:xfrm>
            <a:off x="7443580" y="2492896"/>
            <a:ext cx="0" cy="2875710"/>
          </a:xfrm>
          <a:prstGeom prst="line">
            <a:avLst/>
          </a:prstGeom>
          <a:ln w="19050">
            <a:solidFill>
              <a:srgbClr val="4D4D4D"/>
            </a:solidFill>
          </a:ln>
          <a:effectLst/>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5635644" y="2492896"/>
            <a:ext cx="269625" cy="3265222"/>
            <a:chOff x="3961843" y="2492896"/>
            <a:chExt cx="269625" cy="3265222"/>
          </a:xfrm>
        </p:grpSpPr>
        <p:cxnSp>
          <p:nvCxnSpPr>
            <p:cNvPr id="67" name="Straight Connector 66"/>
            <p:cNvCxnSpPr/>
            <p:nvPr/>
          </p:nvCxnSpPr>
          <p:spPr>
            <a:xfrm>
              <a:off x="4096655" y="2492896"/>
              <a:ext cx="0" cy="2875710"/>
            </a:xfrm>
            <a:prstGeom prst="line">
              <a:avLst/>
            </a:prstGeom>
            <a:ln w="19050">
              <a:solidFill>
                <a:srgbClr val="4D4D4D"/>
              </a:solidFill>
            </a:ln>
            <a:effectLst/>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961843" y="5481119"/>
              <a:ext cx="269625" cy="276999"/>
            </a:xfrm>
            <a:prstGeom prst="rect">
              <a:avLst/>
            </a:prstGeom>
            <a:noFill/>
          </p:spPr>
          <p:txBody>
            <a:bodyPr wrap="none" rtlCol="0">
              <a:spAutoFit/>
            </a:bodyPr>
            <a:lstStyle/>
            <a:p>
              <a:pPr algn="r" fontAlgn="auto">
                <a:spcBef>
                  <a:spcPts val="0"/>
                </a:spcBef>
                <a:spcAft>
                  <a:spcPts val="0"/>
                </a:spcAft>
              </a:pPr>
              <a:r>
                <a:rPr lang="en-GB" sz="1200" dirty="0" smtClean="0">
                  <a:solidFill>
                    <a:srgbClr val="4D4D4D"/>
                  </a:solidFill>
                  <a:latin typeface="Arial"/>
                  <a:cs typeface="Arial"/>
                </a:rPr>
                <a:t>2</a:t>
              </a:r>
              <a:endParaRPr lang="en-GB" sz="1200" dirty="0">
                <a:solidFill>
                  <a:srgbClr val="4D4D4D"/>
                </a:solidFill>
                <a:latin typeface="Arial"/>
                <a:cs typeface="Arial"/>
              </a:endParaRPr>
            </a:p>
          </p:txBody>
        </p:sp>
      </p:grpSp>
      <p:grpSp>
        <p:nvGrpSpPr>
          <p:cNvPr id="65" name="Group 64"/>
          <p:cNvGrpSpPr/>
          <p:nvPr/>
        </p:nvGrpSpPr>
        <p:grpSpPr>
          <a:xfrm>
            <a:off x="3961843" y="2492896"/>
            <a:ext cx="269625" cy="3265222"/>
            <a:chOff x="3961843" y="2492896"/>
            <a:chExt cx="269625" cy="3265222"/>
          </a:xfrm>
        </p:grpSpPr>
        <p:cxnSp>
          <p:nvCxnSpPr>
            <p:cNvPr id="63" name="Straight Connector 62"/>
            <p:cNvCxnSpPr/>
            <p:nvPr/>
          </p:nvCxnSpPr>
          <p:spPr>
            <a:xfrm>
              <a:off x="4096655" y="2492896"/>
              <a:ext cx="0" cy="2875710"/>
            </a:xfrm>
            <a:prstGeom prst="line">
              <a:avLst/>
            </a:prstGeom>
            <a:ln w="19050">
              <a:solidFill>
                <a:srgbClr val="4D4D4D"/>
              </a:solidFill>
            </a:ln>
            <a:effectLst/>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3961843" y="5481119"/>
              <a:ext cx="269625" cy="276999"/>
            </a:xfrm>
            <a:prstGeom prst="rect">
              <a:avLst/>
            </a:prstGeom>
            <a:noFill/>
          </p:spPr>
          <p:txBody>
            <a:bodyPr wrap="none" rtlCol="0">
              <a:spAutoFit/>
            </a:bodyPr>
            <a:lstStyle/>
            <a:p>
              <a:pPr algn="r" fontAlgn="auto">
                <a:spcBef>
                  <a:spcPts val="0"/>
                </a:spcBef>
                <a:spcAft>
                  <a:spcPts val="0"/>
                </a:spcAft>
              </a:pPr>
              <a:r>
                <a:rPr lang="en-GB" sz="1200" dirty="0" smtClean="0">
                  <a:solidFill>
                    <a:srgbClr val="4D4D4D"/>
                  </a:solidFill>
                  <a:latin typeface="Arial"/>
                  <a:cs typeface="Arial"/>
                </a:rPr>
                <a:t>1</a:t>
              </a:r>
              <a:endParaRPr lang="en-GB" sz="1200" dirty="0">
                <a:solidFill>
                  <a:srgbClr val="4D4D4D"/>
                </a:solidFill>
                <a:latin typeface="Arial"/>
                <a:cs typeface="Arial"/>
              </a:endParaRPr>
            </a:p>
          </p:txBody>
        </p:sp>
      </p:grpSp>
      <p:cxnSp>
        <p:nvCxnSpPr>
          <p:cNvPr id="70" name="Straight Connector 69"/>
          <p:cNvCxnSpPr/>
          <p:nvPr/>
        </p:nvCxnSpPr>
        <p:spPr>
          <a:xfrm>
            <a:off x="3839298" y="2492896"/>
            <a:ext cx="0" cy="2875710"/>
          </a:xfrm>
          <a:prstGeom prst="line">
            <a:avLst/>
          </a:prstGeom>
          <a:ln w="19050">
            <a:solidFill>
              <a:srgbClr val="4D4D4D"/>
            </a:solidFill>
            <a:prstDash val="dash"/>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a:t>225: </a:t>
            </a:r>
            <a:r>
              <a:rPr lang="en-GB" dirty="0" err="1"/>
              <a:t>Gemox</a:t>
            </a:r>
            <a:r>
              <a:rPr lang="en-GB" dirty="0"/>
              <a:t> versus surveillance following surgery of localized biliary tract cancer: Results of the PRODIGE 12-ACCORD 18 (UNICANCER GI) phase III </a:t>
            </a:r>
            <a:r>
              <a:rPr lang="en-GB" dirty="0" smtClean="0"/>
              <a:t>trial – </a:t>
            </a:r>
            <a:r>
              <a:rPr lang="en-GB" dirty="0" err="1" smtClean="0"/>
              <a:t>Edeline</a:t>
            </a:r>
            <a:r>
              <a:rPr lang="en-GB" dirty="0" smtClean="0"/>
              <a:t> J, et al</a:t>
            </a:r>
            <a:endParaRPr lang="en-GB" dirty="0"/>
          </a:p>
        </p:txBody>
      </p:sp>
      <p:sp>
        <p:nvSpPr>
          <p:cNvPr id="3" name="Content Placeholder 2"/>
          <p:cNvSpPr>
            <a:spLocks noGrp="1"/>
          </p:cNvSpPr>
          <p:nvPr>
            <p:ph idx="1"/>
          </p:nvPr>
        </p:nvSpPr>
        <p:spPr>
          <a:xfrm>
            <a:off x="365124" y="1254035"/>
            <a:ext cx="8413751" cy="574765"/>
          </a:xfrm>
        </p:spPr>
        <p:txBody>
          <a:bodyPr/>
          <a:lstStyle/>
          <a:p>
            <a:pPr marL="0" indent="0">
              <a:buNone/>
            </a:pPr>
            <a:r>
              <a:rPr lang="en-GB" b="1" dirty="0" smtClean="0"/>
              <a:t>Key results (cont.)</a:t>
            </a:r>
            <a:endParaRPr lang="en-GB" b="1" dirty="0"/>
          </a:p>
        </p:txBody>
      </p:sp>
      <p:sp>
        <p:nvSpPr>
          <p:cNvPr id="5" name="Text Placeholder 4"/>
          <p:cNvSpPr>
            <a:spLocks noGrp="1"/>
          </p:cNvSpPr>
          <p:nvPr>
            <p:ph type="body" sz="quarter" idx="11"/>
          </p:nvPr>
        </p:nvSpPr>
        <p:spPr/>
        <p:txBody>
          <a:bodyPr/>
          <a:lstStyle/>
          <a:p>
            <a:r>
              <a:rPr lang="en-GB" dirty="0" err="1" smtClean="0"/>
              <a:t>Edeline</a:t>
            </a:r>
            <a:r>
              <a:rPr lang="en-GB" dirty="0" smtClean="0"/>
              <a:t> J,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225</a:t>
            </a:r>
            <a:endParaRPr lang="en-GB" dirty="0"/>
          </a:p>
        </p:txBody>
      </p:sp>
      <p:sp>
        <p:nvSpPr>
          <p:cNvPr id="8" name="TextBox 7"/>
          <p:cNvSpPr txBox="1"/>
          <p:nvPr/>
        </p:nvSpPr>
        <p:spPr>
          <a:xfrm>
            <a:off x="2216227" y="1700808"/>
            <a:ext cx="4711546" cy="338554"/>
          </a:xfrm>
          <a:prstGeom prst="rect">
            <a:avLst/>
          </a:prstGeom>
          <a:noFill/>
        </p:spPr>
        <p:txBody>
          <a:bodyPr wrap="none" rtlCol="0">
            <a:spAutoFit/>
          </a:bodyPr>
          <a:lstStyle/>
          <a:p>
            <a:r>
              <a:rPr lang="en-GB" sz="1600" b="1" dirty="0" smtClean="0">
                <a:solidFill>
                  <a:srgbClr val="4D4D4D"/>
                </a:solidFill>
                <a:latin typeface="Arial"/>
                <a:cs typeface="Arial"/>
              </a:rPr>
              <a:t>Relapse-free survival in predefined subgroups</a:t>
            </a:r>
            <a:endParaRPr lang="en-GB" sz="1600" dirty="0">
              <a:solidFill>
                <a:srgbClr val="4D4D4D"/>
              </a:solidFill>
              <a:latin typeface="Arial"/>
              <a:cs typeface="Arial"/>
            </a:endParaRPr>
          </a:p>
        </p:txBody>
      </p:sp>
      <p:grpSp>
        <p:nvGrpSpPr>
          <p:cNvPr id="59" name="Group 58"/>
          <p:cNvGrpSpPr/>
          <p:nvPr/>
        </p:nvGrpSpPr>
        <p:grpSpPr>
          <a:xfrm>
            <a:off x="2339752" y="2492896"/>
            <a:ext cx="72008" cy="2880320"/>
            <a:chOff x="2339752" y="2492896"/>
            <a:chExt cx="72008" cy="2880320"/>
          </a:xfrm>
        </p:grpSpPr>
        <p:cxnSp>
          <p:nvCxnSpPr>
            <p:cNvPr id="6" name="Straight Connector 5"/>
            <p:cNvCxnSpPr/>
            <p:nvPr/>
          </p:nvCxnSpPr>
          <p:spPr>
            <a:xfrm>
              <a:off x="2411760" y="2492896"/>
              <a:ext cx="0" cy="2880320"/>
            </a:xfrm>
            <a:prstGeom prst="line">
              <a:avLst/>
            </a:prstGeom>
            <a:ln w="19050">
              <a:solidFill>
                <a:srgbClr val="4D4D4D"/>
              </a:soli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39752" y="2492896"/>
              <a:ext cx="72008"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339752" y="2802446"/>
              <a:ext cx="72008"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339752" y="3134436"/>
              <a:ext cx="72008"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339752" y="3455206"/>
              <a:ext cx="72008"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39752" y="3775976"/>
              <a:ext cx="72008"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339752" y="4096746"/>
              <a:ext cx="72008"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339752" y="4417516"/>
              <a:ext cx="72008"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339752" y="4738286"/>
              <a:ext cx="72008"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39752" y="5059056"/>
              <a:ext cx="72008"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339752" y="5368606"/>
              <a:ext cx="72008"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486106" y="2511844"/>
            <a:ext cx="934871" cy="276999"/>
          </a:xfrm>
          <a:prstGeom prst="rect">
            <a:avLst/>
          </a:prstGeom>
          <a:noFill/>
        </p:spPr>
        <p:txBody>
          <a:bodyPr wrap="none" rtlCol="0">
            <a:spAutoFit/>
          </a:bodyPr>
          <a:lstStyle/>
          <a:p>
            <a:pPr algn="r" fontAlgn="auto">
              <a:spcBef>
                <a:spcPts val="0"/>
              </a:spcBef>
              <a:spcAft>
                <a:spcPts val="0"/>
              </a:spcAft>
            </a:pPr>
            <a:r>
              <a:rPr lang="en-GB" sz="1200" dirty="0" smtClean="0">
                <a:solidFill>
                  <a:srgbClr val="4D4D4D"/>
                </a:solidFill>
                <a:latin typeface="Arial"/>
                <a:cs typeface="Arial"/>
              </a:rPr>
              <a:t>All patients</a:t>
            </a:r>
            <a:endParaRPr lang="en-GB" sz="1200" dirty="0">
              <a:solidFill>
                <a:srgbClr val="4D4D4D"/>
              </a:solidFill>
              <a:latin typeface="Arial"/>
              <a:cs typeface="Arial"/>
            </a:endParaRPr>
          </a:p>
        </p:txBody>
      </p:sp>
      <p:sp>
        <p:nvSpPr>
          <p:cNvPr id="21" name="TextBox 20"/>
          <p:cNvSpPr txBox="1"/>
          <p:nvPr/>
        </p:nvSpPr>
        <p:spPr>
          <a:xfrm>
            <a:off x="1454046" y="2830509"/>
            <a:ext cx="966931" cy="276999"/>
          </a:xfrm>
          <a:prstGeom prst="rect">
            <a:avLst/>
          </a:prstGeom>
          <a:noFill/>
        </p:spPr>
        <p:txBody>
          <a:bodyPr wrap="none" rtlCol="0">
            <a:spAutoFit/>
          </a:bodyPr>
          <a:lstStyle/>
          <a:p>
            <a:pPr algn="r" fontAlgn="auto">
              <a:spcBef>
                <a:spcPts val="0"/>
              </a:spcBef>
              <a:spcAft>
                <a:spcPts val="0"/>
              </a:spcAft>
            </a:pPr>
            <a:r>
              <a:rPr lang="en-GB" sz="1200" dirty="0" smtClean="0">
                <a:solidFill>
                  <a:srgbClr val="4D4D4D"/>
                </a:solidFill>
                <a:latin typeface="Arial"/>
                <a:cs typeface="Arial"/>
              </a:rPr>
              <a:t>Gallbladder</a:t>
            </a:r>
            <a:endParaRPr lang="en-GB" sz="1200" dirty="0">
              <a:solidFill>
                <a:srgbClr val="4D4D4D"/>
              </a:solidFill>
              <a:latin typeface="Arial"/>
              <a:cs typeface="Arial"/>
            </a:endParaRPr>
          </a:p>
        </p:txBody>
      </p:sp>
      <p:sp>
        <p:nvSpPr>
          <p:cNvPr id="22" name="TextBox 21"/>
          <p:cNvSpPr txBox="1"/>
          <p:nvPr/>
        </p:nvSpPr>
        <p:spPr>
          <a:xfrm>
            <a:off x="1434810" y="3150609"/>
            <a:ext cx="986167" cy="276999"/>
          </a:xfrm>
          <a:prstGeom prst="rect">
            <a:avLst/>
          </a:prstGeom>
          <a:noFill/>
        </p:spPr>
        <p:txBody>
          <a:bodyPr wrap="none" rtlCol="0">
            <a:spAutoFit/>
          </a:bodyPr>
          <a:lstStyle/>
          <a:p>
            <a:pPr algn="r" fontAlgn="auto">
              <a:spcBef>
                <a:spcPts val="0"/>
              </a:spcBef>
              <a:spcAft>
                <a:spcPts val="0"/>
              </a:spcAft>
            </a:pPr>
            <a:r>
              <a:rPr lang="en-GB" sz="1200" dirty="0" smtClean="0">
                <a:solidFill>
                  <a:srgbClr val="4D4D4D"/>
                </a:solidFill>
                <a:latin typeface="Arial"/>
                <a:cs typeface="Arial"/>
              </a:rPr>
              <a:t>Intrahepatic</a:t>
            </a:r>
            <a:endParaRPr lang="en-GB" sz="1200" dirty="0">
              <a:solidFill>
                <a:srgbClr val="4D4D4D"/>
              </a:solidFill>
              <a:latin typeface="Arial"/>
              <a:cs typeface="Arial"/>
            </a:endParaRPr>
          </a:p>
        </p:txBody>
      </p:sp>
      <p:sp>
        <p:nvSpPr>
          <p:cNvPr id="23" name="TextBox 22"/>
          <p:cNvSpPr txBox="1"/>
          <p:nvPr/>
        </p:nvSpPr>
        <p:spPr>
          <a:xfrm>
            <a:off x="1383514" y="3485164"/>
            <a:ext cx="1037463" cy="276999"/>
          </a:xfrm>
          <a:prstGeom prst="rect">
            <a:avLst/>
          </a:prstGeom>
          <a:noFill/>
        </p:spPr>
        <p:txBody>
          <a:bodyPr wrap="none" rtlCol="0">
            <a:spAutoFit/>
          </a:bodyPr>
          <a:lstStyle/>
          <a:p>
            <a:pPr algn="r" fontAlgn="auto">
              <a:spcBef>
                <a:spcPts val="0"/>
              </a:spcBef>
              <a:spcAft>
                <a:spcPts val="0"/>
              </a:spcAft>
            </a:pPr>
            <a:r>
              <a:rPr lang="en-GB" sz="1200" dirty="0" smtClean="0">
                <a:solidFill>
                  <a:srgbClr val="4D4D4D"/>
                </a:solidFill>
                <a:latin typeface="Arial"/>
                <a:cs typeface="Arial"/>
              </a:rPr>
              <a:t>Extrahepatic</a:t>
            </a:r>
            <a:endParaRPr lang="en-GB" sz="1200" dirty="0">
              <a:solidFill>
                <a:srgbClr val="4D4D4D"/>
              </a:solidFill>
              <a:latin typeface="Arial"/>
              <a:cs typeface="Arial"/>
            </a:endParaRPr>
          </a:p>
        </p:txBody>
      </p:sp>
      <p:sp>
        <p:nvSpPr>
          <p:cNvPr id="24" name="TextBox 23"/>
          <p:cNvSpPr txBox="1"/>
          <p:nvPr/>
        </p:nvSpPr>
        <p:spPr>
          <a:xfrm>
            <a:off x="2040745" y="3797238"/>
            <a:ext cx="380232" cy="276999"/>
          </a:xfrm>
          <a:prstGeom prst="rect">
            <a:avLst/>
          </a:prstGeom>
          <a:noFill/>
        </p:spPr>
        <p:txBody>
          <a:bodyPr wrap="none" rtlCol="0">
            <a:spAutoFit/>
          </a:bodyPr>
          <a:lstStyle/>
          <a:p>
            <a:pPr algn="r" fontAlgn="auto">
              <a:spcBef>
                <a:spcPts val="0"/>
              </a:spcBef>
              <a:spcAft>
                <a:spcPts val="0"/>
              </a:spcAft>
            </a:pPr>
            <a:r>
              <a:rPr lang="en-GB" sz="1200" dirty="0" smtClean="0">
                <a:solidFill>
                  <a:srgbClr val="4D4D4D"/>
                </a:solidFill>
                <a:latin typeface="Arial"/>
                <a:cs typeface="Arial"/>
              </a:rPr>
              <a:t>N0</a:t>
            </a:r>
            <a:endParaRPr lang="en-GB" sz="1200" dirty="0">
              <a:solidFill>
                <a:srgbClr val="4D4D4D"/>
              </a:solidFill>
              <a:latin typeface="Arial"/>
              <a:cs typeface="Arial"/>
            </a:endParaRPr>
          </a:p>
        </p:txBody>
      </p:sp>
      <p:sp>
        <p:nvSpPr>
          <p:cNvPr id="25" name="TextBox 24"/>
          <p:cNvSpPr txBox="1"/>
          <p:nvPr/>
        </p:nvSpPr>
        <p:spPr>
          <a:xfrm>
            <a:off x="2040745" y="4135190"/>
            <a:ext cx="380232" cy="276999"/>
          </a:xfrm>
          <a:prstGeom prst="rect">
            <a:avLst/>
          </a:prstGeom>
          <a:noFill/>
        </p:spPr>
        <p:txBody>
          <a:bodyPr wrap="none" rtlCol="0">
            <a:spAutoFit/>
          </a:bodyPr>
          <a:lstStyle/>
          <a:p>
            <a:pPr algn="r" fontAlgn="auto">
              <a:spcBef>
                <a:spcPts val="0"/>
              </a:spcBef>
              <a:spcAft>
                <a:spcPts val="0"/>
              </a:spcAft>
            </a:pPr>
            <a:r>
              <a:rPr lang="en-GB" sz="1200" dirty="0" smtClean="0">
                <a:solidFill>
                  <a:srgbClr val="4D4D4D"/>
                </a:solidFill>
                <a:latin typeface="Arial"/>
                <a:cs typeface="Arial"/>
              </a:rPr>
              <a:t>N1</a:t>
            </a:r>
            <a:endParaRPr lang="en-GB" sz="1200" dirty="0">
              <a:solidFill>
                <a:srgbClr val="4D4D4D"/>
              </a:solidFill>
              <a:latin typeface="Arial"/>
              <a:cs typeface="Arial"/>
            </a:endParaRPr>
          </a:p>
        </p:txBody>
      </p:sp>
      <p:sp>
        <p:nvSpPr>
          <p:cNvPr id="26" name="TextBox 25"/>
          <p:cNvSpPr txBox="1"/>
          <p:nvPr/>
        </p:nvSpPr>
        <p:spPr>
          <a:xfrm>
            <a:off x="2048759" y="4433798"/>
            <a:ext cx="372218" cy="276999"/>
          </a:xfrm>
          <a:prstGeom prst="rect">
            <a:avLst/>
          </a:prstGeom>
          <a:noFill/>
        </p:spPr>
        <p:txBody>
          <a:bodyPr wrap="none" rtlCol="0">
            <a:spAutoFit/>
          </a:bodyPr>
          <a:lstStyle/>
          <a:p>
            <a:pPr algn="r" fontAlgn="auto">
              <a:spcBef>
                <a:spcPts val="0"/>
              </a:spcBef>
              <a:spcAft>
                <a:spcPts val="0"/>
              </a:spcAft>
            </a:pPr>
            <a:r>
              <a:rPr lang="en-GB" sz="1200" dirty="0" err="1" smtClean="0">
                <a:solidFill>
                  <a:srgbClr val="4D4D4D"/>
                </a:solidFill>
                <a:latin typeface="Arial"/>
                <a:cs typeface="Arial"/>
              </a:rPr>
              <a:t>Nx</a:t>
            </a:r>
            <a:endParaRPr lang="en-GB" sz="1200" dirty="0">
              <a:solidFill>
                <a:srgbClr val="4D4D4D"/>
              </a:solidFill>
              <a:latin typeface="Arial"/>
              <a:cs typeface="Arial"/>
            </a:endParaRPr>
          </a:p>
        </p:txBody>
      </p:sp>
      <p:sp>
        <p:nvSpPr>
          <p:cNvPr id="27" name="TextBox 26"/>
          <p:cNvSpPr txBox="1"/>
          <p:nvPr/>
        </p:nvSpPr>
        <p:spPr>
          <a:xfrm>
            <a:off x="2040745" y="4767964"/>
            <a:ext cx="380232" cy="276999"/>
          </a:xfrm>
          <a:prstGeom prst="rect">
            <a:avLst/>
          </a:prstGeom>
          <a:noFill/>
        </p:spPr>
        <p:txBody>
          <a:bodyPr wrap="none" rtlCol="0">
            <a:spAutoFit/>
          </a:bodyPr>
          <a:lstStyle/>
          <a:p>
            <a:pPr algn="r" fontAlgn="auto">
              <a:spcBef>
                <a:spcPts val="0"/>
              </a:spcBef>
              <a:spcAft>
                <a:spcPts val="0"/>
              </a:spcAft>
            </a:pPr>
            <a:r>
              <a:rPr lang="en-GB" sz="1200" dirty="0" smtClean="0">
                <a:solidFill>
                  <a:srgbClr val="4D4D4D"/>
                </a:solidFill>
                <a:latin typeface="Arial"/>
                <a:cs typeface="Arial"/>
              </a:rPr>
              <a:t>R0</a:t>
            </a:r>
            <a:endParaRPr lang="en-GB" sz="1200" dirty="0">
              <a:solidFill>
                <a:srgbClr val="4D4D4D"/>
              </a:solidFill>
              <a:latin typeface="Arial"/>
              <a:cs typeface="Arial"/>
            </a:endParaRPr>
          </a:p>
        </p:txBody>
      </p:sp>
      <p:sp>
        <p:nvSpPr>
          <p:cNvPr id="28" name="TextBox 27"/>
          <p:cNvSpPr txBox="1"/>
          <p:nvPr/>
        </p:nvSpPr>
        <p:spPr>
          <a:xfrm>
            <a:off x="2040745" y="5075198"/>
            <a:ext cx="380232" cy="276999"/>
          </a:xfrm>
          <a:prstGeom prst="rect">
            <a:avLst/>
          </a:prstGeom>
          <a:noFill/>
        </p:spPr>
        <p:txBody>
          <a:bodyPr wrap="none" rtlCol="0">
            <a:spAutoFit/>
          </a:bodyPr>
          <a:lstStyle/>
          <a:p>
            <a:pPr algn="r" fontAlgn="auto">
              <a:spcBef>
                <a:spcPts val="0"/>
              </a:spcBef>
              <a:spcAft>
                <a:spcPts val="0"/>
              </a:spcAft>
            </a:pPr>
            <a:r>
              <a:rPr lang="en-GB" sz="1200" dirty="0" smtClean="0">
                <a:solidFill>
                  <a:srgbClr val="4D4D4D"/>
                </a:solidFill>
                <a:latin typeface="Arial"/>
                <a:cs typeface="Arial"/>
              </a:rPr>
              <a:t>R1</a:t>
            </a:r>
            <a:endParaRPr lang="en-GB" sz="1200" dirty="0">
              <a:solidFill>
                <a:srgbClr val="4D4D4D"/>
              </a:solidFill>
              <a:latin typeface="Arial"/>
              <a:cs typeface="Arial"/>
            </a:endParaRPr>
          </a:p>
        </p:txBody>
      </p:sp>
      <p:cxnSp>
        <p:nvCxnSpPr>
          <p:cNvPr id="29" name="Straight Connector 28"/>
          <p:cNvCxnSpPr/>
          <p:nvPr/>
        </p:nvCxnSpPr>
        <p:spPr>
          <a:xfrm>
            <a:off x="3399548" y="2969008"/>
            <a:ext cx="103220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rot="2700000">
            <a:off x="3771773" y="2597717"/>
            <a:ext cx="105252" cy="1052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cxnSp>
        <p:nvCxnSpPr>
          <p:cNvPr id="32" name="Straight Connector 31"/>
          <p:cNvCxnSpPr/>
          <p:nvPr/>
        </p:nvCxnSpPr>
        <p:spPr>
          <a:xfrm>
            <a:off x="2931875" y="2969008"/>
            <a:ext cx="13035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067539" y="3289108"/>
            <a:ext cx="123519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932424" y="3623663"/>
            <a:ext cx="353805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336810" y="3935737"/>
            <a:ext cx="197706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164913" y="4572297"/>
            <a:ext cx="14070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71626" y="4572297"/>
            <a:ext cx="315472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317313" y="5213697"/>
            <a:ext cx="111444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097175" y="5213697"/>
            <a:ext cx="307071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rot="2700000">
            <a:off x="3358629" y="2916382"/>
            <a:ext cx="105252" cy="1052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52" name="Rectangle 51"/>
          <p:cNvSpPr/>
          <p:nvPr/>
        </p:nvSpPr>
        <p:spPr>
          <a:xfrm rot="2700000">
            <a:off x="3497549" y="3236482"/>
            <a:ext cx="105252" cy="1052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53" name="Rectangle 52"/>
          <p:cNvSpPr/>
          <p:nvPr/>
        </p:nvSpPr>
        <p:spPr>
          <a:xfrm rot="2700000">
            <a:off x="6189765" y="3571037"/>
            <a:ext cx="105252" cy="1052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54" name="Rectangle 53"/>
          <p:cNvSpPr/>
          <p:nvPr/>
        </p:nvSpPr>
        <p:spPr>
          <a:xfrm rot="2700000">
            <a:off x="3971474" y="3883111"/>
            <a:ext cx="105252" cy="1052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55" name="Rectangle 54"/>
          <p:cNvSpPr/>
          <p:nvPr/>
        </p:nvSpPr>
        <p:spPr>
          <a:xfrm rot="2700000">
            <a:off x="3675166" y="4221063"/>
            <a:ext cx="105252" cy="1052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56" name="Rectangle 55"/>
          <p:cNvSpPr/>
          <p:nvPr/>
        </p:nvSpPr>
        <p:spPr>
          <a:xfrm rot="2700000">
            <a:off x="3490996" y="4519671"/>
            <a:ext cx="105252" cy="1052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57" name="Rectangle 56"/>
          <p:cNvSpPr/>
          <p:nvPr/>
        </p:nvSpPr>
        <p:spPr>
          <a:xfrm rot="2700000">
            <a:off x="3720874" y="4853837"/>
            <a:ext cx="105252" cy="1052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58" name="Rectangle 57"/>
          <p:cNvSpPr/>
          <p:nvPr/>
        </p:nvSpPr>
        <p:spPr>
          <a:xfrm rot="2700000">
            <a:off x="3950752" y="5161071"/>
            <a:ext cx="105252" cy="1052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cxnSp>
        <p:nvCxnSpPr>
          <p:cNvPr id="60" name="Straight Connector 59"/>
          <p:cNvCxnSpPr/>
          <p:nvPr/>
        </p:nvCxnSpPr>
        <p:spPr>
          <a:xfrm>
            <a:off x="3182557" y="4273689"/>
            <a:ext cx="144997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76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Contents</a:t>
            </a:r>
            <a:endParaRPr lang="en-GB" dirty="0"/>
          </a:p>
        </p:txBody>
      </p:sp>
      <p:sp>
        <p:nvSpPr>
          <p:cNvPr id="5123" name="Rectangle 3"/>
          <p:cNvSpPr>
            <a:spLocks noGrp="1" noChangeArrowheads="1"/>
          </p:cNvSpPr>
          <p:nvPr>
            <p:ph type="body" idx="1"/>
          </p:nvPr>
        </p:nvSpPr>
        <p:spPr>
          <a:noFill/>
          <a:ln>
            <a:noFill/>
          </a:ln>
        </p:spPr>
        <p:txBody>
          <a:bodyPr/>
          <a:lstStyle/>
          <a:p>
            <a:pPr>
              <a:spcAft>
                <a:spcPts val="1200"/>
              </a:spcAft>
              <a:tabLst>
                <a:tab pos="8256588" algn="r"/>
              </a:tabLst>
            </a:pPr>
            <a:r>
              <a:rPr lang="en-GB" sz="1800" dirty="0">
                <a:solidFill>
                  <a:schemeClr val="accent1"/>
                </a:solidFill>
              </a:rPr>
              <a:t>Cancers of the </a:t>
            </a:r>
            <a:r>
              <a:rPr lang="en-GB" sz="1800" dirty="0" smtClean="0">
                <a:solidFill>
                  <a:schemeClr val="accent1"/>
                </a:solidFill>
              </a:rPr>
              <a:t>oesophagus </a:t>
            </a:r>
            <a:r>
              <a:rPr lang="en-GB" sz="1800" dirty="0">
                <a:solidFill>
                  <a:schemeClr val="accent1"/>
                </a:solidFill>
              </a:rPr>
              <a:t>and stomach</a:t>
            </a:r>
            <a:r>
              <a:rPr lang="en-GB" sz="1800" u="dotted" dirty="0" smtClean="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3" action="ppaction://hlinksldjump"/>
              </a:rPr>
              <a:t>6</a:t>
            </a:r>
            <a:endParaRPr lang="en-GB" sz="1800" dirty="0">
              <a:solidFill>
                <a:schemeClr val="accent1"/>
              </a:solidFill>
            </a:endParaRPr>
          </a:p>
          <a:p>
            <a:pPr>
              <a:spcAft>
                <a:spcPts val="1200"/>
              </a:spcAft>
              <a:tabLst>
                <a:tab pos="8256588" algn="r"/>
              </a:tabLst>
            </a:pPr>
            <a:r>
              <a:rPr lang="en-GB" sz="1800" dirty="0">
                <a:solidFill>
                  <a:schemeClr val="accent1"/>
                </a:solidFill>
              </a:rPr>
              <a:t>Cancers of the </a:t>
            </a:r>
            <a:r>
              <a:rPr lang="en-GB" sz="1800" dirty="0" smtClean="0">
                <a:solidFill>
                  <a:schemeClr val="accent1"/>
                </a:solidFill>
              </a:rPr>
              <a:t>pancreas, </a:t>
            </a:r>
            <a:r>
              <a:rPr lang="en-GB" sz="1800" dirty="0">
                <a:solidFill>
                  <a:schemeClr val="accent1"/>
                </a:solidFill>
              </a:rPr>
              <a:t>small bowel and hepatobiliary tract</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4" action="ppaction://hlinksldjump"/>
              </a:rPr>
              <a:t>26</a:t>
            </a:r>
            <a:endParaRPr lang="en-GB" sz="1800" u="sng" dirty="0" smtClean="0">
              <a:solidFill>
                <a:schemeClr val="accent1"/>
              </a:solidFill>
              <a:uFill>
                <a:solidFill>
                  <a:schemeClr val="accent1"/>
                </a:solidFill>
              </a:uFill>
            </a:endParaRPr>
          </a:p>
          <a:p>
            <a:pPr lvl="1">
              <a:spcAft>
                <a:spcPts val="1200"/>
              </a:spcAft>
              <a:tabLst>
                <a:tab pos="8256588" algn="r"/>
              </a:tabLst>
            </a:pPr>
            <a:r>
              <a:rPr lang="en-GB" sz="1800" dirty="0" smtClean="0">
                <a:solidFill>
                  <a:schemeClr val="accent1"/>
                </a:solidFill>
                <a:uFill>
                  <a:solidFill>
                    <a:schemeClr val="accent1"/>
                  </a:solidFill>
                </a:uFill>
              </a:rPr>
              <a:t>Pancreatic cancer</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5" action="ppaction://hlinksldjump"/>
              </a:rPr>
              <a:t>27</a:t>
            </a:r>
            <a:endParaRPr lang="en-GB" sz="1800" u="sng" dirty="0">
              <a:solidFill>
                <a:schemeClr val="accent1"/>
              </a:solidFill>
            </a:endParaRPr>
          </a:p>
          <a:p>
            <a:pPr lvl="1">
              <a:spcAft>
                <a:spcPts val="1200"/>
              </a:spcAft>
              <a:tabLst>
                <a:tab pos="8256588" algn="r"/>
              </a:tabLst>
            </a:pPr>
            <a:r>
              <a:rPr lang="en-GB" sz="1800" dirty="0" smtClean="0">
                <a:solidFill>
                  <a:schemeClr val="accent1"/>
                </a:solidFill>
                <a:uFill>
                  <a:solidFill>
                    <a:schemeClr val="accent1"/>
                  </a:solidFill>
                </a:uFill>
              </a:rPr>
              <a:t>Hepatocellular carcinoma</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6" action="ppaction://hlinksldjump"/>
              </a:rPr>
              <a:t>34</a:t>
            </a:r>
            <a:endParaRPr lang="en-GB" sz="1800" dirty="0" smtClean="0">
              <a:solidFill>
                <a:schemeClr val="accent1"/>
              </a:solidFill>
              <a:uFill>
                <a:solidFill>
                  <a:schemeClr val="accent1"/>
                </a:solidFill>
              </a:uFill>
            </a:endParaRPr>
          </a:p>
          <a:p>
            <a:pPr lvl="1">
              <a:spcAft>
                <a:spcPts val="1200"/>
              </a:spcAft>
              <a:tabLst>
                <a:tab pos="8256588" algn="r"/>
              </a:tabLst>
            </a:pPr>
            <a:r>
              <a:rPr lang="en-GB" sz="1800" dirty="0" smtClean="0">
                <a:solidFill>
                  <a:schemeClr val="accent1"/>
                </a:solidFill>
                <a:uFill>
                  <a:solidFill>
                    <a:schemeClr val="accent1"/>
                  </a:solidFill>
                </a:uFill>
              </a:rPr>
              <a:t>Biliary tract cancer</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7" action="ppaction://hlinksldjump"/>
              </a:rPr>
              <a:t>46</a:t>
            </a:r>
            <a:endParaRPr lang="en-GB" sz="1800" u="sng" dirty="0" smtClean="0">
              <a:solidFill>
                <a:schemeClr val="accent1"/>
              </a:solidFill>
              <a:uFill>
                <a:solidFill>
                  <a:schemeClr val="accent1"/>
                </a:solidFill>
              </a:uFill>
            </a:endParaRPr>
          </a:p>
          <a:p>
            <a:pPr lvl="1">
              <a:spcAft>
                <a:spcPts val="1200"/>
              </a:spcAft>
              <a:tabLst>
                <a:tab pos="8256588" algn="r"/>
              </a:tabLst>
            </a:pPr>
            <a:r>
              <a:rPr lang="en-GB" sz="1800" dirty="0">
                <a:solidFill>
                  <a:schemeClr val="accent1"/>
                </a:solidFill>
                <a:uFill>
                  <a:solidFill>
                    <a:schemeClr val="accent1"/>
                  </a:solidFill>
                </a:uFill>
              </a:rPr>
              <a:t>Neuroendocrine </a:t>
            </a:r>
            <a:r>
              <a:rPr lang="en-GB" sz="1800" dirty="0" smtClean="0">
                <a:solidFill>
                  <a:schemeClr val="accent1"/>
                </a:solidFill>
                <a:uFill>
                  <a:solidFill>
                    <a:schemeClr val="accent1"/>
                  </a:solidFill>
                </a:uFill>
              </a:rPr>
              <a:t>tumour</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8" action="ppaction://hlinksldjump"/>
              </a:rPr>
              <a:t>51</a:t>
            </a:r>
            <a:endParaRPr lang="en-GB" sz="1800" dirty="0">
              <a:solidFill>
                <a:schemeClr val="accent1"/>
              </a:solidFill>
            </a:endParaRPr>
          </a:p>
          <a:p>
            <a:pPr>
              <a:spcAft>
                <a:spcPts val="1200"/>
              </a:spcAft>
              <a:tabLst>
                <a:tab pos="8256588" algn="r"/>
              </a:tabLst>
            </a:pPr>
            <a:r>
              <a:rPr lang="en-GB" sz="1800" dirty="0">
                <a:solidFill>
                  <a:schemeClr val="accent1"/>
                </a:solidFill>
              </a:rPr>
              <a:t>Cancers of the colon, rectum and anus</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9" action="ppaction://hlinksldjump"/>
              </a:rPr>
              <a:t>57</a:t>
            </a:r>
            <a:endParaRPr lang="en-GB" sz="1800" u="sng" dirty="0" smtClean="0">
              <a:solidFill>
                <a:schemeClr val="accent1"/>
              </a:solidFill>
              <a:uFill>
                <a:solidFill>
                  <a:schemeClr val="accent1"/>
                </a:solidFill>
              </a:uFill>
            </a:endParaRPr>
          </a:p>
          <a:p>
            <a:pPr lvl="1">
              <a:spcAft>
                <a:spcPts val="1200"/>
              </a:spcAft>
              <a:tabLst>
                <a:tab pos="8256588" algn="r"/>
              </a:tabLst>
            </a:pPr>
            <a:r>
              <a:rPr lang="en-GB" sz="1800" dirty="0" smtClean="0">
                <a:solidFill>
                  <a:schemeClr val="accent1"/>
                </a:solidFill>
                <a:uFill>
                  <a:solidFill>
                    <a:schemeClr val="accent1"/>
                  </a:solidFill>
                </a:uFill>
              </a:rPr>
              <a:t>Colorectal cancer</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10" action="ppaction://hlinksldjump"/>
              </a:rPr>
              <a:t>58</a:t>
            </a:r>
            <a:endParaRPr lang="en-GB" sz="1800" u="sng" dirty="0">
              <a:solidFill>
                <a:schemeClr val="accent1"/>
              </a:solidFill>
            </a:endParaRPr>
          </a:p>
          <a:p>
            <a:pPr lvl="1">
              <a:spcAft>
                <a:spcPts val="1200"/>
              </a:spcAft>
              <a:tabLst>
                <a:tab pos="8256588" algn="r"/>
              </a:tabLst>
            </a:pPr>
            <a:r>
              <a:rPr lang="en-GB" sz="1800" dirty="0" smtClean="0">
                <a:solidFill>
                  <a:schemeClr val="accent1"/>
                </a:solidFill>
                <a:uFill>
                  <a:solidFill>
                    <a:schemeClr val="accent1"/>
                  </a:solidFill>
                </a:uFill>
              </a:rPr>
              <a:t>Rectal </a:t>
            </a:r>
            <a:r>
              <a:rPr lang="en-GB" sz="1800" dirty="0">
                <a:solidFill>
                  <a:schemeClr val="accent1"/>
                </a:solidFill>
                <a:uFill>
                  <a:solidFill>
                    <a:schemeClr val="accent1"/>
                  </a:solidFill>
                </a:uFill>
              </a:rPr>
              <a:t>cancer</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11" action="ppaction://hlinksldjump"/>
              </a:rPr>
              <a:t>81</a:t>
            </a:r>
            <a:endParaRPr lang="en-GB" sz="1800" u="sng" dirty="0">
              <a:solidFill>
                <a:schemeClr val="accent1"/>
              </a:solidFill>
            </a:endParaRPr>
          </a:p>
        </p:txBody>
      </p:sp>
      <p:sp>
        <p:nvSpPr>
          <p:cNvPr id="7" name="Text Placeholder 6"/>
          <p:cNvSpPr>
            <a:spLocks noGrp="1"/>
          </p:cNvSpPr>
          <p:nvPr>
            <p:ph type="body" sz="quarter" idx="10"/>
          </p:nvPr>
        </p:nvSpPr>
        <p:spPr>
          <a:xfrm>
            <a:off x="365125" y="6096000"/>
            <a:ext cx="4879873" cy="487363"/>
          </a:xfrm>
        </p:spPr>
        <p:txBody>
          <a:bodyPr/>
          <a:lstStyle/>
          <a:p>
            <a:pPr marL="0" lvl="2" indent="0">
              <a:spcBef>
                <a:spcPts val="600"/>
              </a:spcBef>
              <a:spcAft>
                <a:spcPts val="0"/>
              </a:spcAft>
              <a:buSzPct val="110000"/>
              <a:buNone/>
            </a:pPr>
            <a:r>
              <a:rPr lang="en-GB" sz="1100" dirty="0">
                <a:solidFill>
                  <a:srgbClr val="363636"/>
                </a:solidFill>
              </a:rPr>
              <a:t>Note: To jump to a section, right click on the number and ‘Open Hyperlink’</a:t>
            </a:r>
          </a:p>
        </p:txBody>
      </p:sp>
    </p:spTree>
    <p:custDataLst>
      <p:tags r:id="rId1"/>
    </p:custDataLst>
    <p:extLst>
      <p:ext uri="{BB962C8B-B14F-4D97-AF65-F5344CB8AC3E}">
        <p14:creationId xmlns:p14="http://schemas.microsoft.com/office/powerpoint/2010/main" val="23095262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225: </a:t>
            </a:r>
            <a:r>
              <a:rPr lang="en-GB" dirty="0" err="1"/>
              <a:t>Gemox</a:t>
            </a:r>
            <a:r>
              <a:rPr lang="en-GB" dirty="0"/>
              <a:t> versus surveillance following surgery of localized biliary tract cancer: Results of the PRODIGE 12-ACCORD 18 (UNICANCER GI) phase III </a:t>
            </a:r>
            <a:r>
              <a:rPr lang="en-GB" dirty="0" smtClean="0"/>
              <a:t>trial – </a:t>
            </a:r>
            <a:r>
              <a:rPr lang="en-GB" dirty="0" err="1" smtClean="0"/>
              <a:t>Edeline</a:t>
            </a:r>
            <a:r>
              <a:rPr lang="en-GB" dirty="0" smtClean="0"/>
              <a:t> J,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r>
              <a:rPr lang="en-GB" dirty="0" smtClean="0"/>
              <a:t>The main </a:t>
            </a:r>
            <a:r>
              <a:rPr lang="en-GB" dirty="0"/>
              <a:t>grade </a:t>
            </a:r>
            <a:r>
              <a:rPr lang="en-GB" dirty="0" smtClean="0"/>
              <a:t>3/4 toxicities </a:t>
            </a:r>
            <a:r>
              <a:rPr lang="en-GB" dirty="0"/>
              <a:t>were </a:t>
            </a:r>
            <a:r>
              <a:rPr lang="en-GB" dirty="0" smtClean="0"/>
              <a:t>GGT increase, alkaline phosphatase increase, peripheral sensitive neuropathy and neutrophils</a:t>
            </a:r>
          </a:p>
          <a:p>
            <a:pPr marL="0" indent="0">
              <a:buNone/>
            </a:pPr>
            <a:endParaRPr lang="en-GB" b="1" dirty="0" smtClean="0"/>
          </a:p>
          <a:p>
            <a:pPr marL="0" indent="0">
              <a:buNone/>
            </a:pPr>
            <a:r>
              <a:rPr lang="en-GB" b="1" dirty="0" smtClean="0"/>
              <a:t>Conclusions</a:t>
            </a:r>
          </a:p>
          <a:p>
            <a:r>
              <a:rPr lang="en-GB" b="1" dirty="0" smtClean="0"/>
              <a:t>Relapse-free survival did not differ between GEMOX and surveillance</a:t>
            </a:r>
          </a:p>
          <a:p>
            <a:r>
              <a:rPr lang="en-GB" b="1" dirty="0" smtClean="0"/>
              <a:t>Adjuvant GEMOX had no detrimental effect on </a:t>
            </a:r>
            <a:r>
              <a:rPr lang="en-GB" b="1" dirty="0" err="1" smtClean="0"/>
              <a:t>QoL</a:t>
            </a:r>
            <a:r>
              <a:rPr lang="en-GB" b="1" dirty="0" smtClean="0"/>
              <a:t>; toxicity was as expected and manageable</a:t>
            </a:r>
            <a:endParaRPr lang="en-GB" b="1" dirty="0"/>
          </a:p>
        </p:txBody>
      </p:sp>
      <p:sp>
        <p:nvSpPr>
          <p:cNvPr id="5" name="Text Placeholder 4"/>
          <p:cNvSpPr>
            <a:spLocks noGrp="1"/>
          </p:cNvSpPr>
          <p:nvPr>
            <p:ph type="body" sz="quarter" idx="11"/>
          </p:nvPr>
        </p:nvSpPr>
        <p:spPr/>
        <p:txBody>
          <a:bodyPr/>
          <a:lstStyle/>
          <a:p>
            <a:r>
              <a:rPr lang="en-GB" dirty="0" err="1" smtClean="0"/>
              <a:t>Edeline</a:t>
            </a:r>
            <a:r>
              <a:rPr lang="en-GB" dirty="0" smtClean="0"/>
              <a:t> J,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225</a:t>
            </a:r>
            <a:endParaRPr lang="en-GB" dirty="0"/>
          </a:p>
        </p:txBody>
      </p:sp>
      <p:sp>
        <p:nvSpPr>
          <p:cNvPr id="8" name="Rectangle 7"/>
          <p:cNvSpPr>
            <a:spLocks noChangeArrowheads="1"/>
          </p:cNvSpPr>
          <p:nvPr/>
        </p:nvSpPr>
        <p:spPr bwMode="auto">
          <a:xfrm rot="16200000">
            <a:off x="462702" y="2744310"/>
            <a:ext cx="15052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600" dirty="0" smtClean="0">
                <a:solidFill>
                  <a:srgbClr val="4D4D4D"/>
                </a:solidFill>
              </a:rPr>
              <a:t>Global health, %</a:t>
            </a:r>
            <a:endParaRPr lang="en-GB" sz="1600" dirty="0">
              <a:solidFill>
                <a:srgbClr val="4D4D4D"/>
              </a:solidFill>
            </a:endParaRPr>
          </a:p>
        </p:txBody>
      </p:sp>
      <p:graphicFrame>
        <p:nvGraphicFramePr>
          <p:cNvPr id="9" name="Object 3"/>
          <p:cNvGraphicFramePr>
            <a:graphicFrameLocks noChangeAspect="1"/>
          </p:cNvGraphicFramePr>
          <p:nvPr>
            <p:extLst>
              <p:ext uri="{D42A27DB-BD31-4B8C-83A1-F6EECF244321}">
                <p14:modId xmlns:p14="http://schemas.microsoft.com/office/powerpoint/2010/main" val="2680839742"/>
              </p:ext>
            </p:extLst>
          </p:nvPr>
        </p:nvGraphicFramePr>
        <p:xfrm>
          <a:off x="1346201" y="1665553"/>
          <a:ext cx="6654799" cy="267784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2141987" y="3746840"/>
            <a:ext cx="529312" cy="276999"/>
          </a:xfrm>
          <a:prstGeom prst="rect">
            <a:avLst/>
          </a:prstGeom>
          <a:noFill/>
        </p:spPr>
        <p:txBody>
          <a:bodyPr wrap="none" rtlCol="0">
            <a:spAutoFit/>
          </a:bodyPr>
          <a:lstStyle/>
          <a:p>
            <a:r>
              <a:rPr lang="en-GB" sz="1200" dirty="0" smtClean="0">
                <a:solidFill>
                  <a:schemeClr val="tx2"/>
                </a:solidFill>
              </a:rPr>
              <a:t>n=80</a:t>
            </a:r>
            <a:endParaRPr lang="en-GB" sz="1200" dirty="0">
              <a:solidFill>
                <a:schemeClr val="tx2"/>
              </a:solidFill>
            </a:endParaRPr>
          </a:p>
        </p:txBody>
      </p:sp>
      <p:sp>
        <p:nvSpPr>
          <p:cNvPr id="12" name="TextBox 11"/>
          <p:cNvSpPr txBox="1"/>
          <p:nvPr/>
        </p:nvSpPr>
        <p:spPr>
          <a:xfrm>
            <a:off x="3804319" y="3746840"/>
            <a:ext cx="529312" cy="276999"/>
          </a:xfrm>
          <a:prstGeom prst="rect">
            <a:avLst/>
          </a:prstGeom>
          <a:noFill/>
        </p:spPr>
        <p:txBody>
          <a:bodyPr wrap="none" rtlCol="0">
            <a:spAutoFit/>
          </a:bodyPr>
          <a:lstStyle/>
          <a:p>
            <a:r>
              <a:rPr lang="en-GB" sz="1200" dirty="0" smtClean="0">
                <a:solidFill>
                  <a:schemeClr val="tx2"/>
                </a:solidFill>
              </a:rPr>
              <a:t>n=42</a:t>
            </a:r>
            <a:endParaRPr lang="en-GB" sz="1200" dirty="0">
              <a:solidFill>
                <a:schemeClr val="tx2"/>
              </a:solidFill>
            </a:endParaRPr>
          </a:p>
        </p:txBody>
      </p:sp>
      <p:sp>
        <p:nvSpPr>
          <p:cNvPr id="13" name="TextBox 12"/>
          <p:cNvSpPr txBox="1"/>
          <p:nvPr/>
        </p:nvSpPr>
        <p:spPr>
          <a:xfrm>
            <a:off x="5463737" y="3746840"/>
            <a:ext cx="529312" cy="276999"/>
          </a:xfrm>
          <a:prstGeom prst="rect">
            <a:avLst/>
          </a:prstGeom>
          <a:noFill/>
        </p:spPr>
        <p:txBody>
          <a:bodyPr wrap="none" rtlCol="0">
            <a:spAutoFit/>
          </a:bodyPr>
          <a:lstStyle/>
          <a:p>
            <a:r>
              <a:rPr lang="en-GB" sz="1200" dirty="0" smtClean="0">
                <a:solidFill>
                  <a:schemeClr val="tx2"/>
                </a:solidFill>
              </a:rPr>
              <a:t>n=29</a:t>
            </a:r>
            <a:endParaRPr lang="en-GB" sz="1200" dirty="0">
              <a:solidFill>
                <a:schemeClr val="tx2"/>
              </a:solidFill>
            </a:endParaRPr>
          </a:p>
        </p:txBody>
      </p:sp>
      <p:sp>
        <p:nvSpPr>
          <p:cNvPr id="14" name="TextBox 13"/>
          <p:cNvSpPr txBox="1"/>
          <p:nvPr/>
        </p:nvSpPr>
        <p:spPr>
          <a:xfrm>
            <a:off x="2620289" y="3746840"/>
            <a:ext cx="529312" cy="276999"/>
          </a:xfrm>
          <a:prstGeom prst="rect">
            <a:avLst/>
          </a:prstGeom>
          <a:noFill/>
        </p:spPr>
        <p:txBody>
          <a:bodyPr wrap="none" rtlCol="0">
            <a:spAutoFit/>
          </a:bodyPr>
          <a:lstStyle/>
          <a:p>
            <a:r>
              <a:rPr lang="en-GB" sz="1200" dirty="0" smtClean="0">
                <a:solidFill>
                  <a:srgbClr val="4D4D4D"/>
                </a:solidFill>
              </a:rPr>
              <a:t>n=81</a:t>
            </a:r>
            <a:endParaRPr lang="en-GB" sz="1200" dirty="0">
              <a:solidFill>
                <a:srgbClr val="4D4D4D"/>
              </a:solidFill>
            </a:endParaRPr>
          </a:p>
        </p:txBody>
      </p:sp>
      <p:sp>
        <p:nvSpPr>
          <p:cNvPr id="15" name="TextBox 14"/>
          <p:cNvSpPr txBox="1"/>
          <p:nvPr/>
        </p:nvSpPr>
        <p:spPr>
          <a:xfrm>
            <a:off x="4268553" y="3746840"/>
            <a:ext cx="529312" cy="276999"/>
          </a:xfrm>
          <a:prstGeom prst="rect">
            <a:avLst/>
          </a:prstGeom>
          <a:noFill/>
        </p:spPr>
        <p:txBody>
          <a:bodyPr wrap="none" rtlCol="0">
            <a:spAutoFit/>
          </a:bodyPr>
          <a:lstStyle/>
          <a:p>
            <a:r>
              <a:rPr lang="en-GB" sz="1200" dirty="0" smtClean="0">
                <a:solidFill>
                  <a:srgbClr val="4D4D4D"/>
                </a:solidFill>
              </a:rPr>
              <a:t>n=46</a:t>
            </a:r>
            <a:endParaRPr lang="en-GB" sz="1200" dirty="0">
              <a:solidFill>
                <a:srgbClr val="4D4D4D"/>
              </a:solidFill>
            </a:endParaRPr>
          </a:p>
        </p:txBody>
      </p:sp>
      <p:sp>
        <p:nvSpPr>
          <p:cNvPr id="16" name="TextBox 15"/>
          <p:cNvSpPr txBox="1"/>
          <p:nvPr/>
        </p:nvSpPr>
        <p:spPr>
          <a:xfrm>
            <a:off x="5930885" y="3746840"/>
            <a:ext cx="529312" cy="276999"/>
          </a:xfrm>
          <a:prstGeom prst="rect">
            <a:avLst/>
          </a:prstGeom>
          <a:noFill/>
        </p:spPr>
        <p:txBody>
          <a:bodyPr wrap="none" rtlCol="0">
            <a:spAutoFit/>
          </a:bodyPr>
          <a:lstStyle/>
          <a:p>
            <a:r>
              <a:rPr lang="en-GB" sz="1200" dirty="0" smtClean="0">
                <a:solidFill>
                  <a:srgbClr val="4D4D4D"/>
                </a:solidFill>
              </a:rPr>
              <a:t>n=31</a:t>
            </a:r>
            <a:endParaRPr lang="en-GB" sz="1200" dirty="0">
              <a:solidFill>
                <a:srgbClr val="4D4D4D"/>
              </a:solidFill>
            </a:endParaRPr>
          </a:p>
        </p:txBody>
      </p:sp>
      <p:sp>
        <p:nvSpPr>
          <p:cNvPr id="17" name="TextBox 16"/>
          <p:cNvSpPr txBox="1"/>
          <p:nvPr/>
        </p:nvSpPr>
        <p:spPr>
          <a:xfrm>
            <a:off x="3989789" y="1780401"/>
            <a:ext cx="582211" cy="276999"/>
          </a:xfrm>
          <a:prstGeom prst="rect">
            <a:avLst/>
          </a:prstGeom>
          <a:noFill/>
        </p:spPr>
        <p:txBody>
          <a:bodyPr wrap="none" rtlCol="0">
            <a:spAutoFit/>
          </a:bodyPr>
          <a:lstStyle/>
          <a:p>
            <a:r>
              <a:rPr lang="en-GB" sz="1200" b="1" dirty="0" smtClean="0">
                <a:solidFill>
                  <a:srgbClr val="4D4D4D"/>
                </a:solidFill>
              </a:rPr>
              <a:t>p=NS</a:t>
            </a:r>
            <a:endParaRPr lang="en-GB" sz="1200" b="1" dirty="0">
              <a:solidFill>
                <a:srgbClr val="4D4D4D"/>
              </a:solidFill>
            </a:endParaRPr>
          </a:p>
        </p:txBody>
      </p:sp>
      <p:sp>
        <p:nvSpPr>
          <p:cNvPr id="18" name="TextBox 17"/>
          <p:cNvSpPr txBox="1"/>
          <p:nvPr/>
        </p:nvSpPr>
        <p:spPr>
          <a:xfrm>
            <a:off x="5666189" y="1704201"/>
            <a:ext cx="582211" cy="276999"/>
          </a:xfrm>
          <a:prstGeom prst="rect">
            <a:avLst/>
          </a:prstGeom>
          <a:noFill/>
        </p:spPr>
        <p:txBody>
          <a:bodyPr wrap="none" rtlCol="0">
            <a:spAutoFit/>
          </a:bodyPr>
          <a:lstStyle/>
          <a:p>
            <a:r>
              <a:rPr lang="en-GB" sz="1200" b="1" dirty="0" smtClean="0">
                <a:solidFill>
                  <a:srgbClr val="4D4D4D"/>
                </a:solidFill>
              </a:rPr>
              <a:t>p=NS</a:t>
            </a:r>
            <a:endParaRPr lang="en-GB" sz="1200" b="1" dirty="0">
              <a:solidFill>
                <a:srgbClr val="4D4D4D"/>
              </a:solidFill>
            </a:endParaRPr>
          </a:p>
        </p:txBody>
      </p:sp>
      <p:sp>
        <p:nvSpPr>
          <p:cNvPr id="19" name="TextBox 18"/>
          <p:cNvSpPr txBox="1"/>
          <p:nvPr/>
        </p:nvSpPr>
        <p:spPr>
          <a:xfrm>
            <a:off x="3061249" y="1447800"/>
            <a:ext cx="2491388" cy="338554"/>
          </a:xfrm>
          <a:prstGeom prst="rect">
            <a:avLst/>
          </a:prstGeom>
          <a:noFill/>
        </p:spPr>
        <p:txBody>
          <a:bodyPr wrap="none" rtlCol="0">
            <a:spAutoFit/>
          </a:bodyPr>
          <a:lstStyle/>
          <a:p>
            <a:r>
              <a:rPr lang="en-GB" sz="1600" b="1" dirty="0" smtClean="0">
                <a:solidFill>
                  <a:srgbClr val="4D4D4D"/>
                </a:solidFill>
              </a:rPr>
              <a:t>Global health, QLQ-C30</a:t>
            </a:r>
            <a:endParaRPr lang="en-GB" sz="1600" b="1" dirty="0">
              <a:solidFill>
                <a:srgbClr val="4D4D4D"/>
              </a:solidFill>
            </a:endParaRPr>
          </a:p>
        </p:txBody>
      </p:sp>
    </p:spTree>
    <p:extLst>
      <p:ext uri="{BB962C8B-B14F-4D97-AF65-F5344CB8AC3E}">
        <p14:creationId xmlns:p14="http://schemas.microsoft.com/office/powerpoint/2010/main" val="10137322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Neuroendocrine tumour</a:t>
            </a:r>
          </a:p>
        </p:txBody>
      </p:sp>
      <p:sp>
        <p:nvSpPr>
          <p:cNvPr id="3" name="Text Placeholder 2"/>
          <p:cNvSpPr>
            <a:spLocks noGrp="1"/>
          </p:cNvSpPr>
          <p:nvPr>
            <p:ph type="body" idx="1"/>
          </p:nvPr>
        </p:nvSpPr>
        <p:spPr/>
        <p:txBody>
          <a:bodyPr/>
          <a:lstStyle/>
          <a:p>
            <a:r>
              <a:rPr lang="en-GB" b="1" dirty="0"/>
              <a:t>Cancers of the </a:t>
            </a:r>
            <a:r>
              <a:rPr lang="en-GB" b="1" dirty="0" smtClean="0"/>
              <a:t>pancreas</a:t>
            </a:r>
            <a:r>
              <a:rPr lang="en-GB" b="1" dirty="0"/>
              <a:t>, small bowel and hepatobiliary </a:t>
            </a:r>
            <a:r>
              <a:rPr lang="en-GB" b="1" dirty="0" smtClean="0"/>
              <a:t>tract</a:t>
            </a:r>
            <a:endParaRPr lang="en-GB" b="1" dirty="0"/>
          </a:p>
        </p:txBody>
      </p:sp>
    </p:spTree>
    <p:extLst>
      <p:ext uri="{BB962C8B-B14F-4D97-AF65-F5344CB8AC3E}">
        <p14:creationId xmlns:p14="http://schemas.microsoft.com/office/powerpoint/2010/main" val="18295483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228: Phase II trial of cabozantinib in patients with carcinoid and pancreatic neuroendocrine </a:t>
            </a:r>
            <a:r>
              <a:rPr lang="en-GB" dirty="0" err="1"/>
              <a:t>tumors</a:t>
            </a:r>
            <a:r>
              <a:rPr lang="en-GB" dirty="0"/>
              <a:t> (</a:t>
            </a:r>
            <a:r>
              <a:rPr lang="en-GB" dirty="0" err="1"/>
              <a:t>pNET</a:t>
            </a:r>
            <a:r>
              <a:rPr lang="en-GB" dirty="0" smtClean="0"/>
              <a:t>) – Chan JA,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efficacy and safety of cabozantinib in patients with advanced carcinoid or pancreatic NETs</a:t>
            </a:r>
            <a:endParaRPr lang="en-GB" dirty="0"/>
          </a:p>
        </p:txBody>
      </p:sp>
      <p:sp>
        <p:nvSpPr>
          <p:cNvPr id="4" name="Text Placeholder 3"/>
          <p:cNvSpPr>
            <a:spLocks noGrp="1"/>
          </p:cNvSpPr>
          <p:nvPr>
            <p:ph type="body" sz="quarter" idx="10"/>
          </p:nvPr>
        </p:nvSpPr>
        <p:spPr/>
        <p:txBody>
          <a:bodyPr/>
          <a:lstStyle/>
          <a:p>
            <a:r>
              <a:rPr lang="en-GB" dirty="0" smtClean="0"/>
              <a:t>*28 day cycle, restaging every 2 cycles for the first 6 cycles, then every 3 cycles </a:t>
            </a:r>
            <a:endParaRPr lang="en-GB" dirty="0"/>
          </a:p>
        </p:txBody>
      </p:sp>
      <p:sp>
        <p:nvSpPr>
          <p:cNvPr id="5" name="Text Placeholder 4"/>
          <p:cNvSpPr>
            <a:spLocks noGrp="1"/>
          </p:cNvSpPr>
          <p:nvPr>
            <p:ph type="body" sz="quarter" idx="11"/>
          </p:nvPr>
        </p:nvSpPr>
        <p:spPr/>
        <p:txBody>
          <a:bodyPr/>
          <a:lstStyle/>
          <a:p>
            <a:r>
              <a:rPr lang="en-GB" dirty="0" smtClean="0"/>
              <a:t>Chan JA,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228</a:t>
            </a:r>
            <a:endParaRPr lang="en-GB" dirty="0"/>
          </a:p>
        </p:txBody>
      </p:sp>
      <p:sp>
        <p:nvSpPr>
          <p:cNvPr id="7" name="Rectangle 9"/>
          <p:cNvSpPr txBox="1">
            <a:spLocks noChangeArrowheads="1"/>
          </p:cNvSpPr>
          <p:nvPr/>
        </p:nvSpPr>
        <p:spPr bwMode="auto">
          <a:xfrm>
            <a:off x="365124" y="5133040"/>
            <a:ext cx="4130676" cy="886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PRIMARY ENDPOINT</a:t>
            </a:r>
          </a:p>
          <a:p>
            <a:r>
              <a:rPr lang="en-GB" dirty="0" smtClean="0"/>
              <a:t>RECIST response rate</a:t>
            </a:r>
          </a:p>
          <a:p>
            <a:endParaRPr lang="en-GB" dirty="0" smtClean="0"/>
          </a:p>
        </p:txBody>
      </p:sp>
      <p:sp>
        <p:nvSpPr>
          <p:cNvPr id="8" name="Content Placeholder 26"/>
          <p:cNvSpPr txBox="1">
            <a:spLocks/>
          </p:cNvSpPr>
          <p:nvPr/>
        </p:nvSpPr>
        <p:spPr>
          <a:xfrm>
            <a:off x="4648200" y="5133040"/>
            <a:ext cx="4130675" cy="8867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SECONDARY ENDPOINTS</a:t>
            </a:r>
          </a:p>
          <a:p>
            <a:r>
              <a:rPr lang="en-GB" dirty="0" smtClean="0"/>
              <a:t>PFS, OS, safety and tolerability</a:t>
            </a:r>
          </a:p>
        </p:txBody>
      </p:sp>
      <p:sp>
        <p:nvSpPr>
          <p:cNvPr id="9" name="AutoShape 12"/>
          <p:cNvSpPr>
            <a:spLocks noChangeArrowheads="1"/>
          </p:cNvSpPr>
          <p:nvPr/>
        </p:nvSpPr>
        <p:spPr bwMode="auto">
          <a:xfrm>
            <a:off x="4618241" y="2994554"/>
            <a:ext cx="2561167" cy="11684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Cabozantinib</a:t>
            </a:r>
          </a:p>
          <a:p>
            <a:pPr algn="ctr" defTabSz="892175" eaLnBrk="0" hangingPunct="0"/>
            <a:r>
              <a:rPr lang="en-GB" altLang="zh-CN" dirty="0" smtClean="0">
                <a:solidFill>
                  <a:srgbClr val="FFFFFF"/>
                </a:solidFill>
                <a:ea typeface="SimSun" pitchFamily="2" charset="-122"/>
              </a:rPr>
              <a:t>60 mg/day*</a:t>
            </a:r>
            <a:endParaRPr lang="en-GB" altLang="zh-CN" dirty="0">
              <a:solidFill>
                <a:srgbClr val="FFFFFF"/>
              </a:solidFill>
              <a:ea typeface="SimSun" pitchFamily="2" charset="-122"/>
            </a:endParaRPr>
          </a:p>
        </p:txBody>
      </p:sp>
      <p:cxnSp>
        <p:nvCxnSpPr>
          <p:cNvPr id="10" name="AutoShape 19"/>
          <p:cNvCxnSpPr>
            <a:cxnSpLocks noChangeShapeType="1"/>
            <a:stCxn id="13" idx="3"/>
          </p:cNvCxnSpPr>
          <p:nvPr/>
        </p:nvCxnSpPr>
        <p:spPr bwMode="auto">
          <a:xfrm>
            <a:off x="3581400" y="3629554"/>
            <a:ext cx="1036841"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179408" y="3578754"/>
            <a:ext cx="592992" cy="1"/>
          </a:xfrm>
          <a:prstGeom prst="straightConnector1">
            <a:avLst/>
          </a:prstGeom>
          <a:noFill/>
          <a:ln w="57150">
            <a:solidFill>
              <a:schemeClr val="bg2">
                <a:lumMod val="60000"/>
                <a:lumOff val="40000"/>
              </a:schemeClr>
            </a:solidFill>
            <a:round/>
            <a:headEnd/>
            <a:tailEnd type="triangle" w="med" len="med"/>
          </a:ln>
        </p:spPr>
      </p:cxnSp>
      <p:sp>
        <p:nvSpPr>
          <p:cNvPr id="12" name="AutoShape 12"/>
          <p:cNvSpPr>
            <a:spLocks noChangeArrowheads="1"/>
          </p:cNvSpPr>
          <p:nvPr/>
        </p:nvSpPr>
        <p:spPr bwMode="auto">
          <a:xfrm>
            <a:off x="7772400" y="3202980"/>
            <a:ext cx="1143000" cy="762000"/>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en-GB" altLang="zh-CN" sz="1400" b="1" dirty="0" smtClean="0">
                <a:solidFill>
                  <a:srgbClr val="FFFFFF"/>
                </a:solidFill>
                <a:ea typeface="SimSun" pitchFamily="2" charset="-122"/>
              </a:rPr>
              <a:t>PD/ toxicity/ other</a:t>
            </a:r>
            <a:endParaRPr lang="en-GB" altLang="zh-CN" sz="1400" b="1" dirty="0">
              <a:solidFill>
                <a:srgbClr val="FFFFFF"/>
              </a:solidFill>
              <a:ea typeface="SimSun" pitchFamily="2" charset="-122"/>
            </a:endParaRPr>
          </a:p>
        </p:txBody>
      </p:sp>
      <p:sp>
        <p:nvSpPr>
          <p:cNvPr id="13" name="AutoShape 9"/>
          <p:cNvSpPr>
            <a:spLocks noChangeArrowheads="1"/>
          </p:cNvSpPr>
          <p:nvPr/>
        </p:nvSpPr>
        <p:spPr bwMode="auto">
          <a:xfrm>
            <a:off x="365124" y="2205831"/>
            <a:ext cx="3216276" cy="284744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400" dirty="0" smtClean="0">
                <a:solidFill>
                  <a:srgbClr val="FFFFFF"/>
                </a:solidFill>
                <a:ea typeface="SimSun" pitchFamily="2" charset="-122"/>
              </a:rPr>
              <a:t>Key patient inclusion criteria</a:t>
            </a:r>
            <a:endParaRPr lang="en-GB" altLang="zh-CN" sz="1400" dirty="0" smtClean="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400" dirty="0" smtClean="0">
                <a:solidFill>
                  <a:srgbClr val="FFFFFF"/>
                </a:solidFill>
                <a:ea typeface="SimSun" pitchFamily="2" charset="-122"/>
              </a:rPr>
              <a:t>Well-differentiated</a:t>
            </a:r>
            <a:r>
              <a:rPr lang="en-GB" altLang="zh-CN" sz="1400" dirty="0">
                <a:solidFill>
                  <a:srgbClr val="FFFFFF"/>
                </a:solidFill>
                <a:ea typeface="SimSun" pitchFamily="2" charset="-122"/>
              </a:rPr>
              <a:t>, </a:t>
            </a:r>
            <a:r>
              <a:rPr lang="en-GB" altLang="zh-CN" sz="1400" dirty="0" err="1" smtClean="0">
                <a:solidFill>
                  <a:srgbClr val="FFFFFF"/>
                </a:solidFill>
                <a:ea typeface="SimSun" pitchFamily="2" charset="-122"/>
              </a:rPr>
              <a:t>unresectable</a:t>
            </a:r>
            <a:r>
              <a:rPr lang="en-GB" altLang="zh-CN" sz="1400" dirty="0" smtClean="0">
                <a:solidFill>
                  <a:srgbClr val="FFFFFF"/>
                </a:solidFill>
                <a:ea typeface="SimSun" pitchFamily="2" charset="-122"/>
              </a:rPr>
              <a:t> </a:t>
            </a:r>
            <a:r>
              <a:rPr lang="en-GB" altLang="zh-CN" sz="1400" dirty="0">
                <a:solidFill>
                  <a:srgbClr val="FFFFFF"/>
                </a:solidFill>
                <a:ea typeface="SimSun" pitchFamily="2" charset="-122"/>
              </a:rPr>
              <a:t>or </a:t>
            </a:r>
            <a:r>
              <a:rPr lang="en-GB" altLang="zh-CN" sz="1400" dirty="0" smtClean="0">
                <a:solidFill>
                  <a:srgbClr val="FFFFFF"/>
                </a:solidFill>
                <a:ea typeface="SimSun" pitchFamily="2" charset="-122"/>
              </a:rPr>
              <a:t>metastatic grade 1–2 NETs</a:t>
            </a:r>
          </a:p>
          <a:p>
            <a:pPr marL="228600" indent="-228600" defTabSz="892175" eaLnBrk="0" hangingPunct="0">
              <a:spcAft>
                <a:spcPct val="30000"/>
              </a:spcAft>
              <a:buFont typeface="Arial" pitchFamily="34" charset="0"/>
              <a:buChar char="•"/>
            </a:pPr>
            <a:r>
              <a:rPr lang="en-GB" altLang="zh-CN" sz="1400" dirty="0" smtClean="0">
                <a:solidFill>
                  <a:srgbClr val="FFFFFF"/>
                </a:solidFill>
                <a:ea typeface="SimSun" pitchFamily="2" charset="-122"/>
              </a:rPr>
              <a:t>Radiographic progression within </a:t>
            </a:r>
            <a:br>
              <a:rPr lang="en-GB" altLang="zh-CN" sz="1400" dirty="0" smtClean="0">
                <a:solidFill>
                  <a:srgbClr val="FFFFFF"/>
                </a:solidFill>
                <a:ea typeface="SimSun" pitchFamily="2" charset="-122"/>
              </a:rPr>
            </a:br>
            <a:r>
              <a:rPr lang="en-GB" altLang="zh-CN" sz="1400" dirty="0" smtClean="0">
                <a:solidFill>
                  <a:srgbClr val="FFFFFF"/>
                </a:solidFill>
                <a:ea typeface="SimSun" pitchFamily="2" charset="-122"/>
              </a:rPr>
              <a:t>12 months of entry</a:t>
            </a:r>
          </a:p>
          <a:p>
            <a:pPr marL="228600" indent="-228600" defTabSz="892175" eaLnBrk="0" hangingPunct="0">
              <a:spcAft>
                <a:spcPct val="30000"/>
              </a:spcAft>
              <a:buFont typeface="Arial" pitchFamily="34" charset="0"/>
              <a:buChar char="•"/>
            </a:pPr>
            <a:r>
              <a:rPr lang="en-GB" altLang="zh-CN" sz="1400" dirty="0" smtClean="0">
                <a:solidFill>
                  <a:srgbClr val="FFFFFF"/>
                </a:solidFill>
                <a:ea typeface="SimSun" pitchFamily="2" charset="-122"/>
              </a:rPr>
              <a:t>Cabozantinib or other anti-VEGF treatment naive</a:t>
            </a:r>
          </a:p>
          <a:p>
            <a:pPr marL="228600" indent="-228600" defTabSz="892175" eaLnBrk="0" hangingPunct="0">
              <a:spcAft>
                <a:spcPct val="30000"/>
              </a:spcAft>
              <a:buFont typeface="Arial" pitchFamily="34" charset="0"/>
              <a:buChar char="•"/>
            </a:pPr>
            <a:r>
              <a:rPr lang="en-GB" altLang="zh-CN" sz="1400" dirty="0" smtClean="0">
                <a:solidFill>
                  <a:srgbClr val="FFFFFF"/>
                </a:solidFill>
                <a:ea typeface="SimSun" pitchFamily="2" charset="-122"/>
              </a:rPr>
              <a:t>Concurrent somatostatin allowed if stable dose for 2 months</a:t>
            </a:r>
          </a:p>
          <a:p>
            <a:pPr marL="228600" indent="-228600" defTabSz="892175" eaLnBrk="0" hangingPunct="0">
              <a:spcAft>
                <a:spcPct val="30000"/>
              </a:spcAft>
              <a:buFont typeface="Arial" pitchFamily="34" charset="0"/>
              <a:buChar char="•"/>
            </a:pPr>
            <a:r>
              <a:rPr lang="en-GB" altLang="zh-CN" sz="1400" dirty="0" smtClean="0">
                <a:solidFill>
                  <a:srgbClr val="FFFFFF"/>
                </a:solidFill>
                <a:ea typeface="SimSun" pitchFamily="2" charset="-122"/>
              </a:rPr>
              <a:t>ECOG PS 0–1</a:t>
            </a:r>
          </a:p>
          <a:p>
            <a:pPr marL="292100" indent="-292100" defTabSz="892175" eaLnBrk="0" hangingPunct="0">
              <a:spcAft>
                <a:spcPct val="30000"/>
              </a:spcAft>
              <a:buFont typeface="Wingdings" pitchFamily="2" charset="2"/>
              <a:buNone/>
            </a:pPr>
            <a:r>
              <a:rPr lang="en-GB" altLang="zh-CN" sz="1400" dirty="0" smtClean="0">
                <a:solidFill>
                  <a:srgbClr val="FFFFFF"/>
                </a:solidFill>
                <a:ea typeface="SimSun" pitchFamily="2" charset="-122"/>
              </a:rPr>
              <a:t>(n=61)</a:t>
            </a:r>
            <a:endParaRPr lang="en-GB" altLang="zh-CN" sz="1400" dirty="0">
              <a:solidFill>
                <a:srgbClr val="FFFFFF"/>
              </a:solidFill>
              <a:ea typeface="SimSun" pitchFamily="2" charset="-122"/>
            </a:endParaRPr>
          </a:p>
        </p:txBody>
      </p:sp>
    </p:spTree>
    <p:extLst>
      <p:ext uri="{BB962C8B-B14F-4D97-AF65-F5344CB8AC3E}">
        <p14:creationId xmlns:p14="http://schemas.microsoft.com/office/powerpoint/2010/main" val="22148490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228: Phase II trial of cabozantinib in patients with carcinoid and pancreatic neuroendocrine </a:t>
            </a:r>
            <a:r>
              <a:rPr lang="en-GB" dirty="0" err="1"/>
              <a:t>tumors</a:t>
            </a:r>
            <a:r>
              <a:rPr lang="en-GB" dirty="0"/>
              <a:t> (</a:t>
            </a:r>
            <a:r>
              <a:rPr lang="en-GB" dirty="0" err="1"/>
              <a:t>pNET</a:t>
            </a:r>
            <a:r>
              <a:rPr lang="en-GB" dirty="0" smtClean="0"/>
              <a:t>) – Chan JA, et al</a:t>
            </a:r>
            <a:endParaRPr lang="en-GB" dirty="0"/>
          </a:p>
        </p:txBody>
      </p:sp>
      <p:sp>
        <p:nvSpPr>
          <p:cNvPr id="3" name="Content Placeholder 2"/>
          <p:cNvSpPr>
            <a:spLocks noGrp="1"/>
          </p:cNvSpPr>
          <p:nvPr>
            <p:ph idx="1"/>
          </p:nvPr>
        </p:nvSpPr>
        <p:spPr>
          <a:xfrm>
            <a:off x="365124" y="1254035"/>
            <a:ext cx="8413751" cy="422365"/>
          </a:xfrm>
        </p:spPr>
        <p:txBody>
          <a:bodyPr/>
          <a:lstStyle/>
          <a:p>
            <a:pPr marL="0" indent="0">
              <a:buNone/>
            </a:pPr>
            <a:r>
              <a:rPr lang="en-GB" b="1" dirty="0" smtClean="0"/>
              <a:t>Key results</a:t>
            </a:r>
            <a:endParaRPr lang="en-GB" b="1" dirty="0"/>
          </a:p>
        </p:txBody>
      </p:sp>
      <p:sp>
        <p:nvSpPr>
          <p:cNvPr id="4" name="Text Placeholder 3"/>
          <p:cNvSpPr>
            <a:spLocks noGrp="1"/>
          </p:cNvSpPr>
          <p:nvPr>
            <p:ph type="body" sz="quarter" idx="10"/>
          </p:nvPr>
        </p:nvSpPr>
        <p:spPr/>
        <p:txBody>
          <a:bodyPr/>
          <a:lstStyle/>
          <a:p>
            <a:r>
              <a:rPr lang="en-GB" dirty="0" smtClean="0"/>
              <a:t>*Treatment stopped prior to restaging</a:t>
            </a:r>
            <a:endParaRPr lang="en-GB" dirty="0"/>
          </a:p>
        </p:txBody>
      </p:sp>
      <p:sp>
        <p:nvSpPr>
          <p:cNvPr id="5" name="Text Placeholder 4"/>
          <p:cNvSpPr>
            <a:spLocks noGrp="1"/>
          </p:cNvSpPr>
          <p:nvPr>
            <p:ph type="body" sz="quarter" idx="11"/>
          </p:nvPr>
        </p:nvSpPr>
        <p:spPr/>
        <p:txBody>
          <a:bodyPr/>
          <a:lstStyle/>
          <a:p>
            <a:r>
              <a:rPr lang="en-GB" dirty="0" smtClean="0"/>
              <a:t>Chan JA,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228</a:t>
            </a:r>
            <a:endParaRPr lang="en-GB" dirty="0"/>
          </a:p>
        </p:txBody>
      </p:sp>
      <p:sp>
        <p:nvSpPr>
          <p:cNvPr id="6" name="TextBox 5"/>
          <p:cNvSpPr txBox="1"/>
          <p:nvPr/>
        </p:nvSpPr>
        <p:spPr>
          <a:xfrm>
            <a:off x="1359717" y="1524000"/>
            <a:ext cx="1688283" cy="338554"/>
          </a:xfrm>
          <a:prstGeom prst="rect">
            <a:avLst/>
          </a:prstGeom>
          <a:noFill/>
        </p:spPr>
        <p:txBody>
          <a:bodyPr wrap="none" rtlCol="0">
            <a:spAutoFit/>
          </a:bodyPr>
          <a:lstStyle/>
          <a:p>
            <a:r>
              <a:rPr lang="en-GB" sz="1600" b="1" dirty="0" smtClean="0">
                <a:solidFill>
                  <a:srgbClr val="4D4D4D"/>
                </a:solidFill>
              </a:rPr>
              <a:t>Pancreatic NET</a:t>
            </a:r>
            <a:endParaRPr lang="en-GB" sz="1600" b="1" dirty="0">
              <a:solidFill>
                <a:srgbClr val="4D4D4D"/>
              </a:solidFill>
            </a:endParaRPr>
          </a:p>
        </p:txBody>
      </p:sp>
      <p:sp>
        <p:nvSpPr>
          <p:cNvPr id="8" name="TextBox 7"/>
          <p:cNvSpPr txBox="1"/>
          <p:nvPr/>
        </p:nvSpPr>
        <p:spPr>
          <a:xfrm>
            <a:off x="6260962" y="1490246"/>
            <a:ext cx="1130438" cy="338554"/>
          </a:xfrm>
          <a:prstGeom prst="rect">
            <a:avLst/>
          </a:prstGeom>
          <a:noFill/>
        </p:spPr>
        <p:txBody>
          <a:bodyPr wrap="none" rtlCol="0">
            <a:spAutoFit/>
          </a:bodyPr>
          <a:lstStyle/>
          <a:p>
            <a:r>
              <a:rPr lang="en-GB" sz="1600" b="1" dirty="0" smtClean="0">
                <a:solidFill>
                  <a:srgbClr val="4D4D4D"/>
                </a:solidFill>
              </a:rPr>
              <a:t>Carcinoid</a:t>
            </a:r>
            <a:endParaRPr lang="en-GB" sz="1600" b="1" dirty="0">
              <a:solidFill>
                <a:srgbClr val="4D4D4D"/>
              </a:solidFill>
            </a:endParaRPr>
          </a:p>
        </p:txBody>
      </p:sp>
      <p:sp>
        <p:nvSpPr>
          <p:cNvPr id="9" name="TextBox 8"/>
          <p:cNvSpPr txBox="1"/>
          <p:nvPr/>
        </p:nvSpPr>
        <p:spPr>
          <a:xfrm>
            <a:off x="3276600" y="1321813"/>
            <a:ext cx="2337499" cy="338554"/>
          </a:xfrm>
          <a:prstGeom prst="rect">
            <a:avLst/>
          </a:prstGeom>
          <a:noFill/>
        </p:spPr>
        <p:txBody>
          <a:bodyPr wrap="none" rtlCol="0">
            <a:spAutoFit/>
          </a:bodyPr>
          <a:lstStyle/>
          <a:p>
            <a:r>
              <a:rPr lang="en-GB" sz="1600" b="1" dirty="0" smtClean="0"/>
              <a:t>RECIST response rate</a:t>
            </a:r>
            <a:endParaRPr lang="en-GB" sz="1600" b="1" dirty="0"/>
          </a:p>
        </p:txBody>
      </p:sp>
      <p:graphicFrame>
        <p:nvGraphicFramePr>
          <p:cNvPr id="11" name="Group 88"/>
          <p:cNvGraphicFramePr>
            <a:graphicFrameLocks noGrp="1"/>
          </p:cNvGraphicFramePr>
          <p:nvPr>
            <p:extLst>
              <p:ext uri="{D42A27DB-BD31-4B8C-83A1-F6EECF244321}">
                <p14:modId xmlns:p14="http://schemas.microsoft.com/office/powerpoint/2010/main" val="2469935807"/>
              </p:ext>
            </p:extLst>
          </p:nvPr>
        </p:nvGraphicFramePr>
        <p:xfrm>
          <a:off x="573191" y="4452422"/>
          <a:ext cx="7997619" cy="1780032"/>
        </p:xfrm>
        <a:graphic>
          <a:graphicData uri="http://schemas.openxmlformats.org/drawingml/2006/table">
            <a:tbl>
              <a:tblPr firstRow="1" bandRow="1">
                <a:tableStyleId>{69012ECD-51FC-41F1-AA8D-1B2483CD663E}</a:tableStyleId>
              </a:tblPr>
              <a:tblGrid>
                <a:gridCol w="2406883"/>
                <a:gridCol w="2795368"/>
                <a:gridCol w="2795368"/>
              </a:tblGrid>
              <a:tr h="32927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Response, n (%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Pancreatic NET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Carcinoid</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037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rPr>
                        <a:t>PR</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 (15 [5, 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 (15 [7, 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0313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SD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15 (75 [53, 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26 (63 [48, 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0313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(5 [1, 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037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Unknown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(10 [3, 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 (17 [9, 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pSp>
        <p:nvGrpSpPr>
          <p:cNvPr id="105" name="Group 104"/>
          <p:cNvGrpSpPr/>
          <p:nvPr/>
        </p:nvGrpSpPr>
        <p:grpSpPr>
          <a:xfrm>
            <a:off x="260542" y="1792369"/>
            <a:ext cx="4170911" cy="2402461"/>
            <a:chOff x="-35292" y="1792369"/>
            <a:chExt cx="4170911" cy="2402461"/>
          </a:xfrm>
        </p:grpSpPr>
        <p:cxnSp>
          <p:nvCxnSpPr>
            <p:cNvPr id="38" name="Straight Connector 37"/>
            <p:cNvCxnSpPr/>
            <p:nvPr/>
          </p:nvCxnSpPr>
          <p:spPr>
            <a:xfrm>
              <a:off x="435177" y="1907038"/>
              <a:ext cx="0" cy="2161331"/>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52965" y="2642626"/>
              <a:ext cx="82213"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52965" y="3352811"/>
              <a:ext cx="82213"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52965" y="3721574"/>
              <a:ext cx="82213"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55346" y="4071719"/>
              <a:ext cx="82213"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52965" y="1911822"/>
              <a:ext cx="82213"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49197" y="2995744"/>
              <a:ext cx="82213"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0505" y="1792369"/>
              <a:ext cx="325730" cy="246221"/>
            </a:xfrm>
            <a:prstGeom prst="rect">
              <a:avLst/>
            </a:prstGeom>
            <a:noFill/>
          </p:spPr>
          <p:txBody>
            <a:bodyPr wrap="none" rtlCol="0">
              <a:spAutoFit/>
            </a:bodyPr>
            <a:lstStyle/>
            <a:p>
              <a:pPr algn="r"/>
              <a:r>
                <a:rPr lang="en-GB" sz="1000" dirty="0" smtClean="0">
                  <a:solidFill>
                    <a:srgbClr val="4D4D4D"/>
                  </a:solidFill>
                </a:rPr>
                <a:t>10</a:t>
              </a:r>
              <a:endParaRPr lang="en-GB" sz="1000" dirty="0">
                <a:solidFill>
                  <a:srgbClr val="4D4D4D"/>
                </a:solidFill>
              </a:endParaRPr>
            </a:p>
          </p:txBody>
        </p:sp>
        <p:sp>
          <p:nvSpPr>
            <p:cNvPr id="50" name="TextBox 49"/>
            <p:cNvSpPr txBox="1"/>
            <p:nvPr/>
          </p:nvSpPr>
          <p:spPr>
            <a:xfrm>
              <a:off x="141038" y="2149459"/>
              <a:ext cx="255198" cy="246221"/>
            </a:xfrm>
            <a:prstGeom prst="rect">
              <a:avLst/>
            </a:prstGeom>
            <a:noFill/>
          </p:spPr>
          <p:txBody>
            <a:bodyPr wrap="none" rtlCol="0">
              <a:spAutoFit/>
            </a:bodyPr>
            <a:lstStyle/>
            <a:p>
              <a:pPr algn="r"/>
              <a:r>
                <a:rPr lang="en-GB" sz="1000" dirty="0" smtClean="0">
                  <a:solidFill>
                    <a:srgbClr val="4D4D4D"/>
                  </a:solidFill>
                </a:rPr>
                <a:t>0</a:t>
              </a:r>
              <a:endParaRPr lang="en-GB" sz="1000" dirty="0">
                <a:solidFill>
                  <a:srgbClr val="4D4D4D"/>
                </a:solidFill>
              </a:endParaRPr>
            </a:p>
          </p:txBody>
        </p:sp>
        <p:sp>
          <p:nvSpPr>
            <p:cNvPr id="52" name="TextBox 51"/>
            <p:cNvSpPr txBox="1"/>
            <p:nvPr/>
          </p:nvSpPr>
          <p:spPr>
            <a:xfrm>
              <a:off x="-26" y="2519516"/>
              <a:ext cx="396262" cy="246221"/>
            </a:xfrm>
            <a:prstGeom prst="rect">
              <a:avLst/>
            </a:prstGeom>
            <a:noFill/>
          </p:spPr>
          <p:txBody>
            <a:bodyPr wrap="none" rtlCol="0">
              <a:spAutoFit/>
            </a:bodyPr>
            <a:lstStyle/>
            <a:p>
              <a:pPr algn="r"/>
              <a:r>
                <a:rPr lang="en-GB" sz="1000" dirty="0" smtClean="0">
                  <a:solidFill>
                    <a:srgbClr val="4D4D4D"/>
                  </a:solidFill>
                  <a:latin typeface="Arial" panose="020B0604020202020204" pitchFamily="34" charset="0"/>
                  <a:cs typeface="Arial" panose="020B0604020202020204" pitchFamily="34" charset="0"/>
                </a:rPr>
                <a:t>–10</a:t>
              </a:r>
              <a:endParaRPr lang="en-GB" sz="1000" dirty="0">
                <a:solidFill>
                  <a:srgbClr val="4D4D4D"/>
                </a:solidFill>
                <a:latin typeface="Arial" panose="020B0604020202020204" pitchFamily="34" charset="0"/>
                <a:cs typeface="Arial" panose="020B0604020202020204" pitchFamily="34" charset="0"/>
              </a:endParaRPr>
            </a:p>
          </p:txBody>
        </p:sp>
        <p:sp>
          <p:nvSpPr>
            <p:cNvPr id="53" name="TextBox 52"/>
            <p:cNvSpPr txBox="1"/>
            <p:nvPr/>
          </p:nvSpPr>
          <p:spPr>
            <a:xfrm>
              <a:off x="-35292" y="2872634"/>
              <a:ext cx="431528" cy="246221"/>
            </a:xfrm>
            <a:prstGeom prst="rect">
              <a:avLst/>
            </a:prstGeom>
            <a:noFill/>
          </p:spPr>
          <p:txBody>
            <a:bodyPr wrap="none" rtlCol="0">
              <a:spAutoFit/>
            </a:bodyPr>
            <a:lstStyle/>
            <a:p>
              <a:pPr algn="r"/>
              <a:r>
                <a:rPr lang="en-GB" sz="1000" dirty="0">
                  <a:solidFill>
                    <a:srgbClr val="4D4D4D"/>
                  </a:solidFill>
                  <a:latin typeface="Arial" panose="020B0604020202020204" pitchFamily="34" charset="0"/>
                  <a:cs typeface="Arial" panose="020B0604020202020204" pitchFamily="34" charset="0"/>
                </a:rPr>
                <a:t>– </a:t>
              </a:r>
              <a:r>
                <a:rPr lang="en-GB" sz="1000" dirty="0" smtClean="0">
                  <a:solidFill>
                    <a:srgbClr val="4D4D4D"/>
                  </a:solidFill>
                  <a:latin typeface="Arial" panose="020B0604020202020204" pitchFamily="34" charset="0"/>
                  <a:cs typeface="Arial" panose="020B0604020202020204" pitchFamily="34" charset="0"/>
                </a:rPr>
                <a:t>2</a:t>
              </a:r>
              <a:r>
                <a:rPr lang="en-GB" sz="1000" dirty="0" smtClean="0">
                  <a:solidFill>
                    <a:srgbClr val="4D4D4D"/>
                  </a:solidFill>
                </a:rPr>
                <a:t>0</a:t>
              </a:r>
              <a:endParaRPr lang="en-GB" sz="1000" dirty="0">
                <a:solidFill>
                  <a:srgbClr val="4D4D4D"/>
                </a:solidFill>
              </a:endParaRPr>
            </a:p>
          </p:txBody>
        </p:sp>
        <p:sp>
          <p:nvSpPr>
            <p:cNvPr id="54" name="TextBox 53"/>
            <p:cNvSpPr txBox="1"/>
            <p:nvPr/>
          </p:nvSpPr>
          <p:spPr>
            <a:xfrm>
              <a:off x="-26" y="3229700"/>
              <a:ext cx="396262" cy="246221"/>
            </a:xfrm>
            <a:prstGeom prst="rect">
              <a:avLst/>
            </a:prstGeom>
            <a:noFill/>
          </p:spPr>
          <p:txBody>
            <a:bodyPr wrap="none" rtlCol="0">
              <a:spAutoFit/>
            </a:bodyPr>
            <a:lstStyle/>
            <a:p>
              <a:pPr algn="r"/>
              <a:r>
                <a:rPr lang="en-GB" sz="1000" dirty="0" smtClean="0">
                  <a:solidFill>
                    <a:srgbClr val="4D4D4D"/>
                  </a:solidFill>
                </a:rPr>
                <a:t>–30</a:t>
              </a:r>
              <a:endParaRPr lang="en-GB" sz="1000" dirty="0">
                <a:solidFill>
                  <a:srgbClr val="4D4D4D"/>
                </a:solidFill>
              </a:endParaRPr>
            </a:p>
          </p:txBody>
        </p:sp>
        <p:sp>
          <p:nvSpPr>
            <p:cNvPr id="55" name="TextBox 54"/>
            <p:cNvSpPr txBox="1"/>
            <p:nvPr/>
          </p:nvSpPr>
          <p:spPr>
            <a:xfrm>
              <a:off x="-26" y="3598463"/>
              <a:ext cx="396262" cy="246221"/>
            </a:xfrm>
            <a:prstGeom prst="rect">
              <a:avLst/>
            </a:prstGeom>
            <a:noFill/>
          </p:spPr>
          <p:txBody>
            <a:bodyPr wrap="none" rtlCol="0">
              <a:spAutoFit/>
            </a:bodyPr>
            <a:lstStyle/>
            <a:p>
              <a:pPr algn="r"/>
              <a:r>
                <a:rPr lang="en-GB" sz="1000" dirty="0" smtClean="0">
                  <a:solidFill>
                    <a:srgbClr val="4D4D4D"/>
                  </a:solidFill>
                </a:rPr>
                <a:t>–40</a:t>
              </a:r>
              <a:endParaRPr lang="en-GB" sz="1000" dirty="0">
                <a:solidFill>
                  <a:srgbClr val="4D4D4D"/>
                </a:solidFill>
              </a:endParaRPr>
            </a:p>
          </p:txBody>
        </p:sp>
        <p:sp>
          <p:nvSpPr>
            <p:cNvPr id="57" name="TextBox 56"/>
            <p:cNvSpPr txBox="1"/>
            <p:nvPr/>
          </p:nvSpPr>
          <p:spPr>
            <a:xfrm>
              <a:off x="-27" y="3948609"/>
              <a:ext cx="396262" cy="246221"/>
            </a:xfrm>
            <a:prstGeom prst="rect">
              <a:avLst/>
            </a:prstGeom>
            <a:noFill/>
          </p:spPr>
          <p:txBody>
            <a:bodyPr wrap="none" rtlCol="0">
              <a:spAutoFit/>
            </a:bodyPr>
            <a:lstStyle/>
            <a:p>
              <a:pPr algn="r"/>
              <a:r>
                <a:rPr lang="en-GB" sz="1000" dirty="0" smtClean="0">
                  <a:solidFill>
                    <a:srgbClr val="4D4D4D"/>
                  </a:solidFill>
                </a:rPr>
                <a:t>–50</a:t>
              </a:r>
              <a:endParaRPr lang="en-GB" sz="1000" dirty="0">
                <a:solidFill>
                  <a:srgbClr val="4D4D4D"/>
                </a:solidFill>
              </a:endParaRPr>
            </a:p>
          </p:txBody>
        </p:sp>
        <p:sp>
          <p:nvSpPr>
            <p:cNvPr id="87" name="Rectangle 86"/>
            <p:cNvSpPr/>
            <p:nvPr/>
          </p:nvSpPr>
          <p:spPr>
            <a:xfrm>
              <a:off x="495053" y="2279125"/>
              <a:ext cx="76447" cy="14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8" name="Rectangle 87"/>
            <p:cNvSpPr/>
            <p:nvPr/>
          </p:nvSpPr>
          <p:spPr>
            <a:xfrm>
              <a:off x="695073" y="2279125"/>
              <a:ext cx="76447" cy="12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9" name="Rectangle 88"/>
            <p:cNvSpPr/>
            <p:nvPr/>
          </p:nvSpPr>
          <p:spPr>
            <a:xfrm>
              <a:off x="887950" y="2279125"/>
              <a:ext cx="76447" cy="117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0" name="Rectangle 89"/>
            <p:cNvSpPr/>
            <p:nvPr/>
          </p:nvSpPr>
          <p:spPr>
            <a:xfrm>
              <a:off x="1080827" y="2279125"/>
              <a:ext cx="76447" cy="10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1" name="Rectangle 90"/>
            <p:cNvSpPr/>
            <p:nvPr/>
          </p:nvSpPr>
          <p:spPr>
            <a:xfrm>
              <a:off x="1280847" y="2279125"/>
              <a:ext cx="76447" cy="90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2" name="Rectangle 91"/>
            <p:cNvSpPr/>
            <p:nvPr/>
          </p:nvSpPr>
          <p:spPr>
            <a:xfrm>
              <a:off x="1478486" y="2279125"/>
              <a:ext cx="76447" cy="8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3" name="Rectangle 92"/>
            <p:cNvSpPr/>
            <p:nvPr/>
          </p:nvSpPr>
          <p:spPr>
            <a:xfrm>
              <a:off x="1671363" y="2279125"/>
              <a:ext cx="76447" cy="77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4" name="Rectangle 93"/>
            <p:cNvSpPr/>
            <p:nvPr/>
          </p:nvSpPr>
          <p:spPr>
            <a:xfrm>
              <a:off x="1864240" y="2279125"/>
              <a:ext cx="76447" cy="70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5" name="Rectangle 94"/>
            <p:cNvSpPr/>
            <p:nvPr/>
          </p:nvSpPr>
          <p:spPr>
            <a:xfrm>
              <a:off x="2064260" y="2279125"/>
              <a:ext cx="76447" cy="61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6" name="Rectangle 95"/>
            <p:cNvSpPr/>
            <p:nvPr/>
          </p:nvSpPr>
          <p:spPr>
            <a:xfrm>
              <a:off x="2264280" y="2279125"/>
              <a:ext cx="76447" cy="50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7" name="Rectangle 96"/>
            <p:cNvSpPr/>
            <p:nvPr/>
          </p:nvSpPr>
          <p:spPr>
            <a:xfrm>
              <a:off x="2457157" y="2279125"/>
              <a:ext cx="76447" cy="43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8" name="Rectangle 97"/>
            <p:cNvSpPr/>
            <p:nvPr/>
          </p:nvSpPr>
          <p:spPr>
            <a:xfrm>
              <a:off x="2650034" y="2279125"/>
              <a:ext cx="76447" cy="43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9" name="Rectangle 98"/>
            <p:cNvSpPr/>
            <p:nvPr/>
          </p:nvSpPr>
          <p:spPr>
            <a:xfrm>
              <a:off x="2850054" y="2279125"/>
              <a:ext cx="76447"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0" name="Rectangle 99"/>
            <p:cNvSpPr/>
            <p:nvPr/>
          </p:nvSpPr>
          <p:spPr>
            <a:xfrm>
              <a:off x="3045312" y="2279125"/>
              <a:ext cx="76447"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1" name="Rectangle 100"/>
            <p:cNvSpPr/>
            <p:nvPr/>
          </p:nvSpPr>
          <p:spPr>
            <a:xfrm>
              <a:off x="3240570" y="2279125"/>
              <a:ext cx="76447" cy="5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 name="Rectangle 101"/>
            <p:cNvSpPr/>
            <p:nvPr/>
          </p:nvSpPr>
          <p:spPr>
            <a:xfrm>
              <a:off x="3440590" y="2279125"/>
              <a:ext cx="76447"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3" name="Rectangle 102"/>
            <p:cNvSpPr/>
            <p:nvPr/>
          </p:nvSpPr>
          <p:spPr>
            <a:xfrm>
              <a:off x="3640610" y="2279125"/>
              <a:ext cx="76447" cy="1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4" name="Rectangle 103"/>
            <p:cNvSpPr/>
            <p:nvPr/>
          </p:nvSpPr>
          <p:spPr>
            <a:xfrm rot="10800000">
              <a:off x="3831233" y="2233406"/>
              <a:ext cx="76447"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42" name="Straight Connector 41"/>
            <p:cNvCxnSpPr/>
            <p:nvPr/>
          </p:nvCxnSpPr>
          <p:spPr>
            <a:xfrm>
              <a:off x="352965" y="2272569"/>
              <a:ext cx="3782654"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4568085" y="1786503"/>
            <a:ext cx="4286203" cy="2628893"/>
            <a:chOff x="4568085" y="1801153"/>
            <a:chExt cx="4286203" cy="2628893"/>
          </a:xfrm>
        </p:grpSpPr>
        <p:grpSp>
          <p:nvGrpSpPr>
            <p:cNvPr id="65" name="Group 64"/>
            <p:cNvGrpSpPr/>
            <p:nvPr/>
          </p:nvGrpSpPr>
          <p:grpSpPr>
            <a:xfrm>
              <a:off x="4568085" y="1801153"/>
              <a:ext cx="4286203" cy="2628893"/>
              <a:chOff x="1854940" y="1809931"/>
              <a:chExt cx="5511466" cy="4249077"/>
            </a:xfrm>
          </p:grpSpPr>
          <p:grpSp>
            <p:nvGrpSpPr>
              <p:cNvPr id="66" name="Group 65"/>
              <p:cNvGrpSpPr/>
              <p:nvPr/>
            </p:nvGrpSpPr>
            <p:grpSpPr>
              <a:xfrm>
                <a:off x="2284595" y="1973094"/>
                <a:ext cx="5081811" cy="3907148"/>
                <a:chOff x="2284595" y="1973094"/>
                <a:chExt cx="5081811" cy="3907148"/>
              </a:xfrm>
            </p:grpSpPr>
            <p:cxnSp>
              <p:nvCxnSpPr>
                <p:cNvPr id="76" name="Straight Connector 75"/>
                <p:cNvCxnSpPr/>
                <p:nvPr/>
              </p:nvCxnSpPr>
              <p:spPr>
                <a:xfrm>
                  <a:off x="2401643" y="1973094"/>
                  <a:ext cx="0" cy="3906804"/>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291341" y="2427684"/>
                  <a:ext cx="110303"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291341" y="2848808"/>
                  <a:ext cx="110303"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288960" y="3729016"/>
                  <a:ext cx="110303"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291341" y="3288620"/>
                  <a:ext cx="5075065"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291341" y="4590410"/>
                  <a:ext cx="110303"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291341" y="5026511"/>
                  <a:ext cx="110303"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314047" y="5456650"/>
                  <a:ext cx="87597"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291341" y="5880242"/>
                  <a:ext cx="110303"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291341" y="1982369"/>
                  <a:ext cx="110303"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284595" y="4162142"/>
                  <a:ext cx="110303"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67" name="TextBox 66"/>
              <p:cNvSpPr txBox="1"/>
              <p:nvPr/>
            </p:nvSpPr>
            <p:spPr>
              <a:xfrm>
                <a:off x="1966247" y="1809931"/>
                <a:ext cx="385864" cy="348222"/>
              </a:xfrm>
              <a:prstGeom prst="rect">
                <a:avLst/>
              </a:prstGeom>
              <a:noFill/>
            </p:spPr>
            <p:txBody>
              <a:bodyPr wrap="none" rtlCol="0">
                <a:spAutoFit/>
              </a:bodyPr>
              <a:lstStyle/>
              <a:p>
                <a:pPr algn="r"/>
                <a:r>
                  <a:rPr lang="en-GB" sz="800" dirty="0" smtClean="0">
                    <a:solidFill>
                      <a:srgbClr val="4D4D4D"/>
                    </a:solidFill>
                  </a:rPr>
                  <a:t>30</a:t>
                </a:r>
                <a:endParaRPr lang="en-GB" sz="800" dirty="0">
                  <a:solidFill>
                    <a:srgbClr val="4D4D4D"/>
                  </a:solidFill>
                </a:endParaRPr>
              </a:p>
            </p:txBody>
          </p:sp>
          <p:sp>
            <p:nvSpPr>
              <p:cNvPr id="68" name="TextBox 67"/>
              <p:cNvSpPr txBox="1"/>
              <p:nvPr/>
            </p:nvSpPr>
            <p:spPr>
              <a:xfrm>
                <a:off x="1966247" y="2254510"/>
                <a:ext cx="385864" cy="348222"/>
              </a:xfrm>
              <a:prstGeom prst="rect">
                <a:avLst/>
              </a:prstGeom>
              <a:noFill/>
            </p:spPr>
            <p:txBody>
              <a:bodyPr wrap="none" rtlCol="0">
                <a:spAutoFit/>
              </a:bodyPr>
              <a:lstStyle/>
              <a:p>
                <a:pPr algn="r"/>
                <a:r>
                  <a:rPr lang="en-GB" sz="800" dirty="0" smtClean="0">
                    <a:solidFill>
                      <a:srgbClr val="4D4D4D"/>
                    </a:solidFill>
                  </a:rPr>
                  <a:t>20</a:t>
                </a:r>
                <a:endParaRPr lang="en-GB" sz="800" dirty="0">
                  <a:solidFill>
                    <a:srgbClr val="4D4D4D"/>
                  </a:solidFill>
                </a:endParaRPr>
              </a:p>
            </p:txBody>
          </p:sp>
          <p:sp>
            <p:nvSpPr>
              <p:cNvPr id="69" name="TextBox 68"/>
              <p:cNvSpPr txBox="1"/>
              <p:nvPr/>
            </p:nvSpPr>
            <p:spPr>
              <a:xfrm>
                <a:off x="1966247" y="2673576"/>
                <a:ext cx="385864" cy="348222"/>
              </a:xfrm>
              <a:prstGeom prst="rect">
                <a:avLst/>
              </a:prstGeom>
              <a:noFill/>
            </p:spPr>
            <p:txBody>
              <a:bodyPr wrap="none" rtlCol="0">
                <a:spAutoFit/>
              </a:bodyPr>
              <a:lstStyle/>
              <a:p>
                <a:pPr algn="r"/>
                <a:r>
                  <a:rPr lang="en-GB" sz="800" dirty="0" smtClean="0">
                    <a:solidFill>
                      <a:srgbClr val="4D4D4D"/>
                    </a:solidFill>
                  </a:rPr>
                  <a:t>10</a:t>
                </a:r>
                <a:endParaRPr lang="en-GB" sz="800" dirty="0">
                  <a:solidFill>
                    <a:srgbClr val="4D4D4D"/>
                  </a:solidFill>
                </a:endParaRPr>
              </a:p>
            </p:txBody>
          </p:sp>
          <p:sp>
            <p:nvSpPr>
              <p:cNvPr id="70" name="TextBox 69"/>
              <p:cNvSpPr txBox="1"/>
              <p:nvPr/>
            </p:nvSpPr>
            <p:spPr>
              <a:xfrm>
                <a:off x="2040451" y="3111928"/>
                <a:ext cx="311660" cy="348222"/>
              </a:xfrm>
              <a:prstGeom prst="rect">
                <a:avLst/>
              </a:prstGeom>
              <a:noFill/>
            </p:spPr>
            <p:txBody>
              <a:bodyPr wrap="none" rtlCol="0">
                <a:spAutoFit/>
              </a:bodyPr>
              <a:lstStyle/>
              <a:p>
                <a:pPr algn="r"/>
                <a:r>
                  <a:rPr lang="en-GB" sz="800" dirty="0" smtClean="0">
                    <a:solidFill>
                      <a:srgbClr val="4D4D4D"/>
                    </a:solidFill>
                  </a:rPr>
                  <a:t>0</a:t>
                </a:r>
                <a:endParaRPr lang="en-GB" sz="800" dirty="0">
                  <a:solidFill>
                    <a:srgbClr val="4D4D4D"/>
                  </a:solidFill>
                </a:endParaRPr>
              </a:p>
            </p:txBody>
          </p:sp>
          <p:sp>
            <p:nvSpPr>
              <p:cNvPr id="71" name="TextBox 70"/>
              <p:cNvSpPr txBox="1"/>
              <p:nvPr/>
            </p:nvSpPr>
            <p:spPr>
              <a:xfrm>
                <a:off x="1854940" y="3984984"/>
                <a:ext cx="497171" cy="348222"/>
              </a:xfrm>
              <a:prstGeom prst="rect">
                <a:avLst/>
              </a:prstGeom>
              <a:noFill/>
            </p:spPr>
            <p:txBody>
              <a:bodyPr wrap="none" rtlCol="0">
                <a:spAutoFit/>
              </a:bodyPr>
              <a:lstStyle/>
              <a:p>
                <a:pPr algn="r"/>
                <a:r>
                  <a:rPr lang="en-GB" sz="800" dirty="0">
                    <a:solidFill>
                      <a:srgbClr val="4D4D4D"/>
                    </a:solidFill>
                    <a:latin typeface="Arial" panose="020B0604020202020204" pitchFamily="34" charset="0"/>
                    <a:cs typeface="Arial" panose="020B0604020202020204" pitchFamily="34" charset="0"/>
                  </a:rPr>
                  <a:t>– </a:t>
                </a:r>
                <a:r>
                  <a:rPr lang="en-GB" sz="800" dirty="0" smtClean="0">
                    <a:solidFill>
                      <a:srgbClr val="4D4D4D"/>
                    </a:solidFill>
                    <a:latin typeface="Arial" panose="020B0604020202020204" pitchFamily="34" charset="0"/>
                    <a:cs typeface="Arial" panose="020B0604020202020204" pitchFamily="34" charset="0"/>
                  </a:rPr>
                  <a:t>2</a:t>
                </a:r>
                <a:r>
                  <a:rPr lang="en-GB" sz="800" dirty="0" smtClean="0">
                    <a:solidFill>
                      <a:srgbClr val="4D4D4D"/>
                    </a:solidFill>
                  </a:rPr>
                  <a:t>0</a:t>
                </a:r>
                <a:endParaRPr lang="en-GB" sz="800" dirty="0">
                  <a:solidFill>
                    <a:srgbClr val="4D4D4D"/>
                  </a:solidFill>
                </a:endParaRPr>
              </a:p>
            </p:txBody>
          </p:sp>
          <p:sp>
            <p:nvSpPr>
              <p:cNvPr id="72" name="TextBox 71"/>
              <p:cNvSpPr txBox="1"/>
              <p:nvPr/>
            </p:nvSpPr>
            <p:spPr>
              <a:xfrm>
                <a:off x="1892042" y="4416299"/>
                <a:ext cx="460069" cy="348222"/>
              </a:xfrm>
              <a:prstGeom prst="rect">
                <a:avLst/>
              </a:prstGeom>
              <a:noFill/>
            </p:spPr>
            <p:txBody>
              <a:bodyPr wrap="none" rtlCol="0">
                <a:spAutoFit/>
              </a:bodyPr>
              <a:lstStyle/>
              <a:p>
                <a:pPr algn="r"/>
                <a:r>
                  <a:rPr lang="en-GB" sz="800" dirty="0" smtClean="0">
                    <a:solidFill>
                      <a:srgbClr val="4D4D4D"/>
                    </a:solidFill>
                  </a:rPr>
                  <a:t>–30</a:t>
                </a:r>
                <a:endParaRPr lang="en-GB" sz="800" dirty="0">
                  <a:solidFill>
                    <a:srgbClr val="4D4D4D"/>
                  </a:solidFill>
                </a:endParaRPr>
              </a:p>
            </p:txBody>
          </p:sp>
          <p:sp>
            <p:nvSpPr>
              <p:cNvPr id="73" name="TextBox 72"/>
              <p:cNvSpPr txBox="1"/>
              <p:nvPr/>
            </p:nvSpPr>
            <p:spPr>
              <a:xfrm>
                <a:off x="1892042" y="4849355"/>
                <a:ext cx="460069" cy="348222"/>
              </a:xfrm>
              <a:prstGeom prst="rect">
                <a:avLst/>
              </a:prstGeom>
              <a:noFill/>
            </p:spPr>
            <p:txBody>
              <a:bodyPr wrap="none" rtlCol="0">
                <a:spAutoFit/>
              </a:bodyPr>
              <a:lstStyle/>
              <a:p>
                <a:pPr algn="r"/>
                <a:r>
                  <a:rPr lang="en-GB" sz="800" dirty="0" smtClean="0">
                    <a:solidFill>
                      <a:srgbClr val="4D4D4D"/>
                    </a:solidFill>
                  </a:rPr>
                  <a:t>–40</a:t>
                </a:r>
                <a:endParaRPr lang="en-GB" sz="800" dirty="0">
                  <a:solidFill>
                    <a:srgbClr val="4D4D4D"/>
                  </a:solidFill>
                </a:endParaRPr>
              </a:p>
            </p:txBody>
          </p:sp>
          <p:sp>
            <p:nvSpPr>
              <p:cNvPr id="74" name="TextBox 73"/>
              <p:cNvSpPr txBox="1"/>
              <p:nvPr/>
            </p:nvSpPr>
            <p:spPr>
              <a:xfrm>
                <a:off x="1892042" y="5283343"/>
                <a:ext cx="460069" cy="348222"/>
              </a:xfrm>
              <a:prstGeom prst="rect">
                <a:avLst/>
              </a:prstGeom>
              <a:noFill/>
            </p:spPr>
            <p:txBody>
              <a:bodyPr wrap="none" rtlCol="0">
                <a:spAutoFit/>
              </a:bodyPr>
              <a:lstStyle/>
              <a:p>
                <a:pPr algn="r"/>
                <a:r>
                  <a:rPr lang="en-GB" sz="800" dirty="0" smtClean="0">
                    <a:solidFill>
                      <a:srgbClr val="4D4D4D"/>
                    </a:solidFill>
                  </a:rPr>
                  <a:t>–50</a:t>
                </a:r>
                <a:endParaRPr lang="en-GB" sz="800" dirty="0">
                  <a:solidFill>
                    <a:srgbClr val="4D4D4D"/>
                  </a:solidFill>
                </a:endParaRPr>
              </a:p>
            </p:txBody>
          </p:sp>
          <p:sp>
            <p:nvSpPr>
              <p:cNvPr id="75" name="TextBox 74"/>
              <p:cNvSpPr txBox="1"/>
              <p:nvPr/>
            </p:nvSpPr>
            <p:spPr>
              <a:xfrm>
                <a:off x="1892042" y="5710786"/>
                <a:ext cx="460069" cy="348222"/>
              </a:xfrm>
              <a:prstGeom prst="rect">
                <a:avLst/>
              </a:prstGeom>
              <a:noFill/>
            </p:spPr>
            <p:txBody>
              <a:bodyPr wrap="none" rtlCol="0">
                <a:spAutoFit/>
              </a:bodyPr>
              <a:lstStyle/>
              <a:p>
                <a:pPr algn="r"/>
                <a:r>
                  <a:rPr lang="en-GB" sz="800" dirty="0" smtClean="0">
                    <a:solidFill>
                      <a:srgbClr val="4D4D4D"/>
                    </a:solidFill>
                  </a:rPr>
                  <a:t>–60</a:t>
                </a:r>
                <a:endParaRPr lang="en-GB" sz="800" dirty="0">
                  <a:solidFill>
                    <a:srgbClr val="4D4D4D"/>
                  </a:solidFill>
                </a:endParaRPr>
              </a:p>
            </p:txBody>
          </p:sp>
          <p:sp>
            <p:nvSpPr>
              <p:cNvPr id="106" name="TextBox 105"/>
              <p:cNvSpPr txBox="1"/>
              <p:nvPr/>
            </p:nvSpPr>
            <p:spPr>
              <a:xfrm>
                <a:off x="1892042" y="3553918"/>
                <a:ext cx="460069" cy="348222"/>
              </a:xfrm>
              <a:prstGeom prst="rect">
                <a:avLst/>
              </a:prstGeom>
              <a:noFill/>
            </p:spPr>
            <p:txBody>
              <a:bodyPr wrap="none" rtlCol="0">
                <a:spAutoFit/>
              </a:bodyPr>
              <a:lstStyle/>
              <a:p>
                <a:pPr algn="r"/>
                <a:r>
                  <a:rPr lang="en-GB" sz="800" dirty="0" smtClean="0">
                    <a:solidFill>
                      <a:srgbClr val="4D4D4D"/>
                    </a:solidFill>
                    <a:latin typeface="Arial" panose="020B0604020202020204" pitchFamily="34" charset="0"/>
                    <a:cs typeface="Arial" panose="020B0604020202020204" pitchFamily="34" charset="0"/>
                  </a:rPr>
                  <a:t>–10</a:t>
                </a:r>
                <a:endParaRPr lang="en-GB" sz="800" dirty="0">
                  <a:solidFill>
                    <a:srgbClr val="4D4D4D"/>
                  </a:solidFill>
                  <a:latin typeface="Arial" panose="020B0604020202020204" pitchFamily="34" charset="0"/>
                  <a:cs typeface="Arial" panose="020B0604020202020204" pitchFamily="34" charset="0"/>
                </a:endParaRPr>
              </a:p>
            </p:txBody>
          </p:sp>
        </p:grpSp>
        <p:sp>
          <p:nvSpPr>
            <p:cNvPr id="108" name="Rectangle 107"/>
            <p:cNvSpPr/>
            <p:nvPr/>
          </p:nvSpPr>
          <p:spPr>
            <a:xfrm>
              <a:off x="5020482" y="2718268"/>
              <a:ext cx="54000" cy="1548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9" name="Rectangle 108"/>
            <p:cNvSpPr/>
            <p:nvPr/>
          </p:nvSpPr>
          <p:spPr>
            <a:xfrm>
              <a:off x="5139548" y="2718268"/>
              <a:ext cx="54000" cy="1404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0" name="Rectangle 109"/>
            <p:cNvSpPr/>
            <p:nvPr/>
          </p:nvSpPr>
          <p:spPr>
            <a:xfrm>
              <a:off x="5253852" y="2718268"/>
              <a:ext cx="54000" cy="1152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1" name="Rectangle 110"/>
            <p:cNvSpPr/>
            <p:nvPr/>
          </p:nvSpPr>
          <p:spPr>
            <a:xfrm>
              <a:off x="5365775" y="2718268"/>
              <a:ext cx="54000" cy="111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2" name="Rectangle 111"/>
            <p:cNvSpPr/>
            <p:nvPr/>
          </p:nvSpPr>
          <p:spPr>
            <a:xfrm>
              <a:off x="5477698" y="2718268"/>
              <a:ext cx="54000" cy="111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3" name="Rectangle 112"/>
            <p:cNvSpPr/>
            <p:nvPr/>
          </p:nvSpPr>
          <p:spPr>
            <a:xfrm>
              <a:off x="5589621" y="2718268"/>
              <a:ext cx="54000" cy="1044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4" name="Rectangle 113"/>
            <p:cNvSpPr/>
            <p:nvPr/>
          </p:nvSpPr>
          <p:spPr>
            <a:xfrm>
              <a:off x="5701544" y="2718268"/>
              <a:ext cx="54000" cy="75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5" name="Rectangle 114"/>
            <p:cNvSpPr/>
            <p:nvPr/>
          </p:nvSpPr>
          <p:spPr>
            <a:xfrm>
              <a:off x="5813467" y="2718268"/>
              <a:ext cx="54000" cy="432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6" name="Rectangle 115"/>
            <p:cNvSpPr/>
            <p:nvPr/>
          </p:nvSpPr>
          <p:spPr>
            <a:xfrm>
              <a:off x="5925390" y="2718268"/>
              <a:ext cx="54000" cy="432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7" name="Rectangle 116"/>
            <p:cNvSpPr/>
            <p:nvPr/>
          </p:nvSpPr>
          <p:spPr>
            <a:xfrm>
              <a:off x="6039694" y="2718268"/>
              <a:ext cx="54000" cy="39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8" name="Rectangle 117"/>
            <p:cNvSpPr/>
            <p:nvPr/>
          </p:nvSpPr>
          <p:spPr>
            <a:xfrm>
              <a:off x="6153998" y="2718268"/>
              <a:ext cx="54000" cy="39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9" name="Rectangle 118"/>
            <p:cNvSpPr/>
            <p:nvPr/>
          </p:nvSpPr>
          <p:spPr>
            <a:xfrm>
              <a:off x="6263540" y="2718268"/>
              <a:ext cx="54000" cy="39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0" name="Rectangle 119"/>
            <p:cNvSpPr/>
            <p:nvPr/>
          </p:nvSpPr>
          <p:spPr>
            <a:xfrm>
              <a:off x="6375463" y="2718268"/>
              <a:ext cx="54000" cy="360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1" name="Rectangle 120"/>
            <p:cNvSpPr/>
            <p:nvPr/>
          </p:nvSpPr>
          <p:spPr>
            <a:xfrm>
              <a:off x="6489767" y="2718268"/>
              <a:ext cx="54000" cy="360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2" name="Rectangle 121"/>
            <p:cNvSpPr/>
            <p:nvPr/>
          </p:nvSpPr>
          <p:spPr>
            <a:xfrm>
              <a:off x="6604071" y="2718268"/>
              <a:ext cx="54000" cy="324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3" name="Rectangle 122"/>
            <p:cNvSpPr/>
            <p:nvPr/>
          </p:nvSpPr>
          <p:spPr>
            <a:xfrm>
              <a:off x="6718375" y="2718268"/>
              <a:ext cx="54000" cy="288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4" name="Rectangle 123"/>
            <p:cNvSpPr/>
            <p:nvPr/>
          </p:nvSpPr>
          <p:spPr>
            <a:xfrm>
              <a:off x="6832679" y="2718268"/>
              <a:ext cx="54000" cy="288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5" name="Rectangle 124"/>
            <p:cNvSpPr/>
            <p:nvPr/>
          </p:nvSpPr>
          <p:spPr>
            <a:xfrm>
              <a:off x="6942221" y="2718268"/>
              <a:ext cx="54000" cy="252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6" name="Rectangle 125"/>
            <p:cNvSpPr/>
            <p:nvPr/>
          </p:nvSpPr>
          <p:spPr>
            <a:xfrm>
              <a:off x="7051763" y="2718268"/>
              <a:ext cx="54000" cy="21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7" name="Rectangle 126"/>
            <p:cNvSpPr/>
            <p:nvPr/>
          </p:nvSpPr>
          <p:spPr>
            <a:xfrm>
              <a:off x="7161305" y="2718268"/>
              <a:ext cx="54000" cy="21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8" name="Rectangle 127"/>
            <p:cNvSpPr/>
            <p:nvPr/>
          </p:nvSpPr>
          <p:spPr>
            <a:xfrm>
              <a:off x="7277990" y="2718268"/>
              <a:ext cx="54000" cy="108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9" name="Rectangle 128"/>
            <p:cNvSpPr/>
            <p:nvPr/>
          </p:nvSpPr>
          <p:spPr>
            <a:xfrm>
              <a:off x="7394675" y="2718268"/>
              <a:ext cx="54000" cy="108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0" name="Rectangle 129"/>
            <p:cNvSpPr/>
            <p:nvPr/>
          </p:nvSpPr>
          <p:spPr>
            <a:xfrm>
              <a:off x="7506598" y="2718268"/>
              <a:ext cx="54000" cy="828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1" name="Rectangle 130"/>
            <p:cNvSpPr/>
            <p:nvPr/>
          </p:nvSpPr>
          <p:spPr>
            <a:xfrm>
              <a:off x="7618521" y="2718268"/>
              <a:ext cx="54000" cy="72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2" name="Rectangle 131"/>
            <p:cNvSpPr/>
            <p:nvPr/>
          </p:nvSpPr>
          <p:spPr>
            <a:xfrm>
              <a:off x="7730444" y="2718268"/>
              <a:ext cx="54000" cy="3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3" name="Rectangle 132"/>
            <p:cNvSpPr/>
            <p:nvPr/>
          </p:nvSpPr>
          <p:spPr>
            <a:xfrm>
              <a:off x="7842367" y="2718268"/>
              <a:ext cx="54000" cy="3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4" name="Rectangle 133"/>
            <p:cNvSpPr/>
            <p:nvPr/>
          </p:nvSpPr>
          <p:spPr>
            <a:xfrm>
              <a:off x="7954290" y="2718268"/>
              <a:ext cx="54000" cy="3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5" name="Rectangle 134"/>
            <p:cNvSpPr/>
            <p:nvPr/>
          </p:nvSpPr>
          <p:spPr>
            <a:xfrm>
              <a:off x="8066213" y="2718268"/>
              <a:ext cx="54000" cy="3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6" name="Rectangle 135"/>
            <p:cNvSpPr/>
            <p:nvPr/>
          </p:nvSpPr>
          <p:spPr>
            <a:xfrm>
              <a:off x="8180517" y="2718268"/>
              <a:ext cx="54000" cy="3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7" name="Rectangle 136"/>
            <p:cNvSpPr/>
            <p:nvPr/>
          </p:nvSpPr>
          <p:spPr>
            <a:xfrm>
              <a:off x="8294821" y="2718268"/>
              <a:ext cx="54000" cy="3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9" name="Rectangle 138"/>
            <p:cNvSpPr/>
            <p:nvPr/>
          </p:nvSpPr>
          <p:spPr>
            <a:xfrm rot="10800000">
              <a:off x="8407341" y="2643957"/>
              <a:ext cx="54000" cy="72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0" name="Rectangle 139"/>
            <p:cNvSpPr/>
            <p:nvPr/>
          </p:nvSpPr>
          <p:spPr>
            <a:xfrm rot="10800000">
              <a:off x="8518970" y="2553957"/>
              <a:ext cx="54000" cy="162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1" name="Rectangle 140"/>
            <p:cNvSpPr/>
            <p:nvPr/>
          </p:nvSpPr>
          <p:spPr>
            <a:xfrm rot="10800000">
              <a:off x="8630599" y="2553957"/>
              <a:ext cx="54000" cy="162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2" name="Rectangle 141"/>
            <p:cNvSpPr/>
            <p:nvPr/>
          </p:nvSpPr>
          <p:spPr>
            <a:xfrm rot="10800000">
              <a:off x="8742228" y="2103957"/>
              <a:ext cx="54000" cy="612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spTree>
    <p:extLst>
      <p:ext uri="{BB962C8B-B14F-4D97-AF65-F5344CB8AC3E}">
        <p14:creationId xmlns:p14="http://schemas.microsoft.com/office/powerpoint/2010/main" val="40609915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228: Phase II trial of cabozantinib in patients with carcinoid and pancreatic neuroendocrine </a:t>
            </a:r>
            <a:r>
              <a:rPr lang="en-GB" dirty="0" err="1"/>
              <a:t>tumors</a:t>
            </a:r>
            <a:r>
              <a:rPr lang="en-GB" dirty="0"/>
              <a:t> (</a:t>
            </a:r>
            <a:r>
              <a:rPr lang="en-GB" dirty="0" err="1"/>
              <a:t>pNET</a:t>
            </a:r>
            <a:r>
              <a:rPr lang="en-GB" dirty="0" smtClean="0"/>
              <a:t>) – Chan JA,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endParaRPr lang="en-GB" b="1" dirty="0"/>
          </a:p>
          <a:p>
            <a:endParaRPr lang="en-GB" b="1" dirty="0" smtClean="0"/>
          </a:p>
          <a:p>
            <a:endParaRPr lang="en-GB" b="1" dirty="0"/>
          </a:p>
          <a:p>
            <a:endParaRPr lang="en-GB" b="1" dirty="0" smtClean="0"/>
          </a:p>
          <a:p>
            <a:endParaRPr lang="en-GB" b="1" dirty="0"/>
          </a:p>
          <a:p>
            <a:endParaRPr lang="en-GB" b="1" dirty="0" smtClean="0"/>
          </a:p>
          <a:p>
            <a:endParaRPr lang="en-GB" b="1" dirty="0"/>
          </a:p>
          <a:p>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r>
              <a:rPr lang="en-GB" b="1" dirty="0" smtClean="0"/>
              <a:t>Conclusions</a:t>
            </a:r>
          </a:p>
          <a:p>
            <a:r>
              <a:rPr lang="en-GB" b="1" dirty="0" smtClean="0"/>
              <a:t>Cabozantinib treatment of carcinoid and pancreatic NETs resulted in PRs of 15% in both groups, with </a:t>
            </a:r>
            <a:r>
              <a:rPr lang="en-GB" b="1" dirty="0" err="1" smtClean="0"/>
              <a:t>mPFS</a:t>
            </a:r>
            <a:r>
              <a:rPr lang="en-GB" b="1" dirty="0" smtClean="0"/>
              <a:t> of 31 months (carcinoid) and 22 months (pancreatic NETs)</a:t>
            </a:r>
          </a:p>
          <a:p>
            <a:r>
              <a:rPr lang="en-GB" b="1" dirty="0" smtClean="0"/>
              <a:t>Toxicity was consistent with other studies</a:t>
            </a:r>
            <a:endParaRPr lang="en-GB" b="1" dirty="0"/>
          </a:p>
        </p:txBody>
      </p:sp>
      <p:sp>
        <p:nvSpPr>
          <p:cNvPr id="5" name="Text Placeholder 4"/>
          <p:cNvSpPr>
            <a:spLocks noGrp="1"/>
          </p:cNvSpPr>
          <p:nvPr>
            <p:ph type="body" sz="quarter" idx="11"/>
          </p:nvPr>
        </p:nvSpPr>
        <p:spPr/>
        <p:txBody>
          <a:bodyPr/>
          <a:lstStyle/>
          <a:p>
            <a:r>
              <a:rPr lang="en-GB" dirty="0" smtClean="0"/>
              <a:t>Chan JA,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228</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429171754"/>
              </p:ext>
            </p:extLst>
          </p:nvPr>
        </p:nvGraphicFramePr>
        <p:xfrm>
          <a:off x="2122486" y="1880290"/>
          <a:ext cx="4899028" cy="2844110"/>
        </p:xfrm>
        <a:graphic>
          <a:graphicData uri="http://schemas.openxmlformats.org/drawingml/2006/table">
            <a:tbl>
              <a:tblPr firstRow="1" bandRow="1">
                <a:tableStyleId>{69012ECD-51FC-41F1-AA8D-1B2483CD663E}</a:tableStyleId>
              </a:tblPr>
              <a:tblGrid>
                <a:gridCol w="3048000"/>
                <a:gridCol w="1851028"/>
              </a:tblGrid>
              <a:tr h="3552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1" i="0" u="none" strike="noStrike" cap="none" normalizeH="0" baseline="0" dirty="0" smtClean="0">
                          <a:ln>
                            <a:noFill/>
                          </a:ln>
                          <a:solidFill>
                            <a:schemeClr val="tx2"/>
                          </a:solidFill>
                          <a:effectLst/>
                          <a:latin typeface="Arial" charset="0"/>
                          <a:cs typeface="Arial" charset="0"/>
                        </a:rPr>
                        <a:t>Events occurring ≥5%,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2"/>
                          </a:solidFill>
                          <a:effectLst/>
                        </a:rPr>
                        <a:t>Grade 3/4</a:t>
                      </a:r>
                      <a:endParaRPr kumimoji="0" lang="en-GB"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5629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Hypertension</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8 (13)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552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Hypophosphatemia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7 (11)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552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Diarrhoea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6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5629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Lipase or amylase increase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4 (7)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552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Lymphocyte decrease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4 (7)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552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Fatigue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3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9000"/>
                      </a:schemeClr>
                    </a:solidFill>
                  </a:tcPr>
                </a:tc>
              </a:tr>
              <a:tr h="3552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Thrombocytopenia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3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7" name="TextBox 6"/>
          <p:cNvSpPr txBox="1"/>
          <p:nvPr/>
        </p:nvSpPr>
        <p:spPr>
          <a:xfrm>
            <a:off x="3647709" y="1490246"/>
            <a:ext cx="1848583" cy="338554"/>
          </a:xfrm>
          <a:prstGeom prst="rect">
            <a:avLst/>
          </a:prstGeom>
          <a:noFill/>
        </p:spPr>
        <p:txBody>
          <a:bodyPr wrap="none" rtlCol="0">
            <a:spAutoFit/>
          </a:bodyPr>
          <a:lstStyle/>
          <a:p>
            <a:r>
              <a:rPr lang="en-GB" sz="1600" b="1" dirty="0" smtClean="0"/>
              <a:t>Grade 3/4 TRAEs</a:t>
            </a:r>
            <a:endParaRPr lang="en-GB" sz="1600" b="1" dirty="0"/>
          </a:p>
        </p:txBody>
      </p:sp>
    </p:spTree>
    <p:extLst>
      <p:ext uri="{BB962C8B-B14F-4D97-AF65-F5344CB8AC3E}">
        <p14:creationId xmlns:p14="http://schemas.microsoft.com/office/powerpoint/2010/main" val="28193496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dirty="0"/>
              <a:t>224: Development of follow up recommendations for completely resected </a:t>
            </a:r>
            <a:r>
              <a:rPr lang="en-GB" sz="1600" dirty="0" err="1"/>
              <a:t>gastroenteropancreatic</a:t>
            </a:r>
            <a:r>
              <a:rPr lang="en-GB" sz="1600" dirty="0"/>
              <a:t> neuroendocrine tumours (GEP-NETS): Practice Survey of </a:t>
            </a:r>
            <a:r>
              <a:rPr lang="en-GB" sz="1600" dirty="0" smtClean="0"/>
              <a:t>Commonwealth Neuroendocrine Tumour Collaboration (</a:t>
            </a:r>
            <a:r>
              <a:rPr lang="en-GB" sz="1600" dirty="0" err="1"/>
              <a:t>CommNETS</a:t>
            </a:r>
            <a:r>
              <a:rPr lang="en-GB" sz="1600" dirty="0"/>
              <a:t>) in conjunction with North American Neuroendocrine </a:t>
            </a:r>
            <a:r>
              <a:rPr lang="en-GB" sz="1600" dirty="0" smtClean="0"/>
              <a:t>Tumour Society (NANETS) – Singh S, et al</a:t>
            </a:r>
            <a:endParaRPr lang="en-GB" sz="1600"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examine real-world practice </a:t>
            </a:r>
            <a:r>
              <a:rPr lang="en-GB" dirty="0"/>
              <a:t>patterns compared </a:t>
            </a:r>
            <a:r>
              <a:rPr lang="en-GB" dirty="0" smtClean="0"/>
              <a:t>with </a:t>
            </a:r>
            <a:r>
              <a:rPr lang="en-GB" dirty="0"/>
              <a:t>published guidelines for </a:t>
            </a:r>
            <a:r>
              <a:rPr lang="en-GB" dirty="0" smtClean="0"/>
              <a:t>follow-up in patients with </a:t>
            </a:r>
            <a:r>
              <a:rPr lang="en-GB" dirty="0" err="1"/>
              <a:t>gastroenteropancreatic</a:t>
            </a:r>
            <a:r>
              <a:rPr lang="en-GB" dirty="0"/>
              <a:t> neuroendocrine tumours </a:t>
            </a:r>
            <a:r>
              <a:rPr lang="en-GB" dirty="0" smtClean="0"/>
              <a:t>(GEP-NETs) </a:t>
            </a:r>
          </a:p>
          <a:p>
            <a:pPr marL="0" indent="0">
              <a:buNone/>
            </a:pPr>
            <a:r>
              <a:rPr lang="en-GB" b="1" dirty="0" smtClean="0"/>
              <a:t>Methods</a:t>
            </a:r>
          </a:p>
          <a:p>
            <a:r>
              <a:rPr lang="en-GB" dirty="0" smtClean="0"/>
              <a:t>An electronic cross-sectional survey was developed and distributed to members of the </a:t>
            </a:r>
            <a:r>
              <a:rPr lang="en-GB" dirty="0"/>
              <a:t>Commonwealth Neuroendocrine Tumour Collaboration </a:t>
            </a:r>
            <a:r>
              <a:rPr lang="en-GB" dirty="0" smtClean="0"/>
              <a:t>(</a:t>
            </a:r>
            <a:r>
              <a:rPr lang="en-GB" dirty="0" err="1" smtClean="0"/>
              <a:t>CommNETS</a:t>
            </a:r>
            <a:r>
              <a:rPr lang="en-GB" dirty="0" smtClean="0"/>
              <a:t>) and the </a:t>
            </a:r>
            <a:r>
              <a:rPr lang="en-GB" dirty="0"/>
              <a:t>North American Neuroendocrine Tumour Society (</a:t>
            </a:r>
            <a:r>
              <a:rPr lang="en-GB" dirty="0" smtClean="0"/>
              <a:t>NANETS)</a:t>
            </a:r>
          </a:p>
          <a:p>
            <a:r>
              <a:rPr lang="en-GB" dirty="0" smtClean="0"/>
              <a:t>Questions were regarding: </a:t>
            </a:r>
          </a:p>
          <a:p>
            <a:pPr lvl="1"/>
            <a:r>
              <a:rPr lang="en-GB" dirty="0" smtClean="0"/>
              <a:t>Demographics</a:t>
            </a:r>
          </a:p>
          <a:p>
            <a:pPr lvl="1"/>
            <a:r>
              <a:rPr lang="en-GB" dirty="0" smtClean="0"/>
              <a:t>Knowledge and use of guidelines</a:t>
            </a:r>
          </a:p>
          <a:p>
            <a:pPr lvl="1"/>
            <a:r>
              <a:rPr lang="en-GB" dirty="0" smtClean="0"/>
              <a:t>Follow-up practices according to various prognostic factors</a:t>
            </a:r>
          </a:p>
          <a:p>
            <a:r>
              <a:rPr lang="en-GB" dirty="0" smtClean="0"/>
              <a:t>Descriptive statistics were reported, and results were stratified by country, patient volume and specialty</a:t>
            </a:r>
          </a:p>
          <a:p>
            <a:pPr marL="0" indent="0">
              <a:buNone/>
            </a:pPr>
            <a:r>
              <a:rPr lang="en-GB" b="1" dirty="0"/>
              <a:t>Key results</a:t>
            </a:r>
          </a:p>
          <a:p>
            <a:r>
              <a:rPr lang="en-GB" dirty="0"/>
              <a:t>There were 163 respondents:</a:t>
            </a:r>
          </a:p>
          <a:p>
            <a:pPr lvl="1"/>
            <a:r>
              <a:rPr lang="en-GB" dirty="0"/>
              <a:t>59 from Australia, 25 from </a:t>
            </a:r>
            <a:r>
              <a:rPr lang="en-GB" dirty="0" smtClean="0"/>
              <a:t>New Zealand, </a:t>
            </a:r>
            <a:r>
              <a:rPr lang="en-GB" dirty="0"/>
              <a:t>46 from Canada and 33 from US</a:t>
            </a:r>
          </a:p>
          <a:p>
            <a:pPr lvl="1"/>
            <a:r>
              <a:rPr lang="en-GB" dirty="0"/>
              <a:t>50% were medical oncologists, 23% were surgeons, 13% from nuclear medicine and 14% others </a:t>
            </a:r>
          </a:p>
        </p:txBody>
      </p:sp>
      <p:sp>
        <p:nvSpPr>
          <p:cNvPr id="5" name="Text Placeholder 4"/>
          <p:cNvSpPr>
            <a:spLocks noGrp="1"/>
          </p:cNvSpPr>
          <p:nvPr>
            <p:ph type="body" sz="quarter" idx="11"/>
          </p:nvPr>
        </p:nvSpPr>
        <p:spPr/>
        <p:txBody>
          <a:bodyPr/>
          <a:lstStyle/>
          <a:p>
            <a:r>
              <a:rPr lang="en-GB" b="1" dirty="0"/>
              <a:t>Note: Based on data from abstract only</a:t>
            </a:r>
            <a:endParaRPr lang="en-GB" dirty="0"/>
          </a:p>
          <a:p>
            <a:r>
              <a:rPr lang="en-GB" dirty="0" smtClean="0"/>
              <a:t>Singh S,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224</a:t>
            </a:r>
            <a:endParaRPr lang="en-GB" dirty="0"/>
          </a:p>
        </p:txBody>
      </p:sp>
    </p:spTree>
    <p:extLst>
      <p:ext uri="{BB962C8B-B14F-4D97-AF65-F5344CB8AC3E}">
        <p14:creationId xmlns:p14="http://schemas.microsoft.com/office/powerpoint/2010/main" val="34739450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dirty="0"/>
              <a:t>224: Development of follow up recommendations for completely resected </a:t>
            </a:r>
            <a:r>
              <a:rPr lang="en-GB" sz="1600" dirty="0" err="1"/>
              <a:t>gastroenteropancreatic</a:t>
            </a:r>
            <a:r>
              <a:rPr lang="en-GB" sz="1600" dirty="0"/>
              <a:t> neuroendocrine tumours (GEP-NETS): Practice Survey of Commonwealth Neuroendocrine Tumour Collaboration (</a:t>
            </a:r>
            <a:r>
              <a:rPr lang="en-GB" sz="1600" dirty="0" err="1"/>
              <a:t>CommNETS</a:t>
            </a:r>
            <a:r>
              <a:rPr lang="en-GB" sz="1600" dirty="0"/>
              <a:t>) in conjunction with North American Neuroendocrine Tumour Society (NANETS) </a:t>
            </a:r>
            <a:r>
              <a:rPr lang="en-GB" sz="1600" dirty="0" smtClean="0"/>
              <a:t>– Singh S, et al</a:t>
            </a:r>
            <a:endParaRPr lang="en-GB" sz="1600" dirty="0"/>
          </a:p>
        </p:txBody>
      </p:sp>
      <p:sp>
        <p:nvSpPr>
          <p:cNvPr id="3" name="Content Placeholder 2"/>
          <p:cNvSpPr>
            <a:spLocks noGrp="1"/>
          </p:cNvSpPr>
          <p:nvPr>
            <p:ph idx="1"/>
          </p:nvPr>
        </p:nvSpPr>
        <p:spPr>
          <a:xfrm>
            <a:off x="365124" y="1254035"/>
            <a:ext cx="8537807" cy="4746172"/>
          </a:xfrm>
        </p:spPr>
        <p:txBody>
          <a:bodyPr/>
          <a:lstStyle/>
          <a:p>
            <a:pPr marL="0" indent="0">
              <a:buNone/>
            </a:pPr>
            <a:r>
              <a:rPr lang="en-GB" b="1" dirty="0" smtClean="0"/>
              <a:t>Key results (cont.)</a:t>
            </a:r>
            <a:endParaRPr lang="en-GB" b="1" dirty="0"/>
          </a:p>
          <a:p>
            <a:r>
              <a:rPr lang="en-GB" dirty="0" smtClean="0"/>
              <a:t>38% responded that they were ‘very familiar’ with NET guidelines from NCCN; 33% for ENETS guidelines and 17% for ESMO guidelines</a:t>
            </a:r>
          </a:p>
          <a:p>
            <a:pPr lvl="1"/>
            <a:r>
              <a:rPr lang="en-GB" dirty="0" smtClean="0"/>
              <a:t>The </a:t>
            </a:r>
            <a:r>
              <a:rPr lang="en-GB" dirty="0"/>
              <a:t>NCCN, ENETS and ESMO guidelines</a:t>
            </a:r>
            <a:r>
              <a:rPr lang="en-GB" dirty="0" smtClean="0"/>
              <a:t> were described as ‘very useful’ by 15</a:t>
            </a:r>
            <a:r>
              <a:rPr lang="en-GB" dirty="0"/>
              <a:t>%, 27% and 10% </a:t>
            </a:r>
            <a:r>
              <a:rPr lang="en-GB" dirty="0" smtClean="0"/>
              <a:t>respondents, respectively</a:t>
            </a:r>
          </a:p>
          <a:p>
            <a:r>
              <a:rPr lang="en-GB" dirty="0" smtClean="0"/>
              <a:t>63</a:t>
            </a:r>
            <a:r>
              <a:rPr lang="en-GB" dirty="0"/>
              <a:t>% reported not using guidelines at </a:t>
            </a:r>
            <a:r>
              <a:rPr lang="en-GB" dirty="0" smtClean="0"/>
              <a:t>their institution</a:t>
            </a:r>
          </a:p>
          <a:p>
            <a:r>
              <a:rPr lang="en-GB" dirty="0" smtClean="0"/>
              <a:t>Grade and Ki67/mitotic count were considered the most important </a:t>
            </a:r>
            <a:r>
              <a:rPr lang="en-GB" dirty="0"/>
              <a:t>prognostic </a:t>
            </a:r>
            <a:r>
              <a:rPr lang="en-GB" dirty="0" smtClean="0"/>
              <a:t>factors </a:t>
            </a:r>
          </a:p>
          <a:p>
            <a:r>
              <a:rPr lang="en-GB" dirty="0" smtClean="0"/>
              <a:t>During the first 2 years of follow-up, every 6 months was the most common frequency (62%), for </a:t>
            </a:r>
            <a:r>
              <a:rPr lang="en-GB" dirty="0"/>
              <a:t>years </a:t>
            </a:r>
            <a:r>
              <a:rPr lang="en-GB" dirty="0" smtClean="0"/>
              <a:t>3–5 it was every </a:t>
            </a:r>
            <a:r>
              <a:rPr lang="en-GB" dirty="0"/>
              <a:t>12 </a:t>
            </a:r>
            <a:r>
              <a:rPr lang="en-GB" dirty="0" smtClean="0"/>
              <a:t>months (59%), </a:t>
            </a:r>
            <a:r>
              <a:rPr lang="en-GB" dirty="0"/>
              <a:t>and </a:t>
            </a:r>
            <a:r>
              <a:rPr lang="en-GB" dirty="0" smtClean="0"/>
              <a:t>every </a:t>
            </a:r>
            <a:r>
              <a:rPr lang="en-GB" dirty="0"/>
              <a:t>12 </a:t>
            </a:r>
            <a:r>
              <a:rPr lang="en-GB" dirty="0" smtClean="0"/>
              <a:t>months was also the most common for &gt;5 </a:t>
            </a:r>
            <a:r>
              <a:rPr lang="en-GB" dirty="0"/>
              <a:t>years</a:t>
            </a:r>
            <a:r>
              <a:rPr lang="en-GB" dirty="0" smtClean="0"/>
              <a:t> </a:t>
            </a:r>
            <a:r>
              <a:rPr lang="en-GB" dirty="0"/>
              <a:t>(41</a:t>
            </a:r>
            <a:r>
              <a:rPr lang="en-GB" dirty="0" smtClean="0"/>
              <a:t>%)</a:t>
            </a:r>
          </a:p>
          <a:p>
            <a:r>
              <a:rPr lang="en-GB" dirty="0" smtClean="0"/>
              <a:t>The most common </a:t>
            </a:r>
            <a:r>
              <a:rPr lang="en-GB" dirty="0"/>
              <a:t>investigations were </a:t>
            </a:r>
            <a:r>
              <a:rPr lang="en-GB" dirty="0" smtClean="0"/>
              <a:t>computed tomography scans (66</a:t>
            </a:r>
            <a:r>
              <a:rPr lang="en-GB" dirty="0"/>
              <a:t>%) and </a:t>
            </a:r>
            <a:r>
              <a:rPr lang="en-GB" dirty="0" err="1"/>
              <a:t>CgA</a:t>
            </a:r>
            <a:r>
              <a:rPr lang="en-GB" dirty="0"/>
              <a:t> (86</a:t>
            </a:r>
            <a:r>
              <a:rPr lang="en-GB" dirty="0" smtClean="0"/>
              <a:t>%)</a:t>
            </a:r>
          </a:p>
          <a:p>
            <a:r>
              <a:rPr lang="en-GB" dirty="0"/>
              <a:t>W</a:t>
            </a:r>
            <a:r>
              <a:rPr lang="en-GB" dirty="0" smtClean="0"/>
              <a:t>hen considering poor </a:t>
            </a:r>
            <a:r>
              <a:rPr lang="en-GB" dirty="0"/>
              <a:t>prognostic </a:t>
            </a:r>
            <a:r>
              <a:rPr lang="en-GB" dirty="0" smtClean="0"/>
              <a:t>factors, an increase to the visits </a:t>
            </a:r>
            <a:r>
              <a:rPr lang="en-GB" dirty="0"/>
              <a:t>and tests were </a:t>
            </a:r>
            <a:r>
              <a:rPr lang="en-GB" dirty="0" smtClean="0"/>
              <a:t>recommended</a:t>
            </a:r>
          </a:p>
          <a:p>
            <a:pPr marL="0" indent="0">
              <a:buNone/>
            </a:pPr>
            <a:endParaRPr lang="en-GB" b="1" dirty="0" smtClean="0"/>
          </a:p>
          <a:p>
            <a:pPr marL="0" indent="0">
              <a:buNone/>
            </a:pPr>
            <a:r>
              <a:rPr lang="en-GB" b="1" dirty="0" smtClean="0"/>
              <a:t>Conclusion</a:t>
            </a:r>
            <a:endParaRPr lang="en-GB" b="1" dirty="0"/>
          </a:p>
          <a:p>
            <a:r>
              <a:rPr lang="en-GB" b="1" dirty="0"/>
              <a:t>The results from this survey highlight the variation in follow-up practices in the </a:t>
            </a:r>
            <a:r>
              <a:rPr lang="en-GB" b="1" dirty="0" smtClean="0"/>
              <a:t/>
            </a:r>
            <a:br>
              <a:rPr lang="en-GB" b="1" dirty="0" smtClean="0"/>
            </a:br>
            <a:r>
              <a:rPr lang="en-GB" b="1" dirty="0" smtClean="0"/>
              <a:t>real-world</a:t>
            </a:r>
            <a:endParaRPr lang="en-GB" b="1" dirty="0"/>
          </a:p>
        </p:txBody>
      </p:sp>
      <p:sp>
        <p:nvSpPr>
          <p:cNvPr id="5" name="Text Placeholder 4"/>
          <p:cNvSpPr>
            <a:spLocks noGrp="1"/>
          </p:cNvSpPr>
          <p:nvPr>
            <p:ph type="body" sz="quarter" idx="11"/>
          </p:nvPr>
        </p:nvSpPr>
        <p:spPr/>
        <p:txBody>
          <a:bodyPr/>
          <a:lstStyle/>
          <a:p>
            <a:r>
              <a:rPr lang="en-GB" b="1" dirty="0"/>
              <a:t>Note: Based on data from abstract only</a:t>
            </a:r>
            <a:endParaRPr lang="en-GB" dirty="0"/>
          </a:p>
          <a:p>
            <a:r>
              <a:rPr lang="en-GB" dirty="0" smtClean="0"/>
              <a:t>Singh S,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224</a:t>
            </a:r>
            <a:endParaRPr lang="en-GB" dirty="0"/>
          </a:p>
        </p:txBody>
      </p:sp>
    </p:spTree>
    <p:extLst>
      <p:ext uri="{BB962C8B-B14F-4D97-AF65-F5344CB8AC3E}">
        <p14:creationId xmlns:p14="http://schemas.microsoft.com/office/powerpoint/2010/main" val="26767412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a:t>Cancers of the colon, rectum and anus</a:t>
            </a:r>
            <a:endParaRPr lang="en-GB" dirty="0"/>
          </a:p>
        </p:txBody>
      </p:sp>
    </p:spTree>
    <p:extLst>
      <p:ext uri="{BB962C8B-B14F-4D97-AF65-F5344CB8AC3E}">
        <p14:creationId xmlns:p14="http://schemas.microsoft.com/office/powerpoint/2010/main" val="21042958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Colorectal cancer</a:t>
            </a:r>
          </a:p>
        </p:txBody>
      </p:sp>
      <p:sp>
        <p:nvSpPr>
          <p:cNvPr id="3" name="Text Placeholder 2"/>
          <p:cNvSpPr>
            <a:spLocks noGrp="1"/>
          </p:cNvSpPr>
          <p:nvPr>
            <p:ph type="body" idx="1"/>
          </p:nvPr>
        </p:nvSpPr>
        <p:spPr/>
        <p:txBody>
          <a:bodyPr/>
          <a:lstStyle/>
          <a:p>
            <a:r>
              <a:rPr lang="de-DE" b="1" dirty="0"/>
              <a:t>Cancers of the colon, rectum and anus</a:t>
            </a:r>
            <a:endParaRPr lang="en-GB" b="1" dirty="0"/>
          </a:p>
        </p:txBody>
      </p:sp>
    </p:spTree>
    <p:extLst>
      <p:ext uri="{BB962C8B-B14F-4D97-AF65-F5344CB8AC3E}">
        <p14:creationId xmlns:p14="http://schemas.microsoft.com/office/powerpoint/2010/main" val="1555351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13751" cy="807720"/>
          </a:xfrm>
        </p:spPr>
        <p:txBody>
          <a:bodyPr/>
          <a:lstStyle/>
          <a:p>
            <a:r>
              <a:rPr lang="en-GB" dirty="0"/>
              <a:t>519: Nivolumab </a:t>
            </a:r>
            <a:r>
              <a:rPr lang="en-GB" dirty="0" smtClean="0"/>
              <a:t>in </a:t>
            </a:r>
            <a:r>
              <a:rPr lang="en-GB" dirty="0"/>
              <a:t>patients with DNA mismatch repair deficient/microsatellite instability high metastatic colorectal cancer: </a:t>
            </a:r>
            <a:r>
              <a:rPr lang="en-GB" dirty="0" smtClean="0"/>
              <a:t>Update from </a:t>
            </a:r>
            <a:r>
              <a:rPr lang="en-GB" dirty="0"/>
              <a:t>CheckMate </a:t>
            </a:r>
            <a:r>
              <a:rPr lang="en-GB" dirty="0" smtClean="0"/>
              <a:t>142 </a:t>
            </a:r>
            <a:br>
              <a:rPr lang="en-GB" dirty="0" smtClean="0"/>
            </a:br>
            <a:r>
              <a:rPr lang="en-GB" dirty="0" smtClean="0"/>
              <a:t>– </a:t>
            </a:r>
            <a:r>
              <a:rPr lang="en-GB" dirty="0" err="1" smtClean="0"/>
              <a:t>Overman</a:t>
            </a:r>
            <a:r>
              <a:rPr lang="en-GB" dirty="0" smtClean="0"/>
              <a:t> MJ, et al </a:t>
            </a:r>
            <a:endParaRPr lang="en-GB" dirty="0"/>
          </a:p>
        </p:txBody>
      </p:sp>
      <p:sp>
        <p:nvSpPr>
          <p:cNvPr id="3" name="Content Placeholder 2"/>
          <p:cNvSpPr>
            <a:spLocks noGrp="1"/>
          </p:cNvSpPr>
          <p:nvPr>
            <p:ph idx="1"/>
          </p:nvPr>
        </p:nvSpPr>
        <p:spPr>
          <a:xfrm>
            <a:off x="365124" y="1254035"/>
            <a:ext cx="8413751" cy="879565"/>
          </a:xfrm>
        </p:spPr>
        <p:txBody>
          <a:bodyPr/>
          <a:lstStyle/>
          <a:p>
            <a:pPr marL="0" indent="0">
              <a:buNone/>
            </a:pPr>
            <a:r>
              <a:rPr lang="en-GB" b="1" dirty="0" smtClean="0"/>
              <a:t>Study objective</a:t>
            </a:r>
          </a:p>
          <a:p>
            <a:r>
              <a:rPr lang="en-GB" dirty="0" smtClean="0"/>
              <a:t>To evaluate the efficacy and safety of nivolumab monotherapy in patients with metastatic/recurrent CRC in the CheckMate 142 study</a:t>
            </a:r>
            <a:endParaRPr lang="en-GB" dirty="0"/>
          </a:p>
        </p:txBody>
      </p:sp>
      <p:sp>
        <p:nvSpPr>
          <p:cNvPr id="4" name="Text Placeholder 3"/>
          <p:cNvSpPr>
            <a:spLocks noGrp="1"/>
          </p:cNvSpPr>
          <p:nvPr>
            <p:ph type="body" sz="quarter" idx="10"/>
          </p:nvPr>
        </p:nvSpPr>
        <p:spPr>
          <a:xfrm>
            <a:off x="365125" y="6096000"/>
            <a:ext cx="4130675" cy="487363"/>
          </a:xfrm>
        </p:spPr>
        <p:txBody>
          <a:bodyPr/>
          <a:lstStyle/>
          <a:p>
            <a:r>
              <a:rPr lang="en-GB" baseline="30000" dirty="0" err="1" smtClean="0"/>
              <a:t>a</a:t>
            </a:r>
            <a:r>
              <a:rPr lang="en-GB" dirty="0" err="1" smtClean="0"/>
              <a:t>enrollment</a:t>
            </a:r>
            <a:r>
              <a:rPr lang="en-GB" dirty="0" smtClean="0"/>
              <a:t> complete; </a:t>
            </a:r>
            <a:r>
              <a:rPr lang="en-GB" baseline="30000" dirty="0" err="1" smtClean="0"/>
              <a:t>b</a:t>
            </a:r>
            <a:r>
              <a:rPr lang="en-GB" dirty="0" err="1" smtClean="0"/>
              <a:t>opened</a:t>
            </a:r>
            <a:r>
              <a:rPr lang="en-GB" dirty="0" smtClean="0"/>
              <a:t> based on adequate ORR (CR + PR) treated in stage 1; </a:t>
            </a:r>
            <a:r>
              <a:rPr lang="en-GB" baseline="30000" dirty="0" err="1" smtClean="0"/>
              <a:t>c</a:t>
            </a:r>
            <a:r>
              <a:rPr lang="en-GB" dirty="0" err="1" smtClean="0"/>
              <a:t>opened</a:t>
            </a:r>
            <a:r>
              <a:rPr lang="en-GB" dirty="0" smtClean="0"/>
              <a:t> despite adequate ORR in stage 1; </a:t>
            </a:r>
            <a:r>
              <a:rPr lang="en-GB" baseline="30000" dirty="0" err="1" smtClean="0"/>
              <a:t>d</a:t>
            </a:r>
            <a:r>
              <a:rPr lang="en-GB" dirty="0" err="1" smtClean="0"/>
              <a:t>opened</a:t>
            </a:r>
            <a:r>
              <a:rPr lang="en-GB" dirty="0" smtClean="0"/>
              <a:t> based on adequate ORR in stage 1c</a:t>
            </a:r>
            <a:endParaRPr lang="en-GB" baseline="30000" dirty="0"/>
          </a:p>
        </p:txBody>
      </p:sp>
      <p:sp>
        <p:nvSpPr>
          <p:cNvPr id="5" name="Text Placeholder 4"/>
          <p:cNvSpPr>
            <a:spLocks noGrp="1"/>
          </p:cNvSpPr>
          <p:nvPr>
            <p:ph type="body" sz="quarter" idx="11"/>
          </p:nvPr>
        </p:nvSpPr>
        <p:spPr>
          <a:xfrm>
            <a:off x="4495800" y="6096000"/>
            <a:ext cx="4283075" cy="487363"/>
          </a:xfrm>
        </p:spPr>
        <p:txBody>
          <a:bodyPr/>
          <a:lstStyle/>
          <a:p>
            <a:r>
              <a:rPr lang="en-GB" dirty="0" err="1" smtClean="0"/>
              <a:t>Overman</a:t>
            </a:r>
            <a:r>
              <a:rPr lang="en-GB" dirty="0" smtClean="0"/>
              <a:t> MJ,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519</a:t>
            </a:r>
            <a:endParaRPr lang="en-GB" dirty="0"/>
          </a:p>
        </p:txBody>
      </p:sp>
      <p:cxnSp>
        <p:nvCxnSpPr>
          <p:cNvPr id="8" name="AutoShape 15"/>
          <p:cNvCxnSpPr>
            <a:cxnSpLocks noChangeShapeType="1"/>
            <a:stCxn id="21" idx="3"/>
            <a:endCxn id="13" idx="1"/>
          </p:cNvCxnSpPr>
          <p:nvPr/>
        </p:nvCxnSpPr>
        <p:spPr bwMode="auto">
          <a:xfrm flipV="1">
            <a:off x="4572000" y="2772569"/>
            <a:ext cx="590891" cy="937469"/>
          </a:xfrm>
          <a:prstGeom prst="bentConnector3">
            <a:avLst>
              <a:gd name="adj1" fmla="val 50000"/>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5162891" y="23622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Nivolumab</a:t>
            </a:r>
          </a:p>
          <a:p>
            <a:pPr algn="ctr" defTabSz="892175" eaLnBrk="0" hangingPunct="0"/>
            <a:r>
              <a:rPr lang="en-GB" altLang="zh-CN" dirty="0">
                <a:solidFill>
                  <a:srgbClr val="FFFFFF"/>
                </a:solidFill>
                <a:ea typeface="SimSun" pitchFamily="2" charset="-122"/>
              </a:rPr>
              <a:t>3 mg/kg </a:t>
            </a:r>
            <a:r>
              <a:rPr lang="en-GB" altLang="zh-CN" dirty="0" smtClean="0">
                <a:solidFill>
                  <a:srgbClr val="FFFFFF"/>
                </a:solidFill>
                <a:ea typeface="SimSun" pitchFamily="2" charset="-122"/>
              </a:rPr>
              <a:t>q2w</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(n=74)</a:t>
            </a:r>
            <a:endParaRPr lang="en-GB" altLang="zh-CN" dirty="0">
              <a:solidFill>
                <a:srgbClr val="FFFFFF"/>
              </a:solidFill>
              <a:ea typeface="SimSun" pitchFamily="2" charset="-122"/>
            </a:endParaRPr>
          </a:p>
        </p:txBody>
      </p:sp>
      <p:sp>
        <p:nvSpPr>
          <p:cNvPr id="14" name="AutoShape 9"/>
          <p:cNvSpPr>
            <a:spLocks noChangeArrowheads="1"/>
          </p:cNvSpPr>
          <p:nvPr/>
        </p:nvSpPr>
        <p:spPr bwMode="auto">
          <a:xfrm>
            <a:off x="94957" y="2815690"/>
            <a:ext cx="2741690" cy="178869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smtClean="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Histologically confirmed metastatic/recurrent CRC</a:t>
            </a:r>
          </a:p>
          <a:p>
            <a:pPr marL="228600" indent="-228600" defTabSz="892175" eaLnBrk="0" hangingPunct="0">
              <a:spcAft>
                <a:spcPct val="30000"/>
              </a:spcAft>
              <a:buFont typeface="Arial" pitchFamily="34" charset="0"/>
              <a:buChar char="•"/>
            </a:pPr>
            <a:r>
              <a:rPr lang="en-GB" altLang="zh-CN" sz="1600" dirty="0" err="1" smtClean="0">
                <a:solidFill>
                  <a:srgbClr val="FFFFFF"/>
                </a:solidFill>
                <a:ea typeface="SimSun" pitchFamily="2" charset="-122"/>
              </a:rPr>
              <a:t>dMMR</a:t>
            </a:r>
            <a:r>
              <a:rPr lang="en-GB" altLang="zh-CN" sz="1600" dirty="0" smtClean="0">
                <a:solidFill>
                  <a:srgbClr val="FFFFFF"/>
                </a:solidFill>
                <a:ea typeface="SimSun" pitchFamily="2" charset="-122"/>
              </a:rPr>
              <a:t>/MSI-H per local laboratory</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≥1 prior line of therapy</a:t>
            </a:r>
          </a:p>
        </p:txBody>
      </p:sp>
      <p:sp>
        <p:nvSpPr>
          <p:cNvPr id="15" name="Rectangle 9"/>
          <p:cNvSpPr txBox="1">
            <a:spLocks noChangeArrowheads="1"/>
          </p:cNvSpPr>
          <p:nvPr/>
        </p:nvSpPr>
        <p:spPr bwMode="auto">
          <a:xfrm>
            <a:off x="365124" y="5407024"/>
            <a:ext cx="4130676" cy="6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PRIMARY ENDPOINT</a:t>
            </a:r>
          </a:p>
          <a:p>
            <a:r>
              <a:rPr lang="en-GB" dirty="0" smtClean="0"/>
              <a:t>ORR per investigator assessment</a:t>
            </a:r>
          </a:p>
          <a:p>
            <a:endParaRPr lang="en-GB" dirty="0" smtClean="0"/>
          </a:p>
        </p:txBody>
      </p:sp>
      <p:sp>
        <p:nvSpPr>
          <p:cNvPr id="16" name="Content Placeholder 26"/>
          <p:cNvSpPr txBox="1">
            <a:spLocks/>
          </p:cNvSpPr>
          <p:nvPr/>
        </p:nvSpPr>
        <p:spPr>
          <a:xfrm>
            <a:off x="4648200" y="5407024"/>
            <a:ext cx="4130675" cy="10699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SECONDARY ENDPOINTS</a:t>
            </a:r>
          </a:p>
          <a:p>
            <a:r>
              <a:rPr lang="en-GB" dirty="0" smtClean="0"/>
              <a:t>ORR per BICR</a:t>
            </a:r>
          </a:p>
          <a:p>
            <a:r>
              <a:rPr lang="en-GB" dirty="0" smtClean="0"/>
              <a:t>PFS, OS, biomarkers, safety, PROs</a:t>
            </a:r>
          </a:p>
        </p:txBody>
      </p:sp>
      <p:cxnSp>
        <p:nvCxnSpPr>
          <p:cNvPr id="17" name="AutoShape 16"/>
          <p:cNvCxnSpPr>
            <a:cxnSpLocks noChangeShapeType="1"/>
            <a:stCxn id="21" idx="3"/>
            <a:endCxn id="20" idx="1"/>
          </p:cNvCxnSpPr>
          <p:nvPr/>
        </p:nvCxnSpPr>
        <p:spPr bwMode="auto">
          <a:xfrm>
            <a:off x="4572000" y="3710038"/>
            <a:ext cx="591681" cy="978642"/>
          </a:xfrm>
          <a:prstGeom prst="bentConnector3">
            <a:avLst>
              <a:gd name="adj1" fmla="val 50000"/>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5163681" y="427831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4D4D4D"/>
                </a:solidFill>
                <a:ea typeface="SimSun" pitchFamily="2" charset="-122"/>
              </a:rPr>
              <a:t>Nivolumab 3 mg/kg + ipilimumab 1 mg/kg q3w</a:t>
            </a:r>
            <a:endParaRPr lang="en-GB" altLang="zh-CN" dirty="0">
              <a:solidFill>
                <a:srgbClr val="4D4D4D"/>
              </a:solidFill>
              <a:ea typeface="SimSun" pitchFamily="2" charset="-122"/>
            </a:endParaRPr>
          </a:p>
        </p:txBody>
      </p:sp>
      <p:sp>
        <p:nvSpPr>
          <p:cNvPr id="21" name="AutoShape 8"/>
          <p:cNvSpPr>
            <a:spLocks noChangeArrowheads="1"/>
          </p:cNvSpPr>
          <p:nvPr/>
        </p:nvSpPr>
        <p:spPr bwMode="auto">
          <a:xfrm>
            <a:off x="2970290" y="3299669"/>
            <a:ext cx="160171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Nivolumab</a:t>
            </a:r>
          </a:p>
          <a:p>
            <a:pPr algn="ctr" defTabSz="892175" eaLnBrk="0" hangingPunct="0"/>
            <a:r>
              <a:rPr lang="en-GB" altLang="zh-CN" dirty="0" smtClean="0">
                <a:solidFill>
                  <a:srgbClr val="FFFFFF"/>
                </a:solidFill>
                <a:ea typeface="SimSun" pitchFamily="2" charset="-122"/>
              </a:rPr>
              <a:t>3 mg/kg q2w</a:t>
            </a:r>
            <a:endParaRPr lang="en-GB" altLang="zh-CN" dirty="0">
              <a:solidFill>
                <a:srgbClr val="FFFFFF"/>
              </a:solidFill>
              <a:ea typeface="SimSun" pitchFamily="2" charset="-122"/>
            </a:endParaRPr>
          </a:p>
        </p:txBody>
      </p:sp>
      <p:sp>
        <p:nvSpPr>
          <p:cNvPr id="22" name="Rectangle 21"/>
          <p:cNvSpPr/>
          <p:nvPr/>
        </p:nvSpPr>
        <p:spPr>
          <a:xfrm>
            <a:off x="5105400" y="3962400"/>
            <a:ext cx="3886200" cy="1313327"/>
          </a:xfrm>
          <a:prstGeom prst="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7783890" y="4365514"/>
            <a:ext cx="1264417" cy="646331"/>
          </a:xfrm>
          <a:prstGeom prst="rect">
            <a:avLst/>
          </a:prstGeom>
          <a:noFill/>
        </p:spPr>
        <p:txBody>
          <a:bodyPr wrap="square" rtlCol="0">
            <a:spAutoFit/>
          </a:bodyPr>
          <a:lstStyle/>
          <a:p>
            <a:r>
              <a:rPr lang="en-GB" dirty="0" smtClean="0"/>
              <a:t>Enrolment </a:t>
            </a:r>
          </a:p>
          <a:p>
            <a:r>
              <a:rPr lang="en-GB" dirty="0" err="1" smtClean="0"/>
              <a:t>ongoing</a:t>
            </a:r>
            <a:endParaRPr lang="en-GB" dirty="0"/>
          </a:p>
        </p:txBody>
      </p:sp>
      <p:cxnSp>
        <p:nvCxnSpPr>
          <p:cNvPr id="25" name="Straight Arrow Connector 24"/>
          <p:cNvCxnSpPr>
            <a:stCxn id="14" idx="3"/>
            <a:endCxn id="21" idx="1"/>
          </p:cNvCxnSpPr>
          <p:nvPr/>
        </p:nvCxnSpPr>
        <p:spPr>
          <a:xfrm>
            <a:off x="2836647" y="3710038"/>
            <a:ext cx="133643" cy="0"/>
          </a:xfrm>
          <a:prstGeom prst="straightConnector1">
            <a:avLst/>
          </a:prstGeom>
          <a:ln w="57150">
            <a:solidFill>
              <a:schemeClr val="tx1">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87680" y="2965008"/>
            <a:ext cx="966931" cy="338554"/>
          </a:xfrm>
          <a:prstGeom prst="rect">
            <a:avLst/>
          </a:prstGeom>
          <a:noFill/>
        </p:spPr>
        <p:txBody>
          <a:bodyPr wrap="none" rtlCol="0">
            <a:spAutoFit/>
          </a:bodyPr>
          <a:lstStyle/>
          <a:p>
            <a:r>
              <a:rPr lang="en-GB" sz="1600" dirty="0" smtClean="0"/>
              <a:t>Stage 1</a:t>
            </a:r>
            <a:r>
              <a:rPr lang="en-GB" sz="1600" baseline="30000" dirty="0" smtClean="0"/>
              <a:t>a</a:t>
            </a:r>
            <a:endParaRPr lang="en-GB" sz="1600" dirty="0"/>
          </a:p>
        </p:txBody>
      </p:sp>
      <p:sp>
        <p:nvSpPr>
          <p:cNvPr id="24" name="TextBox 23"/>
          <p:cNvSpPr txBox="1"/>
          <p:nvPr/>
        </p:nvSpPr>
        <p:spPr>
          <a:xfrm>
            <a:off x="6018671" y="2023646"/>
            <a:ext cx="966931" cy="338554"/>
          </a:xfrm>
          <a:prstGeom prst="rect">
            <a:avLst/>
          </a:prstGeom>
          <a:noFill/>
        </p:spPr>
        <p:txBody>
          <a:bodyPr wrap="none" rtlCol="0">
            <a:spAutoFit/>
          </a:bodyPr>
          <a:lstStyle/>
          <a:p>
            <a:r>
              <a:rPr lang="en-GB" sz="1600" dirty="0" smtClean="0"/>
              <a:t>Stage 2</a:t>
            </a:r>
            <a:r>
              <a:rPr lang="en-GB" sz="1600" baseline="30000" dirty="0" smtClean="0"/>
              <a:t>b</a:t>
            </a:r>
            <a:endParaRPr lang="en-GB" sz="1600" dirty="0"/>
          </a:p>
        </p:txBody>
      </p:sp>
      <p:sp>
        <p:nvSpPr>
          <p:cNvPr id="26" name="TextBox 25"/>
          <p:cNvSpPr txBox="1"/>
          <p:nvPr/>
        </p:nvSpPr>
        <p:spPr>
          <a:xfrm>
            <a:off x="5399911" y="3957221"/>
            <a:ext cx="2204450" cy="338554"/>
          </a:xfrm>
          <a:prstGeom prst="rect">
            <a:avLst/>
          </a:prstGeom>
          <a:noFill/>
        </p:spPr>
        <p:txBody>
          <a:bodyPr wrap="none" rtlCol="0">
            <a:spAutoFit/>
          </a:bodyPr>
          <a:lstStyle/>
          <a:p>
            <a:r>
              <a:rPr lang="en-GB" sz="1600" dirty="0" smtClean="0"/>
              <a:t>Stage 1</a:t>
            </a:r>
            <a:r>
              <a:rPr lang="en-GB" sz="1600" baseline="30000" dirty="0" smtClean="0"/>
              <a:t>c </a:t>
            </a:r>
            <a:r>
              <a:rPr lang="en-GB" sz="1600" dirty="0" smtClean="0"/>
              <a:t>then stage 2</a:t>
            </a:r>
            <a:r>
              <a:rPr lang="en-GB" sz="1600" baseline="30000" dirty="0" smtClean="0"/>
              <a:t>d</a:t>
            </a:r>
            <a:endParaRPr lang="en-GB" sz="1600" baseline="30000" dirty="0"/>
          </a:p>
        </p:txBody>
      </p:sp>
    </p:spTree>
    <p:extLst>
      <p:ext uri="{BB962C8B-B14F-4D97-AF65-F5344CB8AC3E}">
        <p14:creationId xmlns:p14="http://schemas.microsoft.com/office/powerpoint/2010/main" val="2150974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Cancers of the Oesophagus and stomach</a:t>
            </a:r>
            <a:endParaRPr lang="en-GB" dirty="0"/>
          </a:p>
        </p:txBody>
      </p:sp>
    </p:spTree>
    <p:extLst>
      <p:ext uri="{BB962C8B-B14F-4D97-AF65-F5344CB8AC3E}">
        <p14:creationId xmlns:p14="http://schemas.microsoft.com/office/powerpoint/2010/main" val="29127166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13116" cy="807720"/>
          </a:xfrm>
        </p:spPr>
        <p:txBody>
          <a:bodyPr/>
          <a:lstStyle/>
          <a:p>
            <a:r>
              <a:rPr lang="en-GB" dirty="0"/>
              <a:t>519: Nivolumab in patients with DNA mismatch repair deficient/microsatellite instability high metastatic colorectal cancer: Update from CheckMate 142 </a:t>
            </a:r>
            <a:br>
              <a:rPr lang="en-GB" dirty="0"/>
            </a:br>
            <a:r>
              <a:rPr lang="en-GB" dirty="0"/>
              <a:t>– </a:t>
            </a:r>
            <a:r>
              <a:rPr lang="en-GB" dirty="0" err="1"/>
              <a:t>Overman</a:t>
            </a:r>
            <a:r>
              <a:rPr lang="en-GB" dirty="0"/>
              <a:t> MJ, et al </a:t>
            </a:r>
          </a:p>
        </p:txBody>
      </p:sp>
      <p:sp>
        <p:nvSpPr>
          <p:cNvPr id="3" name="Content Placeholder 2"/>
          <p:cNvSpPr>
            <a:spLocks noGrp="1"/>
          </p:cNvSpPr>
          <p:nvPr>
            <p:ph idx="1"/>
          </p:nvPr>
        </p:nvSpPr>
        <p:spPr>
          <a:xfrm>
            <a:off x="365124" y="1254035"/>
            <a:ext cx="8413751" cy="574765"/>
          </a:xfrm>
        </p:spPr>
        <p:txBody>
          <a:bodyPr/>
          <a:lstStyle/>
          <a:p>
            <a:pPr marL="0" indent="0">
              <a:buNone/>
            </a:pPr>
            <a:r>
              <a:rPr lang="en-GB" b="1" dirty="0" smtClean="0"/>
              <a:t>Key results</a:t>
            </a:r>
            <a:endParaRPr lang="en-GB" b="1" dirty="0"/>
          </a:p>
        </p:txBody>
      </p:sp>
      <p:sp>
        <p:nvSpPr>
          <p:cNvPr id="5" name="Text Placeholder 4"/>
          <p:cNvSpPr>
            <a:spLocks noGrp="1"/>
          </p:cNvSpPr>
          <p:nvPr>
            <p:ph type="body" sz="quarter" idx="11"/>
          </p:nvPr>
        </p:nvSpPr>
        <p:spPr>
          <a:xfrm>
            <a:off x="4557932" y="6096000"/>
            <a:ext cx="4220943" cy="487363"/>
          </a:xfrm>
        </p:spPr>
        <p:txBody>
          <a:bodyPr/>
          <a:lstStyle/>
          <a:p>
            <a:r>
              <a:rPr lang="en-GB" dirty="0" err="1" smtClean="0"/>
              <a:t>Overman</a:t>
            </a:r>
            <a:r>
              <a:rPr lang="en-GB" dirty="0" smtClean="0"/>
              <a:t> MJ,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519</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3852434060"/>
              </p:ext>
            </p:extLst>
          </p:nvPr>
        </p:nvGraphicFramePr>
        <p:xfrm>
          <a:off x="369888" y="1612011"/>
          <a:ext cx="8408988" cy="3967318"/>
        </p:xfrm>
        <a:graphic>
          <a:graphicData uri="http://schemas.openxmlformats.org/drawingml/2006/table">
            <a:tbl>
              <a:tblPr firstRow="1" bandRow="1">
                <a:tableStyleId>{69012ECD-51FC-41F1-AA8D-1B2483CD663E}</a:tableStyleId>
              </a:tblPr>
              <a:tblGrid>
                <a:gridCol w="2982912"/>
                <a:gridCol w="1356519"/>
                <a:gridCol w="1356519"/>
                <a:gridCol w="1356519"/>
                <a:gridCol w="1356519"/>
              </a:tblGrid>
              <a:tr h="542925">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1" i="0" u="none" strike="noStrike" cap="none" normalizeH="0" baseline="0" dirty="0" smtClean="0">
                          <a:ln>
                            <a:noFill/>
                          </a:ln>
                          <a:solidFill>
                            <a:schemeClr val="tx2"/>
                          </a:solidFill>
                          <a:effectLst/>
                          <a:latin typeface="Arial" charset="0"/>
                          <a:cs typeface="Arial" charset="0"/>
                        </a:rPr>
                        <a:t>Patients,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err="1" smtClean="0">
                          <a:ln>
                            <a:noFill/>
                          </a:ln>
                          <a:solidFill>
                            <a:schemeClr val="tx2"/>
                          </a:solidFill>
                          <a:effectLst/>
                          <a:latin typeface="Arial" charset="0"/>
                          <a:cs typeface="Arial" charset="0"/>
                        </a:rPr>
                        <a:t>dMMR</a:t>
                      </a:r>
                      <a:r>
                        <a:rPr kumimoji="0" lang="en-GB" sz="1600" b="1" i="0" u="none" strike="noStrike" cap="none" normalizeH="0" baseline="0" dirty="0" smtClean="0">
                          <a:ln>
                            <a:noFill/>
                          </a:ln>
                          <a:solidFill>
                            <a:schemeClr val="tx2"/>
                          </a:solidFill>
                          <a:effectLst/>
                          <a:latin typeface="Arial" charset="0"/>
                          <a:cs typeface="Arial" charset="0"/>
                        </a:rPr>
                        <a:t>/MSI-H per local laboratory (n=74)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err="1" smtClean="0">
                          <a:ln>
                            <a:noFill/>
                          </a:ln>
                          <a:solidFill>
                            <a:schemeClr val="tx2"/>
                          </a:solidFill>
                          <a:effectLst/>
                          <a:latin typeface="Arial" charset="0"/>
                          <a:cs typeface="Arial" charset="0"/>
                        </a:rPr>
                        <a:t>dMMR</a:t>
                      </a:r>
                      <a:r>
                        <a:rPr kumimoji="0" lang="en-GB" sz="1600" b="1" i="0" u="none" strike="noStrike" cap="none" normalizeH="0" baseline="0" dirty="0" smtClean="0">
                          <a:ln>
                            <a:noFill/>
                          </a:ln>
                          <a:solidFill>
                            <a:schemeClr val="tx2"/>
                          </a:solidFill>
                          <a:effectLst/>
                          <a:latin typeface="Arial" charset="0"/>
                          <a:cs typeface="Arial" charset="0"/>
                        </a:rPr>
                        <a:t>/MSI-H per central laboratory (n=53)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9065">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u="none" strike="noStrike" cap="none" normalizeH="0" baseline="0" dirty="0" smtClean="0">
                          <a:ln>
                            <a:noFill/>
                          </a:ln>
                          <a:solidFill>
                            <a:schemeClr val="tx2"/>
                          </a:solidFill>
                          <a:effectLst/>
                        </a:rPr>
                        <a:t>Investigator</a:t>
                      </a:r>
                      <a:endParaRPr kumimoji="0" lang="en-GB"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BICR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u="none" strike="noStrike" cap="none" normalizeH="0" baseline="0" dirty="0" smtClean="0">
                          <a:ln>
                            <a:noFill/>
                          </a:ln>
                          <a:solidFill>
                            <a:schemeClr val="tx2"/>
                          </a:solidFill>
                          <a:effectLst/>
                        </a:rPr>
                        <a:t>Investigator</a:t>
                      </a:r>
                      <a:endParaRPr kumimoji="0" lang="en-GB"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BICR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ORR</a:t>
                      </a:r>
                    </a:p>
                    <a:p>
                      <a:pPr marL="144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23 (31.1)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20.8, 42.9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20 (27.0)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17.4, 38.6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19 (35.8)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23.1, 50.2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17 (32.1)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19.9, 46.3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Best overall response</a:t>
                      </a:r>
                    </a:p>
                    <a:p>
                      <a:pPr marL="144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CR</a:t>
                      </a:r>
                    </a:p>
                    <a:p>
                      <a:pPr marL="144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PR</a:t>
                      </a:r>
                    </a:p>
                    <a:p>
                      <a:pPr marL="144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SD</a:t>
                      </a:r>
                    </a:p>
                    <a:p>
                      <a:pPr marL="144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PD</a:t>
                      </a:r>
                    </a:p>
                    <a:p>
                      <a:pPr marL="144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Unable to determine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23 (31.1)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29 (39.2)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18 (24.3)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4 (5.4)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2 (2.7)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18 (24.3)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28 (37.8)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20 (27.0)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6 (11.1)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19 (35.8)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21 (39.6)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10 (18.9)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3 (5.7)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 (1.9)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16 (30.2)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21 (39.6)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12 (22.6)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3 (5.7)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Disease control for ≥12 weeks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51 (68.9)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46 (62.2)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39 (73.6)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37 (69.8)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25360892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81406" cy="807720"/>
          </a:xfrm>
        </p:spPr>
        <p:txBody>
          <a:bodyPr/>
          <a:lstStyle/>
          <a:p>
            <a:r>
              <a:rPr lang="en-GB" dirty="0"/>
              <a:t>519: Nivolumab in patients with DNA mismatch repair deficient/microsatellite instability high metastatic colorectal cancer: Update from CheckMate 142 </a:t>
            </a:r>
            <a:br>
              <a:rPr lang="en-GB" dirty="0"/>
            </a:br>
            <a:r>
              <a:rPr lang="en-GB" dirty="0"/>
              <a:t>– </a:t>
            </a:r>
            <a:r>
              <a:rPr lang="en-GB" dirty="0" err="1"/>
              <a:t>Overman</a:t>
            </a:r>
            <a:r>
              <a:rPr lang="en-GB" dirty="0"/>
              <a:t> MJ, et al </a:t>
            </a:r>
          </a:p>
        </p:txBody>
      </p:sp>
      <p:sp>
        <p:nvSpPr>
          <p:cNvPr id="3" name="Content Placeholder 2"/>
          <p:cNvSpPr>
            <a:spLocks noGrp="1"/>
          </p:cNvSpPr>
          <p:nvPr>
            <p:ph idx="1"/>
          </p:nvPr>
        </p:nvSpPr>
        <p:spPr/>
        <p:txBody>
          <a:bodyPr/>
          <a:lstStyle/>
          <a:p>
            <a:pPr marL="0" indent="0">
              <a:buNone/>
            </a:pPr>
            <a:r>
              <a:rPr lang="en-GB" b="1" dirty="0" smtClean="0"/>
              <a:t>Key results (cont.)</a:t>
            </a:r>
            <a:endParaRPr lang="en-GB" b="1" dirty="0"/>
          </a:p>
        </p:txBody>
      </p:sp>
      <p:sp>
        <p:nvSpPr>
          <p:cNvPr id="5" name="Text Placeholder 4"/>
          <p:cNvSpPr>
            <a:spLocks noGrp="1"/>
          </p:cNvSpPr>
          <p:nvPr>
            <p:ph type="body" sz="quarter" idx="11"/>
          </p:nvPr>
        </p:nvSpPr>
        <p:spPr>
          <a:xfrm>
            <a:off x="4585496" y="6096000"/>
            <a:ext cx="4193379" cy="487363"/>
          </a:xfrm>
        </p:spPr>
        <p:txBody>
          <a:bodyPr/>
          <a:lstStyle/>
          <a:p>
            <a:r>
              <a:rPr lang="en-GB" dirty="0" err="1" smtClean="0"/>
              <a:t>Overman</a:t>
            </a:r>
            <a:r>
              <a:rPr lang="en-GB" dirty="0" smtClean="0"/>
              <a:t> MJ,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519</a:t>
            </a:r>
            <a:endParaRPr lang="en-GB" dirty="0"/>
          </a:p>
        </p:txBody>
      </p:sp>
      <p:sp>
        <p:nvSpPr>
          <p:cNvPr id="6" name="TextBox 5"/>
          <p:cNvSpPr txBox="1"/>
          <p:nvPr/>
        </p:nvSpPr>
        <p:spPr>
          <a:xfrm>
            <a:off x="2099038" y="1673423"/>
            <a:ext cx="534121" cy="307777"/>
          </a:xfrm>
          <a:prstGeom prst="rect">
            <a:avLst/>
          </a:prstGeom>
          <a:noFill/>
        </p:spPr>
        <p:txBody>
          <a:bodyPr wrap="none" rtlCol="0">
            <a:spAutoFit/>
          </a:bodyPr>
          <a:lstStyle/>
          <a:p>
            <a:pPr algn="ctr"/>
            <a:r>
              <a:rPr lang="en-GB" sz="1400" b="1" dirty="0" smtClean="0"/>
              <a:t>PFS</a:t>
            </a:r>
            <a:endParaRPr lang="en-GB" sz="1400" b="1" dirty="0"/>
          </a:p>
        </p:txBody>
      </p:sp>
      <p:sp>
        <p:nvSpPr>
          <p:cNvPr id="9" name="TextBox 8"/>
          <p:cNvSpPr txBox="1"/>
          <p:nvPr/>
        </p:nvSpPr>
        <p:spPr>
          <a:xfrm>
            <a:off x="6630438" y="1673423"/>
            <a:ext cx="444353" cy="307777"/>
          </a:xfrm>
          <a:prstGeom prst="rect">
            <a:avLst/>
          </a:prstGeom>
          <a:noFill/>
        </p:spPr>
        <p:txBody>
          <a:bodyPr wrap="none" rtlCol="0">
            <a:spAutoFit/>
          </a:bodyPr>
          <a:lstStyle/>
          <a:p>
            <a:pPr algn="ctr"/>
            <a:r>
              <a:rPr lang="en-GB" sz="1400" b="1" dirty="0" smtClean="0"/>
              <a:t>OS</a:t>
            </a:r>
            <a:endParaRPr lang="en-GB" sz="1400" b="1" dirty="0"/>
          </a:p>
        </p:txBody>
      </p:sp>
      <p:grpSp>
        <p:nvGrpSpPr>
          <p:cNvPr id="4096" name="Group 4095"/>
          <p:cNvGrpSpPr/>
          <p:nvPr/>
        </p:nvGrpSpPr>
        <p:grpSpPr>
          <a:xfrm>
            <a:off x="19002" y="2126289"/>
            <a:ext cx="4615766" cy="3606573"/>
            <a:chOff x="43941" y="2126289"/>
            <a:chExt cx="4615766" cy="3606573"/>
          </a:xfrm>
        </p:grpSpPr>
        <p:grpSp>
          <p:nvGrpSpPr>
            <p:cNvPr id="19" name="Group 18"/>
            <p:cNvGrpSpPr/>
            <p:nvPr/>
          </p:nvGrpSpPr>
          <p:grpSpPr>
            <a:xfrm>
              <a:off x="1442119" y="2126289"/>
              <a:ext cx="3006338" cy="1016964"/>
              <a:chOff x="4709740" y="1964925"/>
              <a:chExt cx="3006338" cy="1016964"/>
            </a:xfrm>
          </p:grpSpPr>
          <p:grpSp>
            <p:nvGrpSpPr>
              <p:cNvPr id="8" name="Group 7"/>
              <p:cNvGrpSpPr/>
              <p:nvPr/>
            </p:nvGrpSpPr>
            <p:grpSpPr>
              <a:xfrm>
                <a:off x="4709740" y="1964925"/>
                <a:ext cx="3006338" cy="595151"/>
                <a:chOff x="4709740" y="1988677"/>
                <a:chExt cx="3006338" cy="595151"/>
              </a:xfrm>
            </p:grpSpPr>
            <p:sp>
              <p:nvSpPr>
                <p:cNvPr id="7" name="TextBox 6"/>
                <p:cNvSpPr txBox="1"/>
                <p:nvPr/>
              </p:nvSpPr>
              <p:spPr>
                <a:xfrm>
                  <a:off x="4709740" y="1988677"/>
                  <a:ext cx="1426994" cy="246221"/>
                </a:xfrm>
                <a:prstGeom prst="rect">
                  <a:avLst/>
                </a:prstGeom>
                <a:noFill/>
              </p:spPr>
              <p:txBody>
                <a:bodyPr wrap="none" rtlCol="0">
                  <a:spAutoFit/>
                </a:bodyPr>
                <a:lstStyle/>
                <a:p>
                  <a:r>
                    <a:rPr lang="en-GB" sz="1000" b="1" dirty="0" smtClean="0"/>
                    <a:t>PFS per investigator</a:t>
                  </a:r>
                  <a:endParaRPr lang="en-GB" sz="1000" b="1" dirty="0"/>
                </a:p>
              </p:txBody>
            </p:sp>
            <p:sp>
              <p:nvSpPr>
                <p:cNvPr id="11" name="TextBox 10"/>
                <p:cNvSpPr txBox="1"/>
                <p:nvPr/>
              </p:nvSpPr>
              <p:spPr>
                <a:xfrm>
                  <a:off x="4971677" y="2183718"/>
                  <a:ext cx="1667444" cy="400110"/>
                </a:xfrm>
                <a:prstGeom prst="rect">
                  <a:avLst/>
                </a:prstGeom>
                <a:noFill/>
              </p:spPr>
              <p:txBody>
                <a:bodyPr wrap="none" rtlCol="0">
                  <a:spAutoFit/>
                </a:bodyPr>
                <a:lstStyle/>
                <a:p>
                  <a:r>
                    <a:rPr lang="en-GB" sz="1000" dirty="0" err="1" smtClean="0"/>
                    <a:t>mPFS</a:t>
                  </a:r>
                  <a:r>
                    <a:rPr lang="en-GB" sz="1000" dirty="0" smtClean="0"/>
                    <a:t>, months (95%CI)</a:t>
                  </a:r>
                </a:p>
                <a:p>
                  <a:r>
                    <a:rPr lang="en-GB" sz="1000" dirty="0" smtClean="0"/>
                    <a:t>12-month rate, % (95%CI)</a:t>
                  </a:r>
                  <a:endParaRPr lang="en-GB" sz="1000" dirty="0"/>
                </a:p>
              </p:txBody>
            </p:sp>
            <p:sp>
              <p:nvSpPr>
                <p:cNvPr id="12" name="TextBox 11"/>
                <p:cNvSpPr txBox="1"/>
                <p:nvPr/>
              </p:nvSpPr>
              <p:spPr>
                <a:xfrm>
                  <a:off x="6598464" y="2183718"/>
                  <a:ext cx="1117614" cy="400110"/>
                </a:xfrm>
                <a:prstGeom prst="rect">
                  <a:avLst/>
                </a:prstGeom>
                <a:noFill/>
              </p:spPr>
              <p:txBody>
                <a:bodyPr wrap="none" rtlCol="0">
                  <a:spAutoFit/>
                </a:bodyPr>
                <a:lstStyle/>
                <a:p>
                  <a:pPr algn="ctr"/>
                  <a:r>
                    <a:rPr lang="en-GB" sz="1000" dirty="0" smtClean="0"/>
                    <a:t>9.6 (4.3, NE)</a:t>
                  </a:r>
                </a:p>
                <a:p>
                  <a:pPr algn="ctr"/>
                  <a:r>
                    <a:rPr lang="en-GB" sz="1000" dirty="0" smtClean="0"/>
                    <a:t>48.4 </a:t>
                  </a:r>
                  <a:r>
                    <a:rPr lang="en-GB" sz="1000" dirty="0"/>
                    <a:t>(</a:t>
                  </a:r>
                  <a:r>
                    <a:rPr lang="en-GB" sz="1000" dirty="0" smtClean="0"/>
                    <a:t>33.6, 61.7)</a:t>
                  </a:r>
                  <a:endParaRPr lang="en-GB" sz="1000" dirty="0"/>
                </a:p>
              </p:txBody>
            </p:sp>
          </p:grpSp>
          <p:grpSp>
            <p:nvGrpSpPr>
              <p:cNvPr id="14" name="Group 13"/>
              <p:cNvGrpSpPr/>
              <p:nvPr/>
            </p:nvGrpSpPr>
            <p:grpSpPr>
              <a:xfrm>
                <a:off x="4709740" y="2532314"/>
                <a:ext cx="3006338" cy="449575"/>
                <a:chOff x="4709740" y="1947112"/>
                <a:chExt cx="3006338" cy="449575"/>
              </a:xfrm>
            </p:grpSpPr>
            <p:sp>
              <p:nvSpPr>
                <p:cNvPr id="15" name="TextBox 14"/>
                <p:cNvSpPr txBox="1"/>
                <p:nvPr/>
              </p:nvSpPr>
              <p:spPr>
                <a:xfrm>
                  <a:off x="4709740" y="1947112"/>
                  <a:ext cx="1016625" cy="246221"/>
                </a:xfrm>
                <a:prstGeom prst="rect">
                  <a:avLst/>
                </a:prstGeom>
                <a:noFill/>
              </p:spPr>
              <p:txBody>
                <a:bodyPr wrap="none" rtlCol="0">
                  <a:spAutoFit/>
                </a:bodyPr>
                <a:lstStyle/>
                <a:p>
                  <a:r>
                    <a:rPr lang="en-GB" sz="1000" b="1" dirty="0" smtClean="0"/>
                    <a:t>PFS per BICR</a:t>
                  </a:r>
                  <a:endParaRPr lang="en-GB" sz="1000" b="1" dirty="0"/>
                </a:p>
              </p:txBody>
            </p:sp>
            <p:sp>
              <p:nvSpPr>
                <p:cNvPr id="16" name="TextBox 15"/>
                <p:cNvSpPr txBox="1"/>
                <p:nvPr/>
              </p:nvSpPr>
              <p:spPr>
                <a:xfrm>
                  <a:off x="4971677" y="2150466"/>
                  <a:ext cx="1667444" cy="246221"/>
                </a:xfrm>
                <a:prstGeom prst="rect">
                  <a:avLst/>
                </a:prstGeom>
                <a:noFill/>
              </p:spPr>
              <p:txBody>
                <a:bodyPr wrap="none" rtlCol="0">
                  <a:spAutoFit/>
                </a:bodyPr>
                <a:lstStyle/>
                <a:p>
                  <a:r>
                    <a:rPr lang="en-GB" sz="1000" dirty="0" smtClean="0"/>
                    <a:t>12-month rate, % (95%CI)</a:t>
                  </a:r>
                  <a:endParaRPr lang="en-GB" sz="1000" dirty="0"/>
                </a:p>
              </p:txBody>
            </p:sp>
            <p:sp>
              <p:nvSpPr>
                <p:cNvPr id="17" name="TextBox 16"/>
                <p:cNvSpPr txBox="1"/>
                <p:nvPr/>
              </p:nvSpPr>
              <p:spPr>
                <a:xfrm>
                  <a:off x="6598464" y="2150466"/>
                  <a:ext cx="1117614" cy="246221"/>
                </a:xfrm>
                <a:prstGeom prst="rect">
                  <a:avLst/>
                </a:prstGeom>
                <a:noFill/>
              </p:spPr>
              <p:txBody>
                <a:bodyPr wrap="none" rtlCol="0">
                  <a:spAutoFit/>
                </a:bodyPr>
                <a:lstStyle/>
                <a:p>
                  <a:pPr algn="ctr"/>
                  <a:r>
                    <a:rPr lang="en-GB" sz="1000" dirty="0" smtClean="0"/>
                    <a:t>45.6 (32.2, 58.1)</a:t>
                  </a:r>
                  <a:endParaRPr lang="en-GB" sz="1000" dirty="0"/>
                </a:p>
              </p:txBody>
            </p:sp>
          </p:grpSp>
          <p:cxnSp>
            <p:nvCxnSpPr>
              <p:cNvPr id="13" name="Straight Connector 12"/>
              <p:cNvCxnSpPr/>
              <p:nvPr/>
            </p:nvCxnSpPr>
            <p:spPr>
              <a:xfrm>
                <a:off x="4709740" y="2557254"/>
                <a:ext cx="294011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709740" y="2969717"/>
                <a:ext cx="294011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43941" y="2926498"/>
              <a:ext cx="4615766" cy="2806364"/>
              <a:chOff x="43941" y="2697899"/>
              <a:chExt cx="4615766" cy="2806364"/>
            </a:xfrm>
          </p:grpSpPr>
          <p:sp>
            <p:nvSpPr>
              <p:cNvPr id="40" name="Freeform 39"/>
              <p:cNvSpPr>
                <a:spLocks/>
              </p:cNvSpPr>
              <p:nvPr/>
            </p:nvSpPr>
            <p:spPr bwMode="auto">
              <a:xfrm>
                <a:off x="763093" y="2841837"/>
                <a:ext cx="3708558" cy="197152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41" name="Line 6"/>
              <p:cNvSpPr>
                <a:spLocks noChangeShapeType="1"/>
              </p:cNvSpPr>
              <p:nvPr/>
            </p:nvSpPr>
            <p:spPr bwMode="auto">
              <a:xfrm>
                <a:off x="676622" y="2841836"/>
                <a:ext cx="8647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42" name="Line 7"/>
              <p:cNvSpPr>
                <a:spLocks noChangeShapeType="1"/>
              </p:cNvSpPr>
              <p:nvPr/>
            </p:nvSpPr>
            <p:spPr bwMode="auto">
              <a:xfrm>
                <a:off x="676622" y="3215723"/>
                <a:ext cx="8647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43" name="Line 8"/>
              <p:cNvSpPr>
                <a:spLocks noChangeShapeType="1"/>
              </p:cNvSpPr>
              <p:nvPr/>
            </p:nvSpPr>
            <p:spPr bwMode="auto">
              <a:xfrm>
                <a:off x="676622" y="3581419"/>
                <a:ext cx="8647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44" name="Line 9"/>
              <p:cNvSpPr>
                <a:spLocks noChangeShapeType="1"/>
              </p:cNvSpPr>
              <p:nvPr/>
            </p:nvSpPr>
            <p:spPr bwMode="auto">
              <a:xfrm>
                <a:off x="676622" y="3959402"/>
                <a:ext cx="8647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45" name="Line 10"/>
              <p:cNvSpPr>
                <a:spLocks noChangeShapeType="1"/>
              </p:cNvSpPr>
              <p:nvPr/>
            </p:nvSpPr>
            <p:spPr bwMode="auto">
              <a:xfrm>
                <a:off x="676622" y="4329194"/>
                <a:ext cx="8647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46" name="Line 11"/>
              <p:cNvSpPr>
                <a:spLocks noChangeShapeType="1"/>
              </p:cNvSpPr>
              <p:nvPr/>
            </p:nvSpPr>
            <p:spPr bwMode="auto">
              <a:xfrm>
                <a:off x="676622" y="4703083"/>
                <a:ext cx="8647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48" name="Line 13"/>
              <p:cNvSpPr>
                <a:spLocks noChangeShapeType="1"/>
              </p:cNvSpPr>
              <p:nvPr/>
            </p:nvSpPr>
            <p:spPr bwMode="auto">
              <a:xfrm>
                <a:off x="1714471" y="4813691"/>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51" name="Line 19"/>
              <p:cNvSpPr>
                <a:spLocks noChangeShapeType="1"/>
              </p:cNvSpPr>
              <p:nvPr/>
            </p:nvSpPr>
            <p:spPr bwMode="auto">
              <a:xfrm>
                <a:off x="1242468" y="4813691"/>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52" name="Line 21"/>
              <p:cNvSpPr>
                <a:spLocks noChangeShapeType="1"/>
              </p:cNvSpPr>
              <p:nvPr/>
            </p:nvSpPr>
            <p:spPr bwMode="auto">
              <a:xfrm>
                <a:off x="789553" y="4813691"/>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latin typeface="Arial" panose="020B0604020202020204" pitchFamily="34" charset="0"/>
                  <a:cs typeface="Arial" panose="020B0604020202020204" pitchFamily="34" charset="0"/>
                </a:endParaRPr>
              </a:p>
            </p:txBody>
          </p:sp>
          <p:sp>
            <p:nvSpPr>
              <p:cNvPr id="25" name="TextBox 24"/>
              <p:cNvSpPr txBox="1"/>
              <p:nvPr/>
            </p:nvSpPr>
            <p:spPr>
              <a:xfrm rot="16200000">
                <a:off x="-583275" y="3694936"/>
                <a:ext cx="1688283" cy="276999"/>
              </a:xfrm>
              <a:prstGeom prst="rect">
                <a:avLst/>
              </a:prstGeom>
              <a:noFill/>
            </p:spPr>
            <p:txBody>
              <a:bodyPr wrap="none" rtlCol="0">
                <a:spAutoFit/>
              </a:bodyPr>
              <a:lstStyle/>
              <a:p>
                <a:pPr algn="ctr" fontAlgn="base">
                  <a:spcBef>
                    <a:spcPct val="0"/>
                  </a:spcBef>
                  <a:spcAft>
                    <a:spcPct val="0"/>
                  </a:spcAft>
                </a:pPr>
                <a:r>
                  <a:rPr lang="en-GB" sz="1200" dirty="0" smtClean="0">
                    <a:latin typeface="Arial" panose="020B0604020202020204" pitchFamily="34" charset="0"/>
                    <a:cs typeface="Arial" panose="020B0604020202020204" pitchFamily="34" charset="0"/>
                  </a:rPr>
                  <a:t>Probability of PFS, %</a:t>
                </a:r>
                <a:endParaRPr lang="en-GB" sz="1200" dirty="0">
                  <a:latin typeface="Arial" panose="020B0604020202020204" pitchFamily="34" charset="0"/>
                  <a:cs typeface="Arial" panose="020B0604020202020204" pitchFamily="34" charset="0"/>
                </a:endParaRPr>
              </a:p>
            </p:txBody>
          </p:sp>
          <p:sp>
            <p:nvSpPr>
              <p:cNvPr id="26" name="TextBox 25"/>
              <p:cNvSpPr txBox="1"/>
              <p:nvPr/>
            </p:nvSpPr>
            <p:spPr>
              <a:xfrm>
                <a:off x="2242730" y="5035937"/>
                <a:ext cx="1110304" cy="276999"/>
              </a:xfrm>
              <a:prstGeom prst="rect">
                <a:avLst/>
              </a:prstGeom>
              <a:noFill/>
            </p:spPr>
            <p:txBody>
              <a:bodyPr wrap="none" rtlCol="0">
                <a:spAutoFit/>
              </a:bodyPr>
              <a:lstStyle/>
              <a:p>
                <a:pPr algn="ctr" fontAlgn="base">
                  <a:spcBef>
                    <a:spcPct val="0"/>
                  </a:spcBef>
                  <a:spcAft>
                    <a:spcPct val="0"/>
                  </a:spcAft>
                </a:pPr>
                <a:r>
                  <a:rPr lang="en-GB" sz="1200" dirty="0" smtClean="0">
                    <a:latin typeface="Arial" panose="020B0604020202020204" pitchFamily="34" charset="0"/>
                    <a:cs typeface="Arial" panose="020B0604020202020204" pitchFamily="34" charset="0"/>
                  </a:rPr>
                  <a:t>Time, months</a:t>
                </a:r>
                <a:endParaRPr lang="en-GB" sz="1200" dirty="0">
                  <a:latin typeface="Arial" panose="020B0604020202020204" pitchFamily="34" charset="0"/>
                  <a:cs typeface="Arial" panose="020B0604020202020204" pitchFamily="34" charset="0"/>
                </a:endParaRPr>
              </a:p>
            </p:txBody>
          </p:sp>
          <p:sp>
            <p:nvSpPr>
              <p:cNvPr id="27" name="TextBox 26"/>
              <p:cNvSpPr txBox="1"/>
              <p:nvPr/>
            </p:nvSpPr>
            <p:spPr>
              <a:xfrm>
                <a:off x="235532" y="2697899"/>
                <a:ext cx="441698" cy="283652"/>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100</a:t>
                </a:r>
                <a:endParaRPr lang="en-GB" sz="1200" dirty="0">
                  <a:latin typeface="Arial" panose="020B0604020202020204" pitchFamily="34" charset="0"/>
                  <a:cs typeface="Arial" panose="020B0604020202020204" pitchFamily="34" charset="0"/>
                </a:endParaRPr>
              </a:p>
            </p:txBody>
          </p:sp>
          <p:sp>
            <p:nvSpPr>
              <p:cNvPr id="28" name="TextBox 27"/>
              <p:cNvSpPr txBox="1"/>
              <p:nvPr/>
            </p:nvSpPr>
            <p:spPr>
              <a:xfrm>
                <a:off x="320910" y="3073260"/>
                <a:ext cx="356322" cy="283652"/>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80</a:t>
                </a:r>
                <a:endParaRPr lang="en-GB" sz="1200" dirty="0">
                  <a:latin typeface="Arial" panose="020B0604020202020204" pitchFamily="34" charset="0"/>
                  <a:cs typeface="Arial" panose="020B0604020202020204" pitchFamily="34" charset="0"/>
                </a:endParaRPr>
              </a:p>
            </p:txBody>
          </p:sp>
          <p:sp>
            <p:nvSpPr>
              <p:cNvPr id="29" name="TextBox 28"/>
              <p:cNvSpPr txBox="1"/>
              <p:nvPr/>
            </p:nvSpPr>
            <p:spPr>
              <a:xfrm>
                <a:off x="320910" y="3438780"/>
                <a:ext cx="356322" cy="283652"/>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60</a:t>
                </a:r>
                <a:endParaRPr lang="en-GB" sz="1200" dirty="0">
                  <a:latin typeface="Arial" panose="020B0604020202020204" pitchFamily="34" charset="0"/>
                  <a:cs typeface="Arial" panose="020B0604020202020204" pitchFamily="34" charset="0"/>
                </a:endParaRPr>
              </a:p>
            </p:txBody>
          </p:sp>
          <p:sp>
            <p:nvSpPr>
              <p:cNvPr id="30" name="TextBox 29"/>
              <p:cNvSpPr txBox="1"/>
              <p:nvPr/>
            </p:nvSpPr>
            <p:spPr>
              <a:xfrm>
                <a:off x="320910" y="3816588"/>
                <a:ext cx="356322" cy="283652"/>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40</a:t>
                </a:r>
                <a:endParaRPr lang="en-GB" sz="1200" dirty="0">
                  <a:latin typeface="Arial" panose="020B0604020202020204" pitchFamily="34" charset="0"/>
                  <a:cs typeface="Arial" panose="020B0604020202020204" pitchFamily="34" charset="0"/>
                </a:endParaRPr>
              </a:p>
            </p:txBody>
          </p:sp>
          <p:sp>
            <p:nvSpPr>
              <p:cNvPr id="31" name="TextBox 30"/>
              <p:cNvSpPr txBox="1"/>
              <p:nvPr/>
            </p:nvSpPr>
            <p:spPr>
              <a:xfrm>
                <a:off x="320910" y="4186205"/>
                <a:ext cx="356322" cy="283652"/>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20</a:t>
                </a:r>
                <a:endParaRPr lang="en-GB" sz="1200" dirty="0">
                  <a:latin typeface="Arial" panose="020B0604020202020204" pitchFamily="34" charset="0"/>
                  <a:cs typeface="Arial" panose="020B0604020202020204" pitchFamily="34" charset="0"/>
                </a:endParaRPr>
              </a:p>
            </p:txBody>
          </p:sp>
          <p:sp>
            <p:nvSpPr>
              <p:cNvPr id="32" name="TextBox 31"/>
              <p:cNvSpPr txBox="1"/>
              <p:nvPr/>
            </p:nvSpPr>
            <p:spPr>
              <a:xfrm>
                <a:off x="406290" y="4559917"/>
                <a:ext cx="270947" cy="283652"/>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a:t>
                </a:r>
                <a:endParaRPr lang="en-GB" sz="1200" dirty="0">
                  <a:latin typeface="Arial" panose="020B0604020202020204" pitchFamily="34" charset="0"/>
                  <a:cs typeface="Arial" panose="020B0604020202020204" pitchFamily="34" charset="0"/>
                </a:endParaRPr>
              </a:p>
            </p:txBody>
          </p:sp>
          <p:sp>
            <p:nvSpPr>
              <p:cNvPr id="33" name="TextBox 32"/>
              <p:cNvSpPr txBox="1"/>
              <p:nvPr/>
            </p:nvSpPr>
            <p:spPr>
              <a:xfrm>
                <a:off x="616980" y="4857932"/>
                <a:ext cx="354584"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0</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74</a:t>
                </a:r>
                <a:endParaRPr lang="en-GB" sz="1200" dirty="0">
                  <a:latin typeface="Arial" panose="020B0604020202020204" pitchFamily="34" charset="0"/>
                  <a:cs typeface="Arial" panose="020B0604020202020204" pitchFamily="34" charset="0"/>
                </a:endParaRPr>
              </a:p>
            </p:txBody>
          </p:sp>
          <p:sp>
            <p:nvSpPr>
              <p:cNvPr id="34" name="TextBox 33"/>
              <p:cNvSpPr txBox="1"/>
              <p:nvPr/>
            </p:nvSpPr>
            <p:spPr>
              <a:xfrm>
                <a:off x="1066962" y="4857932"/>
                <a:ext cx="354584"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3</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48</a:t>
                </a:r>
                <a:endParaRPr lang="en-GB" sz="1200" dirty="0">
                  <a:latin typeface="Arial" panose="020B0604020202020204" pitchFamily="34" charset="0"/>
                  <a:cs typeface="Arial" panose="020B0604020202020204" pitchFamily="34" charset="0"/>
                </a:endParaRPr>
              </a:p>
            </p:txBody>
          </p:sp>
          <p:sp>
            <p:nvSpPr>
              <p:cNvPr id="35" name="TextBox 34"/>
              <p:cNvSpPr txBox="1"/>
              <p:nvPr/>
            </p:nvSpPr>
            <p:spPr>
              <a:xfrm>
                <a:off x="2073111" y="4857932"/>
                <a:ext cx="185636" cy="283652"/>
              </a:xfrm>
              <a:prstGeom prst="rect">
                <a:avLst/>
              </a:prstGeom>
              <a:noFill/>
            </p:spPr>
            <p:txBody>
              <a:bodyPr wrap="none" rtlCol="0" anchor="t" anchorCtr="0">
                <a:spAutoFit/>
              </a:bodyPr>
              <a:lstStyle/>
              <a:p>
                <a:pPr algn="ctr"/>
                <a:endParaRPr lang="en-GB" sz="1200" dirty="0">
                  <a:latin typeface="Arial" panose="020B0604020202020204" pitchFamily="34" charset="0"/>
                  <a:cs typeface="Arial" panose="020B0604020202020204" pitchFamily="34" charset="0"/>
                </a:endParaRPr>
              </a:p>
            </p:txBody>
          </p:sp>
          <p:sp>
            <p:nvSpPr>
              <p:cNvPr id="36" name="TextBox 35"/>
              <p:cNvSpPr txBox="1"/>
              <p:nvPr/>
            </p:nvSpPr>
            <p:spPr>
              <a:xfrm>
                <a:off x="1533550" y="4857932"/>
                <a:ext cx="354584"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6</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22</a:t>
                </a:r>
                <a:endParaRPr lang="en-GB" sz="1200" dirty="0">
                  <a:latin typeface="Arial" panose="020B0604020202020204" pitchFamily="34" charset="0"/>
                  <a:cs typeface="Arial" panose="020B0604020202020204" pitchFamily="34" charset="0"/>
                </a:endParaRPr>
              </a:p>
            </p:txBody>
          </p:sp>
          <p:grpSp>
            <p:nvGrpSpPr>
              <p:cNvPr id="22" name="Group 21"/>
              <p:cNvGrpSpPr/>
              <p:nvPr/>
            </p:nvGrpSpPr>
            <p:grpSpPr>
              <a:xfrm>
                <a:off x="1991938" y="4813691"/>
                <a:ext cx="1281233" cy="690572"/>
                <a:chOff x="1991938" y="4813691"/>
                <a:chExt cx="1281233" cy="690572"/>
              </a:xfrm>
            </p:grpSpPr>
            <p:sp>
              <p:nvSpPr>
                <p:cNvPr id="47" name="Line 12"/>
                <p:cNvSpPr>
                  <a:spLocks noChangeShapeType="1"/>
                </p:cNvSpPr>
                <p:nvPr/>
              </p:nvSpPr>
              <p:spPr bwMode="auto">
                <a:xfrm>
                  <a:off x="2163652" y="4813691"/>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49" name="Line 14"/>
                <p:cNvSpPr>
                  <a:spLocks noChangeShapeType="1"/>
                </p:cNvSpPr>
                <p:nvPr/>
              </p:nvSpPr>
              <p:spPr bwMode="auto">
                <a:xfrm>
                  <a:off x="2635281" y="4813691"/>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50" name="Line 17"/>
                <p:cNvSpPr>
                  <a:spLocks noChangeShapeType="1"/>
                </p:cNvSpPr>
                <p:nvPr/>
              </p:nvSpPr>
              <p:spPr bwMode="auto">
                <a:xfrm>
                  <a:off x="3092922" y="4813691"/>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37" name="TextBox 36"/>
                <p:cNvSpPr txBox="1"/>
                <p:nvPr/>
              </p:nvSpPr>
              <p:spPr>
                <a:xfrm>
                  <a:off x="1991938" y="4857932"/>
                  <a:ext cx="354584"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9</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14</a:t>
                  </a:r>
                  <a:endParaRPr lang="en-GB" sz="1200" dirty="0">
                    <a:latin typeface="Arial" panose="020B0604020202020204" pitchFamily="34" charset="0"/>
                    <a:cs typeface="Arial" panose="020B0604020202020204" pitchFamily="34" charset="0"/>
                  </a:endParaRPr>
                </a:p>
              </p:txBody>
            </p:sp>
            <p:sp>
              <p:nvSpPr>
                <p:cNvPr id="38" name="TextBox 37"/>
                <p:cNvSpPr txBox="1"/>
                <p:nvPr/>
              </p:nvSpPr>
              <p:spPr>
                <a:xfrm>
                  <a:off x="2456604" y="4857932"/>
                  <a:ext cx="354584"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12</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12</a:t>
                  </a:r>
                  <a:endParaRPr lang="en-GB" sz="1200" dirty="0">
                    <a:latin typeface="Arial" panose="020B0604020202020204" pitchFamily="34" charset="0"/>
                    <a:cs typeface="Arial" panose="020B0604020202020204" pitchFamily="34" charset="0"/>
                  </a:endParaRPr>
                </a:p>
              </p:txBody>
            </p:sp>
            <p:sp>
              <p:nvSpPr>
                <p:cNvPr id="39" name="TextBox 38"/>
                <p:cNvSpPr txBox="1"/>
                <p:nvPr/>
              </p:nvSpPr>
              <p:spPr>
                <a:xfrm>
                  <a:off x="2918587" y="4857932"/>
                  <a:ext cx="354584"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15</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10</a:t>
                  </a:r>
                  <a:endParaRPr lang="en-GB" sz="1200" dirty="0">
                    <a:latin typeface="Arial" panose="020B0604020202020204" pitchFamily="34" charset="0"/>
                    <a:cs typeface="Arial" panose="020B0604020202020204" pitchFamily="34" charset="0"/>
                  </a:endParaRPr>
                </a:p>
              </p:txBody>
            </p:sp>
          </p:grpSp>
          <p:grpSp>
            <p:nvGrpSpPr>
              <p:cNvPr id="55" name="Group 54"/>
              <p:cNvGrpSpPr/>
              <p:nvPr/>
            </p:nvGrpSpPr>
            <p:grpSpPr>
              <a:xfrm>
                <a:off x="3378474" y="4813691"/>
                <a:ext cx="1281233" cy="690572"/>
                <a:chOff x="1991938" y="4813691"/>
                <a:chExt cx="1281233" cy="690572"/>
              </a:xfrm>
            </p:grpSpPr>
            <p:sp>
              <p:nvSpPr>
                <p:cNvPr id="56" name="Line 12"/>
                <p:cNvSpPr>
                  <a:spLocks noChangeShapeType="1"/>
                </p:cNvSpPr>
                <p:nvPr/>
              </p:nvSpPr>
              <p:spPr bwMode="auto">
                <a:xfrm>
                  <a:off x="2163652" y="4813691"/>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57" name="Line 14"/>
                <p:cNvSpPr>
                  <a:spLocks noChangeShapeType="1"/>
                </p:cNvSpPr>
                <p:nvPr/>
              </p:nvSpPr>
              <p:spPr bwMode="auto">
                <a:xfrm>
                  <a:off x="2635281" y="4813691"/>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58" name="Line 17"/>
                <p:cNvSpPr>
                  <a:spLocks noChangeShapeType="1"/>
                </p:cNvSpPr>
                <p:nvPr/>
              </p:nvSpPr>
              <p:spPr bwMode="auto">
                <a:xfrm>
                  <a:off x="3092922" y="4813691"/>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59" name="TextBox 58"/>
                <p:cNvSpPr txBox="1"/>
                <p:nvPr/>
              </p:nvSpPr>
              <p:spPr>
                <a:xfrm>
                  <a:off x="1991938" y="4857932"/>
                  <a:ext cx="354584"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18</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7</a:t>
                  </a:r>
                  <a:endParaRPr lang="en-GB" sz="1200" dirty="0">
                    <a:latin typeface="Arial" panose="020B0604020202020204" pitchFamily="34" charset="0"/>
                    <a:cs typeface="Arial" panose="020B0604020202020204" pitchFamily="34" charset="0"/>
                  </a:endParaRPr>
                </a:p>
              </p:txBody>
            </p:sp>
            <p:sp>
              <p:nvSpPr>
                <p:cNvPr id="60" name="TextBox 59"/>
                <p:cNvSpPr txBox="1"/>
                <p:nvPr/>
              </p:nvSpPr>
              <p:spPr>
                <a:xfrm>
                  <a:off x="2456604" y="4857932"/>
                  <a:ext cx="354584"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21</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3</a:t>
                  </a:r>
                  <a:endParaRPr lang="en-GB" sz="1200" dirty="0">
                    <a:latin typeface="Arial" panose="020B0604020202020204" pitchFamily="34" charset="0"/>
                    <a:cs typeface="Arial" panose="020B0604020202020204" pitchFamily="34" charset="0"/>
                  </a:endParaRPr>
                </a:p>
              </p:txBody>
            </p:sp>
            <p:sp>
              <p:nvSpPr>
                <p:cNvPr id="61" name="TextBox 60"/>
                <p:cNvSpPr txBox="1"/>
                <p:nvPr/>
              </p:nvSpPr>
              <p:spPr>
                <a:xfrm>
                  <a:off x="2918587" y="4857932"/>
                  <a:ext cx="354584"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24</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0</a:t>
                  </a:r>
                  <a:endParaRPr lang="en-GB" sz="1200" dirty="0">
                    <a:latin typeface="Arial" panose="020B0604020202020204" pitchFamily="34" charset="0"/>
                    <a:cs typeface="Arial" panose="020B0604020202020204" pitchFamily="34" charset="0"/>
                  </a:endParaRPr>
                </a:p>
              </p:txBody>
            </p:sp>
          </p:grpSp>
          <p:sp>
            <p:nvSpPr>
              <p:cNvPr id="53" name="TextBox 52"/>
              <p:cNvSpPr txBox="1"/>
              <p:nvPr/>
            </p:nvSpPr>
            <p:spPr>
              <a:xfrm>
                <a:off x="43941" y="5051899"/>
                <a:ext cx="877163" cy="276999"/>
              </a:xfrm>
              <a:prstGeom prst="rect">
                <a:avLst/>
              </a:prstGeom>
              <a:noFill/>
            </p:spPr>
            <p:txBody>
              <a:bodyPr wrap="none" rtlCol="0">
                <a:spAutoFit/>
              </a:bodyPr>
              <a:lstStyle/>
              <a:p>
                <a:pPr algn="r"/>
                <a:r>
                  <a:rPr lang="en-GB" sz="1200" dirty="0" smtClean="0"/>
                  <a:t>No. at risk</a:t>
                </a:r>
                <a:endParaRPr lang="en-GB" sz="1200" dirty="0"/>
              </a:p>
            </p:txBody>
          </p:sp>
          <p:sp>
            <p:nvSpPr>
              <p:cNvPr id="54" name="Freeform 2"/>
              <p:cNvSpPr>
                <a:spLocks/>
              </p:cNvSpPr>
              <p:nvPr/>
            </p:nvSpPr>
            <p:spPr bwMode="auto">
              <a:xfrm>
                <a:off x="789553" y="2892030"/>
                <a:ext cx="3586504" cy="1067372"/>
              </a:xfrm>
              <a:custGeom>
                <a:avLst/>
                <a:gdLst>
                  <a:gd name="T0" fmla="*/ 281 w 281"/>
                  <a:gd name="T1" fmla="*/ 84 h 84"/>
                  <a:gd name="T2" fmla="*/ 173 w 281"/>
                  <a:gd name="T3" fmla="*/ 84 h 84"/>
                  <a:gd name="T4" fmla="*/ 173 w 281"/>
                  <a:gd name="T5" fmla="*/ 77 h 84"/>
                  <a:gd name="T6" fmla="*/ 116 w 281"/>
                  <a:gd name="T7" fmla="*/ 77 h 84"/>
                  <a:gd name="T8" fmla="*/ 116 w 281"/>
                  <a:gd name="T9" fmla="*/ 72 h 84"/>
                  <a:gd name="T10" fmla="*/ 103 w 281"/>
                  <a:gd name="T11" fmla="*/ 72 h 84"/>
                  <a:gd name="T12" fmla="*/ 103 w 281"/>
                  <a:gd name="T13" fmla="*/ 66 h 84"/>
                  <a:gd name="T14" fmla="*/ 82 w 281"/>
                  <a:gd name="T15" fmla="*/ 66 h 84"/>
                  <a:gd name="T16" fmla="*/ 82 w 281"/>
                  <a:gd name="T17" fmla="*/ 62 h 84"/>
                  <a:gd name="T18" fmla="*/ 68 w 281"/>
                  <a:gd name="T19" fmla="*/ 62 h 84"/>
                  <a:gd name="T20" fmla="*/ 68 w 281"/>
                  <a:gd name="T21" fmla="*/ 60 h 84"/>
                  <a:gd name="T22" fmla="*/ 66 w 281"/>
                  <a:gd name="T23" fmla="*/ 60 h 84"/>
                  <a:gd name="T24" fmla="*/ 66 w 281"/>
                  <a:gd name="T25" fmla="*/ 56 h 84"/>
                  <a:gd name="T26" fmla="*/ 53 w 281"/>
                  <a:gd name="T27" fmla="*/ 56 h 84"/>
                  <a:gd name="T28" fmla="*/ 53 w 281"/>
                  <a:gd name="T29" fmla="*/ 55 h 84"/>
                  <a:gd name="T30" fmla="*/ 51 w 281"/>
                  <a:gd name="T31" fmla="*/ 55 h 84"/>
                  <a:gd name="T32" fmla="*/ 51 w 281"/>
                  <a:gd name="T33" fmla="*/ 51 h 84"/>
                  <a:gd name="T34" fmla="*/ 41 w 281"/>
                  <a:gd name="T35" fmla="*/ 51 h 84"/>
                  <a:gd name="T36" fmla="*/ 41 w 281"/>
                  <a:gd name="T37" fmla="*/ 50 h 84"/>
                  <a:gd name="T38" fmla="*/ 37 w 281"/>
                  <a:gd name="T39" fmla="*/ 50 h 84"/>
                  <a:gd name="T40" fmla="*/ 37 w 281"/>
                  <a:gd name="T41" fmla="*/ 48 h 84"/>
                  <a:gd name="T42" fmla="*/ 35 w 281"/>
                  <a:gd name="T43" fmla="*/ 48 h 84"/>
                  <a:gd name="T44" fmla="*/ 35 w 281"/>
                  <a:gd name="T45" fmla="*/ 47 h 84"/>
                  <a:gd name="T46" fmla="*/ 34 w 281"/>
                  <a:gd name="T47" fmla="*/ 47 h 84"/>
                  <a:gd name="T48" fmla="*/ 34 w 281"/>
                  <a:gd name="T49" fmla="*/ 42 h 84"/>
                  <a:gd name="T50" fmla="*/ 19 w 281"/>
                  <a:gd name="T51" fmla="*/ 42 h 84"/>
                  <a:gd name="T52" fmla="*/ 19 w 281"/>
                  <a:gd name="T53" fmla="*/ 41 h 84"/>
                  <a:gd name="T54" fmla="*/ 18 w 281"/>
                  <a:gd name="T55" fmla="*/ 41 h 84"/>
                  <a:gd name="T56" fmla="*/ 18 w 281"/>
                  <a:gd name="T57" fmla="*/ 35 h 84"/>
                  <a:gd name="T58" fmla="*/ 16 w 281"/>
                  <a:gd name="T59" fmla="*/ 35 h 84"/>
                  <a:gd name="T60" fmla="*/ 16 w 281"/>
                  <a:gd name="T61" fmla="*/ 21 h 84"/>
                  <a:gd name="T62" fmla="*/ 15 w 281"/>
                  <a:gd name="T63" fmla="*/ 21 h 84"/>
                  <a:gd name="T64" fmla="*/ 15 w 281"/>
                  <a:gd name="T65" fmla="*/ 13 h 84"/>
                  <a:gd name="T66" fmla="*/ 14 w 281"/>
                  <a:gd name="T67" fmla="*/ 13 h 84"/>
                  <a:gd name="T68" fmla="*/ 14 w 281"/>
                  <a:gd name="T69" fmla="*/ 11 h 84"/>
                  <a:gd name="T70" fmla="*/ 12 w 281"/>
                  <a:gd name="T71" fmla="*/ 11 h 84"/>
                  <a:gd name="T72" fmla="*/ 12 w 281"/>
                  <a:gd name="T73" fmla="*/ 9 h 84"/>
                  <a:gd name="T74" fmla="*/ 6 w 281"/>
                  <a:gd name="T75" fmla="*/ 9 h 84"/>
                  <a:gd name="T76" fmla="*/ 6 w 281"/>
                  <a:gd name="T77" fmla="*/ 6 h 84"/>
                  <a:gd name="T78" fmla="*/ 5 w 281"/>
                  <a:gd name="T79" fmla="*/ 6 h 84"/>
                  <a:gd name="T80" fmla="*/ 5 w 281"/>
                  <a:gd name="T81" fmla="*/ 3 h 84"/>
                  <a:gd name="T82" fmla="*/ 3 w 281"/>
                  <a:gd name="T83" fmla="*/ 3 h 84"/>
                  <a:gd name="T84" fmla="*/ 3 w 281"/>
                  <a:gd name="T85" fmla="*/ 0 h 84"/>
                  <a:gd name="T86" fmla="*/ 0 w 281"/>
                  <a:gd name="T8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1" h="84">
                    <a:moveTo>
                      <a:pt x="281" y="84"/>
                    </a:moveTo>
                    <a:lnTo>
                      <a:pt x="173" y="84"/>
                    </a:lnTo>
                    <a:lnTo>
                      <a:pt x="173" y="77"/>
                    </a:lnTo>
                    <a:lnTo>
                      <a:pt x="116" y="77"/>
                    </a:lnTo>
                    <a:lnTo>
                      <a:pt x="116" y="72"/>
                    </a:lnTo>
                    <a:lnTo>
                      <a:pt x="103" y="72"/>
                    </a:lnTo>
                    <a:lnTo>
                      <a:pt x="103" y="66"/>
                    </a:lnTo>
                    <a:lnTo>
                      <a:pt x="82" y="66"/>
                    </a:lnTo>
                    <a:lnTo>
                      <a:pt x="82" y="62"/>
                    </a:lnTo>
                    <a:lnTo>
                      <a:pt x="68" y="62"/>
                    </a:lnTo>
                    <a:lnTo>
                      <a:pt x="68" y="60"/>
                    </a:lnTo>
                    <a:lnTo>
                      <a:pt x="66" y="60"/>
                    </a:lnTo>
                    <a:lnTo>
                      <a:pt x="66" y="56"/>
                    </a:lnTo>
                    <a:lnTo>
                      <a:pt x="53" y="56"/>
                    </a:lnTo>
                    <a:lnTo>
                      <a:pt x="53" y="55"/>
                    </a:lnTo>
                    <a:lnTo>
                      <a:pt x="51" y="55"/>
                    </a:lnTo>
                    <a:lnTo>
                      <a:pt x="51" y="51"/>
                    </a:lnTo>
                    <a:lnTo>
                      <a:pt x="41" y="51"/>
                    </a:lnTo>
                    <a:lnTo>
                      <a:pt x="41" y="50"/>
                    </a:lnTo>
                    <a:lnTo>
                      <a:pt x="37" y="50"/>
                    </a:lnTo>
                    <a:lnTo>
                      <a:pt x="37" y="48"/>
                    </a:lnTo>
                    <a:lnTo>
                      <a:pt x="35" y="48"/>
                    </a:lnTo>
                    <a:lnTo>
                      <a:pt x="35" y="47"/>
                    </a:lnTo>
                    <a:lnTo>
                      <a:pt x="34" y="47"/>
                    </a:lnTo>
                    <a:lnTo>
                      <a:pt x="34" y="42"/>
                    </a:lnTo>
                    <a:lnTo>
                      <a:pt x="19" y="42"/>
                    </a:lnTo>
                    <a:lnTo>
                      <a:pt x="19" y="41"/>
                    </a:lnTo>
                    <a:lnTo>
                      <a:pt x="18" y="41"/>
                    </a:lnTo>
                    <a:lnTo>
                      <a:pt x="18" y="35"/>
                    </a:lnTo>
                    <a:lnTo>
                      <a:pt x="16" y="35"/>
                    </a:lnTo>
                    <a:lnTo>
                      <a:pt x="16" y="21"/>
                    </a:lnTo>
                    <a:lnTo>
                      <a:pt x="15" y="21"/>
                    </a:lnTo>
                    <a:lnTo>
                      <a:pt x="15" y="13"/>
                    </a:lnTo>
                    <a:lnTo>
                      <a:pt x="14" y="13"/>
                    </a:lnTo>
                    <a:cubicBezTo>
                      <a:pt x="14" y="13"/>
                      <a:pt x="13" y="11"/>
                      <a:pt x="14" y="11"/>
                    </a:cubicBezTo>
                    <a:cubicBezTo>
                      <a:pt x="15" y="11"/>
                      <a:pt x="12" y="11"/>
                      <a:pt x="12" y="11"/>
                    </a:cubicBezTo>
                    <a:lnTo>
                      <a:pt x="12" y="9"/>
                    </a:lnTo>
                    <a:lnTo>
                      <a:pt x="6" y="9"/>
                    </a:lnTo>
                    <a:lnTo>
                      <a:pt x="6" y="6"/>
                    </a:lnTo>
                    <a:lnTo>
                      <a:pt x="5" y="6"/>
                    </a:lnTo>
                    <a:lnTo>
                      <a:pt x="5" y="3"/>
                    </a:lnTo>
                    <a:lnTo>
                      <a:pt x="3" y="3"/>
                    </a:lnTo>
                    <a:lnTo>
                      <a:pt x="3" y="0"/>
                    </a:lnTo>
                    <a:lnTo>
                      <a:pt x="0" y="0"/>
                    </a:lnTo>
                  </a:path>
                </a:pathLst>
              </a:custGeom>
              <a:noFill/>
              <a:ln w="254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Isosceles Triangle 61"/>
              <p:cNvSpPr>
                <a:spLocks noChangeAspect="1"/>
              </p:cNvSpPr>
              <p:nvPr/>
            </p:nvSpPr>
            <p:spPr>
              <a:xfrm>
                <a:off x="4126953" y="3922414"/>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5" name="Isosceles Triangle 64"/>
              <p:cNvSpPr>
                <a:spLocks noChangeAspect="1"/>
              </p:cNvSpPr>
              <p:nvPr/>
            </p:nvSpPr>
            <p:spPr>
              <a:xfrm>
                <a:off x="4072430" y="3922414"/>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6" name="Isosceles Triangle 65"/>
              <p:cNvSpPr>
                <a:spLocks noChangeAspect="1"/>
              </p:cNvSpPr>
              <p:nvPr/>
            </p:nvSpPr>
            <p:spPr>
              <a:xfrm>
                <a:off x="3889649" y="3922414"/>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7" name="Isosceles Triangle 66"/>
              <p:cNvSpPr>
                <a:spLocks noChangeAspect="1"/>
              </p:cNvSpPr>
              <p:nvPr/>
            </p:nvSpPr>
            <p:spPr>
              <a:xfrm>
                <a:off x="3706868" y="3922414"/>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8" name="Isosceles Triangle 67"/>
              <p:cNvSpPr>
                <a:spLocks noChangeAspect="1"/>
              </p:cNvSpPr>
              <p:nvPr/>
            </p:nvSpPr>
            <p:spPr>
              <a:xfrm>
                <a:off x="3524087" y="3922414"/>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9" name="Isosceles Triangle 68"/>
              <p:cNvSpPr>
                <a:spLocks noChangeAspect="1"/>
              </p:cNvSpPr>
              <p:nvPr/>
            </p:nvSpPr>
            <p:spPr>
              <a:xfrm>
                <a:off x="3341306" y="3922414"/>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0" name="Isosceles Triangle 69"/>
              <p:cNvSpPr>
                <a:spLocks noChangeAspect="1"/>
              </p:cNvSpPr>
              <p:nvPr/>
            </p:nvSpPr>
            <p:spPr>
              <a:xfrm>
                <a:off x="3298225" y="3922414"/>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1" name="Isosceles Triangle 70"/>
              <p:cNvSpPr>
                <a:spLocks noChangeAspect="1"/>
              </p:cNvSpPr>
              <p:nvPr/>
            </p:nvSpPr>
            <p:spPr>
              <a:xfrm>
                <a:off x="3255144" y="3922414"/>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2" name="Isosceles Triangle 71"/>
              <p:cNvSpPr>
                <a:spLocks noChangeAspect="1"/>
              </p:cNvSpPr>
              <p:nvPr/>
            </p:nvSpPr>
            <p:spPr>
              <a:xfrm>
                <a:off x="2670426" y="3839490"/>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3" name="Isosceles Triangle 72"/>
              <p:cNvSpPr>
                <a:spLocks noChangeAspect="1"/>
              </p:cNvSpPr>
              <p:nvPr/>
            </p:nvSpPr>
            <p:spPr>
              <a:xfrm>
                <a:off x="2456604" y="3839490"/>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4" name="Isosceles Triangle 73"/>
              <p:cNvSpPr>
                <a:spLocks noChangeAspect="1"/>
              </p:cNvSpPr>
              <p:nvPr/>
            </p:nvSpPr>
            <p:spPr>
              <a:xfrm>
                <a:off x="2031350" y="3686432"/>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5" name="Isosceles Triangle 74"/>
              <p:cNvSpPr>
                <a:spLocks noChangeAspect="1"/>
              </p:cNvSpPr>
              <p:nvPr/>
            </p:nvSpPr>
            <p:spPr>
              <a:xfrm>
                <a:off x="1863501" y="3686432"/>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6" name="Isosceles Triangle 75"/>
              <p:cNvSpPr>
                <a:spLocks noChangeAspect="1"/>
              </p:cNvSpPr>
              <p:nvPr/>
            </p:nvSpPr>
            <p:spPr>
              <a:xfrm>
                <a:off x="1820420" y="3686432"/>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7" name="Isosceles Triangle 76"/>
              <p:cNvSpPr>
                <a:spLocks noChangeAspect="1"/>
              </p:cNvSpPr>
              <p:nvPr/>
            </p:nvSpPr>
            <p:spPr>
              <a:xfrm>
                <a:off x="1662295" y="3650432"/>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8" name="Isosceles Triangle 77"/>
              <p:cNvSpPr>
                <a:spLocks noChangeAspect="1"/>
              </p:cNvSpPr>
              <p:nvPr/>
            </p:nvSpPr>
            <p:spPr>
              <a:xfrm>
                <a:off x="1619214" y="3650432"/>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9" name="Isosceles Triangle 78"/>
              <p:cNvSpPr>
                <a:spLocks noChangeAspect="1"/>
              </p:cNvSpPr>
              <p:nvPr/>
            </p:nvSpPr>
            <p:spPr>
              <a:xfrm>
                <a:off x="1578774" y="3578432"/>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0" name="Isosceles Triangle 79"/>
              <p:cNvSpPr>
                <a:spLocks noChangeAspect="1"/>
              </p:cNvSpPr>
              <p:nvPr/>
            </p:nvSpPr>
            <p:spPr>
              <a:xfrm>
                <a:off x="1421546" y="3578432"/>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1" name="Isosceles Triangle 80"/>
              <p:cNvSpPr>
                <a:spLocks noChangeAspect="1"/>
              </p:cNvSpPr>
              <p:nvPr/>
            </p:nvSpPr>
            <p:spPr>
              <a:xfrm>
                <a:off x="1306078" y="3506432"/>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2" name="Isosceles Triangle 81"/>
              <p:cNvSpPr>
                <a:spLocks noChangeAspect="1"/>
              </p:cNvSpPr>
              <p:nvPr/>
            </p:nvSpPr>
            <p:spPr>
              <a:xfrm>
                <a:off x="763092" y="2853372"/>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grpSp>
        <p:nvGrpSpPr>
          <p:cNvPr id="4097" name="Group 4096"/>
          <p:cNvGrpSpPr/>
          <p:nvPr/>
        </p:nvGrpSpPr>
        <p:grpSpPr>
          <a:xfrm>
            <a:off x="5253703" y="2117976"/>
            <a:ext cx="3193061" cy="603464"/>
            <a:chOff x="5498651" y="2117976"/>
            <a:chExt cx="3193061" cy="603464"/>
          </a:xfrm>
        </p:grpSpPr>
        <p:sp>
          <p:nvSpPr>
            <p:cNvPr id="153" name="TextBox 152"/>
            <p:cNvSpPr txBox="1"/>
            <p:nvPr/>
          </p:nvSpPr>
          <p:spPr>
            <a:xfrm>
              <a:off x="5498651" y="2117976"/>
              <a:ext cx="184731" cy="246221"/>
            </a:xfrm>
            <a:prstGeom prst="rect">
              <a:avLst/>
            </a:prstGeom>
            <a:noFill/>
          </p:spPr>
          <p:txBody>
            <a:bodyPr wrap="none" rtlCol="0">
              <a:spAutoFit/>
            </a:bodyPr>
            <a:lstStyle/>
            <a:p>
              <a:endParaRPr lang="en-GB" sz="1000" b="1" dirty="0"/>
            </a:p>
          </p:txBody>
        </p:sp>
        <p:sp>
          <p:nvSpPr>
            <p:cNvPr id="154" name="TextBox 153"/>
            <p:cNvSpPr txBox="1"/>
            <p:nvPr/>
          </p:nvSpPr>
          <p:spPr>
            <a:xfrm>
              <a:off x="5760588" y="2321330"/>
              <a:ext cx="1887055" cy="400110"/>
            </a:xfrm>
            <a:prstGeom prst="rect">
              <a:avLst/>
            </a:prstGeom>
            <a:noFill/>
          </p:spPr>
          <p:txBody>
            <a:bodyPr wrap="none" rtlCol="0">
              <a:spAutoFit/>
            </a:bodyPr>
            <a:lstStyle/>
            <a:p>
              <a:r>
                <a:rPr lang="en-GB" sz="1000" dirty="0" err="1" smtClean="0"/>
                <a:t>mOS</a:t>
              </a:r>
              <a:r>
                <a:rPr lang="en-GB" sz="1000" dirty="0"/>
                <a:t>, months </a:t>
              </a:r>
              <a:r>
                <a:rPr lang="en-GB" sz="1000" dirty="0" smtClean="0"/>
                <a:t>(95%CI)</a:t>
              </a:r>
            </a:p>
            <a:p>
              <a:r>
                <a:rPr lang="en-GB" sz="1000" dirty="0" smtClean="0"/>
                <a:t>12-month OS rate, % (95%CI)</a:t>
              </a:r>
              <a:endParaRPr lang="en-GB" sz="1000" dirty="0"/>
            </a:p>
          </p:txBody>
        </p:sp>
        <p:sp>
          <p:nvSpPr>
            <p:cNvPr id="155" name="TextBox 154"/>
            <p:cNvSpPr txBox="1"/>
            <p:nvPr/>
          </p:nvSpPr>
          <p:spPr>
            <a:xfrm>
              <a:off x="7571623" y="2321330"/>
              <a:ext cx="1117614" cy="400110"/>
            </a:xfrm>
            <a:prstGeom prst="rect">
              <a:avLst/>
            </a:prstGeom>
            <a:noFill/>
          </p:spPr>
          <p:txBody>
            <a:bodyPr wrap="none" rtlCol="0">
              <a:spAutoFit/>
            </a:bodyPr>
            <a:lstStyle/>
            <a:p>
              <a:pPr algn="ctr"/>
              <a:r>
                <a:rPr lang="en-GB" sz="1000" dirty="0" smtClean="0"/>
                <a:t>NR (17.1, NE)</a:t>
              </a:r>
            </a:p>
            <a:p>
              <a:pPr algn="ctr"/>
              <a:r>
                <a:rPr lang="en-GB" sz="1000" dirty="0" smtClean="0"/>
                <a:t>73.8 (59.8, 83.5)</a:t>
              </a:r>
              <a:endParaRPr lang="en-GB" sz="1000" dirty="0"/>
            </a:p>
          </p:txBody>
        </p:sp>
        <p:cxnSp>
          <p:nvCxnSpPr>
            <p:cNvPr id="147" name="Straight Connector 146"/>
            <p:cNvCxnSpPr/>
            <p:nvPr/>
          </p:nvCxnSpPr>
          <p:spPr>
            <a:xfrm>
              <a:off x="5751593" y="2718618"/>
              <a:ext cx="294011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112" name="TextBox 111"/>
          <p:cNvSpPr txBox="1"/>
          <p:nvPr/>
        </p:nvSpPr>
        <p:spPr>
          <a:xfrm>
            <a:off x="4360139" y="5280498"/>
            <a:ext cx="1067696" cy="276999"/>
          </a:xfrm>
          <a:prstGeom prst="rect">
            <a:avLst/>
          </a:prstGeom>
          <a:noFill/>
        </p:spPr>
        <p:txBody>
          <a:bodyPr wrap="square" rtlCol="0">
            <a:spAutoFit/>
          </a:bodyPr>
          <a:lstStyle/>
          <a:p>
            <a:pPr algn="r"/>
            <a:r>
              <a:rPr lang="en-GB" sz="1200" dirty="0" smtClean="0"/>
              <a:t>No. at risk</a:t>
            </a:r>
            <a:endParaRPr lang="en-GB" sz="1200" dirty="0"/>
          </a:p>
        </p:txBody>
      </p:sp>
      <p:grpSp>
        <p:nvGrpSpPr>
          <p:cNvPr id="4103" name="Group 4102"/>
          <p:cNvGrpSpPr/>
          <p:nvPr/>
        </p:nvGrpSpPr>
        <p:grpSpPr>
          <a:xfrm>
            <a:off x="4604114" y="2926498"/>
            <a:ext cx="4497000" cy="2806364"/>
            <a:chOff x="4512671" y="2926498"/>
            <a:chExt cx="4497000" cy="2806364"/>
          </a:xfrm>
        </p:grpSpPr>
        <p:sp>
          <p:nvSpPr>
            <p:cNvPr id="88" name="Freeform 87"/>
            <p:cNvSpPr>
              <a:spLocks/>
            </p:cNvSpPr>
            <p:nvPr/>
          </p:nvSpPr>
          <p:spPr bwMode="auto">
            <a:xfrm>
              <a:off x="5113057" y="3070436"/>
              <a:ext cx="3708558" cy="197152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89" name="Line 6"/>
            <p:cNvSpPr>
              <a:spLocks noChangeShapeType="1"/>
            </p:cNvSpPr>
            <p:nvPr/>
          </p:nvSpPr>
          <p:spPr bwMode="auto">
            <a:xfrm>
              <a:off x="5026586" y="3070435"/>
              <a:ext cx="8647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90" name="Line 7"/>
            <p:cNvSpPr>
              <a:spLocks noChangeShapeType="1"/>
            </p:cNvSpPr>
            <p:nvPr/>
          </p:nvSpPr>
          <p:spPr bwMode="auto">
            <a:xfrm>
              <a:off x="5026586" y="3444322"/>
              <a:ext cx="8647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91" name="Line 8"/>
            <p:cNvSpPr>
              <a:spLocks noChangeShapeType="1"/>
            </p:cNvSpPr>
            <p:nvPr/>
          </p:nvSpPr>
          <p:spPr bwMode="auto">
            <a:xfrm>
              <a:off x="5026586" y="3810018"/>
              <a:ext cx="8647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92" name="Line 9"/>
            <p:cNvSpPr>
              <a:spLocks noChangeShapeType="1"/>
            </p:cNvSpPr>
            <p:nvPr/>
          </p:nvSpPr>
          <p:spPr bwMode="auto">
            <a:xfrm>
              <a:off x="5026586" y="4188001"/>
              <a:ext cx="8647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93" name="Line 10"/>
            <p:cNvSpPr>
              <a:spLocks noChangeShapeType="1"/>
            </p:cNvSpPr>
            <p:nvPr/>
          </p:nvSpPr>
          <p:spPr bwMode="auto">
            <a:xfrm>
              <a:off x="5026586" y="4557793"/>
              <a:ext cx="8647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94" name="Line 11"/>
            <p:cNvSpPr>
              <a:spLocks noChangeShapeType="1"/>
            </p:cNvSpPr>
            <p:nvPr/>
          </p:nvSpPr>
          <p:spPr bwMode="auto">
            <a:xfrm>
              <a:off x="5026586" y="4931682"/>
              <a:ext cx="8647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95" name="Line 13"/>
            <p:cNvSpPr>
              <a:spLocks noChangeShapeType="1"/>
            </p:cNvSpPr>
            <p:nvPr/>
          </p:nvSpPr>
          <p:spPr bwMode="auto">
            <a:xfrm>
              <a:off x="5952528"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96" name="Line 19"/>
            <p:cNvSpPr>
              <a:spLocks noChangeShapeType="1"/>
            </p:cNvSpPr>
            <p:nvPr/>
          </p:nvSpPr>
          <p:spPr bwMode="auto">
            <a:xfrm>
              <a:off x="5542431"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97" name="Line 21"/>
            <p:cNvSpPr>
              <a:spLocks noChangeShapeType="1"/>
            </p:cNvSpPr>
            <p:nvPr/>
          </p:nvSpPr>
          <p:spPr bwMode="auto">
            <a:xfrm>
              <a:off x="5139517"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latin typeface="Arial" panose="020B0604020202020204" pitchFamily="34" charset="0"/>
                <a:cs typeface="Arial" panose="020B0604020202020204" pitchFamily="34" charset="0"/>
              </a:endParaRPr>
            </a:p>
          </p:txBody>
        </p:sp>
        <p:sp>
          <p:nvSpPr>
            <p:cNvPr id="98" name="TextBox 97"/>
            <p:cNvSpPr txBox="1"/>
            <p:nvPr/>
          </p:nvSpPr>
          <p:spPr>
            <a:xfrm rot="16200000">
              <a:off x="3697223" y="3923535"/>
              <a:ext cx="1907895" cy="276999"/>
            </a:xfrm>
            <a:prstGeom prst="rect">
              <a:avLst/>
            </a:prstGeom>
            <a:noFill/>
          </p:spPr>
          <p:txBody>
            <a:bodyPr wrap="none" rtlCol="0">
              <a:spAutoFit/>
            </a:bodyPr>
            <a:lstStyle/>
            <a:p>
              <a:pPr algn="ctr" fontAlgn="base">
                <a:spcBef>
                  <a:spcPct val="0"/>
                </a:spcBef>
                <a:spcAft>
                  <a:spcPct val="0"/>
                </a:spcAft>
              </a:pPr>
              <a:r>
                <a:rPr lang="en-GB" sz="1200" dirty="0" smtClean="0">
                  <a:latin typeface="Arial" panose="020B0604020202020204" pitchFamily="34" charset="0"/>
                  <a:cs typeface="Arial" panose="020B0604020202020204" pitchFamily="34" charset="0"/>
                </a:rPr>
                <a:t>Probability of survival, %</a:t>
              </a:r>
              <a:endParaRPr lang="en-GB" sz="1200" dirty="0">
                <a:latin typeface="Arial" panose="020B0604020202020204" pitchFamily="34" charset="0"/>
                <a:cs typeface="Arial" panose="020B0604020202020204" pitchFamily="34" charset="0"/>
              </a:endParaRPr>
            </a:p>
          </p:txBody>
        </p:sp>
        <p:sp>
          <p:nvSpPr>
            <p:cNvPr id="99" name="TextBox 98"/>
            <p:cNvSpPr txBox="1"/>
            <p:nvPr/>
          </p:nvSpPr>
          <p:spPr>
            <a:xfrm>
              <a:off x="6592694" y="5264536"/>
              <a:ext cx="1110304" cy="276999"/>
            </a:xfrm>
            <a:prstGeom prst="rect">
              <a:avLst/>
            </a:prstGeom>
            <a:noFill/>
          </p:spPr>
          <p:txBody>
            <a:bodyPr wrap="none" rtlCol="0">
              <a:spAutoFit/>
            </a:bodyPr>
            <a:lstStyle/>
            <a:p>
              <a:pPr algn="ctr" fontAlgn="base">
                <a:spcBef>
                  <a:spcPct val="0"/>
                </a:spcBef>
                <a:spcAft>
                  <a:spcPct val="0"/>
                </a:spcAft>
              </a:pPr>
              <a:r>
                <a:rPr lang="en-GB" sz="1200" dirty="0" smtClean="0">
                  <a:latin typeface="Arial" panose="020B0604020202020204" pitchFamily="34" charset="0"/>
                  <a:cs typeface="Arial" panose="020B0604020202020204" pitchFamily="34" charset="0"/>
                </a:rPr>
                <a:t>Time, months</a:t>
              </a:r>
              <a:endParaRPr lang="en-GB" sz="1200" dirty="0">
                <a:latin typeface="Arial" panose="020B0604020202020204" pitchFamily="34" charset="0"/>
                <a:cs typeface="Arial" panose="020B0604020202020204" pitchFamily="34" charset="0"/>
              </a:endParaRPr>
            </a:p>
          </p:txBody>
        </p:sp>
        <p:sp>
          <p:nvSpPr>
            <p:cNvPr id="100" name="TextBox 99"/>
            <p:cNvSpPr txBox="1"/>
            <p:nvPr/>
          </p:nvSpPr>
          <p:spPr>
            <a:xfrm>
              <a:off x="4585496" y="2926498"/>
              <a:ext cx="441698" cy="283652"/>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100</a:t>
              </a:r>
              <a:endParaRPr lang="en-GB" sz="1200" dirty="0">
                <a:latin typeface="Arial" panose="020B0604020202020204" pitchFamily="34" charset="0"/>
                <a:cs typeface="Arial" panose="020B0604020202020204" pitchFamily="34" charset="0"/>
              </a:endParaRPr>
            </a:p>
          </p:txBody>
        </p:sp>
        <p:sp>
          <p:nvSpPr>
            <p:cNvPr id="101" name="TextBox 100"/>
            <p:cNvSpPr txBox="1"/>
            <p:nvPr/>
          </p:nvSpPr>
          <p:spPr>
            <a:xfrm>
              <a:off x="4670874" y="3301859"/>
              <a:ext cx="356322" cy="283652"/>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80</a:t>
              </a:r>
              <a:endParaRPr lang="en-GB" sz="1200" dirty="0">
                <a:latin typeface="Arial" panose="020B0604020202020204" pitchFamily="34" charset="0"/>
                <a:cs typeface="Arial" panose="020B0604020202020204" pitchFamily="34" charset="0"/>
              </a:endParaRPr>
            </a:p>
          </p:txBody>
        </p:sp>
        <p:sp>
          <p:nvSpPr>
            <p:cNvPr id="102" name="TextBox 101"/>
            <p:cNvSpPr txBox="1"/>
            <p:nvPr/>
          </p:nvSpPr>
          <p:spPr>
            <a:xfrm>
              <a:off x="4670874" y="3667379"/>
              <a:ext cx="356322" cy="283652"/>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60</a:t>
              </a:r>
              <a:endParaRPr lang="en-GB" sz="1200" dirty="0">
                <a:latin typeface="Arial" panose="020B0604020202020204" pitchFamily="34" charset="0"/>
                <a:cs typeface="Arial" panose="020B0604020202020204" pitchFamily="34" charset="0"/>
              </a:endParaRPr>
            </a:p>
          </p:txBody>
        </p:sp>
        <p:sp>
          <p:nvSpPr>
            <p:cNvPr id="103" name="TextBox 102"/>
            <p:cNvSpPr txBox="1"/>
            <p:nvPr/>
          </p:nvSpPr>
          <p:spPr>
            <a:xfrm>
              <a:off x="4670874" y="4045187"/>
              <a:ext cx="356322" cy="283652"/>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40</a:t>
              </a:r>
              <a:endParaRPr lang="en-GB" sz="1200" dirty="0">
                <a:latin typeface="Arial" panose="020B0604020202020204" pitchFamily="34" charset="0"/>
                <a:cs typeface="Arial" panose="020B0604020202020204" pitchFamily="34" charset="0"/>
              </a:endParaRPr>
            </a:p>
          </p:txBody>
        </p:sp>
        <p:sp>
          <p:nvSpPr>
            <p:cNvPr id="104" name="TextBox 103"/>
            <p:cNvSpPr txBox="1"/>
            <p:nvPr/>
          </p:nvSpPr>
          <p:spPr>
            <a:xfrm>
              <a:off x="4670874" y="4414804"/>
              <a:ext cx="356322" cy="283652"/>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20</a:t>
              </a:r>
              <a:endParaRPr lang="en-GB" sz="1200" dirty="0">
                <a:latin typeface="Arial" panose="020B0604020202020204" pitchFamily="34" charset="0"/>
                <a:cs typeface="Arial" panose="020B0604020202020204" pitchFamily="34" charset="0"/>
              </a:endParaRPr>
            </a:p>
          </p:txBody>
        </p:sp>
        <p:sp>
          <p:nvSpPr>
            <p:cNvPr id="105" name="TextBox 104"/>
            <p:cNvSpPr txBox="1"/>
            <p:nvPr/>
          </p:nvSpPr>
          <p:spPr>
            <a:xfrm>
              <a:off x="4756254" y="4788516"/>
              <a:ext cx="270947" cy="283652"/>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a:t>
              </a:r>
              <a:endParaRPr lang="en-GB" sz="1200" dirty="0">
                <a:latin typeface="Arial" panose="020B0604020202020204" pitchFamily="34" charset="0"/>
                <a:cs typeface="Arial" panose="020B0604020202020204" pitchFamily="34" charset="0"/>
              </a:endParaRPr>
            </a:p>
          </p:txBody>
        </p:sp>
        <p:sp>
          <p:nvSpPr>
            <p:cNvPr id="106" name="TextBox 105"/>
            <p:cNvSpPr txBox="1"/>
            <p:nvPr/>
          </p:nvSpPr>
          <p:spPr>
            <a:xfrm>
              <a:off x="4966944" y="5086531"/>
              <a:ext cx="354584"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0</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74</a:t>
              </a:r>
              <a:endParaRPr lang="en-GB" sz="1200" dirty="0">
                <a:latin typeface="Arial" panose="020B0604020202020204" pitchFamily="34" charset="0"/>
                <a:cs typeface="Arial" panose="020B0604020202020204" pitchFamily="34" charset="0"/>
              </a:endParaRPr>
            </a:p>
          </p:txBody>
        </p:sp>
        <p:sp>
          <p:nvSpPr>
            <p:cNvPr id="107" name="TextBox 106"/>
            <p:cNvSpPr txBox="1"/>
            <p:nvPr/>
          </p:nvSpPr>
          <p:spPr>
            <a:xfrm>
              <a:off x="5366925" y="5086531"/>
              <a:ext cx="354584"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3</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64</a:t>
              </a:r>
              <a:endParaRPr lang="en-GB" sz="1200" dirty="0">
                <a:latin typeface="Arial" panose="020B0604020202020204" pitchFamily="34" charset="0"/>
                <a:cs typeface="Arial" panose="020B0604020202020204" pitchFamily="34" charset="0"/>
              </a:endParaRPr>
            </a:p>
          </p:txBody>
        </p:sp>
        <p:sp>
          <p:nvSpPr>
            <p:cNvPr id="108" name="TextBox 107"/>
            <p:cNvSpPr txBox="1"/>
            <p:nvPr/>
          </p:nvSpPr>
          <p:spPr>
            <a:xfrm>
              <a:off x="6423075" y="5086531"/>
              <a:ext cx="185636" cy="283652"/>
            </a:xfrm>
            <a:prstGeom prst="rect">
              <a:avLst/>
            </a:prstGeom>
            <a:noFill/>
          </p:spPr>
          <p:txBody>
            <a:bodyPr wrap="none" rtlCol="0" anchor="t" anchorCtr="0">
              <a:spAutoFit/>
            </a:bodyPr>
            <a:lstStyle/>
            <a:p>
              <a:pPr algn="ctr"/>
              <a:endParaRPr lang="en-GB" sz="1200" dirty="0">
                <a:latin typeface="Arial" panose="020B0604020202020204" pitchFamily="34" charset="0"/>
                <a:cs typeface="Arial" panose="020B0604020202020204" pitchFamily="34" charset="0"/>
              </a:endParaRPr>
            </a:p>
          </p:txBody>
        </p:sp>
        <p:sp>
          <p:nvSpPr>
            <p:cNvPr id="109" name="TextBox 108"/>
            <p:cNvSpPr txBox="1"/>
            <p:nvPr/>
          </p:nvSpPr>
          <p:spPr>
            <a:xfrm>
              <a:off x="5771607" y="5086531"/>
              <a:ext cx="354584"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6</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54</a:t>
              </a:r>
              <a:endParaRPr lang="en-GB" sz="1200" dirty="0">
                <a:latin typeface="Arial" panose="020B0604020202020204" pitchFamily="34" charset="0"/>
                <a:cs typeface="Arial" panose="020B0604020202020204" pitchFamily="34" charset="0"/>
              </a:endParaRPr>
            </a:p>
          </p:txBody>
        </p:sp>
        <p:sp>
          <p:nvSpPr>
            <p:cNvPr id="139" name="Line 12"/>
            <p:cNvSpPr>
              <a:spLocks noChangeShapeType="1"/>
            </p:cNvSpPr>
            <p:nvPr/>
          </p:nvSpPr>
          <p:spPr bwMode="auto">
            <a:xfrm>
              <a:off x="6364648"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41" name="Line 17"/>
            <p:cNvSpPr>
              <a:spLocks noChangeShapeType="1"/>
            </p:cNvSpPr>
            <p:nvPr/>
          </p:nvSpPr>
          <p:spPr bwMode="auto">
            <a:xfrm>
              <a:off x="7587716"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42" name="TextBox 141"/>
            <p:cNvSpPr txBox="1"/>
            <p:nvPr/>
          </p:nvSpPr>
          <p:spPr>
            <a:xfrm>
              <a:off x="6192934" y="5086531"/>
              <a:ext cx="354584"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9</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24</a:t>
              </a:r>
              <a:endParaRPr lang="en-GB" sz="1200" dirty="0">
                <a:latin typeface="Arial" panose="020B0604020202020204" pitchFamily="34" charset="0"/>
                <a:cs typeface="Arial" panose="020B0604020202020204" pitchFamily="34" charset="0"/>
              </a:endParaRPr>
            </a:p>
          </p:txBody>
        </p:sp>
        <p:grpSp>
          <p:nvGrpSpPr>
            <p:cNvPr id="4100" name="Group 4099"/>
            <p:cNvGrpSpPr/>
            <p:nvPr/>
          </p:nvGrpSpPr>
          <p:grpSpPr>
            <a:xfrm>
              <a:off x="6591392" y="5042290"/>
              <a:ext cx="354584" cy="690572"/>
              <a:chOff x="6591392" y="5042290"/>
              <a:chExt cx="354584" cy="690572"/>
            </a:xfrm>
          </p:grpSpPr>
          <p:sp>
            <p:nvSpPr>
              <p:cNvPr id="140" name="Line 14"/>
              <p:cNvSpPr>
                <a:spLocks noChangeShapeType="1"/>
              </p:cNvSpPr>
              <p:nvPr/>
            </p:nvSpPr>
            <p:spPr bwMode="auto">
              <a:xfrm>
                <a:off x="6770069"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43" name="TextBox 142"/>
              <p:cNvSpPr txBox="1"/>
              <p:nvPr/>
            </p:nvSpPr>
            <p:spPr>
              <a:xfrm>
                <a:off x="6591392" y="5086531"/>
                <a:ext cx="354584"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12</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21</a:t>
                </a:r>
                <a:endParaRPr lang="en-GB" sz="1200" dirty="0">
                  <a:latin typeface="Arial" panose="020B0604020202020204" pitchFamily="34" charset="0"/>
                  <a:cs typeface="Arial" panose="020B0604020202020204" pitchFamily="34" charset="0"/>
                </a:endParaRPr>
              </a:p>
            </p:txBody>
          </p:sp>
        </p:grpSp>
        <p:sp>
          <p:nvSpPr>
            <p:cNvPr id="144" name="TextBox 143"/>
            <p:cNvSpPr txBox="1"/>
            <p:nvPr/>
          </p:nvSpPr>
          <p:spPr>
            <a:xfrm>
              <a:off x="7413381" y="5086531"/>
              <a:ext cx="354584"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18</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14</a:t>
              </a:r>
              <a:endParaRPr lang="en-GB" sz="1200" dirty="0">
                <a:latin typeface="Arial" panose="020B0604020202020204" pitchFamily="34" charset="0"/>
                <a:cs typeface="Arial" panose="020B0604020202020204" pitchFamily="34" charset="0"/>
              </a:endParaRPr>
            </a:p>
          </p:txBody>
        </p:sp>
        <p:sp>
          <p:nvSpPr>
            <p:cNvPr id="133" name="Line 12"/>
            <p:cNvSpPr>
              <a:spLocks noChangeShapeType="1"/>
            </p:cNvSpPr>
            <p:nvPr/>
          </p:nvSpPr>
          <p:spPr bwMode="auto">
            <a:xfrm>
              <a:off x="7995326"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34" name="Line 14"/>
            <p:cNvSpPr>
              <a:spLocks noChangeShapeType="1"/>
            </p:cNvSpPr>
            <p:nvPr/>
          </p:nvSpPr>
          <p:spPr bwMode="auto">
            <a:xfrm>
              <a:off x="8413161"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35" name="Line 17"/>
            <p:cNvSpPr>
              <a:spLocks noChangeShapeType="1"/>
            </p:cNvSpPr>
            <p:nvPr/>
          </p:nvSpPr>
          <p:spPr bwMode="auto">
            <a:xfrm>
              <a:off x="8829422"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36" name="TextBox 135"/>
            <p:cNvSpPr txBox="1"/>
            <p:nvPr/>
          </p:nvSpPr>
          <p:spPr>
            <a:xfrm>
              <a:off x="7823612" y="5086531"/>
              <a:ext cx="354584"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21</a:t>
              </a:r>
            </a:p>
            <a:p>
              <a:pPr algn="ctr"/>
              <a:endParaRPr lang="en-GB" sz="1200" dirty="0" smtClean="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10</a:t>
              </a:r>
              <a:endParaRPr lang="en-GB" sz="1200" dirty="0">
                <a:latin typeface="Arial" panose="020B0604020202020204" pitchFamily="34" charset="0"/>
                <a:cs typeface="Arial" panose="020B0604020202020204" pitchFamily="34" charset="0"/>
              </a:endParaRPr>
            </a:p>
          </p:txBody>
        </p:sp>
        <p:sp>
          <p:nvSpPr>
            <p:cNvPr id="137" name="TextBox 136"/>
            <p:cNvSpPr txBox="1"/>
            <p:nvPr/>
          </p:nvSpPr>
          <p:spPr>
            <a:xfrm>
              <a:off x="8234484" y="5086531"/>
              <a:ext cx="354584"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24</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3</a:t>
              </a:r>
              <a:endParaRPr lang="en-GB" sz="1200" dirty="0">
                <a:latin typeface="Arial" panose="020B0604020202020204" pitchFamily="34" charset="0"/>
                <a:cs typeface="Arial" panose="020B0604020202020204" pitchFamily="34" charset="0"/>
              </a:endParaRPr>
            </a:p>
          </p:txBody>
        </p:sp>
        <p:sp>
          <p:nvSpPr>
            <p:cNvPr id="138" name="TextBox 137"/>
            <p:cNvSpPr txBox="1"/>
            <p:nvPr/>
          </p:nvSpPr>
          <p:spPr>
            <a:xfrm>
              <a:off x="8655087" y="5086531"/>
              <a:ext cx="354584"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27</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0</a:t>
              </a:r>
              <a:endParaRPr lang="en-GB" sz="1200" dirty="0">
                <a:latin typeface="Arial" panose="020B0604020202020204" pitchFamily="34" charset="0"/>
                <a:cs typeface="Arial" panose="020B0604020202020204" pitchFamily="34" charset="0"/>
              </a:endParaRPr>
            </a:p>
          </p:txBody>
        </p:sp>
        <p:sp>
          <p:nvSpPr>
            <p:cNvPr id="114" name="Isosceles Triangle 113"/>
            <p:cNvSpPr>
              <a:spLocks noChangeAspect="1"/>
            </p:cNvSpPr>
            <p:nvPr/>
          </p:nvSpPr>
          <p:spPr>
            <a:xfrm>
              <a:off x="8560438" y="3755911"/>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5" name="Isosceles Triangle 114"/>
            <p:cNvSpPr>
              <a:spLocks noChangeAspect="1"/>
            </p:cNvSpPr>
            <p:nvPr/>
          </p:nvSpPr>
          <p:spPr>
            <a:xfrm>
              <a:off x="8505915" y="3755911"/>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6" name="Isosceles Triangle 115"/>
            <p:cNvSpPr>
              <a:spLocks noChangeAspect="1"/>
            </p:cNvSpPr>
            <p:nvPr/>
          </p:nvSpPr>
          <p:spPr>
            <a:xfrm>
              <a:off x="8455350" y="3755911"/>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7" name="Isosceles Triangle 116"/>
            <p:cNvSpPr>
              <a:spLocks noChangeAspect="1"/>
            </p:cNvSpPr>
            <p:nvPr/>
          </p:nvSpPr>
          <p:spPr>
            <a:xfrm>
              <a:off x="7611034" y="3774018"/>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8" name="Isosceles Triangle 117"/>
            <p:cNvSpPr>
              <a:spLocks noChangeAspect="1"/>
            </p:cNvSpPr>
            <p:nvPr/>
          </p:nvSpPr>
          <p:spPr>
            <a:xfrm>
              <a:off x="7222202" y="3513511"/>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9" name="Isosceles Triangle 118"/>
            <p:cNvSpPr>
              <a:spLocks noChangeAspect="1"/>
            </p:cNvSpPr>
            <p:nvPr/>
          </p:nvSpPr>
          <p:spPr>
            <a:xfrm>
              <a:off x="7522096" y="3667379"/>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0" name="Isosceles Triangle 119"/>
            <p:cNvSpPr>
              <a:spLocks noChangeAspect="1"/>
            </p:cNvSpPr>
            <p:nvPr/>
          </p:nvSpPr>
          <p:spPr>
            <a:xfrm>
              <a:off x="7479015" y="3667379"/>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1" name="Isosceles Triangle 120"/>
            <p:cNvSpPr>
              <a:spLocks noChangeAspect="1"/>
            </p:cNvSpPr>
            <p:nvPr/>
          </p:nvSpPr>
          <p:spPr>
            <a:xfrm>
              <a:off x="7435934" y="3667379"/>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2" name="Isosceles Triangle 121"/>
            <p:cNvSpPr>
              <a:spLocks noChangeAspect="1"/>
            </p:cNvSpPr>
            <p:nvPr/>
          </p:nvSpPr>
          <p:spPr>
            <a:xfrm>
              <a:off x="5463100" y="3180959"/>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3" name="Isosceles Triangle 122"/>
            <p:cNvSpPr>
              <a:spLocks noChangeAspect="1"/>
            </p:cNvSpPr>
            <p:nvPr/>
          </p:nvSpPr>
          <p:spPr>
            <a:xfrm>
              <a:off x="6250152" y="3477083"/>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4" name="Isosceles Triangle 123"/>
            <p:cNvSpPr>
              <a:spLocks noChangeAspect="1"/>
            </p:cNvSpPr>
            <p:nvPr/>
          </p:nvSpPr>
          <p:spPr>
            <a:xfrm>
              <a:off x="5279767" y="3117444"/>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4102" name="Group 4101"/>
            <p:cNvGrpSpPr/>
            <p:nvPr/>
          </p:nvGrpSpPr>
          <p:grpSpPr>
            <a:xfrm>
              <a:off x="6299113" y="3535931"/>
              <a:ext cx="167042" cy="72000"/>
              <a:chOff x="6299113" y="3513296"/>
              <a:chExt cx="167042" cy="72000"/>
            </a:xfrm>
          </p:grpSpPr>
          <p:sp>
            <p:nvSpPr>
              <p:cNvPr id="127" name="Isosceles Triangle 126"/>
              <p:cNvSpPr>
                <a:spLocks noChangeAspect="1"/>
              </p:cNvSpPr>
              <p:nvPr/>
            </p:nvSpPr>
            <p:spPr>
              <a:xfrm>
                <a:off x="6382634" y="3513296"/>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8" name="Isosceles Triangle 127"/>
              <p:cNvSpPr>
                <a:spLocks noChangeAspect="1"/>
              </p:cNvSpPr>
              <p:nvPr/>
            </p:nvSpPr>
            <p:spPr>
              <a:xfrm>
                <a:off x="6339553" y="3513296"/>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9" name="Isosceles Triangle 128"/>
              <p:cNvSpPr>
                <a:spLocks noChangeAspect="1"/>
              </p:cNvSpPr>
              <p:nvPr/>
            </p:nvSpPr>
            <p:spPr>
              <a:xfrm>
                <a:off x="6299113" y="3513296"/>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30" name="Isosceles Triangle 129"/>
            <p:cNvSpPr>
              <a:spLocks noChangeAspect="1"/>
            </p:cNvSpPr>
            <p:nvPr/>
          </p:nvSpPr>
          <p:spPr>
            <a:xfrm>
              <a:off x="5504861" y="3213885"/>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1" name="Isosceles Triangle 130"/>
            <p:cNvSpPr>
              <a:spLocks noChangeAspect="1"/>
            </p:cNvSpPr>
            <p:nvPr/>
          </p:nvSpPr>
          <p:spPr>
            <a:xfrm>
              <a:off x="5812989" y="3312720"/>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158" name="Group 157"/>
            <p:cNvGrpSpPr/>
            <p:nvPr/>
          </p:nvGrpSpPr>
          <p:grpSpPr>
            <a:xfrm>
              <a:off x="6999429" y="5042290"/>
              <a:ext cx="354584" cy="690572"/>
              <a:chOff x="6591392" y="5042290"/>
              <a:chExt cx="354584" cy="690572"/>
            </a:xfrm>
          </p:grpSpPr>
          <p:sp>
            <p:nvSpPr>
              <p:cNvPr id="159" name="Line 14"/>
              <p:cNvSpPr>
                <a:spLocks noChangeShapeType="1"/>
              </p:cNvSpPr>
              <p:nvPr/>
            </p:nvSpPr>
            <p:spPr bwMode="auto">
              <a:xfrm>
                <a:off x="6770069"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60" name="TextBox 159"/>
              <p:cNvSpPr txBox="1"/>
              <p:nvPr/>
            </p:nvSpPr>
            <p:spPr>
              <a:xfrm>
                <a:off x="6591392" y="5086531"/>
                <a:ext cx="354584"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15</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21</a:t>
                </a:r>
                <a:endParaRPr lang="en-GB" sz="1200" dirty="0">
                  <a:latin typeface="Arial" panose="020B0604020202020204" pitchFamily="34" charset="0"/>
                  <a:cs typeface="Arial" panose="020B0604020202020204" pitchFamily="34" charset="0"/>
                </a:endParaRPr>
              </a:p>
            </p:txBody>
          </p:sp>
        </p:grpSp>
        <p:sp>
          <p:nvSpPr>
            <p:cNvPr id="4101" name="Freeform 3"/>
            <p:cNvSpPr>
              <a:spLocks/>
            </p:cNvSpPr>
            <p:nvPr/>
          </p:nvSpPr>
          <p:spPr bwMode="auto">
            <a:xfrm>
              <a:off x="5154816" y="3081970"/>
              <a:ext cx="3434252" cy="728047"/>
            </a:xfrm>
            <a:custGeom>
              <a:avLst/>
              <a:gdLst>
                <a:gd name="T0" fmla="*/ 272 w 272"/>
                <a:gd name="T1" fmla="*/ 58 h 58"/>
                <a:gd name="T2" fmla="*/ 193 w 272"/>
                <a:gd name="T3" fmla="*/ 58 h 58"/>
                <a:gd name="T4" fmla="*/ 193 w 272"/>
                <a:gd name="T5" fmla="*/ 50 h 58"/>
                <a:gd name="T6" fmla="*/ 184 w 272"/>
                <a:gd name="T7" fmla="*/ 50 h 58"/>
                <a:gd name="T8" fmla="*/ 184 w 272"/>
                <a:gd name="T9" fmla="*/ 45 h 58"/>
                <a:gd name="T10" fmla="*/ 175 w 272"/>
                <a:gd name="T11" fmla="*/ 45 h 58"/>
                <a:gd name="T12" fmla="*/ 175 w 272"/>
                <a:gd name="T13" fmla="*/ 40 h 58"/>
                <a:gd name="T14" fmla="*/ 92 w 272"/>
                <a:gd name="T15" fmla="*/ 40 h 58"/>
                <a:gd name="T16" fmla="*/ 92 w 272"/>
                <a:gd name="T17" fmla="*/ 36 h 58"/>
                <a:gd name="T18" fmla="*/ 89 w 272"/>
                <a:gd name="T19" fmla="*/ 36 h 58"/>
                <a:gd name="T20" fmla="*/ 89 w 272"/>
                <a:gd name="T21" fmla="*/ 30 h 58"/>
                <a:gd name="T22" fmla="*/ 80 w 272"/>
                <a:gd name="T23" fmla="*/ 30 h 58"/>
                <a:gd name="T24" fmla="*/ 80 w 272"/>
                <a:gd name="T25" fmla="*/ 26 h 58"/>
                <a:gd name="T26" fmla="*/ 78 w 272"/>
                <a:gd name="T27" fmla="*/ 26 h 58"/>
                <a:gd name="T28" fmla="*/ 78 w 272"/>
                <a:gd name="T29" fmla="*/ 24 h 58"/>
                <a:gd name="T30" fmla="*/ 58 w 272"/>
                <a:gd name="T31" fmla="*/ 24 h 58"/>
                <a:gd name="T32" fmla="*/ 58 w 272"/>
                <a:gd name="T33" fmla="*/ 22 h 58"/>
                <a:gd name="T34" fmla="*/ 48 w 272"/>
                <a:gd name="T35" fmla="*/ 22 h 58"/>
                <a:gd name="T36" fmla="*/ 48 w 272"/>
                <a:gd name="T37" fmla="*/ 20 h 58"/>
                <a:gd name="T38" fmla="*/ 46 w 272"/>
                <a:gd name="T39" fmla="*/ 20 h 58"/>
                <a:gd name="T40" fmla="*/ 46 w 272"/>
                <a:gd name="T41" fmla="*/ 19 h 58"/>
                <a:gd name="T42" fmla="*/ 43 w 272"/>
                <a:gd name="T43" fmla="*/ 19 h 58"/>
                <a:gd name="T44" fmla="*/ 43 w 272"/>
                <a:gd name="T45" fmla="*/ 17 h 58"/>
                <a:gd name="T46" fmla="*/ 33 w 272"/>
                <a:gd name="T47" fmla="*/ 17 h 58"/>
                <a:gd name="T48" fmla="*/ 33 w 272"/>
                <a:gd name="T49" fmla="*/ 15 h 58"/>
                <a:gd name="T50" fmla="*/ 29 w 272"/>
                <a:gd name="T51" fmla="*/ 15 h 58"/>
                <a:gd name="T52" fmla="*/ 29 w 272"/>
                <a:gd name="T53" fmla="*/ 12 h 58"/>
                <a:gd name="T54" fmla="*/ 26 w 272"/>
                <a:gd name="T55" fmla="*/ 12 h 58"/>
                <a:gd name="T56" fmla="*/ 26 w 272"/>
                <a:gd name="T57" fmla="*/ 11 h 58"/>
                <a:gd name="T58" fmla="*/ 22 w 272"/>
                <a:gd name="T59" fmla="*/ 11 h 58"/>
                <a:gd name="T60" fmla="*/ 22 w 272"/>
                <a:gd name="T61" fmla="*/ 8 h 58"/>
                <a:gd name="T62" fmla="*/ 17 w 272"/>
                <a:gd name="T63" fmla="*/ 8 h 58"/>
                <a:gd name="T64" fmla="*/ 17 w 272"/>
                <a:gd name="T65" fmla="*/ 6 h 58"/>
                <a:gd name="T66" fmla="*/ 13 w 272"/>
                <a:gd name="T67" fmla="*/ 6 h 58"/>
                <a:gd name="T68" fmla="*/ 13 w 272"/>
                <a:gd name="T69" fmla="*/ 4 h 58"/>
                <a:gd name="T70" fmla="*/ 8 w 272"/>
                <a:gd name="T71" fmla="*/ 4 h 58"/>
                <a:gd name="T72" fmla="*/ 8 w 272"/>
                <a:gd name="T73" fmla="*/ 3 h 58"/>
                <a:gd name="T74" fmla="*/ 4 w 272"/>
                <a:gd name="T75" fmla="*/ 3 h 58"/>
                <a:gd name="T76" fmla="*/ 4 w 272"/>
                <a:gd name="T77" fmla="*/ 0 h 58"/>
                <a:gd name="T78" fmla="*/ 0 w 272"/>
                <a:gd name="T7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2" h="58">
                  <a:moveTo>
                    <a:pt x="272" y="58"/>
                  </a:moveTo>
                  <a:lnTo>
                    <a:pt x="193" y="58"/>
                  </a:lnTo>
                  <a:lnTo>
                    <a:pt x="193" y="50"/>
                  </a:lnTo>
                  <a:lnTo>
                    <a:pt x="184" y="50"/>
                  </a:lnTo>
                  <a:lnTo>
                    <a:pt x="184" y="45"/>
                  </a:lnTo>
                  <a:lnTo>
                    <a:pt x="175" y="45"/>
                  </a:lnTo>
                  <a:lnTo>
                    <a:pt x="175" y="40"/>
                  </a:lnTo>
                  <a:lnTo>
                    <a:pt x="92" y="40"/>
                  </a:lnTo>
                  <a:lnTo>
                    <a:pt x="92" y="36"/>
                  </a:lnTo>
                  <a:lnTo>
                    <a:pt x="89" y="36"/>
                  </a:lnTo>
                  <a:lnTo>
                    <a:pt x="89" y="30"/>
                  </a:lnTo>
                  <a:lnTo>
                    <a:pt x="80" y="30"/>
                  </a:lnTo>
                  <a:lnTo>
                    <a:pt x="80" y="26"/>
                  </a:lnTo>
                  <a:lnTo>
                    <a:pt x="78" y="26"/>
                  </a:lnTo>
                  <a:lnTo>
                    <a:pt x="78" y="24"/>
                  </a:lnTo>
                  <a:lnTo>
                    <a:pt x="58" y="24"/>
                  </a:lnTo>
                  <a:lnTo>
                    <a:pt x="58" y="22"/>
                  </a:lnTo>
                  <a:lnTo>
                    <a:pt x="48" y="22"/>
                  </a:lnTo>
                  <a:lnTo>
                    <a:pt x="48" y="20"/>
                  </a:lnTo>
                  <a:lnTo>
                    <a:pt x="46" y="20"/>
                  </a:lnTo>
                  <a:lnTo>
                    <a:pt x="46" y="19"/>
                  </a:lnTo>
                  <a:lnTo>
                    <a:pt x="43" y="19"/>
                  </a:lnTo>
                  <a:lnTo>
                    <a:pt x="43" y="17"/>
                  </a:lnTo>
                  <a:lnTo>
                    <a:pt x="33" y="17"/>
                  </a:lnTo>
                  <a:lnTo>
                    <a:pt x="33" y="15"/>
                  </a:lnTo>
                  <a:lnTo>
                    <a:pt x="29" y="15"/>
                  </a:lnTo>
                  <a:lnTo>
                    <a:pt x="29" y="12"/>
                  </a:lnTo>
                  <a:lnTo>
                    <a:pt x="26" y="12"/>
                  </a:lnTo>
                  <a:lnTo>
                    <a:pt x="26" y="11"/>
                  </a:lnTo>
                  <a:lnTo>
                    <a:pt x="22" y="11"/>
                  </a:lnTo>
                  <a:lnTo>
                    <a:pt x="22" y="8"/>
                  </a:lnTo>
                  <a:lnTo>
                    <a:pt x="17" y="8"/>
                  </a:lnTo>
                  <a:lnTo>
                    <a:pt x="17" y="6"/>
                  </a:lnTo>
                  <a:lnTo>
                    <a:pt x="13" y="6"/>
                  </a:lnTo>
                  <a:lnTo>
                    <a:pt x="13" y="4"/>
                  </a:lnTo>
                  <a:lnTo>
                    <a:pt x="8" y="4"/>
                  </a:lnTo>
                  <a:lnTo>
                    <a:pt x="8" y="3"/>
                  </a:lnTo>
                  <a:lnTo>
                    <a:pt x="4" y="3"/>
                  </a:lnTo>
                  <a:lnTo>
                    <a:pt x="4" y="0"/>
                  </a:lnTo>
                  <a:lnTo>
                    <a:pt x="0" y="0"/>
                  </a:lnTo>
                </a:path>
              </a:pathLst>
            </a:custGeom>
            <a:noFill/>
            <a:ln w="254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Isosceles Triangle 161"/>
            <p:cNvSpPr>
              <a:spLocks noChangeAspect="1"/>
            </p:cNvSpPr>
            <p:nvPr/>
          </p:nvSpPr>
          <p:spPr>
            <a:xfrm>
              <a:off x="8327950" y="3755911"/>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3" name="Isosceles Triangle 162"/>
            <p:cNvSpPr>
              <a:spLocks noChangeAspect="1"/>
            </p:cNvSpPr>
            <p:nvPr/>
          </p:nvSpPr>
          <p:spPr>
            <a:xfrm>
              <a:off x="8273427" y="3755911"/>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4" name="Isosceles Triangle 163"/>
            <p:cNvSpPr>
              <a:spLocks noChangeAspect="1"/>
            </p:cNvSpPr>
            <p:nvPr/>
          </p:nvSpPr>
          <p:spPr>
            <a:xfrm>
              <a:off x="8222862" y="3755911"/>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5" name="Isosceles Triangle 164"/>
            <p:cNvSpPr>
              <a:spLocks noChangeAspect="1"/>
            </p:cNvSpPr>
            <p:nvPr/>
          </p:nvSpPr>
          <p:spPr>
            <a:xfrm>
              <a:off x="8095462" y="3755911"/>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6" name="Isosceles Triangle 165"/>
            <p:cNvSpPr>
              <a:spLocks noChangeAspect="1"/>
            </p:cNvSpPr>
            <p:nvPr/>
          </p:nvSpPr>
          <p:spPr>
            <a:xfrm>
              <a:off x="8040939" y="3755911"/>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7" name="Isosceles Triangle 166"/>
            <p:cNvSpPr>
              <a:spLocks noChangeAspect="1"/>
            </p:cNvSpPr>
            <p:nvPr/>
          </p:nvSpPr>
          <p:spPr>
            <a:xfrm>
              <a:off x="7990374" y="3755911"/>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8" name="Isosceles Triangle 167"/>
            <p:cNvSpPr>
              <a:spLocks noChangeAspect="1"/>
            </p:cNvSpPr>
            <p:nvPr/>
          </p:nvSpPr>
          <p:spPr>
            <a:xfrm>
              <a:off x="7694555" y="3766247"/>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170" name="Group 169"/>
            <p:cNvGrpSpPr/>
            <p:nvPr/>
          </p:nvGrpSpPr>
          <p:grpSpPr>
            <a:xfrm>
              <a:off x="6126191" y="3429000"/>
              <a:ext cx="167042" cy="72000"/>
              <a:chOff x="6299113" y="3513296"/>
              <a:chExt cx="167042" cy="72000"/>
            </a:xfrm>
          </p:grpSpPr>
          <p:sp>
            <p:nvSpPr>
              <p:cNvPr id="171" name="Isosceles Triangle 170"/>
              <p:cNvSpPr>
                <a:spLocks noChangeAspect="1"/>
              </p:cNvSpPr>
              <p:nvPr/>
            </p:nvSpPr>
            <p:spPr>
              <a:xfrm>
                <a:off x="6382634" y="3513296"/>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2" name="Isosceles Triangle 171"/>
              <p:cNvSpPr>
                <a:spLocks noChangeAspect="1"/>
              </p:cNvSpPr>
              <p:nvPr/>
            </p:nvSpPr>
            <p:spPr>
              <a:xfrm>
                <a:off x="6339553" y="3513296"/>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3" name="Isosceles Triangle 172"/>
              <p:cNvSpPr>
                <a:spLocks noChangeAspect="1"/>
              </p:cNvSpPr>
              <p:nvPr/>
            </p:nvSpPr>
            <p:spPr>
              <a:xfrm>
                <a:off x="6299113" y="3513296"/>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74" name="Group 173"/>
            <p:cNvGrpSpPr/>
            <p:nvPr/>
          </p:nvGrpSpPr>
          <p:grpSpPr>
            <a:xfrm>
              <a:off x="6012396" y="3352473"/>
              <a:ext cx="167042" cy="72000"/>
              <a:chOff x="6299113" y="3513296"/>
              <a:chExt cx="167042" cy="72000"/>
            </a:xfrm>
          </p:grpSpPr>
          <p:sp>
            <p:nvSpPr>
              <p:cNvPr id="175" name="Isosceles Triangle 174"/>
              <p:cNvSpPr>
                <a:spLocks noChangeAspect="1"/>
              </p:cNvSpPr>
              <p:nvPr/>
            </p:nvSpPr>
            <p:spPr>
              <a:xfrm>
                <a:off x="6382634" y="3513296"/>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6" name="Isosceles Triangle 175"/>
              <p:cNvSpPr>
                <a:spLocks noChangeAspect="1"/>
              </p:cNvSpPr>
              <p:nvPr/>
            </p:nvSpPr>
            <p:spPr>
              <a:xfrm>
                <a:off x="6339553" y="3513296"/>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7" name="Isosceles Triangle 176"/>
              <p:cNvSpPr>
                <a:spLocks noChangeAspect="1"/>
              </p:cNvSpPr>
              <p:nvPr/>
            </p:nvSpPr>
            <p:spPr>
              <a:xfrm>
                <a:off x="6299113" y="3513296"/>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78" name="Group 177"/>
            <p:cNvGrpSpPr/>
            <p:nvPr/>
          </p:nvGrpSpPr>
          <p:grpSpPr>
            <a:xfrm>
              <a:off x="5898601" y="3339324"/>
              <a:ext cx="167042" cy="72000"/>
              <a:chOff x="6299113" y="3513296"/>
              <a:chExt cx="167042" cy="72000"/>
            </a:xfrm>
          </p:grpSpPr>
          <p:sp>
            <p:nvSpPr>
              <p:cNvPr id="179" name="Isosceles Triangle 178"/>
              <p:cNvSpPr>
                <a:spLocks noChangeAspect="1"/>
              </p:cNvSpPr>
              <p:nvPr/>
            </p:nvSpPr>
            <p:spPr>
              <a:xfrm>
                <a:off x="6382634" y="3513296"/>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0" name="Isosceles Triangle 179"/>
              <p:cNvSpPr>
                <a:spLocks noChangeAspect="1"/>
              </p:cNvSpPr>
              <p:nvPr/>
            </p:nvSpPr>
            <p:spPr>
              <a:xfrm>
                <a:off x="6339553" y="3513296"/>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1" name="Isosceles Triangle 180"/>
              <p:cNvSpPr>
                <a:spLocks noChangeAspect="1"/>
              </p:cNvSpPr>
              <p:nvPr/>
            </p:nvSpPr>
            <p:spPr>
              <a:xfrm>
                <a:off x="6299113" y="3513296"/>
                <a:ext cx="83521" cy="72000"/>
              </a:xfrm>
              <a:prstGeom prst="triangl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cxnSp>
        <p:nvCxnSpPr>
          <p:cNvPr id="161" name="Straight Connector 160"/>
          <p:cNvCxnSpPr/>
          <p:nvPr/>
        </p:nvCxnSpPr>
        <p:spPr>
          <a:xfrm>
            <a:off x="5504170" y="2364197"/>
            <a:ext cx="294011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420020" y="2355884"/>
            <a:ext cx="294011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420020" y="2107504"/>
            <a:ext cx="294011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77945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3" y="179614"/>
            <a:ext cx="8408989" cy="807720"/>
          </a:xfrm>
        </p:spPr>
        <p:txBody>
          <a:bodyPr/>
          <a:lstStyle/>
          <a:p>
            <a:r>
              <a:rPr lang="en-GB" dirty="0"/>
              <a:t>519: Nivolumab in patients with DNA mismatch repair deficient/microsatellite instability high metastatic colorectal cancer: Update from CheckMate 142 </a:t>
            </a:r>
            <a:br>
              <a:rPr lang="en-GB" dirty="0"/>
            </a:br>
            <a:r>
              <a:rPr lang="en-GB" dirty="0"/>
              <a:t>– </a:t>
            </a:r>
            <a:r>
              <a:rPr lang="en-GB" dirty="0" err="1"/>
              <a:t>Overman</a:t>
            </a:r>
            <a:r>
              <a:rPr lang="en-GB" dirty="0"/>
              <a:t> MJ, et al </a:t>
            </a:r>
          </a:p>
        </p:txBody>
      </p:sp>
      <p:sp>
        <p:nvSpPr>
          <p:cNvPr id="3" name="Content Placeholder 2"/>
          <p:cNvSpPr>
            <a:spLocks noGrp="1"/>
          </p:cNvSpPr>
          <p:nvPr>
            <p:ph idx="1"/>
          </p:nvPr>
        </p:nvSpPr>
        <p:spPr/>
        <p:txBody>
          <a:bodyPr/>
          <a:lstStyle/>
          <a:p>
            <a:pPr marL="0" indent="0">
              <a:buNone/>
            </a:pPr>
            <a:r>
              <a:rPr lang="en-GB" b="1" dirty="0" smtClean="0"/>
              <a:t>Key results (cont.)</a:t>
            </a:r>
            <a:endParaRPr lang="en-GB" b="1" dirty="0"/>
          </a:p>
        </p:txBody>
      </p:sp>
      <p:sp>
        <p:nvSpPr>
          <p:cNvPr id="5" name="Text Placeholder 4"/>
          <p:cNvSpPr>
            <a:spLocks noGrp="1"/>
          </p:cNvSpPr>
          <p:nvPr>
            <p:ph type="body" sz="quarter" idx="11"/>
          </p:nvPr>
        </p:nvSpPr>
        <p:spPr>
          <a:xfrm>
            <a:off x="4529798" y="6096000"/>
            <a:ext cx="4249078" cy="487363"/>
          </a:xfrm>
        </p:spPr>
        <p:txBody>
          <a:bodyPr/>
          <a:lstStyle/>
          <a:p>
            <a:r>
              <a:rPr lang="en-GB" dirty="0" err="1" smtClean="0"/>
              <a:t>Overman</a:t>
            </a:r>
            <a:r>
              <a:rPr lang="en-GB" dirty="0" smtClean="0"/>
              <a:t> MJ,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519</a:t>
            </a:r>
            <a:endParaRPr lang="en-GB" dirty="0"/>
          </a:p>
        </p:txBody>
      </p:sp>
      <p:graphicFrame>
        <p:nvGraphicFramePr>
          <p:cNvPr id="71" name="Table 70"/>
          <p:cNvGraphicFramePr>
            <a:graphicFrameLocks noGrp="1"/>
          </p:cNvGraphicFramePr>
          <p:nvPr>
            <p:extLst>
              <p:ext uri="{D42A27DB-BD31-4B8C-83A1-F6EECF244321}">
                <p14:modId xmlns:p14="http://schemas.microsoft.com/office/powerpoint/2010/main" val="3261456252"/>
              </p:ext>
            </p:extLst>
          </p:nvPr>
        </p:nvGraphicFramePr>
        <p:xfrm>
          <a:off x="390528" y="4691481"/>
          <a:ext cx="4123866" cy="853440"/>
        </p:xfrm>
        <a:graphic>
          <a:graphicData uri="http://schemas.openxmlformats.org/drawingml/2006/table">
            <a:tbl>
              <a:tblPr firstRow="1" bandRow="1">
                <a:tableStyleId>{2D5ABB26-0587-4C30-8999-92F81FD0307C}</a:tableStyleId>
              </a:tblPr>
              <a:tblGrid>
                <a:gridCol w="1895472"/>
                <a:gridCol w="1143000"/>
                <a:gridCol w="1085394"/>
              </a:tblGrid>
              <a:tr h="117856">
                <a:tc>
                  <a:txBody>
                    <a:bodyPr/>
                    <a:lstStyle/>
                    <a:p>
                      <a:r>
                        <a:rPr lang="en-GB" sz="1100" dirty="0" smtClean="0">
                          <a:solidFill>
                            <a:srgbClr val="4D4D4D"/>
                          </a:solidFill>
                        </a:rPr>
                        <a:t>ORR, n/N (%)</a:t>
                      </a:r>
                      <a:endParaRPr lang="en-GB" sz="1100" dirty="0">
                        <a:solidFill>
                          <a:srgbClr val="4D4D4D"/>
                        </a:solidFill>
                      </a:endParaRPr>
                    </a:p>
                  </a:txBody>
                  <a:tcP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en-GB" sz="1100" dirty="0" smtClean="0">
                          <a:solidFill>
                            <a:srgbClr val="4D4D4D"/>
                          </a:solidFill>
                        </a:rPr>
                        <a:t>Investigator</a:t>
                      </a:r>
                      <a:endParaRPr lang="en-GB" sz="1100" dirty="0">
                        <a:solidFill>
                          <a:srgbClr val="4D4D4D"/>
                        </a:solidFill>
                      </a:endParaRPr>
                    </a:p>
                  </a:txBody>
                  <a:tcP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en-GB" sz="1100" dirty="0" smtClean="0">
                          <a:solidFill>
                            <a:srgbClr val="4D4D4D"/>
                          </a:solidFill>
                        </a:rPr>
                        <a:t>BICR</a:t>
                      </a:r>
                      <a:endParaRPr lang="en-GB" sz="1100" dirty="0">
                        <a:solidFill>
                          <a:srgbClr val="4D4D4D"/>
                        </a:solidFill>
                      </a:endParaRPr>
                    </a:p>
                  </a:txBody>
                  <a:tcP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r>
              <a:tr h="151384">
                <a:tc>
                  <a:txBody>
                    <a:bodyPr/>
                    <a:lstStyle/>
                    <a:p>
                      <a:r>
                        <a:rPr lang="en-GB" sz="1100" dirty="0" smtClean="0">
                          <a:solidFill>
                            <a:srgbClr val="4D4D4D"/>
                          </a:solidFill>
                        </a:rPr>
                        <a:t>Tumour PD-L1 expression</a:t>
                      </a:r>
                    </a:p>
                    <a:p>
                      <a:pPr marL="92075" indent="0"/>
                      <a:r>
                        <a:rPr lang="en-GB" sz="1100" dirty="0" smtClean="0">
                          <a:solidFill>
                            <a:srgbClr val="4D4D4D"/>
                          </a:solidFill>
                        </a:rPr>
                        <a:t>≥1%</a:t>
                      </a:r>
                    </a:p>
                    <a:p>
                      <a:pPr marL="92075" indent="0"/>
                      <a:r>
                        <a:rPr lang="en-GB" sz="1100" dirty="0" smtClean="0">
                          <a:solidFill>
                            <a:srgbClr val="4D4D4D"/>
                          </a:solidFill>
                        </a:rPr>
                        <a:t>&lt;1%</a:t>
                      </a:r>
                      <a:endParaRPr lang="en-GB" sz="1100" dirty="0">
                        <a:solidFill>
                          <a:srgbClr val="4D4D4D"/>
                        </a:solidFill>
                      </a:endParaRPr>
                    </a:p>
                  </a:txBody>
                  <a:tcP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endParaRPr lang="en-GB" sz="1100" dirty="0" smtClean="0">
                        <a:solidFill>
                          <a:srgbClr val="4D4D4D"/>
                        </a:solidFill>
                      </a:endParaRPr>
                    </a:p>
                    <a:p>
                      <a:pPr algn="ctr"/>
                      <a:r>
                        <a:rPr lang="en-GB" sz="1100" dirty="0" smtClean="0">
                          <a:solidFill>
                            <a:srgbClr val="4D4D4D"/>
                          </a:solidFill>
                        </a:rPr>
                        <a:t>6/21 (28.6)</a:t>
                      </a:r>
                    </a:p>
                    <a:p>
                      <a:pPr algn="ctr"/>
                      <a:r>
                        <a:rPr lang="en-GB" sz="1100" dirty="0" smtClean="0">
                          <a:solidFill>
                            <a:srgbClr val="4D4D4D"/>
                          </a:solidFill>
                        </a:rPr>
                        <a:t>13/45 (28.9)</a:t>
                      </a:r>
                      <a:endParaRPr lang="en-GB" sz="1100" dirty="0">
                        <a:solidFill>
                          <a:srgbClr val="4D4D4D"/>
                        </a:solidFill>
                      </a:endParaRPr>
                    </a:p>
                  </a:txBody>
                  <a:tcP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endParaRPr lang="en-GB" sz="1100" dirty="0" smtClean="0">
                        <a:solidFill>
                          <a:srgbClr val="4D4D4D"/>
                        </a:solidFill>
                      </a:endParaRPr>
                    </a:p>
                    <a:p>
                      <a:pPr algn="ctr"/>
                      <a:r>
                        <a:rPr lang="en-GB" sz="1100" dirty="0" smtClean="0">
                          <a:solidFill>
                            <a:srgbClr val="4D4D4D"/>
                          </a:solidFill>
                        </a:rPr>
                        <a:t>7/20 (35.0)</a:t>
                      </a:r>
                    </a:p>
                    <a:p>
                      <a:pPr algn="ctr"/>
                      <a:r>
                        <a:rPr lang="en-GB" sz="1100" dirty="0" smtClean="0">
                          <a:solidFill>
                            <a:srgbClr val="4D4D4D"/>
                          </a:solidFill>
                        </a:rPr>
                        <a:t>11/45 (24.4)</a:t>
                      </a:r>
                      <a:endParaRPr lang="en-GB" sz="1100" dirty="0">
                        <a:solidFill>
                          <a:srgbClr val="4D4D4D"/>
                        </a:solidFill>
                      </a:endParaRPr>
                    </a:p>
                  </a:txBody>
                  <a:tcP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r>
            </a:tbl>
          </a:graphicData>
        </a:graphic>
      </p:graphicFrame>
      <p:grpSp>
        <p:nvGrpSpPr>
          <p:cNvPr id="6" name="Group 5"/>
          <p:cNvGrpSpPr/>
          <p:nvPr/>
        </p:nvGrpSpPr>
        <p:grpSpPr>
          <a:xfrm>
            <a:off x="41179" y="2208982"/>
            <a:ext cx="3876190" cy="2316660"/>
            <a:chOff x="842576" y="1652370"/>
            <a:chExt cx="6523830" cy="4574891"/>
          </a:xfrm>
        </p:grpSpPr>
        <p:grpSp>
          <p:nvGrpSpPr>
            <p:cNvPr id="8" name="Group 7"/>
            <p:cNvGrpSpPr/>
            <p:nvPr/>
          </p:nvGrpSpPr>
          <p:grpSpPr>
            <a:xfrm>
              <a:off x="2291341" y="1973094"/>
              <a:ext cx="5075065" cy="3926658"/>
              <a:chOff x="2291341" y="1973094"/>
              <a:chExt cx="5075065" cy="3926658"/>
            </a:xfrm>
          </p:grpSpPr>
          <p:cxnSp>
            <p:nvCxnSpPr>
              <p:cNvPr id="9" name="Straight Connector 8"/>
              <p:cNvCxnSpPr/>
              <p:nvPr/>
            </p:nvCxnSpPr>
            <p:spPr>
              <a:xfrm>
                <a:off x="2401643" y="1973094"/>
                <a:ext cx="0" cy="3906804"/>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91341" y="2456953"/>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91341" y="2951246"/>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91341" y="3445539"/>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91341" y="3939832"/>
                <a:ext cx="5075065"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91341" y="4434125"/>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91341" y="4928418"/>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91341" y="5422711"/>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91341" y="5899752"/>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91341" y="1982370"/>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rot="16200000">
              <a:off x="-1056367" y="3551313"/>
              <a:ext cx="4574891" cy="777006"/>
            </a:xfrm>
            <a:prstGeom prst="rect">
              <a:avLst/>
            </a:prstGeom>
            <a:noFill/>
          </p:spPr>
          <p:txBody>
            <a:bodyPr wrap="none" rtlCol="0">
              <a:spAutoFit/>
            </a:bodyPr>
            <a:lstStyle/>
            <a:p>
              <a:pPr algn="ctr"/>
              <a:r>
                <a:rPr lang="en-GB" sz="1200" dirty="0" smtClean="0">
                  <a:solidFill>
                    <a:srgbClr val="4D4D4D"/>
                  </a:solidFill>
                </a:rPr>
                <a:t>Investigator-assessed best </a:t>
              </a:r>
            </a:p>
            <a:p>
              <a:pPr algn="ctr"/>
              <a:r>
                <a:rPr lang="en-GB" sz="1200" dirty="0" smtClean="0">
                  <a:solidFill>
                    <a:srgbClr val="4D4D4D"/>
                  </a:solidFill>
                </a:rPr>
                <a:t>change in target lesion size, %</a:t>
              </a:r>
              <a:endParaRPr lang="en-GB" sz="1200" dirty="0">
                <a:solidFill>
                  <a:srgbClr val="4D4D4D"/>
                </a:solidFill>
              </a:endParaRPr>
            </a:p>
          </p:txBody>
        </p:sp>
        <p:sp>
          <p:nvSpPr>
            <p:cNvPr id="20" name="TextBox 19"/>
            <p:cNvSpPr txBox="1"/>
            <p:nvPr/>
          </p:nvSpPr>
          <p:spPr>
            <a:xfrm>
              <a:off x="1573539" y="1690317"/>
              <a:ext cx="739775" cy="547012"/>
            </a:xfrm>
            <a:prstGeom prst="rect">
              <a:avLst/>
            </a:prstGeom>
            <a:noFill/>
          </p:spPr>
          <p:txBody>
            <a:bodyPr wrap="none" rtlCol="0" anchor="ctr" anchorCtr="0">
              <a:spAutoFit/>
            </a:bodyPr>
            <a:lstStyle/>
            <a:p>
              <a:pPr algn="r"/>
              <a:r>
                <a:rPr lang="en-GB" sz="1200" dirty="0" smtClean="0">
                  <a:solidFill>
                    <a:srgbClr val="4D4D4D"/>
                  </a:solidFill>
                </a:rPr>
                <a:t>100</a:t>
              </a:r>
              <a:endParaRPr lang="en-GB" sz="1200" dirty="0">
                <a:solidFill>
                  <a:srgbClr val="4D4D4D"/>
                </a:solidFill>
              </a:endParaRPr>
            </a:p>
          </p:txBody>
        </p:sp>
        <p:sp>
          <p:nvSpPr>
            <p:cNvPr id="21" name="TextBox 20"/>
            <p:cNvSpPr txBox="1"/>
            <p:nvPr/>
          </p:nvSpPr>
          <p:spPr>
            <a:xfrm>
              <a:off x="1716531" y="2170505"/>
              <a:ext cx="596783" cy="547012"/>
            </a:xfrm>
            <a:prstGeom prst="rect">
              <a:avLst/>
            </a:prstGeom>
            <a:noFill/>
          </p:spPr>
          <p:txBody>
            <a:bodyPr wrap="none" rtlCol="0" anchor="ctr" anchorCtr="0">
              <a:spAutoFit/>
            </a:bodyPr>
            <a:lstStyle/>
            <a:p>
              <a:pPr algn="r"/>
              <a:r>
                <a:rPr lang="en-GB" sz="1200" dirty="0" smtClean="0">
                  <a:solidFill>
                    <a:srgbClr val="4D4D4D"/>
                  </a:solidFill>
                </a:rPr>
                <a:t>75</a:t>
              </a:r>
              <a:endParaRPr lang="en-GB" sz="1200" dirty="0">
                <a:solidFill>
                  <a:srgbClr val="4D4D4D"/>
                </a:solidFill>
              </a:endParaRPr>
            </a:p>
          </p:txBody>
        </p:sp>
        <p:sp>
          <p:nvSpPr>
            <p:cNvPr id="22" name="TextBox 21"/>
            <p:cNvSpPr txBox="1"/>
            <p:nvPr/>
          </p:nvSpPr>
          <p:spPr>
            <a:xfrm>
              <a:off x="1716531" y="2667943"/>
              <a:ext cx="596783" cy="547012"/>
            </a:xfrm>
            <a:prstGeom prst="rect">
              <a:avLst/>
            </a:prstGeom>
            <a:noFill/>
          </p:spPr>
          <p:txBody>
            <a:bodyPr wrap="none" rtlCol="0" anchor="ctr" anchorCtr="0">
              <a:spAutoFit/>
            </a:bodyPr>
            <a:lstStyle/>
            <a:p>
              <a:pPr algn="r"/>
              <a:r>
                <a:rPr lang="en-GB" sz="1200" dirty="0" smtClean="0">
                  <a:solidFill>
                    <a:srgbClr val="4D4D4D"/>
                  </a:solidFill>
                </a:rPr>
                <a:t>50</a:t>
              </a:r>
              <a:endParaRPr lang="en-GB" sz="1200" dirty="0">
                <a:solidFill>
                  <a:srgbClr val="4D4D4D"/>
                </a:solidFill>
              </a:endParaRPr>
            </a:p>
          </p:txBody>
        </p:sp>
        <p:sp>
          <p:nvSpPr>
            <p:cNvPr id="23" name="TextBox 22"/>
            <p:cNvSpPr txBox="1"/>
            <p:nvPr/>
          </p:nvSpPr>
          <p:spPr>
            <a:xfrm>
              <a:off x="1716531" y="3156760"/>
              <a:ext cx="596783" cy="547012"/>
            </a:xfrm>
            <a:prstGeom prst="rect">
              <a:avLst/>
            </a:prstGeom>
            <a:noFill/>
          </p:spPr>
          <p:txBody>
            <a:bodyPr wrap="none" rtlCol="0" anchor="ctr" anchorCtr="0">
              <a:spAutoFit/>
            </a:bodyPr>
            <a:lstStyle/>
            <a:p>
              <a:pPr algn="r"/>
              <a:r>
                <a:rPr lang="en-GB" sz="1200" dirty="0" smtClean="0">
                  <a:solidFill>
                    <a:srgbClr val="4D4D4D"/>
                  </a:solidFill>
                </a:rPr>
                <a:t>25</a:t>
              </a:r>
              <a:endParaRPr lang="en-GB" sz="1200" dirty="0">
                <a:solidFill>
                  <a:srgbClr val="4D4D4D"/>
                </a:solidFill>
              </a:endParaRPr>
            </a:p>
          </p:txBody>
        </p:sp>
        <p:sp>
          <p:nvSpPr>
            <p:cNvPr id="24" name="TextBox 23"/>
            <p:cNvSpPr txBox="1"/>
            <p:nvPr/>
          </p:nvSpPr>
          <p:spPr>
            <a:xfrm>
              <a:off x="1859520" y="3666500"/>
              <a:ext cx="453795" cy="547012"/>
            </a:xfrm>
            <a:prstGeom prst="rect">
              <a:avLst/>
            </a:prstGeom>
            <a:noFill/>
          </p:spPr>
          <p:txBody>
            <a:bodyPr wrap="none" rtlCol="0">
              <a:spAutoFit/>
            </a:bodyPr>
            <a:lstStyle/>
            <a:p>
              <a:pPr algn="r"/>
              <a:r>
                <a:rPr lang="en-GB" sz="1200" dirty="0" smtClean="0">
                  <a:solidFill>
                    <a:srgbClr val="4D4D4D"/>
                  </a:solidFill>
                </a:rPr>
                <a:t>0</a:t>
              </a:r>
              <a:endParaRPr lang="en-GB" sz="1200" dirty="0">
                <a:solidFill>
                  <a:srgbClr val="4D4D4D"/>
                </a:solidFill>
              </a:endParaRPr>
            </a:p>
          </p:txBody>
        </p:sp>
        <p:sp>
          <p:nvSpPr>
            <p:cNvPr id="25" name="TextBox 24"/>
            <p:cNvSpPr txBox="1"/>
            <p:nvPr/>
          </p:nvSpPr>
          <p:spPr>
            <a:xfrm>
              <a:off x="1573539" y="4149588"/>
              <a:ext cx="739775" cy="547012"/>
            </a:xfrm>
            <a:prstGeom prst="rect">
              <a:avLst/>
            </a:prstGeom>
            <a:noFill/>
          </p:spPr>
          <p:txBody>
            <a:bodyPr wrap="none" rtlCol="0" anchor="ctr" anchorCtr="0">
              <a:spAutoFit/>
            </a:bodyPr>
            <a:lstStyle/>
            <a:p>
              <a:pPr algn="r"/>
              <a:r>
                <a:rPr lang="en-GB" sz="1200" dirty="0" smtClean="0">
                  <a:solidFill>
                    <a:srgbClr val="4D4D4D"/>
                  </a:solidFill>
                </a:rPr>
                <a:t>–25</a:t>
              </a:r>
              <a:endParaRPr lang="en-GB" sz="1200" dirty="0">
                <a:solidFill>
                  <a:srgbClr val="4D4D4D"/>
                </a:solidFill>
              </a:endParaRPr>
            </a:p>
          </p:txBody>
        </p:sp>
        <p:sp>
          <p:nvSpPr>
            <p:cNvPr id="26" name="TextBox 25"/>
            <p:cNvSpPr txBox="1"/>
            <p:nvPr/>
          </p:nvSpPr>
          <p:spPr>
            <a:xfrm>
              <a:off x="1573539" y="4644270"/>
              <a:ext cx="739775" cy="547012"/>
            </a:xfrm>
            <a:prstGeom prst="rect">
              <a:avLst/>
            </a:prstGeom>
            <a:noFill/>
          </p:spPr>
          <p:txBody>
            <a:bodyPr wrap="none" rtlCol="0" anchor="ctr" anchorCtr="0">
              <a:spAutoFit/>
            </a:bodyPr>
            <a:lstStyle/>
            <a:p>
              <a:pPr algn="r"/>
              <a:r>
                <a:rPr lang="en-GB" sz="1200" dirty="0" smtClean="0">
                  <a:solidFill>
                    <a:srgbClr val="4D4D4D"/>
                  </a:solidFill>
                </a:rPr>
                <a:t>–50</a:t>
              </a:r>
              <a:endParaRPr lang="en-GB" sz="1200" dirty="0">
                <a:solidFill>
                  <a:srgbClr val="4D4D4D"/>
                </a:solidFill>
              </a:endParaRPr>
            </a:p>
          </p:txBody>
        </p:sp>
        <p:sp>
          <p:nvSpPr>
            <p:cNvPr id="27" name="TextBox 26"/>
            <p:cNvSpPr txBox="1"/>
            <p:nvPr/>
          </p:nvSpPr>
          <p:spPr>
            <a:xfrm>
              <a:off x="1573539" y="5147576"/>
              <a:ext cx="739775" cy="547012"/>
            </a:xfrm>
            <a:prstGeom prst="rect">
              <a:avLst/>
            </a:prstGeom>
            <a:noFill/>
          </p:spPr>
          <p:txBody>
            <a:bodyPr wrap="none" rtlCol="0" anchor="ctr" anchorCtr="0">
              <a:spAutoFit/>
            </a:bodyPr>
            <a:lstStyle/>
            <a:p>
              <a:pPr algn="r"/>
              <a:r>
                <a:rPr lang="en-GB" sz="1200" dirty="0" smtClean="0">
                  <a:solidFill>
                    <a:srgbClr val="4D4D4D"/>
                  </a:solidFill>
                </a:rPr>
                <a:t>–75</a:t>
              </a:r>
              <a:endParaRPr lang="en-GB" sz="1200" dirty="0">
                <a:solidFill>
                  <a:srgbClr val="4D4D4D"/>
                </a:solidFill>
              </a:endParaRPr>
            </a:p>
          </p:txBody>
        </p:sp>
        <p:sp>
          <p:nvSpPr>
            <p:cNvPr id="28" name="TextBox 27"/>
            <p:cNvSpPr txBox="1"/>
            <p:nvPr/>
          </p:nvSpPr>
          <p:spPr>
            <a:xfrm>
              <a:off x="1430549" y="5607753"/>
              <a:ext cx="882766" cy="547012"/>
            </a:xfrm>
            <a:prstGeom prst="rect">
              <a:avLst/>
            </a:prstGeom>
            <a:noFill/>
          </p:spPr>
          <p:txBody>
            <a:bodyPr wrap="none" rtlCol="0" anchor="ctr" anchorCtr="0">
              <a:spAutoFit/>
            </a:bodyPr>
            <a:lstStyle/>
            <a:p>
              <a:pPr algn="r"/>
              <a:r>
                <a:rPr lang="en-GB" sz="1200" dirty="0" smtClean="0">
                  <a:solidFill>
                    <a:srgbClr val="4D4D4D"/>
                  </a:solidFill>
                </a:rPr>
                <a:t>–100</a:t>
              </a:r>
              <a:endParaRPr lang="en-GB" sz="1200" dirty="0">
                <a:solidFill>
                  <a:srgbClr val="4D4D4D"/>
                </a:solidFill>
              </a:endParaRPr>
            </a:p>
          </p:txBody>
        </p:sp>
      </p:grpSp>
      <p:grpSp>
        <p:nvGrpSpPr>
          <p:cNvPr id="115" name="Group 114"/>
          <p:cNvGrpSpPr/>
          <p:nvPr/>
        </p:nvGrpSpPr>
        <p:grpSpPr>
          <a:xfrm>
            <a:off x="1112533" y="2364333"/>
            <a:ext cx="2647556" cy="1805244"/>
            <a:chOff x="1112533" y="2364333"/>
            <a:chExt cx="2647556" cy="1805244"/>
          </a:xfrm>
          <a:solidFill>
            <a:srgbClr val="E75C00"/>
          </a:solidFill>
        </p:grpSpPr>
        <p:sp>
          <p:nvSpPr>
            <p:cNvPr id="29" name="Rectangle 28"/>
            <p:cNvSpPr/>
            <p:nvPr/>
          </p:nvSpPr>
          <p:spPr>
            <a:xfrm rot="10800000">
              <a:off x="1112533" y="2364333"/>
              <a:ext cx="36000" cy="10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2" name="Rectangle 31"/>
            <p:cNvSpPr/>
            <p:nvPr/>
          </p:nvSpPr>
          <p:spPr>
            <a:xfrm rot="10800000">
              <a:off x="1160159" y="2724333"/>
              <a:ext cx="36000" cy="64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3" name="Rectangle 32"/>
            <p:cNvSpPr/>
            <p:nvPr/>
          </p:nvSpPr>
          <p:spPr>
            <a:xfrm rot="10800000">
              <a:off x="1434004" y="3120333"/>
              <a:ext cx="36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4" name="Rectangle 33"/>
            <p:cNvSpPr/>
            <p:nvPr/>
          </p:nvSpPr>
          <p:spPr>
            <a:xfrm rot="10800000">
              <a:off x="1481631" y="3120333"/>
              <a:ext cx="36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 name="Rectangle 34"/>
            <p:cNvSpPr/>
            <p:nvPr/>
          </p:nvSpPr>
          <p:spPr>
            <a:xfrm rot="10800000">
              <a:off x="1526877" y="3120333"/>
              <a:ext cx="36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 name="Rectangle 35"/>
            <p:cNvSpPr/>
            <p:nvPr/>
          </p:nvSpPr>
          <p:spPr>
            <a:xfrm rot="10800000">
              <a:off x="1617364" y="3181533"/>
              <a:ext cx="36000" cy="19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 name="Rectangle 36"/>
            <p:cNvSpPr/>
            <p:nvPr/>
          </p:nvSpPr>
          <p:spPr>
            <a:xfrm rot="10800000">
              <a:off x="1668914" y="3192333"/>
              <a:ext cx="36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8" name="Rectangle 37"/>
            <p:cNvSpPr/>
            <p:nvPr/>
          </p:nvSpPr>
          <p:spPr>
            <a:xfrm rot="10800000">
              <a:off x="1939539" y="3282332"/>
              <a:ext cx="36000" cy="9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9" name="Rectangle 38"/>
            <p:cNvSpPr/>
            <p:nvPr/>
          </p:nvSpPr>
          <p:spPr>
            <a:xfrm rot="10800000">
              <a:off x="1983947" y="3318332"/>
              <a:ext cx="36000" cy="5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0" name="Rectangle 39"/>
            <p:cNvSpPr/>
            <p:nvPr/>
          </p:nvSpPr>
          <p:spPr>
            <a:xfrm rot="10800000">
              <a:off x="2073879" y="3336332"/>
              <a:ext cx="36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1" name="Rectangle 40"/>
            <p:cNvSpPr/>
            <p:nvPr/>
          </p:nvSpPr>
          <p:spPr>
            <a:xfrm>
              <a:off x="2483454" y="3377577"/>
              <a:ext cx="36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2" name="Rectangle 41"/>
            <p:cNvSpPr/>
            <p:nvPr/>
          </p:nvSpPr>
          <p:spPr>
            <a:xfrm>
              <a:off x="2807304" y="3377577"/>
              <a:ext cx="36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3" name="Rectangle 42"/>
            <p:cNvSpPr/>
            <p:nvPr/>
          </p:nvSpPr>
          <p:spPr>
            <a:xfrm>
              <a:off x="2857311" y="3377577"/>
              <a:ext cx="36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4" name="Rectangle 43"/>
            <p:cNvSpPr/>
            <p:nvPr/>
          </p:nvSpPr>
          <p:spPr>
            <a:xfrm>
              <a:off x="2943037" y="3377577"/>
              <a:ext cx="36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5" name="Rectangle 44"/>
            <p:cNvSpPr/>
            <p:nvPr/>
          </p:nvSpPr>
          <p:spPr>
            <a:xfrm>
              <a:off x="2993044" y="3377577"/>
              <a:ext cx="36000" cy="39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6" name="Rectangle 45"/>
            <p:cNvSpPr/>
            <p:nvPr/>
          </p:nvSpPr>
          <p:spPr>
            <a:xfrm>
              <a:off x="3674082" y="3377577"/>
              <a:ext cx="36000" cy="77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7" name="Rectangle 46"/>
            <p:cNvSpPr/>
            <p:nvPr/>
          </p:nvSpPr>
          <p:spPr>
            <a:xfrm>
              <a:off x="3724089" y="3377577"/>
              <a:ext cx="36000" cy="79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8" name="Rectangle 47"/>
            <p:cNvSpPr/>
            <p:nvPr/>
          </p:nvSpPr>
          <p:spPr>
            <a:xfrm>
              <a:off x="3219261" y="3377577"/>
              <a:ext cx="36000"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9" name="Rectangle 48"/>
            <p:cNvSpPr/>
            <p:nvPr/>
          </p:nvSpPr>
          <p:spPr>
            <a:xfrm>
              <a:off x="3585974" y="3377577"/>
              <a:ext cx="36000" cy="68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0" name="Rectangle 49"/>
            <p:cNvSpPr/>
            <p:nvPr/>
          </p:nvSpPr>
          <p:spPr>
            <a:xfrm>
              <a:off x="2289315" y="2849881"/>
              <a:ext cx="45719"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sp>
        <p:nvSpPr>
          <p:cNvPr id="51" name="Rectangle 50"/>
          <p:cNvSpPr/>
          <p:nvPr/>
        </p:nvSpPr>
        <p:spPr>
          <a:xfrm>
            <a:off x="2285405" y="3002281"/>
            <a:ext cx="4571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 name="Rectangle 29"/>
          <p:cNvSpPr/>
          <p:nvPr/>
        </p:nvSpPr>
        <p:spPr>
          <a:xfrm>
            <a:off x="2940650" y="3773577"/>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3" name="Rectangle 52"/>
          <p:cNvSpPr/>
          <p:nvPr/>
        </p:nvSpPr>
        <p:spPr>
          <a:xfrm>
            <a:off x="2285405" y="3149871"/>
            <a:ext cx="45719"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4" name="Rectangle 53"/>
          <p:cNvSpPr/>
          <p:nvPr/>
        </p:nvSpPr>
        <p:spPr>
          <a:xfrm>
            <a:off x="2993044" y="3791041"/>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5" name="Rectangle 54"/>
          <p:cNvSpPr/>
          <p:nvPr/>
        </p:nvSpPr>
        <p:spPr>
          <a:xfrm>
            <a:off x="3081438" y="3805977"/>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6" name="Rectangle 55"/>
          <p:cNvSpPr/>
          <p:nvPr/>
        </p:nvSpPr>
        <p:spPr>
          <a:xfrm>
            <a:off x="3126974" y="3820913"/>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7" name="Rectangle 56"/>
          <p:cNvSpPr/>
          <p:nvPr/>
        </p:nvSpPr>
        <p:spPr>
          <a:xfrm>
            <a:off x="3172510" y="3835849"/>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8" name="Rectangle 57"/>
          <p:cNvSpPr/>
          <p:nvPr/>
        </p:nvSpPr>
        <p:spPr>
          <a:xfrm>
            <a:off x="3218046" y="3850785"/>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9" name="Rectangle 58"/>
          <p:cNvSpPr/>
          <p:nvPr/>
        </p:nvSpPr>
        <p:spPr>
          <a:xfrm>
            <a:off x="3263582" y="3851435"/>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0" name="Rectangle 59"/>
          <p:cNvSpPr/>
          <p:nvPr/>
        </p:nvSpPr>
        <p:spPr>
          <a:xfrm>
            <a:off x="3309118" y="3866371"/>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1" name="Rectangle 60"/>
          <p:cNvSpPr/>
          <p:nvPr/>
        </p:nvSpPr>
        <p:spPr>
          <a:xfrm>
            <a:off x="3354654" y="3881307"/>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2" name="Rectangle 61"/>
          <p:cNvSpPr/>
          <p:nvPr/>
        </p:nvSpPr>
        <p:spPr>
          <a:xfrm>
            <a:off x="3400190" y="3943863"/>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3" name="Rectangle 62"/>
          <p:cNvSpPr/>
          <p:nvPr/>
        </p:nvSpPr>
        <p:spPr>
          <a:xfrm>
            <a:off x="3445726" y="3973085"/>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4" name="Rectangle 63"/>
          <p:cNvSpPr/>
          <p:nvPr/>
        </p:nvSpPr>
        <p:spPr>
          <a:xfrm>
            <a:off x="3491262" y="4002307"/>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5" name="Rectangle 64"/>
          <p:cNvSpPr/>
          <p:nvPr/>
        </p:nvSpPr>
        <p:spPr>
          <a:xfrm>
            <a:off x="3536798" y="4067244"/>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6" name="Rectangle 65"/>
          <p:cNvSpPr/>
          <p:nvPr/>
        </p:nvSpPr>
        <p:spPr>
          <a:xfrm>
            <a:off x="3582334" y="4094085"/>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7" name="Rectangle 66"/>
          <p:cNvSpPr/>
          <p:nvPr/>
        </p:nvSpPr>
        <p:spPr>
          <a:xfrm>
            <a:off x="3627870" y="4135212"/>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8" name="Rectangle 67"/>
          <p:cNvSpPr/>
          <p:nvPr/>
        </p:nvSpPr>
        <p:spPr>
          <a:xfrm>
            <a:off x="3673406" y="4176339"/>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9" name="Rectangle 68"/>
          <p:cNvSpPr/>
          <p:nvPr/>
        </p:nvSpPr>
        <p:spPr>
          <a:xfrm>
            <a:off x="3718942" y="4191275"/>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0" name="Rectangle 69"/>
          <p:cNvSpPr/>
          <p:nvPr/>
        </p:nvSpPr>
        <p:spPr>
          <a:xfrm>
            <a:off x="3771621" y="4194306"/>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1" name="TextBox 30"/>
          <p:cNvSpPr txBox="1"/>
          <p:nvPr/>
        </p:nvSpPr>
        <p:spPr>
          <a:xfrm>
            <a:off x="2408014" y="2739428"/>
            <a:ext cx="1208985" cy="553998"/>
          </a:xfrm>
          <a:prstGeom prst="rect">
            <a:avLst/>
          </a:prstGeom>
          <a:noFill/>
        </p:spPr>
        <p:txBody>
          <a:bodyPr wrap="none" rtlCol="0">
            <a:spAutoFit/>
          </a:bodyPr>
          <a:lstStyle/>
          <a:p>
            <a:r>
              <a:rPr lang="en-GB" sz="1000" dirty="0" smtClean="0">
                <a:solidFill>
                  <a:srgbClr val="4D4D4D"/>
                </a:solidFill>
              </a:rPr>
              <a:t>≥1%</a:t>
            </a:r>
          </a:p>
          <a:p>
            <a:r>
              <a:rPr lang="en-GB" sz="1000" dirty="0" smtClean="0">
                <a:solidFill>
                  <a:srgbClr val="4D4D4D"/>
                </a:solidFill>
              </a:rPr>
              <a:t>&lt;1%</a:t>
            </a:r>
          </a:p>
          <a:p>
            <a:r>
              <a:rPr lang="en-GB" sz="1000" dirty="0" smtClean="0">
                <a:solidFill>
                  <a:srgbClr val="4D4D4D"/>
                </a:solidFill>
              </a:rPr>
              <a:t>Confirmed CR/PR</a:t>
            </a:r>
            <a:endParaRPr lang="en-GB" sz="1000" dirty="0">
              <a:solidFill>
                <a:srgbClr val="4D4D4D"/>
              </a:solidFill>
            </a:endParaRPr>
          </a:p>
        </p:txBody>
      </p:sp>
      <p:sp>
        <p:nvSpPr>
          <p:cNvPr id="72" name="Rectangle 71"/>
          <p:cNvSpPr/>
          <p:nvPr/>
        </p:nvSpPr>
        <p:spPr>
          <a:xfrm rot="10800000">
            <a:off x="2123205" y="3349199"/>
            <a:ext cx="36000" cy="1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3" name="Rectangle 72"/>
          <p:cNvSpPr/>
          <p:nvPr/>
        </p:nvSpPr>
        <p:spPr>
          <a:xfrm rot="10800000">
            <a:off x="2027090" y="3331199"/>
            <a:ext cx="36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4" name="Rectangle 73"/>
          <p:cNvSpPr/>
          <p:nvPr/>
        </p:nvSpPr>
        <p:spPr>
          <a:xfrm rot="10800000">
            <a:off x="1893706" y="3259607"/>
            <a:ext cx="36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5" name="Rectangle 74"/>
          <p:cNvSpPr/>
          <p:nvPr/>
        </p:nvSpPr>
        <p:spPr>
          <a:xfrm rot="10800000">
            <a:off x="1570020" y="3151608"/>
            <a:ext cx="3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6" name="Rectangle 75"/>
          <p:cNvSpPr/>
          <p:nvPr/>
        </p:nvSpPr>
        <p:spPr>
          <a:xfrm rot="10800000">
            <a:off x="1848461" y="3241608"/>
            <a:ext cx="36000" cy="12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7" name="Rectangle 76"/>
          <p:cNvSpPr/>
          <p:nvPr/>
        </p:nvSpPr>
        <p:spPr>
          <a:xfrm rot="10800000">
            <a:off x="1803216" y="3223608"/>
            <a:ext cx="36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8" name="Rectangle 77"/>
          <p:cNvSpPr/>
          <p:nvPr/>
        </p:nvSpPr>
        <p:spPr>
          <a:xfrm rot="10800000">
            <a:off x="1754871" y="3223608"/>
            <a:ext cx="36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9" name="Rectangle 78"/>
          <p:cNvSpPr/>
          <p:nvPr/>
        </p:nvSpPr>
        <p:spPr>
          <a:xfrm rot="10800000">
            <a:off x="1706526" y="3187608"/>
            <a:ext cx="36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0" name="Rectangle 79"/>
          <p:cNvSpPr/>
          <p:nvPr/>
        </p:nvSpPr>
        <p:spPr>
          <a:xfrm rot="10800000">
            <a:off x="1390421" y="3007608"/>
            <a:ext cx="36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1" name="Rectangle 80"/>
          <p:cNvSpPr/>
          <p:nvPr/>
        </p:nvSpPr>
        <p:spPr>
          <a:xfrm rot="10800000">
            <a:off x="1345176" y="2971608"/>
            <a:ext cx="36000"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2" name="Rectangle 81"/>
          <p:cNvSpPr/>
          <p:nvPr/>
        </p:nvSpPr>
        <p:spPr>
          <a:xfrm rot="10800000">
            <a:off x="1299931" y="2899608"/>
            <a:ext cx="36000" cy="46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3" name="Rectangle 82"/>
          <p:cNvSpPr/>
          <p:nvPr/>
        </p:nvSpPr>
        <p:spPr>
          <a:xfrm rot="10800000">
            <a:off x="1251586" y="2881608"/>
            <a:ext cx="36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4" name="Rectangle 83"/>
          <p:cNvSpPr/>
          <p:nvPr/>
        </p:nvSpPr>
        <p:spPr>
          <a:xfrm rot="10800000">
            <a:off x="1203241" y="2863608"/>
            <a:ext cx="36000"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5" name="Rectangle 84"/>
          <p:cNvSpPr/>
          <p:nvPr/>
        </p:nvSpPr>
        <p:spPr>
          <a:xfrm>
            <a:off x="2301077" y="3375755"/>
            <a:ext cx="36000" cy="5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6" name="Rectangle 85"/>
          <p:cNvSpPr/>
          <p:nvPr/>
        </p:nvSpPr>
        <p:spPr>
          <a:xfrm>
            <a:off x="2706634" y="3375755"/>
            <a:ext cx="36000" cy="16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7" name="Rectangle 86"/>
          <p:cNvSpPr/>
          <p:nvPr/>
        </p:nvSpPr>
        <p:spPr>
          <a:xfrm>
            <a:off x="2661389" y="3375755"/>
            <a:ext cx="36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8" name="Rectangle 87"/>
          <p:cNvSpPr/>
          <p:nvPr/>
        </p:nvSpPr>
        <p:spPr>
          <a:xfrm>
            <a:off x="2616144" y="3375755"/>
            <a:ext cx="36000" cy="12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9" name="Rectangle 88"/>
          <p:cNvSpPr/>
          <p:nvPr/>
        </p:nvSpPr>
        <p:spPr>
          <a:xfrm>
            <a:off x="2567799" y="3375755"/>
            <a:ext cx="36000" cy="12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0" name="Rectangle 89"/>
          <p:cNvSpPr/>
          <p:nvPr/>
        </p:nvSpPr>
        <p:spPr>
          <a:xfrm>
            <a:off x="2519454" y="3375755"/>
            <a:ext cx="36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1" name="Rectangle 90"/>
          <p:cNvSpPr/>
          <p:nvPr/>
        </p:nvSpPr>
        <p:spPr>
          <a:xfrm>
            <a:off x="2348982" y="3375755"/>
            <a:ext cx="36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2" name="Rectangle 91"/>
          <p:cNvSpPr/>
          <p:nvPr/>
        </p:nvSpPr>
        <p:spPr>
          <a:xfrm>
            <a:off x="2396887" y="3375755"/>
            <a:ext cx="36000" cy="79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3" name="Rectangle 92"/>
          <p:cNvSpPr/>
          <p:nvPr/>
        </p:nvSpPr>
        <p:spPr>
          <a:xfrm>
            <a:off x="2444792" y="3375755"/>
            <a:ext cx="360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4" name="Rectangle 93"/>
          <p:cNvSpPr/>
          <p:nvPr/>
        </p:nvSpPr>
        <p:spPr>
          <a:xfrm>
            <a:off x="2765692" y="3375755"/>
            <a:ext cx="36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5" name="Rectangle 94"/>
          <p:cNvSpPr/>
          <p:nvPr/>
        </p:nvSpPr>
        <p:spPr>
          <a:xfrm>
            <a:off x="2897599" y="3375755"/>
            <a:ext cx="36000" cy="2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6" name="Rectangle 95"/>
          <p:cNvSpPr/>
          <p:nvPr/>
        </p:nvSpPr>
        <p:spPr>
          <a:xfrm>
            <a:off x="3183076" y="3375755"/>
            <a:ext cx="360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7" name="Rectangle 96"/>
          <p:cNvSpPr/>
          <p:nvPr/>
        </p:nvSpPr>
        <p:spPr>
          <a:xfrm>
            <a:off x="3137831" y="3375755"/>
            <a:ext cx="360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8" name="Rectangle 97"/>
          <p:cNvSpPr/>
          <p:nvPr/>
        </p:nvSpPr>
        <p:spPr>
          <a:xfrm>
            <a:off x="3089486" y="3375755"/>
            <a:ext cx="36000"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9" name="Rectangle 98"/>
          <p:cNvSpPr/>
          <p:nvPr/>
        </p:nvSpPr>
        <p:spPr>
          <a:xfrm>
            <a:off x="3041141" y="3375755"/>
            <a:ext cx="36000"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0" name="Rectangle 99"/>
          <p:cNvSpPr/>
          <p:nvPr/>
        </p:nvSpPr>
        <p:spPr>
          <a:xfrm>
            <a:off x="3409726" y="3375755"/>
            <a:ext cx="36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1" name="Rectangle 100"/>
          <p:cNvSpPr/>
          <p:nvPr/>
        </p:nvSpPr>
        <p:spPr>
          <a:xfrm>
            <a:off x="3364481" y="3375755"/>
            <a:ext cx="36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 name="Rectangle 101"/>
          <p:cNvSpPr/>
          <p:nvPr/>
        </p:nvSpPr>
        <p:spPr>
          <a:xfrm>
            <a:off x="3316136" y="3375755"/>
            <a:ext cx="36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3" name="Rectangle 102"/>
          <p:cNvSpPr/>
          <p:nvPr/>
        </p:nvSpPr>
        <p:spPr>
          <a:xfrm>
            <a:off x="3267791" y="3375755"/>
            <a:ext cx="36000" cy="46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4" name="Rectangle 103"/>
          <p:cNvSpPr/>
          <p:nvPr/>
        </p:nvSpPr>
        <p:spPr>
          <a:xfrm>
            <a:off x="3545561" y="3375755"/>
            <a:ext cx="36000" cy="68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5" name="Rectangle 104"/>
          <p:cNvSpPr/>
          <p:nvPr/>
        </p:nvSpPr>
        <p:spPr>
          <a:xfrm>
            <a:off x="3500316" y="3375755"/>
            <a:ext cx="36000" cy="61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6" name="Rectangle 105"/>
          <p:cNvSpPr/>
          <p:nvPr/>
        </p:nvSpPr>
        <p:spPr>
          <a:xfrm>
            <a:off x="3451971" y="3375755"/>
            <a:ext cx="36000" cy="57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7" name="Rectangle 106"/>
          <p:cNvSpPr/>
          <p:nvPr/>
        </p:nvSpPr>
        <p:spPr>
          <a:xfrm>
            <a:off x="3630074" y="3375755"/>
            <a:ext cx="36000"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8" name="Rectangle 107"/>
          <p:cNvSpPr/>
          <p:nvPr/>
        </p:nvSpPr>
        <p:spPr>
          <a:xfrm>
            <a:off x="3769613" y="3375755"/>
            <a:ext cx="36000" cy="7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9" name="Rectangle 108"/>
          <p:cNvSpPr/>
          <p:nvPr/>
        </p:nvSpPr>
        <p:spPr>
          <a:xfrm>
            <a:off x="3810002" y="3375755"/>
            <a:ext cx="36000" cy="9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2" name="TextBox 51"/>
          <p:cNvSpPr txBox="1"/>
          <p:nvPr/>
        </p:nvSpPr>
        <p:spPr>
          <a:xfrm>
            <a:off x="1391929" y="1751290"/>
            <a:ext cx="2399504" cy="307777"/>
          </a:xfrm>
          <a:prstGeom prst="rect">
            <a:avLst/>
          </a:prstGeom>
          <a:noFill/>
        </p:spPr>
        <p:txBody>
          <a:bodyPr wrap="none" rtlCol="0">
            <a:spAutoFit/>
          </a:bodyPr>
          <a:lstStyle/>
          <a:p>
            <a:pPr algn="ctr"/>
            <a:r>
              <a:rPr lang="en-GB" sz="1400" b="1" dirty="0" smtClean="0">
                <a:solidFill>
                  <a:srgbClr val="4D4D4D"/>
                </a:solidFill>
              </a:rPr>
              <a:t>Tumour PD-L1 expression</a:t>
            </a:r>
            <a:endParaRPr lang="en-GB" sz="1400" b="1" dirty="0">
              <a:solidFill>
                <a:srgbClr val="4D4D4D"/>
              </a:solidFill>
            </a:endParaRPr>
          </a:p>
        </p:txBody>
      </p:sp>
      <p:sp>
        <p:nvSpPr>
          <p:cNvPr id="112" name="Rectangle 111"/>
          <p:cNvSpPr/>
          <p:nvPr/>
        </p:nvSpPr>
        <p:spPr>
          <a:xfrm>
            <a:off x="3811054" y="4383218"/>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111" name="Straight Connector 110"/>
          <p:cNvCxnSpPr/>
          <p:nvPr/>
        </p:nvCxnSpPr>
        <p:spPr>
          <a:xfrm flipV="1">
            <a:off x="967513" y="3645755"/>
            <a:ext cx="2949856" cy="18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grpSp>
        <p:nvGrpSpPr>
          <p:cNvPr id="117" name="Group 116"/>
          <p:cNvGrpSpPr/>
          <p:nvPr/>
        </p:nvGrpSpPr>
        <p:grpSpPr>
          <a:xfrm>
            <a:off x="4906235" y="2208975"/>
            <a:ext cx="3867878" cy="2316661"/>
            <a:chOff x="856567" y="1652362"/>
            <a:chExt cx="6509839" cy="4574893"/>
          </a:xfrm>
        </p:grpSpPr>
        <p:grpSp>
          <p:nvGrpSpPr>
            <p:cNvPr id="200" name="Group 199"/>
            <p:cNvGrpSpPr/>
            <p:nvPr/>
          </p:nvGrpSpPr>
          <p:grpSpPr>
            <a:xfrm>
              <a:off x="2291341" y="1973094"/>
              <a:ext cx="5075065" cy="3926658"/>
              <a:chOff x="2291341" y="1973094"/>
              <a:chExt cx="5075065" cy="3926658"/>
            </a:xfrm>
          </p:grpSpPr>
          <p:cxnSp>
            <p:nvCxnSpPr>
              <p:cNvPr id="211" name="Straight Connector 210"/>
              <p:cNvCxnSpPr/>
              <p:nvPr/>
            </p:nvCxnSpPr>
            <p:spPr>
              <a:xfrm>
                <a:off x="2401643" y="1973094"/>
                <a:ext cx="0" cy="39068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2291341" y="2456953"/>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2291341" y="2951246"/>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2291341" y="3445539"/>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2291341" y="3939832"/>
                <a:ext cx="5075065"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2291341" y="4434125"/>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2291341" y="4928418"/>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2291341" y="5422711"/>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2291341" y="5899752"/>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2291341" y="1982370"/>
                <a:ext cx="110302"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01" name="TextBox 200"/>
            <p:cNvSpPr txBox="1"/>
            <p:nvPr/>
          </p:nvSpPr>
          <p:spPr>
            <a:xfrm rot="16200000">
              <a:off x="-1042377" y="3551306"/>
              <a:ext cx="4574893" cy="777006"/>
            </a:xfrm>
            <a:prstGeom prst="rect">
              <a:avLst/>
            </a:prstGeom>
            <a:noFill/>
          </p:spPr>
          <p:txBody>
            <a:bodyPr wrap="none" rtlCol="0">
              <a:spAutoFit/>
            </a:bodyPr>
            <a:lstStyle/>
            <a:p>
              <a:pPr algn="ctr"/>
              <a:r>
                <a:rPr lang="en-GB" sz="1200" dirty="0" smtClean="0">
                  <a:solidFill>
                    <a:srgbClr val="4D4D4D"/>
                  </a:solidFill>
                </a:rPr>
                <a:t>Investigator-assessed best </a:t>
              </a:r>
            </a:p>
            <a:p>
              <a:pPr algn="ctr"/>
              <a:r>
                <a:rPr lang="en-GB" sz="1200" dirty="0" smtClean="0">
                  <a:solidFill>
                    <a:srgbClr val="4D4D4D"/>
                  </a:solidFill>
                </a:rPr>
                <a:t>change in target lesion size, %</a:t>
              </a:r>
              <a:endParaRPr lang="en-GB" sz="1200" dirty="0">
                <a:solidFill>
                  <a:srgbClr val="4D4D4D"/>
                </a:solidFill>
              </a:endParaRPr>
            </a:p>
          </p:txBody>
        </p:sp>
        <p:sp>
          <p:nvSpPr>
            <p:cNvPr id="202" name="TextBox 201"/>
            <p:cNvSpPr txBox="1"/>
            <p:nvPr/>
          </p:nvSpPr>
          <p:spPr>
            <a:xfrm>
              <a:off x="1573539" y="1690317"/>
              <a:ext cx="739775" cy="547012"/>
            </a:xfrm>
            <a:prstGeom prst="rect">
              <a:avLst/>
            </a:prstGeom>
            <a:noFill/>
          </p:spPr>
          <p:txBody>
            <a:bodyPr wrap="none" rtlCol="0" anchor="ctr" anchorCtr="0">
              <a:spAutoFit/>
            </a:bodyPr>
            <a:lstStyle/>
            <a:p>
              <a:pPr algn="r"/>
              <a:r>
                <a:rPr lang="en-GB" sz="1200" dirty="0" smtClean="0">
                  <a:solidFill>
                    <a:srgbClr val="4D4D4D"/>
                  </a:solidFill>
                </a:rPr>
                <a:t>100</a:t>
              </a:r>
              <a:endParaRPr lang="en-GB" sz="1200" dirty="0">
                <a:solidFill>
                  <a:srgbClr val="4D4D4D"/>
                </a:solidFill>
              </a:endParaRPr>
            </a:p>
          </p:txBody>
        </p:sp>
        <p:sp>
          <p:nvSpPr>
            <p:cNvPr id="203" name="TextBox 202"/>
            <p:cNvSpPr txBox="1"/>
            <p:nvPr/>
          </p:nvSpPr>
          <p:spPr>
            <a:xfrm>
              <a:off x="1716531" y="2170504"/>
              <a:ext cx="596783" cy="547012"/>
            </a:xfrm>
            <a:prstGeom prst="rect">
              <a:avLst/>
            </a:prstGeom>
            <a:noFill/>
          </p:spPr>
          <p:txBody>
            <a:bodyPr wrap="none" rtlCol="0" anchor="ctr" anchorCtr="0">
              <a:spAutoFit/>
            </a:bodyPr>
            <a:lstStyle/>
            <a:p>
              <a:pPr algn="r"/>
              <a:r>
                <a:rPr lang="en-GB" sz="1200" dirty="0" smtClean="0">
                  <a:solidFill>
                    <a:srgbClr val="4D4D4D"/>
                  </a:solidFill>
                </a:rPr>
                <a:t>75</a:t>
              </a:r>
              <a:endParaRPr lang="en-GB" sz="1200" dirty="0">
                <a:solidFill>
                  <a:srgbClr val="4D4D4D"/>
                </a:solidFill>
              </a:endParaRPr>
            </a:p>
          </p:txBody>
        </p:sp>
        <p:sp>
          <p:nvSpPr>
            <p:cNvPr id="204" name="TextBox 203"/>
            <p:cNvSpPr txBox="1"/>
            <p:nvPr/>
          </p:nvSpPr>
          <p:spPr>
            <a:xfrm>
              <a:off x="1716531" y="2667943"/>
              <a:ext cx="596783" cy="547012"/>
            </a:xfrm>
            <a:prstGeom prst="rect">
              <a:avLst/>
            </a:prstGeom>
            <a:noFill/>
          </p:spPr>
          <p:txBody>
            <a:bodyPr wrap="none" rtlCol="0" anchor="ctr" anchorCtr="0">
              <a:spAutoFit/>
            </a:bodyPr>
            <a:lstStyle/>
            <a:p>
              <a:pPr algn="r"/>
              <a:r>
                <a:rPr lang="en-GB" sz="1200" dirty="0" smtClean="0">
                  <a:solidFill>
                    <a:srgbClr val="4D4D4D"/>
                  </a:solidFill>
                </a:rPr>
                <a:t>50</a:t>
              </a:r>
              <a:endParaRPr lang="en-GB" sz="1200" dirty="0">
                <a:solidFill>
                  <a:srgbClr val="4D4D4D"/>
                </a:solidFill>
              </a:endParaRPr>
            </a:p>
          </p:txBody>
        </p:sp>
        <p:sp>
          <p:nvSpPr>
            <p:cNvPr id="205" name="TextBox 204"/>
            <p:cNvSpPr txBox="1"/>
            <p:nvPr/>
          </p:nvSpPr>
          <p:spPr>
            <a:xfrm>
              <a:off x="1716531" y="3156760"/>
              <a:ext cx="596783" cy="547012"/>
            </a:xfrm>
            <a:prstGeom prst="rect">
              <a:avLst/>
            </a:prstGeom>
            <a:noFill/>
          </p:spPr>
          <p:txBody>
            <a:bodyPr wrap="none" rtlCol="0" anchor="ctr" anchorCtr="0">
              <a:spAutoFit/>
            </a:bodyPr>
            <a:lstStyle/>
            <a:p>
              <a:pPr algn="r"/>
              <a:r>
                <a:rPr lang="en-GB" sz="1200" dirty="0" smtClean="0">
                  <a:solidFill>
                    <a:srgbClr val="4D4D4D"/>
                  </a:solidFill>
                </a:rPr>
                <a:t>25</a:t>
              </a:r>
              <a:endParaRPr lang="en-GB" sz="1200" dirty="0">
                <a:solidFill>
                  <a:srgbClr val="4D4D4D"/>
                </a:solidFill>
              </a:endParaRPr>
            </a:p>
          </p:txBody>
        </p:sp>
        <p:sp>
          <p:nvSpPr>
            <p:cNvPr id="206" name="TextBox 205"/>
            <p:cNvSpPr txBox="1"/>
            <p:nvPr/>
          </p:nvSpPr>
          <p:spPr>
            <a:xfrm>
              <a:off x="1859519" y="3666502"/>
              <a:ext cx="453795" cy="547012"/>
            </a:xfrm>
            <a:prstGeom prst="rect">
              <a:avLst/>
            </a:prstGeom>
            <a:noFill/>
          </p:spPr>
          <p:txBody>
            <a:bodyPr wrap="none" rtlCol="0">
              <a:spAutoFit/>
            </a:bodyPr>
            <a:lstStyle/>
            <a:p>
              <a:pPr algn="r"/>
              <a:r>
                <a:rPr lang="en-GB" sz="1200" dirty="0" smtClean="0">
                  <a:solidFill>
                    <a:srgbClr val="4D4D4D"/>
                  </a:solidFill>
                </a:rPr>
                <a:t>0</a:t>
              </a:r>
              <a:endParaRPr lang="en-GB" sz="1200" dirty="0">
                <a:solidFill>
                  <a:srgbClr val="4D4D4D"/>
                </a:solidFill>
              </a:endParaRPr>
            </a:p>
          </p:txBody>
        </p:sp>
        <p:sp>
          <p:nvSpPr>
            <p:cNvPr id="207" name="TextBox 206"/>
            <p:cNvSpPr txBox="1"/>
            <p:nvPr/>
          </p:nvSpPr>
          <p:spPr>
            <a:xfrm>
              <a:off x="1573539" y="4149588"/>
              <a:ext cx="739775" cy="547012"/>
            </a:xfrm>
            <a:prstGeom prst="rect">
              <a:avLst/>
            </a:prstGeom>
            <a:noFill/>
          </p:spPr>
          <p:txBody>
            <a:bodyPr wrap="none" rtlCol="0" anchor="ctr" anchorCtr="0">
              <a:spAutoFit/>
            </a:bodyPr>
            <a:lstStyle/>
            <a:p>
              <a:pPr algn="r"/>
              <a:r>
                <a:rPr lang="en-GB" sz="1200" dirty="0" smtClean="0">
                  <a:solidFill>
                    <a:srgbClr val="4D4D4D"/>
                  </a:solidFill>
                </a:rPr>
                <a:t>–25</a:t>
              </a:r>
              <a:endParaRPr lang="en-GB" sz="1200" dirty="0">
                <a:solidFill>
                  <a:srgbClr val="4D4D4D"/>
                </a:solidFill>
              </a:endParaRPr>
            </a:p>
          </p:txBody>
        </p:sp>
        <p:sp>
          <p:nvSpPr>
            <p:cNvPr id="208" name="TextBox 207"/>
            <p:cNvSpPr txBox="1"/>
            <p:nvPr/>
          </p:nvSpPr>
          <p:spPr>
            <a:xfrm>
              <a:off x="1573539" y="4644270"/>
              <a:ext cx="739775" cy="547012"/>
            </a:xfrm>
            <a:prstGeom prst="rect">
              <a:avLst/>
            </a:prstGeom>
            <a:noFill/>
          </p:spPr>
          <p:txBody>
            <a:bodyPr wrap="none" rtlCol="0" anchor="ctr" anchorCtr="0">
              <a:spAutoFit/>
            </a:bodyPr>
            <a:lstStyle/>
            <a:p>
              <a:pPr algn="r"/>
              <a:r>
                <a:rPr lang="en-GB" sz="1200" dirty="0" smtClean="0">
                  <a:solidFill>
                    <a:srgbClr val="4D4D4D"/>
                  </a:solidFill>
                </a:rPr>
                <a:t>–50</a:t>
              </a:r>
              <a:endParaRPr lang="en-GB" sz="1200" dirty="0">
                <a:solidFill>
                  <a:srgbClr val="4D4D4D"/>
                </a:solidFill>
              </a:endParaRPr>
            </a:p>
          </p:txBody>
        </p:sp>
        <p:sp>
          <p:nvSpPr>
            <p:cNvPr id="209" name="TextBox 208"/>
            <p:cNvSpPr txBox="1"/>
            <p:nvPr/>
          </p:nvSpPr>
          <p:spPr>
            <a:xfrm>
              <a:off x="1573539" y="5147576"/>
              <a:ext cx="739775" cy="547012"/>
            </a:xfrm>
            <a:prstGeom prst="rect">
              <a:avLst/>
            </a:prstGeom>
            <a:noFill/>
          </p:spPr>
          <p:txBody>
            <a:bodyPr wrap="none" rtlCol="0" anchor="ctr" anchorCtr="0">
              <a:spAutoFit/>
            </a:bodyPr>
            <a:lstStyle/>
            <a:p>
              <a:pPr algn="r"/>
              <a:r>
                <a:rPr lang="en-GB" sz="1200" dirty="0" smtClean="0">
                  <a:solidFill>
                    <a:srgbClr val="4D4D4D"/>
                  </a:solidFill>
                </a:rPr>
                <a:t>–75</a:t>
              </a:r>
              <a:endParaRPr lang="en-GB" sz="1200" dirty="0">
                <a:solidFill>
                  <a:srgbClr val="4D4D4D"/>
                </a:solidFill>
              </a:endParaRPr>
            </a:p>
          </p:txBody>
        </p:sp>
        <p:sp>
          <p:nvSpPr>
            <p:cNvPr id="210" name="TextBox 209"/>
            <p:cNvSpPr txBox="1"/>
            <p:nvPr/>
          </p:nvSpPr>
          <p:spPr>
            <a:xfrm>
              <a:off x="1430548" y="5607753"/>
              <a:ext cx="882766" cy="547012"/>
            </a:xfrm>
            <a:prstGeom prst="rect">
              <a:avLst/>
            </a:prstGeom>
            <a:noFill/>
          </p:spPr>
          <p:txBody>
            <a:bodyPr wrap="none" rtlCol="0" anchor="ctr" anchorCtr="0">
              <a:spAutoFit/>
            </a:bodyPr>
            <a:lstStyle/>
            <a:p>
              <a:pPr algn="r"/>
              <a:r>
                <a:rPr lang="en-GB" sz="1200" dirty="0" smtClean="0">
                  <a:solidFill>
                    <a:srgbClr val="4D4D4D"/>
                  </a:solidFill>
                </a:rPr>
                <a:t>–100</a:t>
              </a:r>
              <a:endParaRPr lang="en-GB" sz="1200" dirty="0">
                <a:solidFill>
                  <a:srgbClr val="4D4D4D"/>
                </a:solidFill>
              </a:endParaRPr>
            </a:p>
          </p:txBody>
        </p:sp>
      </p:grpSp>
      <p:sp>
        <p:nvSpPr>
          <p:cNvPr id="119" name="Rectangle 118"/>
          <p:cNvSpPr/>
          <p:nvPr/>
        </p:nvSpPr>
        <p:spPr>
          <a:xfrm rot="10800000">
            <a:off x="6000236" y="2292333"/>
            <a:ext cx="36000"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0" name="Rectangle 119"/>
          <p:cNvSpPr/>
          <p:nvPr/>
        </p:nvSpPr>
        <p:spPr>
          <a:xfrm rot="10800000">
            <a:off x="6305034" y="3192333"/>
            <a:ext cx="36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2" name="Rectangle 121"/>
          <p:cNvSpPr/>
          <p:nvPr/>
        </p:nvSpPr>
        <p:spPr>
          <a:xfrm rot="10800000">
            <a:off x="6376478" y="3192333"/>
            <a:ext cx="36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4" name="Rectangle 123"/>
          <p:cNvSpPr/>
          <p:nvPr/>
        </p:nvSpPr>
        <p:spPr>
          <a:xfrm rot="10800000">
            <a:off x="6525658" y="3228333"/>
            <a:ext cx="36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8" name="Rectangle 127"/>
          <p:cNvSpPr/>
          <p:nvPr/>
        </p:nvSpPr>
        <p:spPr>
          <a:xfrm>
            <a:off x="7264006" y="3377577"/>
            <a:ext cx="36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1" name="Rectangle 130"/>
          <p:cNvSpPr/>
          <p:nvPr/>
        </p:nvSpPr>
        <p:spPr>
          <a:xfrm>
            <a:off x="7783114" y="3377577"/>
            <a:ext cx="36000"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8" name="Rectangle 137"/>
          <p:cNvSpPr/>
          <p:nvPr/>
        </p:nvSpPr>
        <p:spPr>
          <a:xfrm>
            <a:off x="7146059" y="2988172"/>
            <a:ext cx="45719" cy="5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9" name="Rectangle 138"/>
          <p:cNvSpPr/>
          <p:nvPr/>
        </p:nvSpPr>
        <p:spPr>
          <a:xfrm>
            <a:off x="7780949" y="3790022"/>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0" name="Rectangle 139"/>
          <p:cNvSpPr/>
          <p:nvPr/>
        </p:nvSpPr>
        <p:spPr>
          <a:xfrm flipH="1">
            <a:off x="7146059" y="3149872"/>
            <a:ext cx="45719"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1" name="Rectangle 140"/>
          <p:cNvSpPr/>
          <p:nvPr/>
        </p:nvSpPr>
        <p:spPr>
          <a:xfrm>
            <a:off x="7859655" y="3807486"/>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2" name="Rectangle 141"/>
          <p:cNvSpPr/>
          <p:nvPr/>
        </p:nvSpPr>
        <p:spPr>
          <a:xfrm>
            <a:off x="7938182" y="3838867"/>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4" name="Rectangle 143"/>
          <p:cNvSpPr/>
          <p:nvPr/>
        </p:nvSpPr>
        <p:spPr>
          <a:xfrm>
            <a:off x="8006231" y="3849005"/>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5" name="Rectangle 144"/>
          <p:cNvSpPr/>
          <p:nvPr/>
        </p:nvSpPr>
        <p:spPr>
          <a:xfrm>
            <a:off x="7559954" y="3757734"/>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6" name="Rectangle 145"/>
          <p:cNvSpPr/>
          <p:nvPr/>
        </p:nvSpPr>
        <p:spPr>
          <a:xfrm>
            <a:off x="8080858" y="3851435"/>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7" name="Rectangle 146"/>
          <p:cNvSpPr/>
          <p:nvPr/>
        </p:nvSpPr>
        <p:spPr>
          <a:xfrm>
            <a:off x="8155995" y="3876238"/>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8" name="Rectangle 147"/>
          <p:cNvSpPr/>
          <p:nvPr/>
        </p:nvSpPr>
        <p:spPr>
          <a:xfrm>
            <a:off x="7627562" y="3777534"/>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9" name="Rectangle 148"/>
          <p:cNvSpPr/>
          <p:nvPr/>
        </p:nvSpPr>
        <p:spPr>
          <a:xfrm>
            <a:off x="8233911" y="3924129"/>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0" name="Rectangle 149"/>
          <p:cNvSpPr/>
          <p:nvPr/>
        </p:nvSpPr>
        <p:spPr>
          <a:xfrm>
            <a:off x="8304200" y="4093871"/>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1" name="Rectangle 150"/>
          <p:cNvSpPr/>
          <p:nvPr/>
        </p:nvSpPr>
        <p:spPr>
          <a:xfrm>
            <a:off x="7712468" y="3795654"/>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2" name="Rectangle 151"/>
          <p:cNvSpPr/>
          <p:nvPr/>
        </p:nvSpPr>
        <p:spPr>
          <a:xfrm>
            <a:off x="8377097" y="4083689"/>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4" name="Rectangle 153"/>
          <p:cNvSpPr/>
          <p:nvPr/>
        </p:nvSpPr>
        <p:spPr>
          <a:xfrm>
            <a:off x="8461591" y="4105611"/>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6" name="Rectangle 155"/>
          <p:cNvSpPr/>
          <p:nvPr/>
        </p:nvSpPr>
        <p:spPr>
          <a:xfrm>
            <a:off x="8529640" y="4211009"/>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7" name="Rectangle 156"/>
          <p:cNvSpPr/>
          <p:nvPr/>
        </p:nvSpPr>
        <p:spPr>
          <a:xfrm>
            <a:off x="8605342" y="4214040"/>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8" name="TextBox 157"/>
          <p:cNvSpPr txBox="1"/>
          <p:nvPr/>
        </p:nvSpPr>
        <p:spPr>
          <a:xfrm>
            <a:off x="7264758" y="2739428"/>
            <a:ext cx="1208985" cy="553998"/>
          </a:xfrm>
          <a:prstGeom prst="rect">
            <a:avLst/>
          </a:prstGeom>
          <a:noFill/>
        </p:spPr>
        <p:txBody>
          <a:bodyPr wrap="none" rtlCol="0">
            <a:spAutoFit/>
          </a:bodyPr>
          <a:lstStyle/>
          <a:p>
            <a:r>
              <a:rPr lang="en-GB" sz="1000" dirty="0" smtClean="0">
                <a:solidFill>
                  <a:srgbClr val="4D4D4D"/>
                </a:solidFill>
              </a:rPr>
              <a:t>Mutant</a:t>
            </a:r>
          </a:p>
          <a:p>
            <a:r>
              <a:rPr lang="en-GB" sz="1000" dirty="0" smtClean="0">
                <a:solidFill>
                  <a:srgbClr val="4D4D4D"/>
                </a:solidFill>
              </a:rPr>
              <a:t>Wild type</a:t>
            </a:r>
          </a:p>
          <a:p>
            <a:r>
              <a:rPr lang="en-GB" sz="1000" dirty="0" smtClean="0">
                <a:solidFill>
                  <a:srgbClr val="4D4D4D"/>
                </a:solidFill>
              </a:rPr>
              <a:t>Confirmed CR/PR</a:t>
            </a:r>
            <a:endParaRPr lang="en-GB" sz="1000" dirty="0">
              <a:solidFill>
                <a:srgbClr val="4D4D4D"/>
              </a:solidFill>
            </a:endParaRPr>
          </a:p>
        </p:txBody>
      </p:sp>
      <p:sp>
        <p:nvSpPr>
          <p:cNvPr id="161" name="Rectangle 160"/>
          <p:cNvSpPr/>
          <p:nvPr/>
        </p:nvSpPr>
        <p:spPr>
          <a:xfrm rot="10800000">
            <a:off x="6745688" y="3336333"/>
            <a:ext cx="36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3" name="Rectangle 162"/>
          <p:cNvSpPr/>
          <p:nvPr/>
        </p:nvSpPr>
        <p:spPr>
          <a:xfrm rot="10800000">
            <a:off x="6676633" y="3336333"/>
            <a:ext cx="36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5" name="Rectangle 164"/>
          <p:cNvSpPr/>
          <p:nvPr/>
        </p:nvSpPr>
        <p:spPr>
          <a:xfrm rot="10800000">
            <a:off x="6592567" y="3264333"/>
            <a:ext cx="36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7" name="Rectangle 166"/>
          <p:cNvSpPr/>
          <p:nvPr/>
        </p:nvSpPr>
        <p:spPr>
          <a:xfrm rot="10800000">
            <a:off x="6225736" y="3156333"/>
            <a:ext cx="3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9" name="Rectangle 168"/>
          <p:cNvSpPr/>
          <p:nvPr/>
        </p:nvSpPr>
        <p:spPr>
          <a:xfrm rot="10800000">
            <a:off x="6156675" y="3120333"/>
            <a:ext cx="36000" cy="2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1" name="Rectangle 170"/>
          <p:cNvSpPr/>
          <p:nvPr/>
        </p:nvSpPr>
        <p:spPr>
          <a:xfrm rot="10800000">
            <a:off x="6076652" y="2724333"/>
            <a:ext cx="36000" cy="64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2" name="Rectangle 171"/>
          <p:cNvSpPr/>
          <p:nvPr/>
        </p:nvSpPr>
        <p:spPr>
          <a:xfrm>
            <a:off x="6964960" y="3375755"/>
            <a:ext cx="36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3" name="Rectangle 172"/>
          <p:cNvSpPr/>
          <p:nvPr/>
        </p:nvSpPr>
        <p:spPr>
          <a:xfrm>
            <a:off x="7558616" y="3375755"/>
            <a:ext cx="36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5" name="Rectangle 174"/>
          <p:cNvSpPr/>
          <p:nvPr/>
        </p:nvSpPr>
        <p:spPr>
          <a:xfrm>
            <a:off x="7482412" y="3375755"/>
            <a:ext cx="36000" cy="34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8" name="Rectangle 177"/>
          <p:cNvSpPr/>
          <p:nvPr/>
        </p:nvSpPr>
        <p:spPr>
          <a:xfrm>
            <a:off x="7039056" y="3375755"/>
            <a:ext cx="36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9" name="Rectangle 178"/>
          <p:cNvSpPr/>
          <p:nvPr/>
        </p:nvSpPr>
        <p:spPr>
          <a:xfrm>
            <a:off x="7115533" y="3375755"/>
            <a:ext cx="36000" cy="12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0" name="Rectangle 179"/>
          <p:cNvSpPr/>
          <p:nvPr/>
        </p:nvSpPr>
        <p:spPr>
          <a:xfrm>
            <a:off x="7189629" y="3375755"/>
            <a:ext cx="36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1" name="Rectangle 180"/>
          <p:cNvSpPr/>
          <p:nvPr/>
        </p:nvSpPr>
        <p:spPr>
          <a:xfrm>
            <a:off x="7634341" y="3375755"/>
            <a:ext cx="36000" cy="37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2" name="Rectangle 181"/>
          <p:cNvSpPr/>
          <p:nvPr/>
        </p:nvSpPr>
        <p:spPr>
          <a:xfrm>
            <a:off x="7704342" y="3375755"/>
            <a:ext cx="36000"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5" name="Rectangle 184"/>
          <p:cNvSpPr/>
          <p:nvPr/>
        </p:nvSpPr>
        <p:spPr>
          <a:xfrm>
            <a:off x="7931944" y="3375755"/>
            <a:ext cx="360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6" name="Rectangle 185"/>
          <p:cNvSpPr/>
          <p:nvPr/>
        </p:nvSpPr>
        <p:spPr>
          <a:xfrm>
            <a:off x="7857408" y="3375755"/>
            <a:ext cx="36000"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7" name="Rectangle 186"/>
          <p:cNvSpPr/>
          <p:nvPr/>
        </p:nvSpPr>
        <p:spPr>
          <a:xfrm>
            <a:off x="8233580" y="3375755"/>
            <a:ext cx="36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9" name="Rectangle 188"/>
          <p:cNvSpPr/>
          <p:nvPr/>
        </p:nvSpPr>
        <p:spPr>
          <a:xfrm>
            <a:off x="8156435" y="3375755"/>
            <a:ext cx="36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93" name="Rectangle 192"/>
          <p:cNvSpPr/>
          <p:nvPr/>
        </p:nvSpPr>
        <p:spPr>
          <a:xfrm>
            <a:off x="8298848" y="3375755"/>
            <a:ext cx="36000" cy="68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94" name="Rectangle 193"/>
          <p:cNvSpPr/>
          <p:nvPr/>
        </p:nvSpPr>
        <p:spPr>
          <a:xfrm>
            <a:off x="8457217" y="3375755"/>
            <a:ext cx="36000" cy="68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95" name="Rectangle 194"/>
          <p:cNvSpPr/>
          <p:nvPr/>
        </p:nvSpPr>
        <p:spPr>
          <a:xfrm>
            <a:off x="8596756" y="3375755"/>
            <a:ext cx="36000" cy="81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97" name="TextBox 196"/>
          <p:cNvSpPr txBox="1"/>
          <p:nvPr/>
        </p:nvSpPr>
        <p:spPr>
          <a:xfrm>
            <a:off x="6416736" y="1751290"/>
            <a:ext cx="2063386" cy="307777"/>
          </a:xfrm>
          <a:prstGeom prst="rect">
            <a:avLst/>
          </a:prstGeom>
          <a:noFill/>
        </p:spPr>
        <p:txBody>
          <a:bodyPr wrap="none" rtlCol="0">
            <a:spAutoFit/>
          </a:bodyPr>
          <a:lstStyle/>
          <a:p>
            <a:pPr algn="ctr"/>
            <a:r>
              <a:rPr lang="en-GB" sz="1400" b="1" dirty="0" smtClean="0">
                <a:solidFill>
                  <a:srgbClr val="4D4D4D"/>
                </a:solidFill>
              </a:rPr>
              <a:t>BRAF mutation status</a:t>
            </a:r>
            <a:endParaRPr lang="en-GB" sz="1400" b="1" dirty="0">
              <a:solidFill>
                <a:srgbClr val="4D4D4D"/>
              </a:solidFill>
            </a:endParaRPr>
          </a:p>
        </p:txBody>
      </p:sp>
      <p:cxnSp>
        <p:nvCxnSpPr>
          <p:cNvPr id="199" name="Straight Connector 198"/>
          <p:cNvCxnSpPr/>
          <p:nvPr/>
        </p:nvCxnSpPr>
        <p:spPr>
          <a:xfrm flipV="1">
            <a:off x="5824257" y="3645755"/>
            <a:ext cx="2949856" cy="18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21" name="Table 220"/>
          <p:cNvGraphicFramePr>
            <a:graphicFrameLocks noGrp="1"/>
          </p:cNvGraphicFramePr>
          <p:nvPr>
            <p:extLst>
              <p:ext uri="{D42A27DB-BD31-4B8C-83A1-F6EECF244321}">
                <p14:modId xmlns:p14="http://schemas.microsoft.com/office/powerpoint/2010/main" val="1605714245"/>
              </p:ext>
            </p:extLst>
          </p:nvPr>
        </p:nvGraphicFramePr>
        <p:xfrm>
          <a:off x="4886690" y="4691481"/>
          <a:ext cx="4123866" cy="1447800"/>
        </p:xfrm>
        <a:graphic>
          <a:graphicData uri="http://schemas.openxmlformats.org/drawingml/2006/table">
            <a:tbl>
              <a:tblPr firstRow="1" bandRow="1">
                <a:tableStyleId>{2D5ABB26-0587-4C30-8999-92F81FD0307C}</a:tableStyleId>
              </a:tblPr>
              <a:tblGrid>
                <a:gridCol w="1783002"/>
                <a:gridCol w="1163117"/>
                <a:gridCol w="1177747"/>
              </a:tblGrid>
              <a:tr h="117856">
                <a:tc>
                  <a:txBody>
                    <a:bodyPr/>
                    <a:lstStyle/>
                    <a:p>
                      <a:r>
                        <a:rPr lang="en-GB" sz="1100" dirty="0" smtClean="0">
                          <a:solidFill>
                            <a:srgbClr val="4D4D4D"/>
                          </a:solidFill>
                        </a:rPr>
                        <a:t>ORR, n/N (%)</a:t>
                      </a:r>
                      <a:endParaRPr lang="en-GB" sz="1100" dirty="0">
                        <a:solidFill>
                          <a:srgbClr val="4D4D4D"/>
                        </a:solidFill>
                      </a:endParaRPr>
                    </a:p>
                  </a:txBody>
                  <a:tcP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en-GB" sz="1100" dirty="0" smtClean="0">
                          <a:solidFill>
                            <a:srgbClr val="4D4D4D"/>
                          </a:solidFill>
                        </a:rPr>
                        <a:t>Investigator</a:t>
                      </a:r>
                      <a:endParaRPr lang="en-GB" sz="1100" dirty="0">
                        <a:solidFill>
                          <a:srgbClr val="4D4D4D"/>
                        </a:solidFill>
                      </a:endParaRPr>
                    </a:p>
                  </a:txBody>
                  <a:tcP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a:r>
                        <a:rPr lang="en-GB" sz="1100" dirty="0" smtClean="0">
                          <a:solidFill>
                            <a:srgbClr val="4D4D4D"/>
                          </a:solidFill>
                        </a:rPr>
                        <a:t>BICR</a:t>
                      </a:r>
                      <a:endParaRPr lang="en-GB" sz="1100" dirty="0">
                        <a:solidFill>
                          <a:srgbClr val="4D4D4D"/>
                        </a:solidFill>
                      </a:endParaRPr>
                    </a:p>
                  </a:txBody>
                  <a:tcP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r>
              <a:tr h="297180">
                <a:tc>
                  <a:txBody>
                    <a:bodyPr/>
                    <a:lstStyle/>
                    <a:p>
                      <a:r>
                        <a:rPr lang="en-GB" sz="1100" dirty="0" smtClean="0">
                          <a:solidFill>
                            <a:srgbClr val="4D4D4D"/>
                          </a:solidFill>
                        </a:rPr>
                        <a:t>BRAF mutation status</a:t>
                      </a:r>
                    </a:p>
                    <a:p>
                      <a:pPr marL="92075" indent="0"/>
                      <a:r>
                        <a:rPr lang="en-GB" sz="1100" dirty="0" smtClean="0">
                          <a:solidFill>
                            <a:srgbClr val="4D4D4D"/>
                          </a:solidFill>
                        </a:rPr>
                        <a:t>Mutant</a:t>
                      </a:r>
                    </a:p>
                    <a:p>
                      <a:pPr marL="92075" indent="0"/>
                      <a:r>
                        <a:rPr lang="en-GB" sz="1100" dirty="0" smtClean="0">
                          <a:solidFill>
                            <a:srgbClr val="4D4D4D"/>
                          </a:solidFill>
                        </a:rPr>
                        <a:t>Wild type</a:t>
                      </a:r>
                      <a:endParaRPr lang="en-GB" sz="1100" dirty="0">
                        <a:solidFill>
                          <a:srgbClr val="4D4D4D"/>
                        </a:solidFill>
                      </a:endParaRPr>
                    </a:p>
                  </a:txBody>
                  <a:tcPr>
                    <a:lnT w="12700" cap="flat" cmpd="sng" algn="ctr">
                      <a:solidFill>
                        <a:srgbClr val="4D4D4D"/>
                      </a:solidFill>
                      <a:prstDash val="solid"/>
                      <a:round/>
                      <a:headEnd type="none" w="med" len="med"/>
                      <a:tailEnd type="none" w="med" len="med"/>
                    </a:lnT>
                  </a:tcPr>
                </a:tc>
                <a:tc>
                  <a:txBody>
                    <a:bodyPr/>
                    <a:lstStyle/>
                    <a:p>
                      <a:pPr algn="ctr"/>
                      <a:endParaRPr lang="en-GB" sz="1100" dirty="0" smtClean="0">
                        <a:solidFill>
                          <a:srgbClr val="4D4D4D"/>
                        </a:solidFill>
                      </a:endParaRPr>
                    </a:p>
                    <a:p>
                      <a:pPr algn="ctr"/>
                      <a:r>
                        <a:rPr lang="en-GB" sz="1100" dirty="0" smtClean="0">
                          <a:solidFill>
                            <a:srgbClr val="4D4D4D"/>
                          </a:solidFill>
                        </a:rPr>
                        <a:t>3/12 (25.0)</a:t>
                      </a:r>
                    </a:p>
                    <a:p>
                      <a:pPr algn="ctr"/>
                      <a:r>
                        <a:rPr lang="en-GB" sz="1100" dirty="0" smtClean="0">
                          <a:solidFill>
                            <a:srgbClr val="4D4D4D"/>
                          </a:solidFill>
                        </a:rPr>
                        <a:t>12/28 (42.9)</a:t>
                      </a:r>
                      <a:endParaRPr lang="en-GB" sz="1100" dirty="0">
                        <a:solidFill>
                          <a:srgbClr val="4D4D4D"/>
                        </a:solidFill>
                      </a:endParaRPr>
                    </a:p>
                  </a:txBody>
                  <a:tcPr>
                    <a:lnT w="12700" cap="flat" cmpd="sng" algn="ctr">
                      <a:solidFill>
                        <a:srgbClr val="4D4D4D"/>
                      </a:solidFill>
                      <a:prstDash val="solid"/>
                      <a:round/>
                      <a:headEnd type="none" w="med" len="med"/>
                      <a:tailEnd type="none" w="med" len="med"/>
                    </a:lnT>
                  </a:tcPr>
                </a:tc>
                <a:tc>
                  <a:txBody>
                    <a:bodyPr/>
                    <a:lstStyle/>
                    <a:p>
                      <a:pPr algn="ctr"/>
                      <a:endParaRPr lang="en-GB" sz="1100" dirty="0" smtClean="0">
                        <a:solidFill>
                          <a:srgbClr val="4D4D4D"/>
                        </a:solidFill>
                      </a:endParaRPr>
                    </a:p>
                    <a:p>
                      <a:pPr algn="ctr"/>
                      <a:r>
                        <a:rPr lang="en-GB" sz="1100" dirty="0" smtClean="0">
                          <a:solidFill>
                            <a:srgbClr val="4D4D4D"/>
                          </a:solidFill>
                        </a:rPr>
                        <a:t>2/12 (16.7)</a:t>
                      </a:r>
                    </a:p>
                    <a:p>
                      <a:pPr algn="ctr"/>
                      <a:r>
                        <a:rPr lang="en-GB" sz="1100" dirty="0" smtClean="0">
                          <a:solidFill>
                            <a:srgbClr val="4D4D4D"/>
                          </a:solidFill>
                        </a:rPr>
                        <a:t>9/27 (33.3)</a:t>
                      </a:r>
                      <a:endParaRPr lang="en-GB" sz="1100" dirty="0">
                        <a:solidFill>
                          <a:srgbClr val="4D4D4D"/>
                        </a:solidFill>
                      </a:endParaRPr>
                    </a:p>
                  </a:txBody>
                  <a:tcPr>
                    <a:lnT w="12700" cap="flat" cmpd="sng" algn="ctr">
                      <a:solidFill>
                        <a:srgbClr val="4D4D4D"/>
                      </a:solidFill>
                      <a:prstDash val="solid"/>
                      <a:round/>
                      <a:headEnd type="none" w="med" len="med"/>
                      <a:tailEnd type="none" w="med" len="med"/>
                    </a:lnT>
                  </a:tcPr>
                </a:tc>
              </a:tr>
              <a:tr h="297180">
                <a:tc>
                  <a:txBody>
                    <a:bodyPr/>
                    <a:lstStyle/>
                    <a:p>
                      <a:r>
                        <a:rPr lang="en-GB" sz="1100" dirty="0" smtClean="0">
                          <a:solidFill>
                            <a:srgbClr val="4D4D4D"/>
                          </a:solidFill>
                        </a:rPr>
                        <a:t>KRAS mutation status</a:t>
                      </a:r>
                    </a:p>
                    <a:p>
                      <a:pPr marL="92075" indent="0"/>
                      <a:r>
                        <a:rPr lang="en-GB" sz="1100" dirty="0" smtClean="0">
                          <a:solidFill>
                            <a:srgbClr val="4D4D4D"/>
                          </a:solidFill>
                        </a:rPr>
                        <a:t>Mutant</a:t>
                      </a:r>
                    </a:p>
                    <a:p>
                      <a:pPr marL="92075" indent="0"/>
                      <a:r>
                        <a:rPr lang="en-GB" sz="1100" dirty="0" smtClean="0">
                          <a:solidFill>
                            <a:srgbClr val="4D4D4D"/>
                          </a:solidFill>
                        </a:rPr>
                        <a:t>Wild type</a:t>
                      </a:r>
                    </a:p>
                  </a:txBody>
                  <a:tcPr>
                    <a:lnB w="12700" cap="flat" cmpd="sng" algn="ctr">
                      <a:solidFill>
                        <a:srgbClr val="4D4D4D"/>
                      </a:solidFill>
                      <a:prstDash val="solid"/>
                      <a:round/>
                      <a:headEnd type="none" w="med" len="med"/>
                      <a:tailEnd type="none" w="med" len="med"/>
                    </a:lnB>
                  </a:tcPr>
                </a:tc>
                <a:tc>
                  <a:txBody>
                    <a:bodyPr/>
                    <a:lstStyle/>
                    <a:p>
                      <a:pPr algn="ctr"/>
                      <a:endParaRPr lang="en-GB" sz="1100" dirty="0" smtClean="0">
                        <a:solidFill>
                          <a:srgbClr val="4D4D4D"/>
                        </a:solidFill>
                      </a:endParaRPr>
                    </a:p>
                    <a:p>
                      <a:pPr algn="ctr"/>
                      <a:r>
                        <a:rPr lang="en-GB" sz="1100" dirty="0" smtClean="0">
                          <a:solidFill>
                            <a:srgbClr val="4D4D4D"/>
                          </a:solidFill>
                        </a:rPr>
                        <a:t>7/26 (26.9)</a:t>
                      </a:r>
                    </a:p>
                    <a:p>
                      <a:pPr algn="ctr"/>
                      <a:r>
                        <a:rPr lang="en-GB" sz="1100" dirty="0" smtClean="0">
                          <a:solidFill>
                            <a:srgbClr val="4D4D4D"/>
                          </a:solidFill>
                        </a:rPr>
                        <a:t>12/28 (42.9)</a:t>
                      </a:r>
                    </a:p>
                  </a:txBody>
                  <a:tcPr>
                    <a:lnB w="12700" cap="flat" cmpd="sng" algn="ctr">
                      <a:solidFill>
                        <a:srgbClr val="4D4D4D"/>
                      </a:solidFill>
                      <a:prstDash val="solid"/>
                      <a:round/>
                      <a:headEnd type="none" w="med" len="med"/>
                      <a:tailEnd type="none" w="med" len="med"/>
                    </a:lnB>
                  </a:tcPr>
                </a:tc>
                <a:tc>
                  <a:txBody>
                    <a:bodyPr/>
                    <a:lstStyle/>
                    <a:p>
                      <a:pPr algn="ctr"/>
                      <a:endParaRPr lang="en-GB" sz="1100" dirty="0" smtClean="0">
                        <a:solidFill>
                          <a:srgbClr val="4D4D4D"/>
                        </a:solidFill>
                      </a:endParaRPr>
                    </a:p>
                    <a:p>
                      <a:pPr algn="ctr"/>
                      <a:r>
                        <a:rPr lang="en-GB" sz="1100" dirty="0" smtClean="0">
                          <a:solidFill>
                            <a:srgbClr val="4D4D4D"/>
                          </a:solidFill>
                        </a:rPr>
                        <a:t>6/26 (23.1)</a:t>
                      </a:r>
                    </a:p>
                    <a:p>
                      <a:pPr algn="ctr"/>
                      <a:r>
                        <a:rPr lang="en-GB" sz="1100" dirty="0" smtClean="0">
                          <a:solidFill>
                            <a:srgbClr val="4D4D4D"/>
                          </a:solidFill>
                        </a:rPr>
                        <a:t>9/27 (33.3)</a:t>
                      </a:r>
                    </a:p>
                  </a:txBody>
                  <a:tcPr>
                    <a:lnB w="12700" cap="flat" cmpd="sng" algn="ctr">
                      <a:solidFill>
                        <a:srgbClr val="4D4D4D"/>
                      </a:solidFill>
                      <a:prstDash val="solid"/>
                      <a:round/>
                      <a:headEnd type="none" w="med" len="med"/>
                      <a:tailEnd type="none" w="med" len="med"/>
                    </a:lnB>
                  </a:tcPr>
                </a:tc>
              </a:tr>
            </a:tbl>
          </a:graphicData>
        </a:graphic>
      </p:graphicFrame>
      <p:grpSp>
        <p:nvGrpSpPr>
          <p:cNvPr id="114" name="Group 113"/>
          <p:cNvGrpSpPr/>
          <p:nvPr/>
        </p:nvGrpSpPr>
        <p:grpSpPr>
          <a:xfrm>
            <a:off x="6450298" y="2835439"/>
            <a:ext cx="2120489" cy="1352138"/>
            <a:chOff x="6450298" y="2835439"/>
            <a:chExt cx="2120489" cy="1352138"/>
          </a:xfrm>
          <a:solidFill>
            <a:schemeClr val="accent3"/>
          </a:solidFill>
        </p:grpSpPr>
        <p:sp>
          <p:nvSpPr>
            <p:cNvPr id="123" name="Rectangle 122"/>
            <p:cNvSpPr/>
            <p:nvPr/>
          </p:nvSpPr>
          <p:spPr>
            <a:xfrm rot="10800000">
              <a:off x="6450298" y="3228333"/>
              <a:ext cx="36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5" name="Rectangle 124"/>
            <p:cNvSpPr/>
            <p:nvPr/>
          </p:nvSpPr>
          <p:spPr>
            <a:xfrm>
              <a:off x="6819045" y="3374907"/>
              <a:ext cx="360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4" name="Rectangle 133"/>
            <p:cNvSpPr/>
            <p:nvPr/>
          </p:nvSpPr>
          <p:spPr>
            <a:xfrm>
              <a:off x="8534787" y="3377577"/>
              <a:ext cx="36000" cy="81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5" name="Rectangle 134"/>
            <p:cNvSpPr/>
            <p:nvPr/>
          </p:nvSpPr>
          <p:spPr>
            <a:xfrm>
              <a:off x="8076005" y="3377577"/>
              <a:ext cx="36000" cy="46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6" name="Rectangle 135"/>
            <p:cNvSpPr/>
            <p:nvPr/>
          </p:nvSpPr>
          <p:spPr>
            <a:xfrm>
              <a:off x="8386805" y="3377577"/>
              <a:ext cx="36000" cy="68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7" name="Rectangle 136"/>
            <p:cNvSpPr/>
            <p:nvPr/>
          </p:nvSpPr>
          <p:spPr>
            <a:xfrm>
              <a:off x="7146059" y="2835439"/>
              <a:ext cx="45719" cy="601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6" name="Rectangle 175"/>
            <p:cNvSpPr/>
            <p:nvPr/>
          </p:nvSpPr>
          <p:spPr>
            <a:xfrm>
              <a:off x="7410257" y="3375755"/>
              <a:ext cx="36000" cy="2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7" name="Rectangle 176"/>
            <p:cNvSpPr/>
            <p:nvPr/>
          </p:nvSpPr>
          <p:spPr>
            <a:xfrm>
              <a:off x="7338102" y="3375755"/>
              <a:ext cx="36000"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3" name="Rectangle 182"/>
            <p:cNvSpPr/>
            <p:nvPr/>
          </p:nvSpPr>
          <p:spPr>
            <a:xfrm>
              <a:off x="8001724" y="3375755"/>
              <a:ext cx="36000" cy="46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22" name="Rectangle 221"/>
            <p:cNvSpPr/>
            <p:nvPr/>
          </p:nvSpPr>
          <p:spPr>
            <a:xfrm>
              <a:off x="6888101" y="3374907"/>
              <a:ext cx="360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sp>
        <p:nvSpPr>
          <p:cNvPr id="223" name="Rectangle 222"/>
          <p:cNvSpPr/>
          <p:nvPr/>
        </p:nvSpPr>
        <p:spPr>
          <a:xfrm>
            <a:off x="7485413" y="3735817"/>
            <a:ext cx="36000" cy="3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41153076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91170" cy="807720"/>
          </a:xfrm>
        </p:spPr>
        <p:txBody>
          <a:bodyPr/>
          <a:lstStyle/>
          <a:p>
            <a:r>
              <a:rPr lang="en-GB" dirty="0"/>
              <a:t>519: Nivolumab in patients with DNA mismatch repair deficient/microsatellite instability high metastatic colorectal cancer: Update from CheckMate 142 </a:t>
            </a:r>
            <a:br>
              <a:rPr lang="en-GB" dirty="0"/>
            </a:br>
            <a:r>
              <a:rPr lang="en-GB" dirty="0"/>
              <a:t>– </a:t>
            </a:r>
            <a:r>
              <a:rPr lang="en-GB" dirty="0" err="1"/>
              <a:t>Overman</a:t>
            </a:r>
            <a:r>
              <a:rPr lang="en-GB" dirty="0"/>
              <a:t> MJ, et al </a:t>
            </a:r>
          </a:p>
        </p:txBody>
      </p:sp>
      <p:sp>
        <p:nvSpPr>
          <p:cNvPr id="3" name="Content Placeholder 2"/>
          <p:cNvSpPr>
            <a:spLocks noGrp="1"/>
          </p:cNvSpPr>
          <p:nvPr>
            <p:ph idx="1"/>
          </p:nvPr>
        </p:nvSpPr>
        <p:spPr/>
        <p:txBody>
          <a:bodyPr/>
          <a:lstStyle/>
          <a:p>
            <a:pPr marL="0" indent="0">
              <a:buNone/>
            </a:pPr>
            <a:r>
              <a:rPr lang="en-GB" b="1" dirty="0" smtClean="0"/>
              <a:t>Key results (cont.)</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r>
              <a:rPr lang="en-GB" dirty="0" smtClean="0"/>
              <a:t>Five (6.8%) </a:t>
            </a:r>
            <a:r>
              <a:rPr lang="en-GB" dirty="0"/>
              <a:t>patients discontinued </a:t>
            </a:r>
            <a:r>
              <a:rPr lang="en-GB" dirty="0" smtClean="0"/>
              <a:t>therapy due to adverse events</a:t>
            </a:r>
          </a:p>
          <a:p>
            <a:r>
              <a:rPr lang="en-GB" dirty="0" smtClean="0"/>
              <a:t>No deaths were reported due to study drug toxicity</a:t>
            </a:r>
            <a:endParaRPr lang="en-GB" dirty="0"/>
          </a:p>
        </p:txBody>
      </p:sp>
      <p:sp>
        <p:nvSpPr>
          <p:cNvPr id="4" name="Text Placeholder 3"/>
          <p:cNvSpPr>
            <a:spLocks noGrp="1"/>
          </p:cNvSpPr>
          <p:nvPr>
            <p:ph type="body" sz="quarter" idx="10"/>
          </p:nvPr>
        </p:nvSpPr>
        <p:spPr/>
        <p:txBody>
          <a:bodyPr/>
          <a:lstStyle/>
          <a:p>
            <a:r>
              <a:rPr lang="en-GB" dirty="0" smtClean="0"/>
              <a:t>*One grade 5 event of sudden death, not attributed to study drug toxicity</a:t>
            </a:r>
            <a:endParaRPr lang="en-GB" dirty="0"/>
          </a:p>
        </p:txBody>
      </p:sp>
      <p:sp>
        <p:nvSpPr>
          <p:cNvPr id="5" name="Text Placeholder 4"/>
          <p:cNvSpPr>
            <a:spLocks noGrp="1"/>
          </p:cNvSpPr>
          <p:nvPr>
            <p:ph type="body" sz="quarter" idx="11"/>
          </p:nvPr>
        </p:nvSpPr>
        <p:spPr>
          <a:xfrm>
            <a:off x="4536832" y="6096000"/>
            <a:ext cx="4242044" cy="487363"/>
          </a:xfrm>
        </p:spPr>
        <p:txBody>
          <a:bodyPr/>
          <a:lstStyle/>
          <a:p>
            <a:r>
              <a:rPr lang="en-GB" dirty="0" err="1" smtClean="0"/>
              <a:t>Overman</a:t>
            </a:r>
            <a:r>
              <a:rPr lang="en-GB" dirty="0" smtClean="0"/>
              <a:t> MJ,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519</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3200761994"/>
              </p:ext>
            </p:extLst>
          </p:nvPr>
        </p:nvGraphicFramePr>
        <p:xfrm>
          <a:off x="369888" y="1600200"/>
          <a:ext cx="8012112" cy="3428683"/>
        </p:xfrm>
        <a:graphic>
          <a:graphicData uri="http://schemas.openxmlformats.org/drawingml/2006/table">
            <a:tbl>
              <a:tblPr firstRow="1" bandRow="1">
                <a:tableStyleId>{69012ECD-51FC-41F1-AA8D-1B2483CD663E}</a:tableStyleId>
              </a:tblPr>
              <a:tblGrid>
                <a:gridCol w="3516312"/>
                <a:gridCol w="2247900"/>
                <a:gridCol w="2247900"/>
              </a:tblGrid>
              <a:tr h="542925">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1" i="0" u="none" strike="noStrike" cap="none" normalizeH="0" baseline="0" dirty="0" smtClean="0">
                          <a:ln>
                            <a:noFill/>
                          </a:ln>
                          <a:solidFill>
                            <a:schemeClr val="tx2"/>
                          </a:solidFill>
                          <a:effectLst/>
                          <a:latin typeface="Arial" charset="0"/>
                          <a:cs typeface="Arial" charset="0"/>
                        </a:rPr>
                        <a:t>Patients, n (%)</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All patients (n=74)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2925">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u="none" strike="noStrike" cap="none" normalizeH="0" baseline="0" dirty="0" smtClean="0">
                          <a:ln>
                            <a:noFill/>
                          </a:ln>
                          <a:solidFill>
                            <a:schemeClr val="tx2"/>
                          </a:solidFill>
                          <a:effectLst/>
                        </a:rPr>
                        <a:t>Any grade</a:t>
                      </a:r>
                      <a:endParaRPr kumimoji="0" lang="en-GB"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mn-lt"/>
                          <a:cs typeface="+mn-cs"/>
                        </a:rPr>
                        <a:t>Grade 3–4</a:t>
                      </a:r>
                      <a:endParaRPr kumimoji="0" lang="en-GB"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Any TRAE</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51* (68.9)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15 (20.3)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TRAE reported in ≥10% of patients</a:t>
                      </a:r>
                    </a:p>
                    <a:p>
                      <a:pPr marL="144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Fatigue</a:t>
                      </a:r>
                    </a:p>
                    <a:p>
                      <a:pPr marL="144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Diarrhoea</a:t>
                      </a:r>
                    </a:p>
                    <a:p>
                      <a:pPr marL="144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Pruritus</a:t>
                      </a:r>
                    </a:p>
                    <a:p>
                      <a:pPr marL="144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Lipase increased</a:t>
                      </a:r>
                    </a:p>
                    <a:p>
                      <a:pPr marL="144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Rash</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17 (23.0)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16 (21.6)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10 (13.5)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9 (12.2)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8 (10.8)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 (1.4)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 (1.4)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6 (8.1)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extLst>
      <p:ext uri="{BB962C8B-B14F-4D97-AF65-F5344CB8AC3E}">
        <p14:creationId xmlns:p14="http://schemas.microsoft.com/office/powerpoint/2010/main" val="25360892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3" y="179614"/>
            <a:ext cx="8405801" cy="807720"/>
          </a:xfrm>
        </p:spPr>
        <p:txBody>
          <a:bodyPr/>
          <a:lstStyle/>
          <a:p>
            <a:r>
              <a:rPr lang="en-GB" dirty="0"/>
              <a:t>519: Nivolumab in patients with DNA mismatch repair deficient/microsatellite instability high metastatic colorectal cancer: Update from CheckMate 142 </a:t>
            </a:r>
            <a:br>
              <a:rPr lang="en-GB" dirty="0"/>
            </a:br>
            <a:r>
              <a:rPr lang="en-GB" dirty="0"/>
              <a:t>– </a:t>
            </a:r>
            <a:r>
              <a:rPr lang="en-GB" dirty="0" err="1"/>
              <a:t>Overman</a:t>
            </a:r>
            <a:r>
              <a:rPr lang="en-GB" dirty="0"/>
              <a:t> MJ, et al </a:t>
            </a:r>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buNone/>
            </a:pPr>
            <a:endParaRPr lang="en-GB" sz="2400"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buNone/>
            </a:pPr>
            <a:r>
              <a:rPr lang="en-GB" b="1" dirty="0" smtClean="0"/>
              <a:t>Conclusion</a:t>
            </a:r>
          </a:p>
          <a:p>
            <a:r>
              <a:rPr lang="en-GB" b="1" dirty="0" smtClean="0"/>
              <a:t>Monotherapy with nivolumab in patients with </a:t>
            </a:r>
            <a:r>
              <a:rPr lang="en-GB" b="1" dirty="0" err="1" smtClean="0"/>
              <a:t>dMMR</a:t>
            </a:r>
            <a:r>
              <a:rPr lang="en-GB" b="1" dirty="0" smtClean="0"/>
              <a:t>/MSI-H </a:t>
            </a:r>
            <a:r>
              <a:rPr lang="en-GB" b="1" dirty="0" err="1" smtClean="0"/>
              <a:t>mCRC</a:t>
            </a:r>
            <a:r>
              <a:rPr lang="en-GB" b="1" dirty="0" smtClean="0"/>
              <a:t> provided durable responses and long-term survival, with clinically meaningful improvements in </a:t>
            </a:r>
            <a:r>
              <a:rPr lang="en-GB" b="1" dirty="0" err="1" smtClean="0"/>
              <a:t>QoL</a:t>
            </a:r>
            <a:r>
              <a:rPr lang="en-GB" b="1" dirty="0" smtClean="0"/>
              <a:t> and a safety profile consistent with that previously reported</a:t>
            </a:r>
            <a:endParaRPr lang="en-GB" b="1" dirty="0"/>
          </a:p>
        </p:txBody>
      </p:sp>
      <p:sp>
        <p:nvSpPr>
          <p:cNvPr id="5" name="Text Placeholder 4"/>
          <p:cNvSpPr>
            <a:spLocks noGrp="1"/>
          </p:cNvSpPr>
          <p:nvPr>
            <p:ph type="body" sz="quarter" idx="11"/>
          </p:nvPr>
        </p:nvSpPr>
        <p:spPr>
          <a:xfrm>
            <a:off x="4564972" y="6096000"/>
            <a:ext cx="4213903" cy="487363"/>
          </a:xfrm>
        </p:spPr>
        <p:txBody>
          <a:bodyPr/>
          <a:lstStyle/>
          <a:p>
            <a:r>
              <a:rPr lang="en-GB" dirty="0" err="1" smtClean="0"/>
              <a:t>Overman</a:t>
            </a:r>
            <a:r>
              <a:rPr lang="en-GB" dirty="0" smtClean="0"/>
              <a:t> MJ,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519</a:t>
            </a:r>
            <a:endParaRPr lang="en-GB" dirty="0"/>
          </a:p>
        </p:txBody>
      </p:sp>
      <p:sp>
        <p:nvSpPr>
          <p:cNvPr id="7" name="TextBox 6"/>
          <p:cNvSpPr txBox="1"/>
          <p:nvPr/>
        </p:nvSpPr>
        <p:spPr>
          <a:xfrm>
            <a:off x="2035562" y="4675997"/>
            <a:ext cx="739305" cy="276999"/>
          </a:xfrm>
          <a:prstGeom prst="rect">
            <a:avLst/>
          </a:prstGeom>
          <a:noFill/>
        </p:spPr>
        <p:txBody>
          <a:bodyPr wrap="none" rtlCol="0">
            <a:spAutoFit/>
          </a:bodyPr>
          <a:lstStyle/>
          <a:p>
            <a:pPr algn="r"/>
            <a:r>
              <a:rPr lang="en-GB" sz="1200" dirty="0" smtClean="0">
                <a:solidFill>
                  <a:srgbClr val="4D4D4D"/>
                </a:solidFill>
              </a:rPr>
              <a:t>Patients</a:t>
            </a:r>
            <a:endParaRPr lang="en-GB" sz="1200" dirty="0">
              <a:solidFill>
                <a:srgbClr val="4D4D4D"/>
              </a:solidFill>
            </a:endParaRPr>
          </a:p>
        </p:txBody>
      </p:sp>
      <p:sp>
        <p:nvSpPr>
          <p:cNvPr id="9" name="Freeform 8"/>
          <p:cNvSpPr>
            <a:spLocks/>
          </p:cNvSpPr>
          <p:nvPr/>
        </p:nvSpPr>
        <p:spPr bwMode="auto">
          <a:xfrm>
            <a:off x="2880024" y="2134221"/>
            <a:ext cx="3206435" cy="212442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0" name="Line 6"/>
          <p:cNvSpPr>
            <a:spLocks noChangeShapeType="1"/>
          </p:cNvSpPr>
          <p:nvPr/>
        </p:nvSpPr>
        <p:spPr bwMode="auto">
          <a:xfrm>
            <a:off x="2805261" y="2134219"/>
            <a:ext cx="7476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1" name="Line 7"/>
          <p:cNvSpPr>
            <a:spLocks noChangeShapeType="1"/>
          </p:cNvSpPr>
          <p:nvPr/>
        </p:nvSpPr>
        <p:spPr bwMode="auto">
          <a:xfrm>
            <a:off x="2805261" y="2709128"/>
            <a:ext cx="7476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 name="Line 8"/>
          <p:cNvSpPr>
            <a:spLocks noChangeShapeType="1"/>
          </p:cNvSpPr>
          <p:nvPr/>
        </p:nvSpPr>
        <p:spPr bwMode="auto">
          <a:xfrm>
            <a:off x="2805261" y="3291821"/>
            <a:ext cx="7476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3" name="Line 9"/>
          <p:cNvSpPr>
            <a:spLocks noChangeShapeType="1"/>
          </p:cNvSpPr>
          <p:nvPr/>
        </p:nvSpPr>
        <p:spPr bwMode="auto">
          <a:xfrm>
            <a:off x="2805261" y="4053720"/>
            <a:ext cx="7476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4" name="Line 10"/>
          <p:cNvSpPr>
            <a:spLocks noChangeShapeType="1"/>
          </p:cNvSpPr>
          <p:nvPr/>
        </p:nvSpPr>
        <p:spPr bwMode="auto">
          <a:xfrm>
            <a:off x="2805261" y="3886314"/>
            <a:ext cx="7476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5" name="Line 11"/>
          <p:cNvSpPr>
            <a:spLocks noChangeShapeType="1"/>
          </p:cNvSpPr>
          <p:nvPr/>
        </p:nvSpPr>
        <p:spPr bwMode="auto">
          <a:xfrm>
            <a:off x="2805261" y="4252983"/>
            <a:ext cx="7476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6" name="Line 13"/>
          <p:cNvSpPr>
            <a:spLocks noChangeShapeType="1"/>
          </p:cNvSpPr>
          <p:nvPr/>
        </p:nvSpPr>
        <p:spPr bwMode="auto">
          <a:xfrm>
            <a:off x="3412973" y="4258994"/>
            <a:ext cx="0" cy="9407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7" name="Line 19"/>
          <p:cNvSpPr>
            <a:spLocks noChangeShapeType="1"/>
          </p:cNvSpPr>
          <p:nvPr/>
        </p:nvSpPr>
        <p:spPr bwMode="auto">
          <a:xfrm>
            <a:off x="3172689" y="4258994"/>
            <a:ext cx="0" cy="9407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8" name="Line 21"/>
          <p:cNvSpPr>
            <a:spLocks noChangeShapeType="1"/>
          </p:cNvSpPr>
          <p:nvPr/>
        </p:nvSpPr>
        <p:spPr bwMode="auto">
          <a:xfrm>
            <a:off x="2895758" y="4258994"/>
            <a:ext cx="0" cy="9407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9" name="TextBox 18"/>
          <p:cNvSpPr txBox="1"/>
          <p:nvPr/>
        </p:nvSpPr>
        <p:spPr>
          <a:xfrm rot="16200000">
            <a:off x="1371711" y="3064219"/>
            <a:ext cx="1838773"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latin typeface="Arial" panose="020B0604020202020204" pitchFamily="34" charset="0"/>
                <a:cs typeface="Arial" panose="020B0604020202020204" pitchFamily="34" charset="0"/>
              </a:rPr>
              <a:t>Mean EQ-5D VAS score</a:t>
            </a:r>
            <a:endParaRPr lang="en-GB" sz="1200" dirty="0">
              <a:solidFill>
                <a:srgbClr val="4D4D4D"/>
              </a:solidFill>
              <a:latin typeface="Arial" panose="020B0604020202020204" pitchFamily="34" charset="0"/>
              <a:cs typeface="Arial" panose="020B0604020202020204" pitchFamily="34" charset="0"/>
            </a:endParaRPr>
          </a:p>
        </p:txBody>
      </p:sp>
      <p:sp>
        <p:nvSpPr>
          <p:cNvPr id="20" name="TextBox 19"/>
          <p:cNvSpPr txBox="1"/>
          <p:nvPr/>
        </p:nvSpPr>
        <p:spPr>
          <a:xfrm>
            <a:off x="4051312" y="4491320"/>
            <a:ext cx="1041375"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latin typeface="Arial" panose="020B0604020202020204" pitchFamily="34" charset="0"/>
                <a:cs typeface="Arial" panose="020B0604020202020204" pitchFamily="34" charset="0"/>
              </a:rPr>
              <a:t>Time, weeks</a:t>
            </a:r>
            <a:endParaRPr lang="en-GB" sz="1200" dirty="0">
              <a:solidFill>
                <a:srgbClr val="4D4D4D"/>
              </a:solidFill>
              <a:latin typeface="Arial" panose="020B0604020202020204" pitchFamily="34" charset="0"/>
              <a:cs typeface="Arial" panose="020B0604020202020204" pitchFamily="34" charset="0"/>
            </a:endParaRPr>
          </a:p>
        </p:txBody>
      </p:sp>
      <p:sp>
        <p:nvSpPr>
          <p:cNvPr id="21" name="TextBox 20"/>
          <p:cNvSpPr txBox="1"/>
          <p:nvPr/>
        </p:nvSpPr>
        <p:spPr>
          <a:xfrm>
            <a:off x="2366242" y="1993445"/>
            <a:ext cx="439544" cy="27699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100</a:t>
            </a:r>
            <a:endParaRPr lang="en-GB" sz="1200" dirty="0">
              <a:solidFill>
                <a:srgbClr val="4D4D4D"/>
              </a:solidFill>
              <a:latin typeface="Arial" panose="020B0604020202020204" pitchFamily="34" charset="0"/>
              <a:cs typeface="Arial" panose="020B0604020202020204" pitchFamily="34" charset="0"/>
            </a:endParaRPr>
          </a:p>
        </p:txBody>
      </p:sp>
      <p:sp>
        <p:nvSpPr>
          <p:cNvPr id="22" name="TextBox 21"/>
          <p:cNvSpPr txBox="1"/>
          <p:nvPr/>
        </p:nvSpPr>
        <p:spPr>
          <a:xfrm>
            <a:off x="2451205" y="2569942"/>
            <a:ext cx="354584" cy="27699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80</a:t>
            </a:r>
            <a:endParaRPr lang="en-GB" sz="1200" dirty="0">
              <a:solidFill>
                <a:srgbClr val="4D4D4D"/>
              </a:solidFill>
              <a:latin typeface="Arial" panose="020B0604020202020204" pitchFamily="34" charset="0"/>
              <a:cs typeface="Arial" panose="020B0604020202020204" pitchFamily="34" charset="0"/>
            </a:endParaRPr>
          </a:p>
        </p:txBody>
      </p:sp>
      <p:sp>
        <p:nvSpPr>
          <p:cNvPr id="23" name="TextBox 22"/>
          <p:cNvSpPr txBox="1"/>
          <p:nvPr/>
        </p:nvSpPr>
        <p:spPr>
          <a:xfrm>
            <a:off x="2451205" y="3152445"/>
            <a:ext cx="354584" cy="27699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60</a:t>
            </a:r>
            <a:endParaRPr lang="en-GB" sz="1200" dirty="0">
              <a:solidFill>
                <a:srgbClr val="4D4D4D"/>
              </a:solidFill>
              <a:latin typeface="Arial" panose="020B0604020202020204" pitchFamily="34" charset="0"/>
              <a:cs typeface="Arial" panose="020B0604020202020204" pitchFamily="34" charset="0"/>
            </a:endParaRPr>
          </a:p>
        </p:txBody>
      </p:sp>
      <p:sp>
        <p:nvSpPr>
          <p:cNvPr id="24" name="TextBox 23"/>
          <p:cNvSpPr txBox="1"/>
          <p:nvPr/>
        </p:nvSpPr>
        <p:spPr>
          <a:xfrm>
            <a:off x="2451205" y="3914155"/>
            <a:ext cx="354584" cy="27699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20</a:t>
            </a:r>
            <a:endParaRPr lang="en-GB" sz="1200" dirty="0">
              <a:solidFill>
                <a:srgbClr val="4D4D4D"/>
              </a:solidFill>
              <a:latin typeface="Arial" panose="020B0604020202020204" pitchFamily="34" charset="0"/>
              <a:cs typeface="Arial" panose="020B0604020202020204" pitchFamily="34" charset="0"/>
            </a:endParaRPr>
          </a:p>
        </p:txBody>
      </p:sp>
      <p:sp>
        <p:nvSpPr>
          <p:cNvPr id="25" name="TextBox 24"/>
          <p:cNvSpPr txBox="1"/>
          <p:nvPr/>
        </p:nvSpPr>
        <p:spPr>
          <a:xfrm>
            <a:off x="2451205" y="3746561"/>
            <a:ext cx="354584" cy="27699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40</a:t>
            </a:r>
            <a:endParaRPr lang="en-GB" sz="1200" dirty="0">
              <a:solidFill>
                <a:srgbClr val="4D4D4D"/>
              </a:solidFill>
              <a:latin typeface="Arial" panose="020B0604020202020204" pitchFamily="34" charset="0"/>
              <a:cs typeface="Arial" panose="020B0604020202020204" pitchFamily="34" charset="0"/>
            </a:endParaRPr>
          </a:p>
        </p:txBody>
      </p:sp>
      <p:sp>
        <p:nvSpPr>
          <p:cNvPr id="26" name="TextBox 25"/>
          <p:cNvSpPr txBox="1"/>
          <p:nvPr/>
        </p:nvSpPr>
        <p:spPr>
          <a:xfrm>
            <a:off x="2536166" y="4113039"/>
            <a:ext cx="269626" cy="276999"/>
          </a:xfrm>
          <a:prstGeom prst="rect">
            <a:avLst/>
          </a:prstGeom>
          <a:noFill/>
        </p:spPr>
        <p:txBody>
          <a:bodyPr wrap="none" rtlCol="0" anchor="ctr" anchorCtr="0">
            <a:spAutoFit/>
          </a:bodyPr>
          <a:lstStyle/>
          <a:p>
            <a:pPr algn="r"/>
            <a:r>
              <a:rPr lang="en-GB" sz="1200" dirty="0" smtClean="0">
                <a:solidFill>
                  <a:srgbClr val="4D4D4D"/>
                </a:solidFill>
                <a:latin typeface="Arial" panose="020B0604020202020204" pitchFamily="34" charset="0"/>
                <a:cs typeface="Arial" panose="020B0604020202020204" pitchFamily="34" charset="0"/>
              </a:rPr>
              <a:t>0</a:t>
            </a:r>
            <a:endParaRPr lang="en-GB" sz="1200" dirty="0">
              <a:solidFill>
                <a:srgbClr val="4D4D4D"/>
              </a:solidFill>
              <a:latin typeface="Arial" panose="020B0604020202020204" pitchFamily="34" charset="0"/>
              <a:cs typeface="Arial" panose="020B0604020202020204" pitchFamily="34" charset="0"/>
            </a:endParaRPr>
          </a:p>
        </p:txBody>
      </p:sp>
      <p:sp>
        <p:nvSpPr>
          <p:cNvPr id="27" name="TextBox 26"/>
          <p:cNvSpPr txBox="1"/>
          <p:nvPr/>
        </p:nvSpPr>
        <p:spPr>
          <a:xfrm>
            <a:off x="2722546" y="4306665"/>
            <a:ext cx="354584" cy="646331"/>
          </a:xfrm>
          <a:prstGeom prst="rect">
            <a:avLst/>
          </a:prstGeom>
          <a:noFill/>
        </p:spPr>
        <p:txBody>
          <a:bodyPr wrap="none" rtlCol="0" anchor="t" anchorCtr="0">
            <a:spAutoFit/>
          </a:bodyPr>
          <a:lstStyle/>
          <a:p>
            <a:pPr algn="ctr"/>
            <a:r>
              <a:rPr lang="en-GB" sz="1200" dirty="0" smtClean="0">
                <a:solidFill>
                  <a:srgbClr val="4D4D4D"/>
                </a:solidFill>
                <a:latin typeface="Arial" panose="020B0604020202020204" pitchFamily="34" charset="0"/>
                <a:cs typeface="Arial" panose="020B0604020202020204" pitchFamily="34" charset="0"/>
              </a:rPr>
              <a:t>0</a:t>
            </a: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200" dirty="0" smtClean="0">
                <a:solidFill>
                  <a:srgbClr val="4D4D4D"/>
                </a:solidFill>
                <a:latin typeface="Arial" panose="020B0604020202020204" pitchFamily="34" charset="0"/>
                <a:cs typeface="Arial" panose="020B0604020202020204" pitchFamily="34" charset="0"/>
              </a:rPr>
              <a:t>65</a:t>
            </a:r>
            <a:endParaRPr lang="en-GB" sz="1200" dirty="0">
              <a:solidFill>
                <a:srgbClr val="4D4D4D"/>
              </a:solidFill>
              <a:latin typeface="Arial" panose="020B0604020202020204" pitchFamily="34" charset="0"/>
              <a:cs typeface="Arial" panose="020B0604020202020204" pitchFamily="34" charset="0"/>
            </a:endParaRPr>
          </a:p>
        </p:txBody>
      </p:sp>
      <p:sp>
        <p:nvSpPr>
          <p:cNvPr id="28" name="TextBox 27"/>
          <p:cNvSpPr txBox="1"/>
          <p:nvPr/>
        </p:nvSpPr>
        <p:spPr>
          <a:xfrm>
            <a:off x="2996941" y="4306665"/>
            <a:ext cx="354584" cy="646331"/>
          </a:xfrm>
          <a:prstGeom prst="rect">
            <a:avLst/>
          </a:prstGeom>
          <a:noFill/>
        </p:spPr>
        <p:txBody>
          <a:bodyPr wrap="none" rtlCol="0" anchor="t" anchorCtr="0">
            <a:spAutoFit/>
          </a:bodyPr>
          <a:lstStyle/>
          <a:p>
            <a:pPr algn="ctr"/>
            <a:r>
              <a:rPr lang="en-GB" sz="1200" dirty="0" smtClean="0">
                <a:solidFill>
                  <a:srgbClr val="4D4D4D"/>
                </a:solidFill>
                <a:latin typeface="Arial" panose="020B0604020202020204" pitchFamily="34" charset="0"/>
                <a:cs typeface="Arial" panose="020B0604020202020204" pitchFamily="34" charset="0"/>
              </a:rPr>
              <a:t>7</a:t>
            </a: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200" dirty="0" smtClean="0">
                <a:solidFill>
                  <a:srgbClr val="4D4D4D"/>
                </a:solidFill>
                <a:latin typeface="Arial" panose="020B0604020202020204" pitchFamily="34" charset="0"/>
                <a:cs typeface="Arial" panose="020B0604020202020204" pitchFamily="34" charset="0"/>
              </a:rPr>
              <a:t>59</a:t>
            </a:r>
            <a:endParaRPr lang="en-GB" sz="1200" dirty="0">
              <a:solidFill>
                <a:srgbClr val="4D4D4D"/>
              </a:solidFill>
              <a:latin typeface="Arial" panose="020B0604020202020204" pitchFamily="34" charset="0"/>
              <a:cs typeface="Arial" panose="020B0604020202020204" pitchFamily="34" charset="0"/>
            </a:endParaRPr>
          </a:p>
        </p:txBody>
      </p:sp>
      <p:sp>
        <p:nvSpPr>
          <p:cNvPr id="29" name="TextBox 28"/>
          <p:cNvSpPr txBox="1"/>
          <p:nvPr/>
        </p:nvSpPr>
        <p:spPr>
          <a:xfrm>
            <a:off x="4000557" y="4306665"/>
            <a:ext cx="184731" cy="276999"/>
          </a:xfrm>
          <a:prstGeom prst="rect">
            <a:avLst/>
          </a:prstGeom>
          <a:noFill/>
        </p:spPr>
        <p:txBody>
          <a:bodyPr wrap="none" rtlCol="0" anchor="t" anchorCtr="0">
            <a:spAutoFit/>
          </a:bodyPr>
          <a:lstStyle/>
          <a:p>
            <a:pPr algn="ctr"/>
            <a:endParaRPr lang="en-GB" sz="1200" dirty="0">
              <a:solidFill>
                <a:srgbClr val="4D4D4D"/>
              </a:solidFill>
              <a:latin typeface="Arial" panose="020B0604020202020204" pitchFamily="34" charset="0"/>
              <a:cs typeface="Arial" panose="020B0604020202020204" pitchFamily="34" charset="0"/>
            </a:endParaRPr>
          </a:p>
        </p:txBody>
      </p:sp>
      <p:sp>
        <p:nvSpPr>
          <p:cNvPr id="30" name="TextBox 29"/>
          <p:cNvSpPr txBox="1"/>
          <p:nvPr/>
        </p:nvSpPr>
        <p:spPr>
          <a:xfrm>
            <a:off x="3232543" y="4306665"/>
            <a:ext cx="354584" cy="646331"/>
          </a:xfrm>
          <a:prstGeom prst="rect">
            <a:avLst/>
          </a:prstGeom>
          <a:noFill/>
        </p:spPr>
        <p:txBody>
          <a:bodyPr wrap="none" rtlCol="0" anchor="t" anchorCtr="0">
            <a:spAutoFit/>
          </a:bodyPr>
          <a:lstStyle/>
          <a:p>
            <a:pPr algn="ctr"/>
            <a:r>
              <a:rPr lang="en-GB" sz="1200" dirty="0" smtClean="0">
                <a:solidFill>
                  <a:srgbClr val="4D4D4D"/>
                </a:solidFill>
                <a:latin typeface="Arial" panose="020B0604020202020204" pitchFamily="34" charset="0"/>
                <a:cs typeface="Arial" panose="020B0604020202020204" pitchFamily="34" charset="0"/>
              </a:rPr>
              <a:t>13</a:t>
            </a: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200" dirty="0" smtClean="0">
                <a:solidFill>
                  <a:srgbClr val="4D4D4D"/>
                </a:solidFill>
                <a:latin typeface="Arial" panose="020B0604020202020204" pitchFamily="34" charset="0"/>
                <a:cs typeface="Arial" panose="020B0604020202020204" pitchFamily="34" charset="0"/>
              </a:rPr>
              <a:t>48</a:t>
            </a:r>
            <a:endParaRPr lang="en-GB" sz="1200" dirty="0">
              <a:solidFill>
                <a:srgbClr val="4D4D4D"/>
              </a:solidFill>
              <a:latin typeface="Arial" panose="020B0604020202020204" pitchFamily="34" charset="0"/>
              <a:cs typeface="Arial" panose="020B0604020202020204" pitchFamily="34" charset="0"/>
            </a:endParaRPr>
          </a:p>
        </p:txBody>
      </p:sp>
      <p:grpSp>
        <p:nvGrpSpPr>
          <p:cNvPr id="2053" name="Group 2052"/>
          <p:cNvGrpSpPr/>
          <p:nvPr/>
        </p:nvGrpSpPr>
        <p:grpSpPr>
          <a:xfrm>
            <a:off x="3484917" y="4258994"/>
            <a:ext cx="354584" cy="694002"/>
            <a:chOff x="3484917" y="4520213"/>
            <a:chExt cx="354584" cy="694002"/>
          </a:xfrm>
        </p:grpSpPr>
        <p:sp>
          <p:nvSpPr>
            <p:cNvPr id="31" name="Line 12"/>
            <p:cNvSpPr>
              <a:spLocks noChangeShapeType="1"/>
            </p:cNvSpPr>
            <p:nvPr/>
          </p:nvSpPr>
          <p:spPr bwMode="auto">
            <a:xfrm>
              <a:off x="3657387" y="4520213"/>
              <a:ext cx="0" cy="9407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33" name="TextBox 32"/>
            <p:cNvSpPr txBox="1"/>
            <p:nvPr/>
          </p:nvSpPr>
          <p:spPr>
            <a:xfrm>
              <a:off x="3484917" y="4567884"/>
              <a:ext cx="354584" cy="646331"/>
            </a:xfrm>
            <a:prstGeom prst="rect">
              <a:avLst/>
            </a:prstGeom>
            <a:noFill/>
          </p:spPr>
          <p:txBody>
            <a:bodyPr wrap="none" rtlCol="0" anchor="t" anchorCtr="0">
              <a:spAutoFit/>
            </a:bodyPr>
            <a:lstStyle/>
            <a:p>
              <a:pPr algn="ctr"/>
              <a:r>
                <a:rPr lang="en-GB" sz="1200" dirty="0" smtClean="0">
                  <a:solidFill>
                    <a:srgbClr val="4D4D4D"/>
                  </a:solidFill>
                  <a:latin typeface="Arial" panose="020B0604020202020204" pitchFamily="34" charset="0"/>
                  <a:cs typeface="Arial" panose="020B0604020202020204" pitchFamily="34" charset="0"/>
                </a:rPr>
                <a:t>19</a:t>
              </a: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200" dirty="0" smtClean="0">
                  <a:solidFill>
                    <a:srgbClr val="4D4D4D"/>
                  </a:solidFill>
                  <a:latin typeface="Arial" panose="020B0604020202020204" pitchFamily="34" charset="0"/>
                  <a:cs typeface="Arial" panose="020B0604020202020204" pitchFamily="34" charset="0"/>
                </a:rPr>
                <a:t>41</a:t>
              </a:r>
              <a:endParaRPr lang="en-GB" sz="1200" dirty="0">
                <a:solidFill>
                  <a:srgbClr val="4D4D4D"/>
                </a:solidFill>
                <a:latin typeface="Arial" panose="020B0604020202020204" pitchFamily="34" charset="0"/>
                <a:cs typeface="Arial" panose="020B0604020202020204" pitchFamily="34" charset="0"/>
              </a:endParaRPr>
            </a:p>
          </p:txBody>
        </p:sp>
      </p:grpSp>
      <p:grpSp>
        <p:nvGrpSpPr>
          <p:cNvPr id="34" name="Group 33"/>
          <p:cNvGrpSpPr/>
          <p:nvPr/>
        </p:nvGrpSpPr>
        <p:grpSpPr>
          <a:xfrm>
            <a:off x="4210388" y="4258989"/>
            <a:ext cx="354584" cy="694003"/>
            <a:chOff x="6563628" y="5042290"/>
            <a:chExt cx="410111" cy="644057"/>
          </a:xfrm>
        </p:grpSpPr>
        <p:sp>
          <p:nvSpPr>
            <p:cNvPr id="83" name="Line 14"/>
            <p:cNvSpPr>
              <a:spLocks noChangeShapeType="1"/>
            </p:cNvSpPr>
            <p:nvPr/>
          </p:nvSpPr>
          <p:spPr bwMode="auto">
            <a:xfrm>
              <a:off x="6770069"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4" name="TextBox 83"/>
            <p:cNvSpPr txBox="1"/>
            <p:nvPr/>
          </p:nvSpPr>
          <p:spPr>
            <a:xfrm>
              <a:off x="6563628" y="5086531"/>
              <a:ext cx="410111" cy="599816"/>
            </a:xfrm>
            <a:prstGeom prst="rect">
              <a:avLst/>
            </a:prstGeom>
            <a:noFill/>
          </p:spPr>
          <p:txBody>
            <a:bodyPr wrap="none" rtlCol="0" anchor="t" anchorCtr="0">
              <a:spAutoFit/>
            </a:bodyPr>
            <a:lstStyle/>
            <a:p>
              <a:pPr algn="ctr"/>
              <a:r>
                <a:rPr lang="en-GB" sz="1200" dirty="0" smtClean="0">
                  <a:solidFill>
                    <a:srgbClr val="4D4D4D"/>
                  </a:solidFill>
                  <a:latin typeface="Arial" panose="020B0604020202020204" pitchFamily="34" charset="0"/>
                  <a:cs typeface="Arial" panose="020B0604020202020204" pitchFamily="34" charset="0"/>
                </a:rPr>
                <a:t>37</a:t>
              </a: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200" dirty="0" smtClean="0">
                  <a:solidFill>
                    <a:srgbClr val="4D4D4D"/>
                  </a:solidFill>
                  <a:latin typeface="Arial" panose="020B0604020202020204" pitchFamily="34" charset="0"/>
                  <a:cs typeface="Arial" panose="020B0604020202020204" pitchFamily="34" charset="0"/>
                </a:rPr>
                <a:t>17</a:t>
              </a:r>
              <a:endParaRPr lang="en-GB" sz="1200" dirty="0">
                <a:solidFill>
                  <a:srgbClr val="4D4D4D"/>
                </a:solidFill>
                <a:latin typeface="Arial" panose="020B0604020202020204" pitchFamily="34" charset="0"/>
                <a:cs typeface="Arial" panose="020B0604020202020204" pitchFamily="34" charset="0"/>
              </a:endParaRPr>
            </a:p>
          </p:txBody>
        </p:sp>
      </p:grpSp>
      <p:grpSp>
        <p:nvGrpSpPr>
          <p:cNvPr id="57" name="Group 56"/>
          <p:cNvGrpSpPr/>
          <p:nvPr/>
        </p:nvGrpSpPr>
        <p:grpSpPr>
          <a:xfrm>
            <a:off x="4458414" y="4259000"/>
            <a:ext cx="354584" cy="693999"/>
            <a:chOff x="6563628" y="5042290"/>
            <a:chExt cx="410111" cy="644052"/>
          </a:xfrm>
        </p:grpSpPr>
        <p:sp>
          <p:nvSpPr>
            <p:cNvPr id="78" name="Line 14"/>
            <p:cNvSpPr>
              <a:spLocks noChangeShapeType="1"/>
            </p:cNvSpPr>
            <p:nvPr/>
          </p:nvSpPr>
          <p:spPr bwMode="auto">
            <a:xfrm>
              <a:off x="6770069"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79" name="TextBox 78"/>
            <p:cNvSpPr txBox="1"/>
            <p:nvPr/>
          </p:nvSpPr>
          <p:spPr>
            <a:xfrm>
              <a:off x="6563628" y="5086527"/>
              <a:ext cx="410111" cy="599815"/>
            </a:xfrm>
            <a:prstGeom prst="rect">
              <a:avLst/>
            </a:prstGeom>
            <a:noFill/>
          </p:spPr>
          <p:txBody>
            <a:bodyPr wrap="none" rtlCol="0" anchor="t" anchorCtr="0">
              <a:spAutoFit/>
            </a:bodyPr>
            <a:lstStyle/>
            <a:p>
              <a:pPr algn="ctr"/>
              <a:r>
                <a:rPr lang="en-GB" sz="1200" dirty="0" smtClean="0">
                  <a:solidFill>
                    <a:srgbClr val="4D4D4D"/>
                  </a:solidFill>
                  <a:latin typeface="Arial" panose="020B0604020202020204" pitchFamily="34" charset="0"/>
                  <a:cs typeface="Arial" panose="020B0604020202020204" pitchFamily="34" charset="0"/>
                </a:rPr>
                <a:t>43</a:t>
              </a:r>
            </a:p>
            <a:p>
              <a:pPr algn="ctr"/>
              <a:endParaRPr lang="en-GB" sz="1200" dirty="0" smtClean="0">
                <a:solidFill>
                  <a:srgbClr val="4D4D4D"/>
                </a:solidFill>
                <a:latin typeface="Arial" panose="020B0604020202020204" pitchFamily="34" charset="0"/>
                <a:cs typeface="Arial" panose="020B0604020202020204" pitchFamily="34" charset="0"/>
              </a:endParaRPr>
            </a:p>
            <a:p>
              <a:pPr algn="ctr"/>
              <a:r>
                <a:rPr lang="en-GB" sz="1200" dirty="0" smtClean="0">
                  <a:solidFill>
                    <a:srgbClr val="4D4D4D"/>
                  </a:solidFill>
                  <a:latin typeface="Arial" panose="020B0604020202020204" pitchFamily="34" charset="0"/>
                  <a:cs typeface="Arial" panose="020B0604020202020204" pitchFamily="34" charset="0"/>
                </a:rPr>
                <a:t>11</a:t>
              </a:r>
              <a:endParaRPr lang="en-GB" sz="1200" dirty="0">
                <a:solidFill>
                  <a:srgbClr val="4D4D4D"/>
                </a:solidFill>
                <a:latin typeface="Arial" panose="020B0604020202020204" pitchFamily="34" charset="0"/>
                <a:cs typeface="Arial" panose="020B0604020202020204" pitchFamily="34" charset="0"/>
              </a:endParaRPr>
            </a:p>
          </p:txBody>
        </p:sp>
      </p:grpSp>
      <p:cxnSp>
        <p:nvCxnSpPr>
          <p:cNvPr id="2049" name="Straight Connector 2048"/>
          <p:cNvCxnSpPr/>
          <p:nvPr/>
        </p:nvCxnSpPr>
        <p:spPr>
          <a:xfrm>
            <a:off x="2805792" y="3984856"/>
            <a:ext cx="159218" cy="137249"/>
          </a:xfrm>
          <a:prstGeom prst="line">
            <a:avLst/>
          </a:pr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89" name="Straight Connector 88"/>
          <p:cNvCxnSpPr/>
          <p:nvPr/>
        </p:nvCxnSpPr>
        <p:spPr>
          <a:xfrm>
            <a:off x="2805792" y="3816435"/>
            <a:ext cx="159218" cy="137249"/>
          </a:xfrm>
          <a:prstGeom prst="line">
            <a:avLst/>
          </a:pr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2052" name="Freeform 2051"/>
          <p:cNvSpPr/>
          <p:nvPr/>
        </p:nvSpPr>
        <p:spPr>
          <a:xfrm>
            <a:off x="2794432" y="3898848"/>
            <a:ext cx="161524" cy="155089"/>
          </a:xfrm>
          <a:custGeom>
            <a:avLst/>
            <a:gdLst>
              <a:gd name="connsiteX0" fmla="*/ 0 w 144855"/>
              <a:gd name="connsiteY0" fmla="*/ 31687 h 131276"/>
              <a:gd name="connsiteX1" fmla="*/ 0 w 144855"/>
              <a:gd name="connsiteY1" fmla="*/ 31687 h 131276"/>
              <a:gd name="connsiteX2" fmla="*/ 36214 w 144855"/>
              <a:gd name="connsiteY2" fmla="*/ 13581 h 131276"/>
              <a:gd name="connsiteX3" fmla="*/ 49794 w 144855"/>
              <a:gd name="connsiteY3" fmla="*/ 9054 h 131276"/>
              <a:gd name="connsiteX4" fmla="*/ 58848 w 144855"/>
              <a:gd name="connsiteY4" fmla="*/ 0 h 131276"/>
              <a:gd name="connsiteX5" fmla="*/ 58848 w 144855"/>
              <a:gd name="connsiteY5" fmla="*/ 0 h 131276"/>
              <a:gd name="connsiteX6" fmla="*/ 90535 w 144855"/>
              <a:gd name="connsiteY6" fmla="*/ 22634 h 131276"/>
              <a:gd name="connsiteX7" fmla="*/ 95061 w 144855"/>
              <a:gd name="connsiteY7" fmla="*/ 36214 h 131276"/>
              <a:gd name="connsiteX8" fmla="*/ 104115 w 144855"/>
              <a:gd name="connsiteY8" fmla="*/ 49794 h 131276"/>
              <a:gd name="connsiteX9" fmla="*/ 126749 w 144855"/>
              <a:gd name="connsiteY9" fmla="*/ 90535 h 131276"/>
              <a:gd name="connsiteX10" fmla="*/ 135802 w 144855"/>
              <a:gd name="connsiteY10" fmla="*/ 104115 h 131276"/>
              <a:gd name="connsiteX11" fmla="*/ 144855 w 144855"/>
              <a:gd name="connsiteY11" fmla="*/ 113169 h 131276"/>
              <a:gd name="connsiteX12" fmla="*/ 76954 w 144855"/>
              <a:gd name="connsiteY12" fmla="*/ 131276 h 131276"/>
              <a:gd name="connsiteX13" fmla="*/ 72428 w 144855"/>
              <a:gd name="connsiteY13" fmla="*/ 131276 h 131276"/>
              <a:gd name="connsiteX14" fmla="*/ 49794 w 144855"/>
              <a:gd name="connsiteY14" fmla="*/ 86008 h 131276"/>
              <a:gd name="connsiteX15" fmla="*/ 0 w 144855"/>
              <a:gd name="connsiteY15" fmla="*/ 31687 h 131276"/>
              <a:gd name="connsiteX0" fmla="*/ 0 w 144855"/>
              <a:gd name="connsiteY0" fmla="*/ 31687 h 131276"/>
              <a:gd name="connsiteX1" fmla="*/ 0 w 144855"/>
              <a:gd name="connsiteY1" fmla="*/ 31687 h 131276"/>
              <a:gd name="connsiteX2" fmla="*/ 36214 w 144855"/>
              <a:gd name="connsiteY2" fmla="*/ 13581 h 131276"/>
              <a:gd name="connsiteX3" fmla="*/ 49794 w 144855"/>
              <a:gd name="connsiteY3" fmla="*/ 9054 h 131276"/>
              <a:gd name="connsiteX4" fmla="*/ 58848 w 144855"/>
              <a:gd name="connsiteY4" fmla="*/ 0 h 131276"/>
              <a:gd name="connsiteX5" fmla="*/ 58848 w 144855"/>
              <a:gd name="connsiteY5" fmla="*/ 0 h 131276"/>
              <a:gd name="connsiteX6" fmla="*/ 90535 w 144855"/>
              <a:gd name="connsiteY6" fmla="*/ 22634 h 131276"/>
              <a:gd name="connsiteX7" fmla="*/ 95061 w 144855"/>
              <a:gd name="connsiteY7" fmla="*/ 36214 h 131276"/>
              <a:gd name="connsiteX8" fmla="*/ 104115 w 144855"/>
              <a:gd name="connsiteY8" fmla="*/ 49794 h 131276"/>
              <a:gd name="connsiteX9" fmla="*/ 126749 w 144855"/>
              <a:gd name="connsiteY9" fmla="*/ 90535 h 131276"/>
              <a:gd name="connsiteX10" fmla="*/ 135802 w 144855"/>
              <a:gd name="connsiteY10" fmla="*/ 104115 h 131276"/>
              <a:gd name="connsiteX11" fmla="*/ 144855 w 144855"/>
              <a:gd name="connsiteY11" fmla="*/ 113169 h 131276"/>
              <a:gd name="connsiteX12" fmla="*/ 76954 w 144855"/>
              <a:gd name="connsiteY12" fmla="*/ 131276 h 131276"/>
              <a:gd name="connsiteX13" fmla="*/ 72428 w 144855"/>
              <a:gd name="connsiteY13" fmla="*/ 131276 h 131276"/>
              <a:gd name="connsiteX14" fmla="*/ 35507 w 144855"/>
              <a:gd name="connsiteY14" fmla="*/ 97914 h 131276"/>
              <a:gd name="connsiteX15" fmla="*/ 0 w 144855"/>
              <a:gd name="connsiteY15" fmla="*/ 31687 h 131276"/>
              <a:gd name="connsiteX0" fmla="*/ 0 w 144855"/>
              <a:gd name="connsiteY0" fmla="*/ 31687 h 131276"/>
              <a:gd name="connsiteX1" fmla="*/ 0 w 144855"/>
              <a:gd name="connsiteY1" fmla="*/ 31687 h 131276"/>
              <a:gd name="connsiteX2" fmla="*/ 36214 w 144855"/>
              <a:gd name="connsiteY2" fmla="*/ 13581 h 131276"/>
              <a:gd name="connsiteX3" fmla="*/ 49794 w 144855"/>
              <a:gd name="connsiteY3" fmla="*/ 9054 h 131276"/>
              <a:gd name="connsiteX4" fmla="*/ 58848 w 144855"/>
              <a:gd name="connsiteY4" fmla="*/ 0 h 131276"/>
              <a:gd name="connsiteX5" fmla="*/ 58848 w 144855"/>
              <a:gd name="connsiteY5" fmla="*/ 0 h 131276"/>
              <a:gd name="connsiteX6" fmla="*/ 90535 w 144855"/>
              <a:gd name="connsiteY6" fmla="*/ 22634 h 131276"/>
              <a:gd name="connsiteX7" fmla="*/ 95061 w 144855"/>
              <a:gd name="connsiteY7" fmla="*/ 36214 h 131276"/>
              <a:gd name="connsiteX8" fmla="*/ 104115 w 144855"/>
              <a:gd name="connsiteY8" fmla="*/ 49794 h 131276"/>
              <a:gd name="connsiteX9" fmla="*/ 126749 w 144855"/>
              <a:gd name="connsiteY9" fmla="*/ 90535 h 131276"/>
              <a:gd name="connsiteX10" fmla="*/ 135802 w 144855"/>
              <a:gd name="connsiteY10" fmla="*/ 104115 h 131276"/>
              <a:gd name="connsiteX11" fmla="*/ 144855 w 144855"/>
              <a:gd name="connsiteY11" fmla="*/ 113169 h 131276"/>
              <a:gd name="connsiteX12" fmla="*/ 76954 w 144855"/>
              <a:gd name="connsiteY12" fmla="*/ 131276 h 131276"/>
              <a:gd name="connsiteX13" fmla="*/ 72428 w 144855"/>
              <a:gd name="connsiteY13" fmla="*/ 131276 h 131276"/>
              <a:gd name="connsiteX14" fmla="*/ 0 w 144855"/>
              <a:gd name="connsiteY14" fmla="*/ 31687 h 131276"/>
              <a:gd name="connsiteX0" fmla="*/ 0 w 144855"/>
              <a:gd name="connsiteY0" fmla="*/ 31687 h 155089"/>
              <a:gd name="connsiteX1" fmla="*/ 0 w 144855"/>
              <a:gd name="connsiteY1" fmla="*/ 31687 h 155089"/>
              <a:gd name="connsiteX2" fmla="*/ 36214 w 144855"/>
              <a:gd name="connsiteY2" fmla="*/ 13581 h 155089"/>
              <a:gd name="connsiteX3" fmla="*/ 49794 w 144855"/>
              <a:gd name="connsiteY3" fmla="*/ 9054 h 155089"/>
              <a:gd name="connsiteX4" fmla="*/ 58848 w 144855"/>
              <a:gd name="connsiteY4" fmla="*/ 0 h 155089"/>
              <a:gd name="connsiteX5" fmla="*/ 58848 w 144855"/>
              <a:gd name="connsiteY5" fmla="*/ 0 h 155089"/>
              <a:gd name="connsiteX6" fmla="*/ 90535 w 144855"/>
              <a:gd name="connsiteY6" fmla="*/ 22634 h 155089"/>
              <a:gd name="connsiteX7" fmla="*/ 95061 w 144855"/>
              <a:gd name="connsiteY7" fmla="*/ 36214 h 155089"/>
              <a:gd name="connsiteX8" fmla="*/ 104115 w 144855"/>
              <a:gd name="connsiteY8" fmla="*/ 49794 h 155089"/>
              <a:gd name="connsiteX9" fmla="*/ 126749 w 144855"/>
              <a:gd name="connsiteY9" fmla="*/ 90535 h 155089"/>
              <a:gd name="connsiteX10" fmla="*/ 135802 w 144855"/>
              <a:gd name="connsiteY10" fmla="*/ 104115 h 155089"/>
              <a:gd name="connsiteX11" fmla="*/ 144855 w 144855"/>
              <a:gd name="connsiteY11" fmla="*/ 113169 h 155089"/>
              <a:gd name="connsiteX12" fmla="*/ 76954 w 144855"/>
              <a:gd name="connsiteY12" fmla="*/ 131276 h 155089"/>
              <a:gd name="connsiteX13" fmla="*/ 96240 w 144855"/>
              <a:gd name="connsiteY13" fmla="*/ 155089 h 155089"/>
              <a:gd name="connsiteX14" fmla="*/ 0 w 144855"/>
              <a:gd name="connsiteY14" fmla="*/ 31687 h 155089"/>
              <a:gd name="connsiteX0" fmla="*/ 0 w 161524"/>
              <a:gd name="connsiteY0" fmla="*/ 57881 h 155089"/>
              <a:gd name="connsiteX1" fmla="*/ 16669 w 161524"/>
              <a:gd name="connsiteY1" fmla="*/ 31687 h 155089"/>
              <a:gd name="connsiteX2" fmla="*/ 52883 w 161524"/>
              <a:gd name="connsiteY2" fmla="*/ 13581 h 155089"/>
              <a:gd name="connsiteX3" fmla="*/ 66463 w 161524"/>
              <a:gd name="connsiteY3" fmla="*/ 9054 h 155089"/>
              <a:gd name="connsiteX4" fmla="*/ 75517 w 161524"/>
              <a:gd name="connsiteY4" fmla="*/ 0 h 155089"/>
              <a:gd name="connsiteX5" fmla="*/ 75517 w 161524"/>
              <a:gd name="connsiteY5" fmla="*/ 0 h 155089"/>
              <a:gd name="connsiteX6" fmla="*/ 107204 w 161524"/>
              <a:gd name="connsiteY6" fmla="*/ 22634 h 155089"/>
              <a:gd name="connsiteX7" fmla="*/ 111730 w 161524"/>
              <a:gd name="connsiteY7" fmla="*/ 36214 h 155089"/>
              <a:gd name="connsiteX8" fmla="*/ 120784 w 161524"/>
              <a:gd name="connsiteY8" fmla="*/ 49794 h 155089"/>
              <a:gd name="connsiteX9" fmla="*/ 143418 w 161524"/>
              <a:gd name="connsiteY9" fmla="*/ 90535 h 155089"/>
              <a:gd name="connsiteX10" fmla="*/ 152471 w 161524"/>
              <a:gd name="connsiteY10" fmla="*/ 104115 h 155089"/>
              <a:gd name="connsiteX11" fmla="*/ 161524 w 161524"/>
              <a:gd name="connsiteY11" fmla="*/ 113169 h 155089"/>
              <a:gd name="connsiteX12" fmla="*/ 93623 w 161524"/>
              <a:gd name="connsiteY12" fmla="*/ 131276 h 155089"/>
              <a:gd name="connsiteX13" fmla="*/ 112909 w 161524"/>
              <a:gd name="connsiteY13" fmla="*/ 155089 h 155089"/>
              <a:gd name="connsiteX14" fmla="*/ 0 w 161524"/>
              <a:gd name="connsiteY14" fmla="*/ 57881 h 15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524" h="155089">
                <a:moveTo>
                  <a:pt x="0" y="57881"/>
                </a:moveTo>
                <a:cubicBezTo>
                  <a:pt x="5556" y="49150"/>
                  <a:pt x="7855" y="39070"/>
                  <a:pt x="16669" y="31687"/>
                </a:cubicBezTo>
                <a:cubicBezTo>
                  <a:pt x="25483" y="24304"/>
                  <a:pt x="40597" y="19166"/>
                  <a:pt x="52883" y="13581"/>
                </a:cubicBezTo>
                <a:cubicBezTo>
                  <a:pt x="57227" y="11607"/>
                  <a:pt x="62371" y="11509"/>
                  <a:pt x="66463" y="9054"/>
                </a:cubicBezTo>
                <a:cubicBezTo>
                  <a:pt x="70123" y="6858"/>
                  <a:pt x="75517" y="0"/>
                  <a:pt x="75517" y="0"/>
                </a:cubicBezTo>
                <a:lnTo>
                  <a:pt x="75517" y="0"/>
                </a:lnTo>
                <a:cubicBezTo>
                  <a:pt x="86079" y="7545"/>
                  <a:pt x="98026" y="13456"/>
                  <a:pt x="107204" y="22634"/>
                </a:cubicBezTo>
                <a:cubicBezTo>
                  <a:pt x="110578" y="26008"/>
                  <a:pt x="109596" y="31946"/>
                  <a:pt x="111730" y="36214"/>
                </a:cubicBezTo>
                <a:cubicBezTo>
                  <a:pt x="114163" y="41080"/>
                  <a:pt x="117766" y="45267"/>
                  <a:pt x="120784" y="49794"/>
                </a:cubicBezTo>
                <a:cubicBezTo>
                  <a:pt x="128752" y="73698"/>
                  <a:pt x="122664" y="59403"/>
                  <a:pt x="143418" y="90535"/>
                </a:cubicBezTo>
                <a:cubicBezTo>
                  <a:pt x="146436" y="95062"/>
                  <a:pt x="148624" y="100268"/>
                  <a:pt x="152471" y="104115"/>
                </a:cubicBezTo>
                <a:lnTo>
                  <a:pt x="161524" y="113169"/>
                </a:lnTo>
                <a:lnTo>
                  <a:pt x="93623" y="131276"/>
                </a:lnTo>
                <a:lnTo>
                  <a:pt x="112909" y="155089"/>
                </a:lnTo>
                <a:cubicBezTo>
                  <a:pt x="100083" y="138491"/>
                  <a:pt x="16040" y="78448"/>
                  <a:pt x="0" y="5788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92" name="Group 91"/>
          <p:cNvGrpSpPr/>
          <p:nvPr/>
        </p:nvGrpSpPr>
        <p:grpSpPr>
          <a:xfrm>
            <a:off x="3730186" y="4258994"/>
            <a:ext cx="354584" cy="694002"/>
            <a:chOff x="3484917" y="4520213"/>
            <a:chExt cx="354584" cy="694002"/>
          </a:xfrm>
        </p:grpSpPr>
        <p:sp>
          <p:nvSpPr>
            <p:cNvPr id="93" name="Line 12"/>
            <p:cNvSpPr>
              <a:spLocks noChangeShapeType="1"/>
            </p:cNvSpPr>
            <p:nvPr/>
          </p:nvSpPr>
          <p:spPr bwMode="auto">
            <a:xfrm>
              <a:off x="3657387" y="4520213"/>
              <a:ext cx="0" cy="9407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94" name="TextBox 93"/>
            <p:cNvSpPr txBox="1"/>
            <p:nvPr/>
          </p:nvSpPr>
          <p:spPr>
            <a:xfrm>
              <a:off x="3484917" y="4567884"/>
              <a:ext cx="354584" cy="646331"/>
            </a:xfrm>
            <a:prstGeom prst="rect">
              <a:avLst/>
            </a:prstGeom>
            <a:noFill/>
          </p:spPr>
          <p:txBody>
            <a:bodyPr wrap="none" rtlCol="0" anchor="t" anchorCtr="0">
              <a:spAutoFit/>
            </a:bodyPr>
            <a:lstStyle/>
            <a:p>
              <a:pPr algn="ctr"/>
              <a:r>
                <a:rPr lang="en-GB" sz="1200" dirty="0" smtClean="0">
                  <a:solidFill>
                    <a:srgbClr val="4D4D4D"/>
                  </a:solidFill>
                  <a:latin typeface="Arial" panose="020B0604020202020204" pitchFamily="34" charset="0"/>
                  <a:cs typeface="Arial" panose="020B0604020202020204" pitchFamily="34" charset="0"/>
                </a:rPr>
                <a:t>25</a:t>
              </a: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200" dirty="0" smtClean="0">
                  <a:solidFill>
                    <a:srgbClr val="4D4D4D"/>
                  </a:solidFill>
                  <a:latin typeface="Arial" panose="020B0604020202020204" pitchFamily="34" charset="0"/>
                  <a:cs typeface="Arial" panose="020B0604020202020204" pitchFamily="34" charset="0"/>
                </a:rPr>
                <a:t>39</a:t>
              </a:r>
              <a:endParaRPr lang="en-GB" sz="1200" dirty="0">
                <a:solidFill>
                  <a:srgbClr val="4D4D4D"/>
                </a:solidFill>
                <a:latin typeface="Arial" panose="020B0604020202020204" pitchFamily="34" charset="0"/>
                <a:cs typeface="Arial" panose="020B0604020202020204" pitchFamily="34" charset="0"/>
              </a:endParaRPr>
            </a:p>
          </p:txBody>
        </p:sp>
      </p:grpSp>
      <p:grpSp>
        <p:nvGrpSpPr>
          <p:cNvPr id="95" name="Group 94"/>
          <p:cNvGrpSpPr/>
          <p:nvPr/>
        </p:nvGrpSpPr>
        <p:grpSpPr>
          <a:xfrm>
            <a:off x="3975455" y="4258994"/>
            <a:ext cx="354584" cy="694002"/>
            <a:chOff x="3484917" y="4520213"/>
            <a:chExt cx="354584" cy="694002"/>
          </a:xfrm>
        </p:grpSpPr>
        <p:sp>
          <p:nvSpPr>
            <p:cNvPr id="96" name="Line 12"/>
            <p:cNvSpPr>
              <a:spLocks noChangeShapeType="1"/>
            </p:cNvSpPr>
            <p:nvPr/>
          </p:nvSpPr>
          <p:spPr bwMode="auto">
            <a:xfrm>
              <a:off x="3657387" y="4520213"/>
              <a:ext cx="0" cy="9407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97" name="TextBox 96"/>
            <p:cNvSpPr txBox="1"/>
            <p:nvPr/>
          </p:nvSpPr>
          <p:spPr>
            <a:xfrm>
              <a:off x="3484917" y="4567884"/>
              <a:ext cx="354584" cy="646331"/>
            </a:xfrm>
            <a:prstGeom prst="rect">
              <a:avLst/>
            </a:prstGeom>
            <a:noFill/>
          </p:spPr>
          <p:txBody>
            <a:bodyPr wrap="none" rtlCol="0" anchor="t" anchorCtr="0">
              <a:spAutoFit/>
            </a:bodyPr>
            <a:lstStyle/>
            <a:p>
              <a:pPr algn="ctr"/>
              <a:r>
                <a:rPr lang="en-GB" sz="1200" dirty="0" smtClean="0">
                  <a:solidFill>
                    <a:srgbClr val="4D4D4D"/>
                  </a:solidFill>
                  <a:latin typeface="Arial" panose="020B0604020202020204" pitchFamily="34" charset="0"/>
                  <a:cs typeface="Arial" panose="020B0604020202020204" pitchFamily="34" charset="0"/>
                </a:rPr>
                <a:t>31</a:t>
              </a: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200" dirty="0" smtClean="0">
                  <a:solidFill>
                    <a:srgbClr val="4D4D4D"/>
                  </a:solidFill>
                  <a:latin typeface="Arial" panose="020B0604020202020204" pitchFamily="34" charset="0"/>
                  <a:cs typeface="Arial" panose="020B0604020202020204" pitchFamily="34" charset="0"/>
                </a:rPr>
                <a:t>25</a:t>
              </a:r>
              <a:endParaRPr lang="en-GB" sz="1200" dirty="0">
                <a:solidFill>
                  <a:srgbClr val="4D4D4D"/>
                </a:solidFill>
                <a:latin typeface="Arial" panose="020B0604020202020204" pitchFamily="34" charset="0"/>
                <a:cs typeface="Arial" panose="020B0604020202020204" pitchFamily="34" charset="0"/>
              </a:endParaRPr>
            </a:p>
          </p:txBody>
        </p:sp>
      </p:grpSp>
      <p:grpSp>
        <p:nvGrpSpPr>
          <p:cNvPr id="98" name="Group 97"/>
          <p:cNvGrpSpPr/>
          <p:nvPr/>
        </p:nvGrpSpPr>
        <p:grpSpPr>
          <a:xfrm>
            <a:off x="5188041" y="4258989"/>
            <a:ext cx="354584" cy="694003"/>
            <a:chOff x="6563628" y="5042290"/>
            <a:chExt cx="410111" cy="644057"/>
          </a:xfrm>
        </p:grpSpPr>
        <p:sp>
          <p:nvSpPr>
            <p:cNvPr id="99" name="Line 14"/>
            <p:cNvSpPr>
              <a:spLocks noChangeShapeType="1"/>
            </p:cNvSpPr>
            <p:nvPr/>
          </p:nvSpPr>
          <p:spPr bwMode="auto">
            <a:xfrm>
              <a:off x="6770069"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00" name="TextBox 99"/>
            <p:cNvSpPr txBox="1"/>
            <p:nvPr/>
          </p:nvSpPr>
          <p:spPr>
            <a:xfrm>
              <a:off x="6563628" y="5086531"/>
              <a:ext cx="410111" cy="599816"/>
            </a:xfrm>
            <a:prstGeom prst="rect">
              <a:avLst/>
            </a:prstGeom>
            <a:noFill/>
          </p:spPr>
          <p:txBody>
            <a:bodyPr wrap="none" rtlCol="0" anchor="t" anchorCtr="0">
              <a:spAutoFit/>
            </a:bodyPr>
            <a:lstStyle/>
            <a:p>
              <a:pPr algn="ctr"/>
              <a:r>
                <a:rPr lang="en-GB" sz="1200" dirty="0" smtClean="0">
                  <a:solidFill>
                    <a:srgbClr val="4D4D4D"/>
                  </a:solidFill>
                  <a:latin typeface="Arial" panose="020B0604020202020204" pitchFamily="34" charset="0"/>
                  <a:cs typeface="Arial" panose="020B0604020202020204" pitchFamily="34" charset="0"/>
                </a:rPr>
                <a:t>61</a:t>
              </a: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200" dirty="0" smtClean="0">
                  <a:solidFill>
                    <a:srgbClr val="4D4D4D"/>
                  </a:solidFill>
                  <a:latin typeface="Arial" panose="020B0604020202020204" pitchFamily="34" charset="0"/>
                  <a:cs typeface="Arial" panose="020B0604020202020204" pitchFamily="34" charset="0"/>
                </a:rPr>
                <a:t>12</a:t>
              </a:r>
              <a:endParaRPr lang="en-GB" sz="1200" dirty="0">
                <a:solidFill>
                  <a:srgbClr val="4D4D4D"/>
                </a:solidFill>
                <a:latin typeface="Arial" panose="020B0604020202020204" pitchFamily="34" charset="0"/>
                <a:cs typeface="Arial" panose="020B0604020202020204" pitchFamily="34" charset="0"/>
              </a:endParaRPr>
            </a:p>
          </p:txBody>
        </p:sp>
      </p:grpSp>
      <p:grpSp>
        <p:nvGrpSpPr>
          <p:cNvPr id="101" name="Group 100"/>
          <p:cNvGrpSpPr/>
          <p:nvPr/>
        </p:nvGrpSpPr>
        <p:grpSpPr>
          <a:xfrm>
            <a:off x="5464639" y="4258984"/>
            <a:ext cx="354584" cy="694003"/>
            <a:chOff x="6563628" y="5042290"/>
            <a:chExt cx="410111" cy="644057"/>
          </a:xfrm>
        </p:grpSpPr>
        <p:sp>
          <p:nvSpPr>
            <p:cNvPr id="102" name="Line 14"/>
            <p:cNvSpPr>
              <a:spLocks noChangeShapeType="1"/>
            </p:cNvSpPr>
            <p:nvPr/>
          </p:nvSpPr>
          <p:spPr bwMode="auto">
            <a:xfrm>
              <a:off x="6770069"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03" name="TextBox 102"/>
            <p:cNvSpPr txBox="1"/>
            <p:nvPr/>
          </p:nvSpPr>
          <p:spPr>
            <a:xfrm>
              <a:off x="6563628" y="5086531"/>
              <a:ext cx="410111" cy="599816"/>
            </a:xfrm>
            <a:prstGeom prst="rect">
              <a:avLst/>
            </a:prstGeom>
            <a:noFill/>
          </p:spPr>
          <p:txBody>
            <a:bodyPr wrap="none" rtlCol="0" anchor="t" anchorCtr="0">
              <a:spAutoFit/>
            </a:bodyPr>
            <a:lstStyle/>
            <a:p>
              <a:pPr algn="ctr"/>
              <a:r>
                <a:rPr lang="en-GB" sz="1200" dirty="0" smtClean="0">
                  <a:solidFill>
                    <a:srgbClr val="4D4D4D"/>
                  </a:solidFill>
                  <a:latin typeface="Arial" panose="020B0604020202020204" pitchFamily="34" charset="0"/>
                  <a:cs typeface="Arial" panose="020B0604020202020204" pitchFamily="34" charset="0"/>
                </a:rPr>
                <a:t>63</a:t>
              </a: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200" dirty="0" smtClean="0">
                  <a:solidFill>
                    <a:srgbClr val="4D4D4D"/>
                  </a:solidFill>
                  <a:latin typeface="Arial" panose="020B0604020202020204" pitchFamily="34" charset="0"/>
                  <a:cs typeface="Arial" panose="020B0604020202020204" pitchFamily="34" charset="0"/>
                </a:rPr>
                <a:t>13</a:t>
              </a:r>
              <a:endParaRPr lang="en-GB" sz="1200" dirty="0">
                <a:solidFill>
                  <a:srgbClr val="4D4D4D"/>
                </a:solidFill>
                <a:latin typeface="Arial" panose="020B0604020202020204" pitchFamily="34" charset="0"/>
                <a:cs typeface="Arial" panose="020B0604020202020204" pitchFamily="34" charset="0"/>
              </a:endParaRPr>
            </a:p>
          </p:txBody>
        </p:sp>
      </p:grpSp>
      <p:grpSp>
        <p:nvGrpSpPr>
          <p:cNvPr id="104" name="Group 103"/>
          <p:cNvGrpSpPr/>
          <p:nvPr/>
        </p:nvGrpSpPr>
        <p:grpSpPr>
          <a:xfrm>
            <a:off x="4707839" y="4258989"/>
            <a:ext cx="354584" cy="694002"/>
            <a:chOff x="3484917" y="4520213"/>
            <a:chExt cx="354584" cy="694002"/>
          </a:xfrm>
        </p:grpSpPr>
        <p:sp>
          <p:nvSpPr>
            <p:cNvPr id="105" name="Line 12"/>
            <p:cNvSpPr>
              <a:spLocks noChangeShapeType="1"/>
            </p:cNvSpPr>
            <p:nvPr/>
          </p:nvSpPr>
          <p:spPr bwMode="auto">
            <a:xfrm>
              <a:off x="3657387" y="4520213"/>
              <a:ext cx="0" cy="9407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06" name="TextBox 105"/>
            <p:cNvSpPr txBox="1"/>
            <p:nvPr/>
          </p:nvSpPr>
          <p:spPr>
            <a:xfrm>
              <a:off x="3484917" y="4567884"/>
              <a:ext cx="354584" cy="646331"/>
            </a:xfrm>
            <a:prstGeom prst="rect">
              <a:avLst/>
            </a:prstGeom>
            <a:noFill/>
          </p:spPr>
          <p:txBody>
            <a:bodyPr wrap="none" rtlCol="0" anchor="t" anchorCtr="0">
              <a:spAutoFit/>
            </a:bodyPr>
            <a:lstStyle/>
            <a:p>
              <a:pPr algn="ctr"/>
              <a:r>
                <a:rPr lang="en-GB" sz="1200" dirty="0" smtClean="0">
                  <a:solidFill>
                    <a:srgbClr val="4D4D4D"/>
                  </a:solidFill>
                  <a:latin typeface="Arial" panose="020B0604020202020204" pitchFamily="34" charset="0"/>
                  <a:cs typeface="Arial" panose="020B0604020202020204" pitchFamily="34" charset="0"/>
                </a:rPr>
                <a:t>49</a:t>
              </a: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200" dirty="0" smtClean="0">
                  <a:solidFill>
                    <a:srgbClr val="4D4D4D"/>
                  </a:solidFill>
                  <a:latin typeface="Arial" panose="020B0604020202020204" pitchFamily="34" charset="0"/>
                  <a:cs typeface="Arial" panose="020B0604020202020204" pitchFamily="34" charset="0"/>
                </a:rPr>
                <a:t>14</a:t>
              </a:r>
              <a:endParaRPr lang="en-GB" sz="1200" dirty="0">
                <a:solidFill>
                  <a:srgbClr val="4D4D4D"/>
                </a:solidFill>
                <a:latin typeface="Arial" panose="020B0604020202020204" pitchFamily="34" charset="0"/>
                <a:cs typeface="Arial" panose="020B0604020202020204" pitchFamily="34" charset="0"/>
              </a:endParaRPr>
            </a:p>
          </p:txBody>
        </p:sp>
      </p:grpSp>
      <p:grpSp>
        <p:nvGrpSpPr>
          <p:cNvPr id="107" name="Group 106"/>
          <p:cNvGrpSpPr/>
          <p:nvPr/>
        </p:nvGrpSpPr>
        <p:grpSpPr>
          <a:xfrm>
            <a:off x="4953108" y="4258989"/>
            <a:ext cx="354584" cy="694002"/>
            <a:chOff x="3484917" y="4520213"/>
            <a:chExt cx="354584" cy="694002"/>
          </a:xfrm>
        </p:grpSpPr>
        <p:sp>
          <p:nvSpPr>
            <p:cNvPr id="108" name="Line 12"/>
            <p:cNvSpPr>
              <a:spLocks noChangeShapeType="1"/>
            </p:cNvSpPr>
            <p:nvPr/>
          </p:nvSpPr>
          <p:spPr bwMode="auto">
            <a:xfrm>
              <a:off x="3657387" y="4520213"/>
              <a:ext cx="0" cy="9407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09" name="TextBox 108"/>
            <p:cNvSpPr txBox="1"/>
            <p:nvPr/>
          </p:nvSpPr>
          <p:spPr>
            <a:xfrm>
              <a:off x="3484917" y="4567884"/>
              <a:ext cx="354584" cy="646331"/>
            </a:xfrm>
            <a:prstGeom prst="rect">
              <a:avLst/>
            </a:prstGeom>
            <a:noFill/>
          </p:spPr>
          <p:txBody>
            <a:bodyPr wrap="none" rtlCol="0" anchor="t" anchorCtr="0">
              <a:spAutoFit/>
            </a:bodyPr>
            <a:lstStyle/>
            <a:p>
              <a:pPr algn="ctr"/>
              <a:r>
                <a:rPr lang="en-GB" sz="1200" dirty="0" smtClean="0">
                  <a:solidFill>
                    <a:srgbClr val="4D4D4D"/>
                  </a:solidFill>
                  <a:latin typeface="Arial" panose="020B0604020202020204" pitchFamily="34" charset="0"/>
                  <a:cs typeface="Arial" panose="020B0604020202020204" pitchFamily="34" charset="0"/>
                </a:rPr>
                <a:t>55</a:t>
              </a: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200" dirty="0" smtClean="0">
                  <a:solidFill>
                    <a:srgbClr val="4D4D4D"/>
                  </a:solidFill>
                  <a:latin typeface="Arial" panose="020B0604020202020204" pitchFamily="34" charset="0"/>
                  <a:cs typeface="Arial" panose="020B0604020202020204" pitchFamily="34" charset="0"/>
                </a:rPr>
                <a:t>12</a:t>
              </a:r>
              <a:endParaRPr lang="en-GB" sz="1200" dirty="0">
                <a:solidFill>
                  <a:srgbClr val="4D4D4D"/>
                </a:solidFill>
                <a:latin typeface="Arial" panose="020B0604020202020204" pitchFamily="34" charset="0"/>
                <a:cs typeface="Arial" panose="020B0604020202020204" pitchFamily="34" charset="0"/>
              </a:endParaRPr>
            </a:p>
          </p:txBody>
        </p:sp>
      </p:grpSp>
      <p:grpSp>
        <p:nvGrpSpPr>
          <p:cNvPr id="110" name="Group 109"/>
          <p:cNvGrpSpPr/>
          <p:nvPr/>
        </p:nvGrpSpPr>
        <p:grpSpPr>
          <a:xfrm>
            <a:off x="5676564" y="4258984"/>
            <a:ext cx="354584" cy="694003"/>
            <a:chOff x="6563628" y="5042290"/>
            <a:chExt cx="410111" cy="644057"/>
          </a:xfrm>
        </p:grpSpPr>
        <p:sp>
          <p:nvSpPr>
            <p:cNvPr id="111" name="Line 14"/>
            <p:cNvSpPr>
              <a:spLocks noChangeShapeType="1"/>
            </p:cNvSpPr>
            <p:nvPr/>
          </p:nvSpPr>
          <p:spPr bwMode="auto">
            <a:xfrm>
              <a:off x="6770069"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12" name="TextBox 111"/>
            <p:cNvSpPr txBox="1"/>
            <p:nvPr/>
          </p:nvSpPr>
          <p:spPr>
            <a:xfrm>
              <a:off x="6563628" y="5086531"/>
              <a:ext cx="410111" cy="599816"/>
            </a:xfrm>
            <a:prstGeom prst="rect">
              <a:avLst/>
            </a:prstGeom>
            <a:noFill/>
          </p:spPr>
          <p:txBody>
            <a:bodyPr wrap="none" rtlCol="0" anchor="t" anchorCtr="0">
              <a:spAutoFit/>
            </a:bodyPr>
            <a:lstStyle/>
            <a:p>
              <a:pPr algn="ctr"/>
              <a:r>
                <a:rPr lang="en-GB" sz="1200" dirty="0" smtClean="0">
                  <a:solidFill>
                    <a:srgbClr val="4D4D4D"/>
                  </a:solidFill>
                  <a:latin typeface="Arial" panose="020B0604020202020204" pitchFamily="34" charset="0"/>
                  <a:cs typeface="Arial" panose="020B0604020202020204" pitchFamily="34" charset="0"/>
                </a:rPr>
                <a:t>73</a:t>
              </a: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200" dirty="0" smtClean="0">
                  <a:solidFill>
                    <a:srgbClr val="4D4D4D"/>
                  </a:solidFill>
                  <a:latin typeface="Arial" panose="020B0604020202020204" pitchFamily="34" charset="0"/>
                  <a:cs typeface="Arial" panose="020B0604020202020204" pitchFamily="34" charset="0"/>
                </a:rPr>
                <a:t>13</a:t>
              </a:r>
              <a:endParaRPr lang="en-GB" sz="1200" dirty="0">
                <a:solidFill>
                  <a:srgbClr val="4D4D4D"/>
                </a:solidFill>
                <a:latin typeface="Arial" panose="020B0604020202020204" pitchFamily="34" charset="0"/>
                <a:cs typeface="Arial" panose="020B0604020202020204" pitchFamily="34" charset="0"/>
              </a:endParaRPr>
            </a:p>
          </p:txBody>
        </p:sp>
      </p:grpSp>
      <p:grpSp>
        <p:nvGrpSpPr>
          <p:cNvPr id="113" name="Group 112"/>
          <p:cNvGrpSpPr/>
          <p:nvPr/>
        </p:nvGrpSpPr>
        <p:grpSpPr>
          <a:xfrm>
            <a:off x="5912299" y="4258984"/>
            <a:ext cx="354584" cy="694003"/>
            <a:chOff x="6563628" y="5042290"/>
            <a:chExt cx="410111" cy="644057"/>
          </a:xfrm>
        </p:grpSpPr>
        <p:sp>
          <p:nvSpPr>
            <p:cNvPr id="114" name="Line 14"/>
            <p:cNvSpPr>
              <a:spLocks noChangeShapeType="1"/>
            </p:cNvSpPr>
            <p:nvPr/>
          </p:nvSpPr>
          <p:spPr bwMode="auto">
            <a:xfrm>
              <a:off x="6770069" y="5042290"/>
              <a:ext cx="0" cy="8730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15" name="TextBox 114"/>
            <p:cNvSpPr txBox="1"/>
            <p:nvPr/>
          </p:nvSpPr>
          <p:spPr>
            <a:xfrm>
              <a:off x="6563628" y="5086531"/>
              <a:ext cx="410111" cy="599816"/>
            </a:xfrm>
            <a:prstGeom prst="rect">
              <a:avLst/>
            </a:prstGeom>
            <a:noFill/>
          </p:spPr>
          <p:txBody>
            <a:bodyPr wrap="none" rtlCol="0" anchor="t" anchorCtr="0">
              <a:spAutoFit/>
            </a:bodyPr>
            <a:lstStyle/>
            <a:p>
              <a:pPr algn="ctr"/>
              <a:r>
                <a:rPr lang="en-GB" sz="1200" dirty="0" smtClean="0">
                  <a:solidFill>
                    <a:srgbClr val="4D4D4D"/>
                  </a:solidFill>
                  <a:latin typeface="Arial" panose="020B0604020202020204" pitchFamily="34" charset="0"/>
                  <a:cs typeface="Arial" panose="020B0604020202020204" pitchFamily="34" charset="0"/>
                </a:rPr>
                <a:t>79</a:t>
              </a: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200" dirty="0" smtClean="0">
                  <a:solidFill>
                    <a:srgbClr val="4D4D4D"/>
                  </a:solidFill>
                  <a:latin typeface="Arial" panose="020B0604020202020204" pitchFamily="34" charset="0"/>
                  <a:cs typeface="Arial" panose="020B0604020202020204" pitchFamily="34" charset="0"/>
                </a:rPr>
                <a:t>11</a:t>
              </a:r>
              <a:endParaRPr lang="en-GB" sz="1200" dirty="0">
                <a:solidFill>
                  <a:srgbClr val="4D4D4D"/>
                </a:solidFill>
                <a:latin typeface="Arial" panose="020B0604020202020204" pitchFamily="34" charset="0"/>
                <a:cs typeface="Arial" panose="020B0604020202020204" pitchFamily="34" charset="0"/>
              </a:endParaRPr>
            </a:p>
          </p:txBody>
        </p:sp>
      </p:grpSp>
      <p:cxnSp>
        <p:nvCxnSpPr>
          <p:cNvPr id="2055" name="Straight Connector 2054"/>
          <p:cNvCxnSpPr/>
          <p:nvPr/>
        </p:nvCxnSpPr>
        <p:spPr>
          <a:xfrm>
            <a:off x="2895758" y="2815603"/>
            <a:ext cx="3371125" cy="0"/>
          </a:xfrm>
          <a:prstGeom prst="line">
            <a:avLst/>
          </a:prstGeom>
          <a:ln w="2540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2056" name="Freeform 2"/>
          <p:cNvSpPr>
            <a:spLocks/>
          </p:cNvSpPr>
          <p:nvPr/>
        </p:nvSpPr>
        <p:spPr bwMode="auto">
          <a:xfrm>
            <a:off x="2895173" y="2510141"/>
            <a:ext cx="3224212" cy="1076325"/>
          </a:xfrm>
          <a:custGeom>
            <a:avLst/>
            <a:gdLst>
              <a:gd name="T0" fmla="*/ 0 w 2031"/>
              <a:gd name="T1" fmla="*/ 678 h 678"/>
              <a:gd name="T2" fmla="*/ 186 w 2031"/>
              <a:gd name="T3" fmla="*/ 435 h 678"/>
              <a:gd name="T4" fmla="*/ 336 w 2031"/>
              <a:gd name="T5" fmla="*/ 381 h 678"/>
              <a:gd name="T6" fmla="*/ 492 w 2031"/>
              <a:gd name="T7" fmla="*/ 192 h 678"/>
              <a:gd name="T8" fmla="*/ 642 w 2031"/>
              <a:gd name="T9" fmla="*/ 216 h 678"/>
              <a:gd name="T10" fmla="*/ 792 w 2031"/>
              <a:gd name="T11" fmla="*/ 147 h 678"/>
              <a:gd name="T12" fmla="*/ 951 w 2031"/>
              <a:gd name="T13" fmla="*/ 99 h 678"/>
              <a:gd name="T14" fmla="*/ 1101 w 2031"/>
              <a:gd name="T15" fmla="*/ 150 h 678"/>
              <a:gd name="T16" fmla="*/ 1254 w 2031"/>
              <a:gd name="T17" fmla="*/ 234 h 678"/>
              <a:gd name="T18" fmla="*/ 1410 w 2031"/>
              <a:gd name="T19" fmla="*/ 249 h 678"/>
              <a:gd name="T20" fmla="*/ 1560 w 2031"/>
              <a:gd name="T21" fmla="*/ 0 h 678"/>
              <a:gd name="T22" fmla="*/ 1719 w 2031"/>
              <a:gd name="T23" fmla="*/ 138 h 678"/>
              <a:gd name="T24" fmla="*/ 1875 w 2031"/>
              <a:gd name="T25" fmla="*/ 111 h 678"/>
              <a:gd name="T26" fmla="*/ 2031 w 2031"/>
              <a:gd name="T27" fmla="*/ 222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1" h="678">
                <a:moveTo>
                  <a:pt x="0" y="678"/>
                </a:moveTo>
                <a:lnTo>
                  <a:pt x="186" y="435"/>
                </a:lnTo>
                <a:lnTo>
                  <a:pt x="336" y="381"/>
                </a:lnTo>
                <a:lnTo>
                  <a:pt x="492" y="192"/>
                </a:lnTo>
                <a:lnTo>
                  <a:pt x="642" y="216"/>
                </a:lnTo>
                <a:lnTo>
                  <a:pt x="792" y="147"/>
                </a:lnTo>
                <a:lnTo>
                  <a:pt x="951" y="99"/>
                </a:lnTo>
                <a:lnTo>
                  <a:pt x="1101" y="150"/>
                </a:lnTo>
                <a:lnTo>
                  <a:pt x="1254" y="234"/>
                </a:lnTo>
                <a:lnTo>
                  <a:pt x="1410" y="249"/>
                </a:lnTo>
                <a:lnTo>
                  <a:pt x="1560" y="0"/>
                </a:lnTo>
                <a:lnTo>
                  <a:pt x="1719" y="138"/>
                </a:lnTo>
                <a:lnTo>
                  <a:pt x="1875" y="111"/>
                </a:lnTo>
                <a:lnTo>
                  <a:pt x="2031" y="222"/>
                </a:lnTo>
              </a:path>
            </a:pathLst>
          </a:custGeom>
          <a:noFill/>
          <a:ln w="25400">
            <a:solidFill>
              <a:schemeClr val="accent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57" name="Oval 2056"/>
          <p:cNvSpPr>
            <a:spLocks noChangeAspect="1"/>
          </p:cNvSpPr>
          <p:nvPr/>
        </p:nvSpPr>
        <p:spPr>
          <a:xfrm>
            <a:off x="6054789" y="282526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0" name="Oval 119"/>
          <p:cNvSpPr>
            <a:spLocks noChangeAspect="1"/>
          </p:cNvSpPr>
          <p:nvPr/>
        </p:nvSpPr>
        <p:spPr>
          <a:xfrm>
            <a:off x="5822546" y="265541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1" name="Oval 120"/>
          <p:cNvSpPr>
            <a:spLocks noChangeAspect="1"/>
          </p:cNvSpPr>
          <p:nvPr/>
        </p:nvSpPr>
        <p:spPr>
          <a:xfrm>
            <a:off x="5577247" y="269141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2" name="Oval 121"/>
          <p:cNvSpPr>
            <a:spLocks noChangeAspect="1"/>
          </p:cNvSpPr>
          <p:nvPr/>
        </p:nvSpPr>
        <p:spPr>
          <a:xfrm>
            <a:off x="5331948" y="248599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3" name="Oval 122"/>
          <p:cNvSpPr>
            <a:spLocks noChangeAspect="1"/>
          </p:cNvSpPr>
          <p:nvPr/>
        </p:nvSpPr>
        <p:spPr>
          <a:xfrm>
            <a:off x="5086649" y="2865842"/>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4" name="Oval 123"/>
          <p:cNvSpPr>
            <a:spLocks noChangeAspect="1"/>
          </p:cNvSpPr>
          <p:nvPr/>
        </p:nvSpPr>
        <p:spPr>
          <a:xfrm>
            <a:off x="4841350" y="2843314"/>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5" name="Oval 124"/>
          <p:cNvSpPr>
            <a:spLocks noChangeAspect="1"/>
          </p:cNvSpPr>
          <p:nvPr/>
        </p:nvSpPr>
        <p:spPr>
          <a:xfrm>
            <a:off x="4596051" y="271104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6" name="Oval 125"/>
          <p:cNvSpPr>
            <a:spLocks noChangeAspect="1"/>
          </p:cNvSpPr>
          <p:nvPr/>
        </p:nvSpPr>
        <p:spPr>
          <a:xfrm>
            <a:off x="4350752" y="263364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7" name="Oval 126"/>
          <p:cNvSpPr>
            <a:spLocks noChangeAspect="1"/>
          </p:cNvSpPr>
          <p:nvPr/>
        </p:nvSpPr>
        <p:spPr>
          <a:xfrm>
            <a:off x="4105453" y="270988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8" name="Oval 127"/>
          <p:cNvSpPr>
            <a:spLocks noChangeAspect="1"/>
          </p:cNvSpPr>
          <p:nvPr/>
        </p:nvSpPr>
        <p:spPr>
          <a:xfrm>
            <a:off x="3860154" y="2826362"/>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9" name="Oval 128"/>
          <p:cNvSpPr>
            <a:spLocks noChangeAspect="1"/>
          </p:cNvSpPr>
          <p:nvPr/>
        </p:nvSpPr>
        <p:spPr>
          <a:xfrm>
            <a:off x="3614855" y="277822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0" name="Oval 129"/>
          <p:cNvSpPr>
            <a:spLocks noChangeAspect="1"/>
          </p:cNvSpPr>
          <p:nvPr/>
        </p:nvSpPr>
        <p:spPr>
          <a:xfrm>
            <a:off x="3369556" y="308857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1" name="Oval 130"/>
          <p:cNvSpPr>
            <a:spLocks noChangeAspect="1"/>
          </p:cNvSpPr>
          <p:nvPr/>
        </p:nvSpPr>
        <p:spPr>
          <a:xfrm>
            <a:off x="3131573" y="3168474"/>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2" name="Oval 131"/>
          <p:cNvSpPr>
            <a:spLocks noChangeAspect="1"/>
          </p:cNvSpPr>
          <p:nvPr/>
        </p:nvSpPr>
        <p:spPr>
          <a:xfrm>
            <a:off x="2857010" y="354101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058" name="TextBox 2057"/>
          <p:cNvSpPr txBox="1"/>
          <p:nvPr/>
        </p:nvSpPr>
        <p:spPr>
          <a:xfrm>
            <a:off x="6511636" y="2677104"/>
            <a:ext cx="1410964" cy="276999"/>
          </a:xfrm>
          <a:prstGeom prst="rect">
            <a:avLst/>
          </a:prstGeom>
          <a:noFill/>
        </p:spPr>
        <p:txBody>
          <a:bodyPr wrap="none" rtlCol="0">
            <a:spAutoFit/>
          </a:bodyPr>
          <a:lstStyle/>
          <a:p>
            <a:r>
              <a:rPr lang="en-GB" sz="1200" b="1" dirty="0" smtClean="0">
                <a:solidFill>
                  <a:srgbClr val="4D4D4D"/>
                </a:solidFill>
              </a:rPr>
              <a:t>Population norm</a:t>
            </a:r>
            <a:endParaRPr lang="en-GB" sz="1200" b="1" dirty="0">
              <a:solidFill>
                <a:srgbClr val="4D4D4D"/>
              </a:solidFill>
            </a:endParaRPr>
          </a:p>
        </p:txBody>
      </p:sp>
      <p:cxnSp>
        <p:nvCxnSpPr>
          <p:cNvPr id="2061" name="Straight Arrow Connector 2060"/>
          <p:cNvCxnSpPr/>
          <p:nvPr/>
        </p:nvCxnSpPr>
        <p:spPr>
          <a:xfrm flipH="1">
            <a:off x="6308260" y="2815603"/>
            <a:ext cx="244752" cy="0"/>
          </a:xfrm>
          <a:prstGeom prst="straightConnector1">
            <a:avLst/>
          </a:prstGeom>
          <a:ln w="25400">
            <a:solidFill>
              <a:srgbClr val="4D4D4D"/>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757240" y="1716766"/>
            <a:ext cx="3538148" cy="338554"/>
          </a:xfrm>
          <a:prstGeom prst="rect">
            <a:avLst/>
          </a:prstGeom>
          <a:noFill/>
        </p:spPr>
        <p:txBody>
          <a:bodyPr wrap="none" rtlCol="0">
            <a:spAutoFit/>
          </a:bodyPr>
          <a:lstStyle/>
          <a:p>
            <a:r>
              <a:rPr lang="en-GB" sz="1600" b="1" dirty="0" smtClean="0">
                <a:solidFill>
                  <a:srgbClr val="4D4D4D"/>
                </a:solidFill>
              </a:rPr>
              <a:t>Patient-reported outcomes, EQ-5D</a:t>
            </a:r>
            <a:endParaRPr lang="en-GB" sz="1600" b="1" dirty="0">
              <a:solidFill>
                <a:srgbClr val="4D4D4D"/>
              </a:solidFill>
            </a:endParaRPr>
          </a:p>
        </p:txBody>
      </p:sp>
    </p:spTree>
    <p:extLst>
      <p:ext uri="{BB962C8B-B14F-4D97-AF65-F5344CB8AC3E}">
        <p14:creationId xmlns:p14="http://schemas.microsoft.com/office/powerpoint/2010/main" val="27213597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520: Randomized </a:t>
            </a:r>
            <a:r>
              <a:rPr lang="en-GB" dirty="0" smtClean="0"/>
              <a:t>trial of </a:t>
            </a:r>
            <a:r>
              <a:rPr lang="en-GB" dirty="0"/>
              <a:t>irinotecan and cetuximab with </a:t>
            </a:r>
            <a:r>
              <a:rPr lang="en-GB" dirty="0" smtClean="0"/>
              <a:t>or </a:t>
            </a:r>
            <a:r>
              <a:rPr lang="en-GB" dirty="0"/>
              <a:t>without vemurafenib in </a:t>
            </a:r>
            <a:r>
              <a:rPr lang="en-GB" i="1" dirty="0"/>
              <a:t>BRAF</a:t>
            </a:r>
            <a:r>
              <a:rPr lang="en-GB" dirty="0"/>
              <a:t>-mutant metastatic colorectal cancer (SWOG 1406</a:t>
            </a:r>
            <a:r>
              <a:rPr lang="en-GB" dirty="0" smtClean="0"/>
              <a:t>) </a:t>
            </a:r>
            <a:br>
              <a:rPr lang="en-GB" dirty="0" smtClean="0"/>
            </a:br>
            <a:r>
              <a:rPr lang="en-GB" dirty="0" smtClean="0"/>
              <a:t>– </a:t>
            </a:r>
            <a:r>
              <a:rPr lang="en-GB" dirty="0" err="1" smtClean="0"/>
              <a:t>Kopetz</a:t>
            </a:r>
            <a:r>
              <a:rPr lang="en-GB" dirty="0" smtClean="0"/>
              <a:t> S, et al</a:t>
            </a:r>
            <a:endParaRPr lang="en-GB" dirty="0"/>
          </a:p>
        </p:txBody>
      </p:sp>
      <p:sp>
        <p:nvSpPr>
          <p:cNvPr id="3" name="Content Placeholder 2"/>
          <p:cNvSpPr>
            <a:spLocks noGrp="1"/>
          </p:cNvSpPr>
          <p:nvPr>
            <p:ph idx="1"/>
          </p:nvPr>
        </p:nvSpPr>
        <p:spPr>
          <a:xfrm>
            <a:off x="365124" y="1254035"/>
            <a:ext cx="8474076" cy="955765"/>
          </a:xfrm>
        </p:spPr>
        <p:txBody>
          <a:bodyPr/>
          <a:lstStyle/>
          <a:p>
            <a:pPr marL="0" indent="0">
              <a:buNone/>
            </a:pPr>
            <a:r>
              <a:rPr lang="en-GB" b="1" dirty="0" smtClean="0"/>
              <a:t>Study objective</a:t>
            </a:r>
          </a:p>
          <a:p>
            <a:r>
              <a:rPr lang="en-GB" dirty="0"/>
              <a:t>To assess the efficacy and safety of </a:t>
            </a:r>
            <a:r>
              <a:rPr lang="en-GB" dirty="0" smtClean="0"/>
              <a:t>cetuximab </a:t>
            </a:r>
            <a:r>
              <a:rPr lang="en-GB" dirty="0"/>
              <a:t>+ </a:t>
            </a:r>
            <a:r>
              <a:rPr lang="en-GB" dirty="0" smtClean="0"/>
              <a:t>irinotecan + vemurafenib in patients with BRAF-mutant </a:t>
            </a:r>
            <a:r>
              <a:rPr lang="en-GB" dirty="0" err="1" smtClean="0"/>
              <a:t>mCRC</a:t>
            </a:r>
            <a:endParaRPr lang="en-GB" dirty="0"/>
          </a:p>
          <a:p>
            <a:endParaRPr lang="en-GB" dirty="0"/>
          </a:p>
        </p:txBody>
      </p:sp>
      <p:sp>
        <p:nvSpPr>
          <p:cNvPr id="4" name="Text Placeholder 3"/>
          <p:cNvSpPr>
            <a:spLocks noGrp="1"/>
          </p:cNvSpPr>
          <p:nvPr>
            <p:ph type="body" sz="quarter" idx="10"/>
          </p:nvPr>
        </p:nvSpPr>
        <p:spPr/>
        <p:txBody>
          <a:bodyPr/>
          <a:lstStyle/>
          <a:p>
            <a:r>
              <a:rPr lang="en-GB" dirty="0" smtClean="0"/>
              <a:t>*Cetuximab 500 mg/m</a:t>
            </a:r>
            <a:r>
              <a:rPr lang="en-GB" baseline="30000" dirty="0" smtClean="0"/>
              <a:t>2</a:t>
            </a:r>
            <a:r>
              <a:rPr lang="en-GB" dirty="0" smtClean="0"/>
              <a:t> iv q2w, irinotecan 180 mg/m</a:t>
            </a:r>
            <a:r>
              <a:rPr lang="en-GB" baseline="30000" dirty="0" smtClean="0"/>
              <a:t>2</a:t>
            </a:r>
            <a:r>
              <a:rPr lang="en-GB" dirty="0" smtClean="0"/>
              <a:t> iv q2w, vemurafenib 960 mg </a:t>
            </a:r>
            <a:r>
              <a:rPr lang="en-GB" dirty="0" err="1" smtClean="0"/>
              <a:t>po</a:t>
            </a:r>
            <a:r>
              <a:rPr lang="en-GB" dirty="0" smtClean="0"/>
              <a:t> bid</a:t>
            </a:r>
            <a:endParaRPr lang="en-GB" dirty="0"/>
          </a:p>
        </p:txBody>
      </p:sp>
      <p:sp>
        <p:nvSpPr>
          <p:cNvPr id="5" name="Text Placeholder 4"/>
          <p:cNvSpPr>
            <a:spLocks noGrp="1"/>
          </p:cNvSpPr>
          <p:nvPr>
            <p:ph type="body" sz="quarter" idx="11"/>
          </p:nvPr>
        </p:nvSpPr>
        <p:spPr/>
        <p:txBody>
          <a:bodyPr/>
          <a:lstStyle/>
          <a:p>
            <a:r>
              <a:rPr lang="en-GB" dirty="0" err="1" smtClean="0"/>
              <a:t>Kopetz</a:t>
            </a:r>
            <a:r>
              <a:rPr lang="en-GB" dirty="0" smtClean="0"/>
              <a:t> S,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520</a:t>
            </a:r>
            <a:endParaRPr lang="en-GB" dirty="0"/>
          </a:p>
        </p:txBody>
      </p:sp>
      <p:sp>
        <p:nvSpPr>
          <p:cNvPr id="7" name="Oval 14"/>
          <p:cNvSpPr>
            <a:spLocks noChangeArrowheads="1"/>
          </p:cNvSpPr>
          <p:nvPr/>
        </p:nvSpPr>
        <p:spPr bwMode="auto">
          <a:xfrm>
            <a:off x="3810000" y="341528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rgbClr val="043882"/>
                </a:solidFill>
                <a:ea typeface="SimSun" pitchFamily="2" charset="-122"/>
              </a:rPr>
              <a:t>R</a:t>
            </a:r>
          </a:p>
        </p:txBody>
      </p:sp>
      <p:cxnSp>
        <p:nvCxnSpPr>
          <p:cNvPr id="8" name="AutoShape 15"/>
          <p:cNvCxnSpPr>
            <a:cxnSpLocks noChangeShapeType="1"/>
            <a:stCxn id="7" idx="0"/>
            <a:endCxn id="13" idx="1"/>
          </p:cNvCxnSpPr>
          <p:nvPr/>
        </p:nvCxnSpPr>
        <p:spPr bwMode="auto">
          <a:xfrm rot="5400000" flipH="1" flipV="1">
            <a:off x="3982126" y="2739841"/>
            <a:ext cx="795120" cy="555776"/>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7862661" y="23558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600" b="1" dirty="0">
                <a:solidFill>
                  <a:srgbClr val="FFFFFF"/>
                </a:solidFill>
                <a:ea typeface="SimSun" pitchFamily="2" charset="-122"/>
              </a:rPr>
              <a:t>PD</a:t>
            </a:r>
          </a:p>
        </p:txBody>
      </p:sp>
      <p:cxnSp>
        <p:nvCxnSpPr>
          <p:cNvPr id="11" name="AutoShape 19"/>
          <p:cNvCxnSpPr>
            <a:cxnSpLocks noChangeShapeType="1"/>
            <a:stCxn id="14" idx="3"/>
            <a:endCxn id="7" idx="2"/>
          </p:cNvCxnSpPr>
          <p:nvPr/>
        </p:nvCxnSpPr>
        <p:spPr bwMode="auto">
          <a:xfrm flipV="1">
            <a:off x="3548290" y="3707389"/>
            <a:ext cx="261710" cy="1"/>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7336064" y="2620169"/>
            <a:ext cx="526597"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657574" y="22098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ea typeface="SimSun" pitchFamily="2" charset="-122"/>
              </a:rPr>
              <a:t>Cetuximab + irinotecan*</a:t>
            </a:r>
          </a:p>
          <a:p>
            <a:pPr algn="ctr" defTabSz="892175" eaLnBrk="0" hangingPunct="0"/>
            <a:r>
              <a:rPr lang="en-GB" altLang="zh-CN" sz="1600" dirty="0" smtClean="0">
                <a:solidFill>
                  <a:srgbClr val="FFFFFF"/>
                </a:solidFill>
                <a:ea typeface="SimSun" pitchFamily="2" charset="-122"/>
              </a:rPr>
              <a:t>(n=50)</a:t>
            </a:r>
          </a:p>
        </p:txBody>
      </p:sp>
      <p:sp>
        <p:nvSpPr>
          <p:cNvPr id="14" name="AutoShape 9"/>
          <p:cNvSpPr>
            <a:spLocks noChangeArrowheads="1"/>
          </p:cNvSpPr>
          <p:nvPr/>
        </p:nvSpPr>
        <p:spPr bwMode="auto">
          <a:xfrm>
            <a:off x="228600" y="2209800"/>
            <a:ext cx="3319690" cy="299517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smtClean="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Metastatic adenocarcinoma of the colon or rectum</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BRAF</a:t>
            </a:r>
            <a:r>
              <a:rPr lang="en-GB" altLang="zh-CN" sz="1600" i="1" dirty="0" smtClean="0">
                <a:solidFill>
                  <a:srgbClr val="FFFFFF"/>
                </a:solidFill>
                <a:ea typeface="SimSun" pitchFamily="2" charset="-122"/>
              </a:rPr>
              <a:t> </a:t>
            </a:r>
            <a:r>
              <a:rPr lang="en-GB" altLang="zh-CN" sz="1600" dirty="0" smtClean="0">
                <a:solidFill>
                  <a:srgbClr val="FFFFFF"/>
                </a:solidFill>
                <a:ea typeface="SimSun" pitchFamily="2" charset="-122"/>
              </a:rPr>
              <a:t>V600E mutation </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Extended RAS wild type</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PS 0–1</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1–2 prior systemic chemotherapy for metastatic or locally advanced disease</a:t>
            </a:r>
          </a:p>
          <a:p>
            <a:pPr defTabSz="892175" eaLnBrk="0" hangingPunct="0">
              <a:spcAft>
                <a:spcPct val="30000"/>
              </a:spcAft>
            </a:pPr>
            <a:r>
              <a:rPr lang="en-GB" altLang="zh-CN" sz="1600" dirty="0" smtClean="0">
                <a:solidFill>
                  <a:srgbClr val="FFFFFF"/>
                </a:solidFill>
                <a:ea typeface="SimSun" pitchFamily="2" charset="-122"/>
              </a:rPr>
              <a:t>(n=106)</a:t>
            </a:r>
            <a:endParaRPr lang="en-GB" altLang="zh-CN" sz="1600" dirty="0">
              <a:solidFill>
                <a:srgbClr val="FFFFFF"/>
              </a:solidFill>
              <a:ea typeface="SimSun" pitchFamily="2" charset="-122"/>
            </a:endParaRPr>
          </a:p>
        </p:txBody>
      </p:sp>
      <p:sp>
        <p:nvSpPr>
          <p:cNvPr id="15" name="Rectangle 9"/>
          <p:cNvSpPr txBox="1">
            <a:spLocks noChangeArrowheads="1"/>
          </p:cNvSpPr>
          <p:nvPr/>
        </p:nvSpPr>
        <p:spPr bwMode="auto">
          <a:xfrm>
            <a:off x="365124" y="5285440"/>
            <a:ext cx="4130676" cy="82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PRIMARY ENDPOINT(S)</a:t>
            </a:r>
          </a:p>
          <a:p>
            <a:r>
              <a:rPr lang="en-GB" dirty="0" smtClean="0"/>
              <a:t>PFS</a:t>
            </a:r>
          </a:p>
          <a:p>
            <a:endParaRPr lang="en-GB" dirty="0" smtClean="0"/>
          </a:p>
        </p:txBody>
      </p:sp>
      <p:sp>
        <p:nvSpPr>
          <p:cNvPr id="16" name="Content Placeholder 26"/>
          <p:cNvSpPr txBox="1">
            <a:spLocks/>
          </p:cNvSpPr>
          <p:nvPr/>
        </p:nvSpPr>
        <p:spPr>
          <a:xfrm>
            <a:off x="4648200" y="5285440"/>
            <a:ext cx="4130675" cy="16487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SECONDARY ENDPOINTS</a:t>
            </a:r>
          </a:p>
          <a:p>
            <a:r>
              <a:rPr lang="en-GB" dirty="0" smtClean="0"/>
              <a:t>OS, ORR, toxicity</a:t>
            </a:r>
          </a:p>
        </p:txBody>
      </p:sp>
      <p:cxnSp>
        <p:nvCxnSpPr>
          <p:cNvPr id="17" name="AutoShape 16"/>
          <p:cNvCxnSpPr>
            <a:cxnSpLocks noChangeShapeType="1"/>
            <a:stCxn id="7" idx="4"/>
            <a:endCxn id="20" idx="1"/>
          </p:cNvCxnSpPr>
          <p:nvPr/>
        </p:nvCxnSpPr>
        <p:spPr bwMode="auto">
          <a:xfrm rot="16200000" flipH="1">
            <a:off x="3955715" y="4145572"/>
            <a:ext cx="847943" cy="555776"/>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7924800" y="4583113"/>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600" b="1" dirty="0">
                <a:solidFill>
                  <a:srgbClr val="FFFFFF"/>
                </a:solidFill>
                <a:ea typeface="SimSun" pitchFamily="2" charset="-122"/>
              </a:rPr>
              <a:t>PD</a:t>
            </a:r>
          </a:p>
        </p:txBody>
      </p:sp>
      <p:cxnSp>
        <p:nvCxnSpPr>
          <p:cNvPr id="19" name="AutoShape 20"/>
          <p:cNvCxnSpPr>
            <a:cxnSpLocks noChangeShapeType="1"/>
            <a:stCxn id="20" idx="3"/>
            <a:endCxn id="18" idx="1"/>
          </p:cNvCxnSpPr>
          <p:nvPr/>
        </p:nvCxnSpPr>
        <p:spPr bwMode="auto">
          <a:xfrm>
            <a:off x="7334484" y="4847432"/>
            <a:ext cx="590316" cy="0"/>
          </a:xfrm>
          <a:prstGeom prst="straightConnector1">
            <a:avLst/>
          </a:prstGeom>
          <a:noFill/>
          <a:ln w="57150">
            <a:solidFill>
              <a:schemeClr val="bg2">
                <a:lumMod val="60000"/>
                <a:lumOff val="40000"/>
              </a:schemeClr>
            </a:solidFill>
            <a:prstDash val="sysDot"/>
            <a:round/>
            <a:headEnd/>
            <a:tailEnd type="triangle" w="med" len="med"/>
          </a:ln>
        </p:spPr>
      </p:cxnSp>
      <p:sp>
        <p:nvSpPr>
          <p:cNvPr id="20" name="AutoShape 12"/>
          <p:cNvSpPr>
            <a:spLocks noChangeArrowheads="1"/>
          </p:cNvSpPr>
          <p:nvPr/>
        </p:nvSpPr>
        <p:spPr bwMode="auto">
          <a:xfrm>
            <a:off x="4657574" y="4437064"/>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a:solidFill>
                  <a:srgbClr val="4D4D4D"/>
                </a:solidFill>
                <a:ea typeface="SimSun" pitchFamily="2" charset="-122"/>
              </a:rPr>
              <a:t>Cetuximab + irinotecan</a:t>
            </a:r>
          </a:p>
          <a:p>
            <a:pPr algn="ctr" defTabSz="892175" eaLnBrk="0" hangingPunct="0"/>
            <a:r>
              <a:rPr lang="en-GB" altLang="zh-CN" sz="1600" dirty="0" smtClean="0">
                <a:solidFill>
                  <a:srgbClr val="4D4D4D"/>
                </a:solidFill>
                <a:ea typeface="SimSun" pitchFamily="2" charset="-122"/>
              </a:rPr>
              <a:t>+ vemurafenib*</a:t>
            </a:r>
          </a:p>
          <a:p>
            <a:pPr algn="ctr" defTabSz="892175" eaLnBrk="0" hangingPunct="0"/>
            <a:r>
              <a:rPr lang="en-GB" altLang="zh-CN" sz="1600" dirty="0" smtClean="0">
                <a:solidFill>
                  <a:srgbClr val="4D4D4D"/>
                </a:solidFill>
                <a:ea typeface="SimSun" pitchFamily="2" charset="-122"/>
              </a:rPr>
              <a:t>(n=49)</a:t>
            </a:r>
          </a:p>
        </p:txBody>
      </p:sp>
      <p:sp>
        <p:nvSpPr>
          <p:cNvPr id="21" name="AutoShape 12"/>
          <p:cNvSpPr>
            <a:spLocks noChangeArrowheads="1"/>
          </p:cNvSpPr>
          <p:nvPr/>
        </p:nvSpPr>
        <p:spPr bwMode="auto">
          <a:xfrm>
            <a:off x="7315200" y="3297021"/>
            <a:ext cx="175260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a:solidFill>
                  <a:srgbClr val="4D4D4D"/>
                </a:solidFill>
                <a:ea typeface="SimSun" pitchFamily="2" charset="-122"/>
              </a:rPr>
              <a:t>Cetuximab </a:t>
            </a:r>
            <a:endParaRPr lang="en-GB" altLang="zh-CN" sz="1600" dirty="0" smtClean="0">
              <a:solidFill>
                <a:srgbClr val="4D4D4D"/>
              </a:solidFill>
              <a:ea typeface="SimSun" pitchFamily="2" charset="-122"/>
            </a:endParaRPr>
          </a:p>
          <a:p>
            <a:pPr algn="ctr" defTabSz="892175" eaLnBrk="0" hangingPunct="0"/>
            <a:r>
              <a:rPr lang="en-GB" altLang="zh-CN" sz="1600" dirty="0" smtClean="0">
                <a:solidFill>
                  <a:srgbClr val="4D4D4D"/>
                </a:solidFill>
                <a:ea typeface="SimSun" pitchFamily="2" charset="-122"/>
              </a:rPr>
              <a:t>+ </a:t>
            </a:r>
            <a:r>
              <a:rPr lang="en-GB" altLang="zh-CN" sz="1600" dirty="0">
                <a:solidFill>
                  <a:srgbClr val="4D4D4D"/>
                </a:solidFill>
                <a:ea typeface="SimSun" pitchFamily="2" charset="-122"/>
              </a:rPr>
              <a:t>irinotecan</a:t>
            </a:r>
          </a:p>
          <a:p>
            <a:pPr algn="ctr" defTabSz="892175" eaLnBrk="0" hangingPunct="0"/>
            <a:r>
              <a:rPr lang="en-GB" altLang="zh-CN" sz="1600" dirty="0" smtClean="0">
                <a:solidFill>
                  <a:srgbClr val="4D4D4D"/>
                </a:solidFill>
                <a:ea typeface="SimSun" pitchFamily="2" charset="-122"/>
              </a:rPr>
              <a:t>+ vemurafenib*</a:t>
            </a:r>
          </a:p>
        </p:txBody>
      </p:sp>
      <p:cxnSp>
        <p:nvCxnSpPr>
          <p:cNvPr id="23" name="AutoShape 21"/>
          <p:cNvCxnSpPr>
            <a:cxnSpLocks noChangeShapeType="1"/>
            <a:stCxn id="9" idx="2"/>
            <a:endCxn id="21" idx="0"/>
          </p:cNvCxnSpPr>
          <p:nvPr/>
        </p:nvCxnSpPr>
        <p:spPr bwMode="auto">
          <a:xfrm>
            <a:off x="8191500" y="2884487"/>
            <a:ext cx="0" cy="412534"/>
          </a:xfrm>
          <a:prstGeom prst="straightConnector1">
            <a:avLst/>
          </a:prstGeom>
          <a:noFill/>
          <a:ln w="57150">
            <a:solidFill>
              <a:schemeClr val="bg2">
                <a:lumMod val="60000"/>
                <a:lumOff val="40000"/>
              </a:schemeClr>
            </a:solidFill>
            <a:prstDash val="sysDash"/>
            <a:round/>
            <a:headEnd/>
            <a:tailEnd type="triangle" w="med" len="med"/>
          </a:ln>
        </p:spPr>
      </p:cxnSp>
      <p:sp>
        <p:nvSpPr>
          <p:cNvPr id="28" name="TextBox 27"/>
          <p:cNvSpPr txBox="1"/>
          <p:nvPr/>
        </p:nvSpPr>
        <p:spPr>
          <a:xfrm>
            <a:off x="8204083" y="2851081"/>
            <a:ext cx="960519" cy="523220"/>
          </a:xfrm>
          <a:prstGeom prst="rect">
            <a:avLst/>
          </a:prstGeom>
          <a:noFill/>
        </p:spPr>
        <p:txBody>
          <a:bodyPr wrap="none" rtlCol="0">
            <a:spAutoFit/>
          </a:bodyPr>
          <a:lstStyle/>
          <a:p>
            <a:r>
              <a:rPr lang="en-GB" sz="1400" dirty="0" smtClean="0"/>
              <a:t>Optional </a:t>
            </a:r>
          </a:p>
          <a:p>
            <a:r>
              <a:rPr lang="en-GB" sz="1400" dirty="0" smtClean="0"/>
              <a:t>crossover</a:t>
            </a:r>
            <a:endParaRPr lang="en-GB" sz="1400" dirty="0"/>
          </a:p>
        </p:txBody>
      </p:sp>
    </p:spTree>
    <p:extLst>
      <p:ext uri="{BB962C8B-B14F-4D97-AF65-F5344CB8AC3E}">
        <p14:creationId xmlns:p14="http://schemas.microsoft.com/office/powerpoint/2010/main" val="21525673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520: Randomized trial of irinotecan and cetuximab with or without vemurafenib in </a:t>
            </a:r>
            <a:r>
              <a:rPr lang="en-GB" i="1" dirty="0"/>
              <a:t>BRAF</a:t>
            </a:r>
            <a:r>
              <a:rPr lang="en-GB" dirty="0"/>
              <a:t>-mutant metastatic colorectal cancer (SWOG 1406) </a:t>
            </a:r>
            <a:br>
              <a:rPr lang="en-GB" dirty="0"/>
            </a:br>
            <a:r>
              <a:rPr lang="en-GB" dirty="0"/>
              <a:t>– </a:t>
            </a:r>
            <a:r>
              <a:rPr lang="en-GB" dirty="0" err="1"/>
              <a:t>Kopetz</a:t>
            </a:r>
            <a:r>
              <a:rPr lang="en-GB" dirty="0"/>
              <a:t> S, et al</a:t>
            </a:r>
            <a:endParaRPr lang="en-GB" dirty="0">
              <a:latin typeface="+mn-lt"/>
            </a:endParaRPr>
          </a:p>
        </p:txBody>
      </p:sp>
      <p:sp>
        <p:nvSpPr>
          <p:cNvPr id="3" name="Content Placeholder 2"/>
          <p:cNvSpPr>
            <a:spLocks noGrp="1"/>
          </p:cNvSpPr>
          <p:nvPr>
            <p:ph idx="1"/>
          </p:nvPr>
        </p:nvSpPr>
        <p:spPr>
          <a:xfrm>
            <a:off x="365124" y="1254035"/>
            <a:ext cx="8413751" cy="508232"/>
          </a:xfrm>
        </p:spPr>
        <p:txBody>
          <a:bodyPr/>
          <a:lstStyle/>
          <a:p>
            <a:pPr marL="0" indent="0">
              <a:buNone/>
            </a:pPr>
            <a:r>
              <a:rPr lang="en-GB" b="1" dirty="0" smtClean="0"/>
              <a:t>Key results </a:t>
            </a:r>
            <a:endParaRPr lang="en-GB" b="1" dirty="0"/>
          </a:p>
        </p:txBody>
      </p:sp>
      <p:sp>
        <p:nvSpPr>
          <p:cNvPr id="5" name="Text Placeholder 4"/>
          <p:cNvSpPr>
            <a:spLocks noGrp="1"/>
          </p:cNvSpPr>
          <p:nvPr>
            <p:ph type="body" sz="quarter" idx="11"/>
          </p:nvPr>
        </p:nvSpPr>
        <p:spPr/>
        <p:txBody>
          <a:bodyPr/>
          <a:lstStyle/>
          <a:p>
            <a:r>
              <a:rPr lang="en-GB" dirty="0" err="1" smtClean="0"/>
              <a:t>Kopetz</a:t>
            </a:r>
            <a:r>
              <a:rPr lang="en-GB" dirty="0" smtClean="0"/>
              <a:t> S,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520</a:t>
            </a:r>
            <a:endParaRPr lang="en-GB" dirty="0"/>
          </a:p>
        </p:txBody>
      </p:sp>
      <p:sp>
        <p:nvSpPr>
          <p:cNvPr id="27" name="Freeform 26"/>
          <p:cNvSpPr>
            <a:spLocks/>
          </p:cNvSpPr>
          <p:nvPr/>
        </p:nvSpPr>
        <p:spPr bwMode="auto">
          <a:xfrm>
            <a:off x="1459198" y="2341905"/>
            <a:ext cx="6124584" cy="323984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28" name="Line 6"/>
          <p:cNvSpPr>
            <a:spLocks noChangeShapeType="1"/>
          </p:cNvSpPr>
          <p:nvPr/>
        </p:nvSpPr>
        <p:spPr bwMode="auto">
          <a:xfrm>
            <a:off x="1316394" y="2341903"/>
            <a:ext cx="142803"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29" name="Line 7"/>
          <p:cNvSpPr>
            <a:spLocks noChangeShapeType="1"/>
          </p:cNvSpPr>
          <p:nvPr/>
        </p:nvSpPr>
        <p:spPr bwMode="auto">
          <a:xfrm>
            <a:off x="1316394" y="2989979"/>
            <a:ext cx="142803"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30" name="Line 8"/>
          <p:cNvSpPr>
            <a:spLocks noChangeShapeType="1"/>
          </p:cNvSpPr>
          <p:nvPr/>
        </p:nvSpPr>
        <p:spPr bwMode="auto">
          <a:xfrm>
            <a:off x="1316394" y="3638055"/>
            <a:ext cx="142803"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31" name="Line 9"/>
          <p:cNvSpPr>
            <a:spLocks noChangeShapeType="1"/>
          </p:cNvSpPr>
          <p:nvPr/>
        </p:nvSpPr>
        <p:spPr bwMode="auto">
          <a:xfrm>
            <a:off x="1316394" y="4286131"/>
            <a:ext cx="142803"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32" name="Line 10"/>
          <p:cNvSpPr>
            <a:spLocks noChangeShapeType="1"/>
          </p:cNvSpPr>
          <p:nvPr/>
        </p:nvSpPr>
        <p:spPr bwMode="auto">
          <a:xfrm>
            <a:off x="1316394" y="4934207"/>
            <a:ext cx="142803"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33" name="Line 11"/>
          <p:cNvSpPr>
            <a:spLocks noChangeShapeType="1"/>
          </p:cNvSpPr>
          <p:nvPr/>
        </p:nvSpPr>
        <p:spPr bwMode="auto">
          <a:xfrm>
            <a:off x="1316394" y="5573970"/>
            <a:ext cx="142803"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34" name="Line 12"/>
          <p:cNvSpPr>
            <a:spLocks noChangeShapeType="1"/>
          </p:cNvSpPr>
          <p:nvPr/>
        </p:nvSpPr>
        <p:spPr bwMode="auto">
          <a:xfrm>
            <a:off x="5547787" y="5582283"/>
            <a:ext cx="0" cy="143467"/>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35" name="Line 13"/>
          <p:cNvSpPr>
            <a:spLocks noChangeShapeType="1"/>
          </p:cNvSpPr>
          <p:nvPr/>
        </p:nvSpPr>
        <p:spPr bwMode="auto">
          <a:xfrm>
            <a:off x="4532008" y="5582283"/>
            <a:ext cx="0" cy="143467"/>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36" name="Line 14"/>
          <p:cNvSpPr>
            <a:spLocks noChangeShapeType="1"/>
          </p:cNvSpPr>
          <p:nvPr/>
        </p:nvSpPr>
        <p:spPr bwMode="auto">
          <a:xfrm>
            <a:off x="6571117" y="5582283"/>
            <a:ext cx="0" cy="143467"/>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38" name="Line 17"/>
          <p:cNvSpPr>
            <a:spLocks noChangeShapeType="1"/>
          </p:cNvSpPr>
          <p:nvPr/>
        </p:nvSpPr>
        <p:spPr bwMode="auto">
          <a:xfrm>
            <a:off x="7591907" y="5582283"/>
            <a:ext cx="0" cy="143467"/>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40" name="Line 19"/>
          <p:cNvSpPr>
            <a:spLocks noChangeShapeType="1"/>
          </p:cNvSpPr>
          <p:nvPr/>
        </p:nvSpPr>
        <p:spPr bwMode="auto">
          <a:xfrm>
            <a:off x="3504403" y="5582283"/>
            <a:ext cx="0" cy="143467"/>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41" name="Line 20"/>
          <p:cNvSpPr>
            <a:spLocks noChangeShapeType="1"/>
          </p:cNvSpPr>
          <p:nvPr/>
        </p:nvSpPr>
        <p:spPr bwMode="auto">
          <a:xfrm>
            <a:off x="2474976" y="5582283"/>
            <a:ext cx="0" cy="143467"/>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42" name="Line 21"/>
          <p:cNvSpPr>
            <a:spLocks noChangeShapeType="1"/>
          </p:cNvSpPr>
          <p:nvPr/>
        </p:nvSpPr>
        <p:spPr bwMode="auto">
          <a:xfrm>
            <a:off x="1459197" y="5582283"/>
            <a:ext cx="0" cy="143467"/>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10" name="TextBox 9"/>
          <p:cNvSpPr txBox="1"/>
          <p:nvPr/>
        </p:nvSpPr>
        <p:spPr>
          <a:xfrm rot="16200000">
            <a:off x="-179009" y="3757432"/>
            <a:ext cx="1879041"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mn-lt"/>
              </a:rPr>
              <a:t>Probability of </a:t>
            </a:r>
            <a:r>
              <a:rPr lang="en-GB" sz="1400" dirty="0" smtClean="0">
                <a:solidFill>
                  <a:srgbClr val="4D4D4D"/>
                </a:solidFill>
                <a:latin typeface="+mn-lt"/>
              </a:rPr>
              <a:t>PFS, %</a:t>
            </a:r>
            <a:endParaRPr lang="en-GB" sz="1400" dirty="0">
              <a:solidFill>
                <a:srgbClr val="4D4D4D"/>
              </a:solidFill>
              <a:latin typeface="+mn-lt"/>
            </a:endParaRPr>
          </a:p>
        </p:txBody>
      </p:sp>
      <p:sp>
        <p:nvSpPr>
          <p:cNvPr id="11" name="TextBox 10"/>
          <p:cNvSpPr txBox="1"/>
          <p:nvPr/>
        </p:nvSpPr>
        <p:spPr>
          <a:xfrm>
            <a:off x="3197636" y="5909904"/>
            <a:ext cx="2351926"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mn-lt"/>
              </a:rPr>
              <a:t>Months after randomisation</a:t>
            </a:r>
            <a:endParaRPr lang="en-GB" sz="1400" dirty="0">
              <a:solidFill>
                <a:srgbClr val="4D4D4D"/>
              </a:solidFill>
              <a:latin typeface="+mn-lt"/>
            </a:endParaRPr>
          </a:p>
        </p:txBody>
      </p:sp>
      <p:sp>
        <p:nvSpPr>
          <p:cNvPr id="12" name="TextBox 11"/>
          <p:cNvSpPr txBox="1"/>
          <p:nvPr/>
        </p:nvSpPr>
        <p:spPr>
          <a:xfrm>
            <a:off x="854212" y="2184545"/>
            <a:ext cx="482824" cy="307777"/>
          </a:xfrm>
          <a:prstGeom prst="rect">
            <a:avLst/>
          </a:prstGeom>
          <a:noFill/>
        </p:spPr>
        <p:txBody>
          <a:bodyPr wrap="none" rtlCol="0" anchor="ctr" anchorCtr="0">
            <a:spAutoFit/>
          </a:bodyPr>
          <a:lstStyle/>
          <a:p>
            <a:pPr algn="r"/>
            <a:r>
              <a:rPr lang="en-GB" sz="1400" dirty="0" smtClean="0">
                <a:solidFill>
                  <a:srgbClr val="4D4D4D"/>
                </a:solidFill>
                <a:latin typeface="+mn-lt"/>
              </a:rPr>
              <a:t>100</a:t>
            </a:r>
            <a:endParaRPr lang="en-GB" sz="1400" dirty="0">
              <a:solidFill>
                <a:srgbClr val="4D4D4D"/>
              </a:solidFill>
              <a:latin typeface="+mn-lt"/>
            </a:endParaRPr>
          </a:p>
        </p:txBody>
      </p:sp>
      <p:sp>
        <p:nvSpPr>
          <p:cNvPr id="13" name="TextBox 12"/>
          <p:cNvSpPr txBox="1"/>
          <p:nvPr/>
        </p:nvSpPr>
        <p:spPr>
          <a:xfrm>
            <a:off x="953598" y="2835042"/>
            <a:ext cx="383438" cy="307777"/>
          </a:xfrm>
          <a:prstGeom prst="rect">
            <a:avLst/>
          </a:prstGeom>
          <a:noFill/>
        </p:spPr>
        <p:txBody>
          <a:bodyPr wrap="none" rtlCol="0" anchor="ctr" anchorCtr="0">
            <a:spAutoFit/>
          </a:bodyPr>
          <a:lstStyle/>
          <a:p>
            <a:pPr algn="r"/>
            <a:r>
              <a:rPr lang="en-GB" sz="1400" dirty="0" smtClean="0">
                <a:solidFill>
                  <a:srgbClr val="4D4D4D"/>
                </a:solidFill>
                <a:latin typeface="+mn-lt"/>
              </a:rPr>
              <a:t>80</a:t>
            </a:r>
            <a:endParaRPr lang="en-GB" sz="1400" dirty="0">
              <a:solidFill>
                <a:srgbClr val="4D4D4D"/>
              </a:solidFill>
              <a:latin typeface="+mn-lt"/>
            </a:endParaRPr>
          </a:p>
        </p:txBody>
      </p:sp>
      <p:sp>
        <p:nvSpPr>
          <p:cNvPr id="14" name="TextBox 13"/>
          <p:cNvSpPr txBox="1"/>
          <p:nvPr/>
        </p:nvSpPr>
        <p:spPr>
          <a:xfrm>
            <a:off x="953598" y="3482830"/>
            <a:ext cx="383438" cy="307777"/>
          </a:xfrm>
          <a:prstGeom prst="rect">
            <a:avLst/>
          </a:prstGeom>
          <a:noFill/>
        </p:spPr>
        <p:txBody>
          <a:bodyPr wrap="none" rtlCol="0" anchor="ctr" anchorCtr="0">
            <a:spAutoFit/>
          </a:bodyPr>
          <a:lstStyle/>
          <a:p>
            <a:pPr algn="r"/>
            <a:r>
              <a:rPr lang="en-GB" sz="1400" dirty="0" smtClean="0">
                <a:solidFill>
                  <a:srgbClr val="4D4D4D"/>
                </a:solidFill>
                <a:latin typeface="+mn-lt"/>
              </a:rPr>
              <a:t>60</a:t>
            </a:r>
            <a:endParaRPr lang="en-GB" sz="1400" dirty="0">
              <a:solidFill>
                <a:srgbClr val="4D4D4D"/>
              </a:solidFill>
              <a:latin typeface="+mn-lt"/>
            </a:endParaRPr>
          </a:p>
        </p:txBody>
      </p:sp>
      <p:sp>
        <p:nvSpPr>
          <p:cNvPr id="15" name="TextBox 14"/>
          <p:cNvSpPr txBox="1"/>
          <p:nvPr/>
        </p:nvSpPr>
        <p:spPr>
          <a:xfrm>
            <a:off x="953598" y="4130618"/>
            <a:ext cx="383438" cy="307777"/>
          </a:xfrm>
          <a:prstGeom prst="rect">
            <a:avLst/>
          </a:prstGeom>
          <a:noFill/>
        </p:spPr>
        <p:txBody>
          <a:bodyPr wrap="none" rtlCol="0" anchor="ctr" anchorCtr="0">
            <a:spAutoFit/>
          </a:bodyPr>
          <a:lstStyle/>
          <a:p>
            <a:pPr algn="r"/>
            <a:r>
              <a:rPr lang="en-GB" sz="1400" dirty="0" smtClean="0">
                <a:solidFill>
                  <a:srgbClr val="4D4D4D"/>
                </a:solidFill>
                <a:latin typeface="+mn-lt"/>
              </a:rPr>
              <a:t>40</a:t>
            </a:r>
            <a:endParaRPr lang="en-GB" sz="1400" dirty="0">
              <a:solidFill>
                <a:srgbClr val="4D4D4D"/>
              </a:solidFill>
              <a:latin typeface="+mn-lt"/>
            </a:endParaRPr>
          </a:p>
        </p:txBody>
      </p:sp>
      <p:sp>
        <p:nvSpPr>
          <p:cNvPr id="16" name="TextBox 15"/>
          <p:cNvSpPr txBox="1"/>
          <p:nvPr/>
        </p:nvSpPr>
        <p:spPr>
          <a:xfrm>
            <a:off x="953598" y="4778406"/>
            <a:ext cx="383438" cy="307777"/>
          </a:xfrm>
          <a:prstGeom prst="rect">
            <a:avLst/>
          </a:prstGeom>
          <a:noFill/>
        </p:spPr>
        <p:txBody>
          <a:bodyPr wrap="none" rtlCol="0" anchor="ctr" anchorCtr="0">
            <a:spAutoFit/>
          </a:bodyPr>
          <a:lstStyle/>
          <a:p>
            <a:pPr algn="r"/>
            <a:r>
              <a:rPr lang="en-GB" sz="1400" dirty="0" smtClean="0">
                <a:solidFill>
                  <a:srgbClr val="4D4D4D"/>
                </a:solidFill>
                <a:latin typeface="+mn-lt"/>
              </a:rPr>
              <a:t>20</a:t>
            </a:r>
            <a:endParaRPr lang="en-GB" sz="1400" dirty="0">
              <a:solidFill>
                <a:srgbClr val="4D4D4D"/>
              </a:solidFill>
              <a:latin typeface="+mn-lt"/>
            </a:endParaRPr>
          </a:p>
        </p:txBody>
      </p:sp>
      <p:sp>
        <p:nvSpPr>
          <p:cNvPr id="17" name="TextBox 16"/>
          <p:cNvSpPr txBox="1"/>
          <p:nvPr/>
        </p:nvSpPr>
        <p:spPr>
          <a:xfrm>
            <a:off x="1052984" y="5426194"/>
            <a:ext cx="284052" cy="307777"/>
          </a:xfrm>
          <a:prstGeom prst="rect">
            <a:avLst/>
          </a:prstGeom>
          <a:noFill/>
        </p:spPr>
        <p:txBody>
          <a:bodyPr wrap="none" rtlCol="0" anchor="ctr" anchorCtr="0">
            <a:spAutoFit/>
          </a:bodyPr>
          <a:lstStyle/>
          <a:p>
            <a:pPr algn="r"/>
            <a:r>
              <a:rPr lang="en-GB" sz="1400" dirty="0" smtClean="0">
                <a:solidFill>
                  <a:srgbClr val="4D4D4D"/>
                </a:solidFill>
                <a:latin typeface="+mn-lt"/>
              </a:rPr>
              <a:t>0</a:t>
            </a:r>
            <a:endParaRPr lang="en-GB" sz="1400" dirty="0">
              <a:solidFill>
                <a:srgbClr val="4D4D4D"/>
              </a:solidFill>
              <a:latin typeface="+mn-lt"/>
            </a:endParaRPr>
          </a:p>
        </p:txBody>
      </p:sp>
      <p:sp>
        <p:nvSpPr>
          <p:cNvPr id="18" name="TextBox 17"/>
          <p:cNvSpPr txBox="1"/>
          <p:nvPr/>
        </p:nvSpPr>
        <p:spPr>
          <a:xfrm>
            <a:off x="1318141" y="5710404"/>
            <a:ext cx="284052" cy="307777"/>
          </a:xfrm>
          <a:prstGeom prst="rect">
            <a:avLst/>
          </a:prstGeom>
          <a:noFill/>
        </p:spPr>
        <p:txBody>
          <a:bodyPr wrap="none" rtlCol="0" anchor="t" anchorCtr="0">
            <a:spAutoFit/>
          </a:bodyPr>
          <a:lstStyle/>
          <a:p>
            <a:pPr algn="ctr"/>
            <a:r>
              <a:rPr lang="en-GB" sz="1400" dirty="0" smtClean="0">
                <a:solidFill>
                  <a:srgbClr val="4D4D4D"/>
                </a:solidFill>
                <a:latin typeface="+mn-lt"/>
              </a:rPr>
              <a:t>0</a:t>
            </a:r>
            <a:endParaRPr lang="en-GB" sz="1400" dirty="0">
              <a:solidFill>
                <a:srgbClr val="4D4D4D"/>
              </a:solidFill>
              <a:latin typeface="+mn-lt"/>
            </a:endParaRPr>
          </a:p>
        </p:txBody>
      </p:sp>
      <p:sp>
        <p:nvSpPr>
          <p:cNvPr id="19" name="TextBox 18"/>
          <p:cNvSpPr txBox="1"/>
          <p:nvPr/>
        </p:nvSpPr>
        <p:spPr>
          <a:xfrm>
            <a:off x="2332447" y="5710404"/>
            <a:ext cx="284052" cy="307777"/>
          </a:xfrm>
          <a:prstGeom prst="rect">
            <a:avLst/>
          </a:prstGeom>
          <a:noFill/>
        </p:spPr>
        <p:txBody>
          <a:bodyPr wrap="none" rtlCol="0" anchor="t" anchorCtr="0">
            <a:spAutoFit/>
          </a:bodyPr>
          <a:lstStyle/>
          <a:p>
            <a:pPr algn="ctr"/>
            <a:r>
              <a:rPr lang="en-GB" sz="1400" dirty="0" smtClean="0">
                <a:solidFill>
                  <a:srgbClr val="4D4D4D"/>
                </a:solidFill>
                <a:latin typeface="+mn-lt"/>
              </a:rPr>
              <a:t>3</a:t>
            </a:r>
            <a:endParaRPr lang="en-GB" sz="1400" dirty="0">
              <a:solidFill>
                <a:srgbClr val="4D4D4D"/>
              </a:solidFill>
              <a:latin typeface="+mn-lt"/>
            </a:endParaRPr>
          </a:p>
        </p:txBody>
      </p:sp>
      <p:sp>
        <p:nvSpPr>
          <p:cNvPr id="20" name="TextBox 19"/>
          <p:cNvSpPr txBox="1"/>
          <p:nvPr/>
        </p:nvSpPr>
        <p:spPr>
          <a:xfrm>
            <a:off x="3358504" y="5710404"/>
            <a:ext cx="284052" cy="307777"/>
          </a:xfrm>
          <a:prstGeom prst="rect">
            <a:avLst/>
          </a:prstGeom>
          <a:noFill/>
        </p:spPr>
        <p:txBody>
          <a:bodyPr wrap="none" rtlCol="0" anchor="t" anchorCtr="0">
            <a:spAutoFit/>
          </a:bodyPr>
          <a:lstStyle/>
          <a:p>
            <a:pPr algn="ctr"/>
            <a:r>
              <a:rPr lang="en-GB" sz="1400" dirty="0" smtClean="0">
                <a:solidFill>
                  <a:srgbClr val="4D4D4D"/>
                </a:solidFill>
                <a:latin typeface="+mn-lt"/>
              </a:rPr>
              <a:t>6</a:t>
            </a:r>
            <a:endParaRPr lang="en-GB" sz="1400" dirty="0">
              <a:solidFill>
                <a:srgbClr val="4D4D4D"/>
              </a:solidFill>
              <a:latin typeface="+mn-lt"/>
            </a:endParaRPr>
          </a:p>
        </p:txBody>
      </p:sp>
      <p:sp>
        <p:nvSpPr>
          <p:cNvPr id="22" name="TextBox 21"/>
          <p:cNvSpPr txBox="1"/>
          <p:nvPr/>
        </p:nvSpPr>
        <p:spPr>
          <a:xfrm>
            <a:off x="4377165" y="5710404"/>
            <a:ext cx="284052" cy="307777"/>
          </a:xfrm>
          <a:prstGeom prst="rect">
            <a:avLst/>
          </a:prstGeom>
          <a:noFill/>
        </p:spPr>
        <p:txBody>
          <a:bodyPr wrap="none" rtlCol="0" anchor="t" anchorCtr="0">
            <a:spAutoFit/>
          </a:bodyPr>
          <a:lstStyle/>
          <a:p>
            <a:pPr algn="ctr"/>
            <a:r>
              <a:rPr lang="en-GB" sz="1400" dirty="0" smtClean="0">
                <a:solidFill>
                  <a:srgbClr val="4D4D4D"/>
                </a:solidFill>
                <a:latin typeface="+mn-lt"/>
              </a:rPr>
              <a:t>8</a:t>
            </a:r>
            <a:endParaRPr lang="en-GB" sz="1400" dirty="0">
              <a:solidFill>
                <a:srgbClr val="4D4D4D"/>
              </a:solidFill>
              <a:latin typeface="+mn-lt"/>
            </a:endParaRPr>
          </a:p>
        </p:txBody>
      </p:sp>
      <p:sp>
        <p:nvSpPr>
          <p:cNvPr id="23" name="TextBox 22"/>
          <p:cNvSpPr txBox="1"/>
          <p:nvPr/>
        </p:nvSpPr>
        <p:spPr>
          <a:xfrm>
            <a:off x="5358455" y="5710404"/>
            <a:ext cx="383438" cy="307777"/>
          </a:xfrm>
          <a:prstGeom prst="rect">
            <a:avLst/>
          </a:prstGeom>
          <a:noFill/>
        </p:spPr>
        <p:txBody>
          <a:bodyPr wrap="none" rtlCol="0" anchor="t" anchorCtr="0">
            <a:spAutoFit/>
          </a:bodyPr>
          <a:lstStyle/>
          <a:p>
            <a:pPr algn="ctr"/>
            <a:r>
              <a:rPr lang="en-GB" sz="1400" dirty="0" smtClean="0">
                <a:solidFill>
                  <a:srgbClr val="4D4D4D"/>
                </a:solidFill>
                <a:latin typeface="+mn-lt"/>
              </a:rPr>
              <a:t>10</a:t>
            </a:r>
            <a:endParaRPr lang="en-GB" sz="1400" dirty="0">
              <a:solidFill>
                <a:srgbClr val="4D4D4D"/>
              </a:solidFill>
              <a:latin typeface="+mn-lt"/>
            </a:endParaRPr>
          </a:p>
        </p:txBody>
      </p:sp>
      <p:sp>
        <p:nvSpPr>
          <p:cNvPr id="25" name="TextBox 24"/>
          <p:cNvSpPr txBox="1"/>
          <p:nvPr/>
        </p:nvSpPr>
        <p:spPr>
          <a:xfrm>
            <a:off x="6370292" y="5710404"/>
            <a:ext cx="383438" cy="307777"/>
          </a:xfrm>
          <a:prstGeom prst="rect">
            <a:avLst/>
          </a:prstGeom>
          <a:noFill/>
        </p:spPr>
        <p:txBody>
          <a:bodyPr wrap="none" rtlCol="0" anchor="t" anchorCtr="0">
            <a:spAutoFit/>
          </a:bodyPr>
          <a:lstStyle/>
          <a:p>
            <a:pPr algn="ctr"/>
            <a:r>
              <a:rPr lang="en-GB" sz="1400" dirty="0" smtClean="0">
                <a:solidFill>
                  <a:srgbClr val="4D4D4D"/>
                </a:solidFill>
                <a:latin typeface="+mn-lt"/>
              </a:rPr>
              <a:t>12</a:t>
            </a:r>
            <a:endParaRPr lang="en-GB" sz="1400" dirty="0">
              <a:solidFill>
                <a:srgbClr val="4D4D4D"/>
              </a:solidFill>
              <a:latin typeface="+mn-lt"/>
            </a:endParaRPr>
          </a:p>
        </p:txBody>
      </p:sp>
      <p:sp>
        <p:nvSpPr>
          <p:cNvPr id="26" name="TextBox 25"/>
          <p:cNvSpPr txBox="1"/>
          <p:nvPr/>
        </p:nvSpPr>
        <p:spPr>
          <a:xfrm>
            <a:off x="7398246" y="5710404"/>
            <a:ext cx="383438" cy="307777"/>
          </a:xfrm>
          <a:prstGeom prst="rect">
            <a:avLst/>
          </a:prstGeom>
          <a:noFill/>
        </p:spPr>
        <p:txBody>
          <a:bodyPr wrap="none" rtlCol="0" anchor="t" anchorCtr="0">
            <a:spAutoFit/>
          </a:bodyPr>
          <a:lstStyle/>
          <a:p>
            <a:pPr algn="ctr"/>
            <a:r>
              <a:rPr lang="en-GB" sz="1400" dirty="0" smtClean="0">
                <a:solidFill>
                  <a:srgbClr val="4D4D4D"/>
                </a:solidFill>
                <a:latin typeface="+mn-lt"/>
              </a:rPr>
              <a:t>14</a:t>
            </a:r>
            <a:endParaRPr lang="en-GB" sz="1400" dirty="0">
              <a:solidFill>
                <a:srgbClr val="4D4D4D"/>
              </a:solidFill>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466025342"/>
              </p:ext>
            </p:extLst>
          </p:nvPr>
        </p:nvGraphicFramePr>
        <p:xfrm>
          <a:off x="3237268" y="2128969"/>
          <a:ext cx="5481918" cy="1193800"/>
        </p:xfrm>
        <a:graphic>
          <a:graphicData uri="http://schemas.openxmlformats.org/drawingml/2006/table">
            <a:tbl>
              <a:tblPr firstRow="1" bandRow="1">
                <a:tableStyleId>{69012ECD-51FC-41F1-AA8D-1B2483CD663E}</a:tableStyleId>
              </a:tblPr>
              <a:tblGrid>
                <a:gridCol w="2224588"/>
                <a:gridCol w="420000"/>
                <a:gridCol w="820271"/>
                <a:gridCol w="887506"/>
                <a:gridCol w="1129553"/>
              </a:tblGrid>
              <a:tr h="370840">
                <a:tc>
                  <a:txBody>
                    <a:bodyPr/>
                    <a:lstStyle/>
                    <a:p>
                      <a:endParaRPr lang="en-GB" sz="1400" dirty="0"/>
                    </a:p>
                  </a:txBody>
                  <a:tcPr>
                    <a:lnL w="9525" cap="flat" cmpd="sng" algn="ctr">
                      <a:noFill/>
                      <a:prstDash val="solid"/>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rgbClr val="4D4D4D"/>
                          </a:solidFill>
                          <a:latin typeface="+mn-lt"/>
                        </a:rPr>
                        <a:t>n</a:t>
                      </a:r>
                      <a:endParaRPr lang="en-GB" sz="1400" dirty="0">
                        <a:solidFill>
                          <a:srgbClr val="4D4D4D"/>
                        </a:solidFill>
                        <a:latin typeface="+mn-lt"/>
                      </a:endParaRPr>
                    </a:p>
                  </a:txBody>
                  <a:tcPr>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rgbClr val="4D4D4D"/>
                          </a:solidFill>
                          <a:latin typeface="+mn-lt"/>
                        </a:rPr>
                        <a:t>Events</a:t>
                      </a:r>
                      <a:endParaRPr lang="en-GB" sz="1400" dirty="0">
                        <a:solidFill>
                          <a:srgbClr val="4D4D4D"/>
                        </a:solidFill>
                        <a:latin typeface="+mn-lt"/>
                      </a:endParaRPr>
                    </a:p>
                  </a:txBody>
                  <a:tcPr>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rgbClr val="4D4D4D"/>
                          </a:solidFill>
                          <a:latin typeface="+mn-lt"/>
                        </a:rPr>
                        <a:t>Median</a:t>
                      </a:r>
                      <a:endParaRPr lang="en-GB" sz="1400" dirty="0">
                        <a:solidFill>
                          <a:srgbClr val="4D4D4D"/>
                        </a:solidFill>
                        <a:latin typeface="+mn-lt"/>
                      </a:endParaRPr>
                    </a:p>
                  </a:txBody>
                  <a:tcPr>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rgbClr val="4D4D4D"/>
                          </a:solidFill>
                          <a:latin typeface="+mn-lt"/>
                        </a:rPr>
                        <a:t>95%CI</a:t>
                      </a:r>
                      <a:endParaRPr lang="en-GB" sz="1400" dirty="0">
                        <a:solidFill>
                          <a:srgbClr val="4D4D4D"/>
                        </a:solidFill>
                        <a:latin typeface="+mn-lt"/>
                      </a:endParaRPr>
                    </a:p>
                  </a:txBody>
                  <a:tcPr>
                    <a:lnL>
                      <a:noFill/>
                    </a:lnL>
                    <a:lnR w="9525" cap="flat" cmpd="sng" algn="ctr">
                      <a:noFill/>
                      <a:prstDash val="soli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r>
                        <a:rPr lang="en-GB" sz="1400" dirty="0" err="1" smtClean="0">
                          <a:solidFill>
                            <a:schemeClr val="accent3"/>
                          </a:solidFill>
                        </a:rPr>
                        <a:t>Cetuximab</a:t>
                      </a:r>
                      <a:r>
                        <a:rPr lang="en-GB" sz="1400" dirty="0" smtClean="0">
                          <a:solidFill>
                            <a:schemeClr val="accent3"/>
                          </a:solidFill>
                        </a:rPr>
                        <a:t> + </a:t>
                      </a:r>
                      <a:r>
                        <a:rPr lang="en-GB" sz="1400" dirty="0" err="1" smtClean="0">
                          <a:solidFill>
                            <a:schemeClr val="accent3"/>
                          </a:solidFill>
                        </a:rPr>
                        <a:t>irinotecan</a:t>
                      </a:r>
                      <a:endParaRPr lang="en-GB" sz="1400" dirty="0">
                        <a:solidFill>
                          <a:schemeClr val="accent3"/>
                        </a:solidFill>
                      </a:endParaRPr>
                    </a:p>
                  </a:txBody>
                  <a:tcPr>
                    <a:lnL w="9525" cap="flat" cmpd="sng" algn="ctr">
                      <a:noFill/>
                      <a:prstDash val="solid"/>
                    </a:lnL>
                    <a:lnR>
                      <a:noFill/>
                    </a:lnR>
                    <a:lnT w="12700" cap="flat" cmpd="sng" algn="ctr">
                      <a:solidFill>
                        <a:srgbClr val="4D4D4D"/>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1400" dirty="0" smtClean="0">
                          <a:solidFill>
                            <a:srgbClr val="4D4D4D"/>
                          </a:solidFill>
                          <a:latin typeface="+mn-lt"/>
                        </a:rPr>
                        <a:t>50</a:t>
                      </a:r>
                      <a:endParaRPr lang="en-GB" sz="1400" dirty="0">
                        <a:solidFill>
                          <a:srgbClr val="4D4D4D"/>
                        </a:solidFill>
                        <a:latin typeface="+mn-lt"/>
                      </a:endParaRPr>
                    </a:p>
                  </a:txBody>
                  <a:tcPr>
                    <a:lnL>
                      <a:noFill/>
                    </a:lnL>
                    <a:lnR>
                      <a:noFill/>
                    </a:lnR>
                    <a:lnT w="12700" cap="flat" cmpd="sng" algn="ctr">
                      <a:solidFill>
                        <a:srgbClr val="4D4D4D"/>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1400" dirty="0" smtClean="0">
                          <a:solidFill>
                            <a:srgbClr val="4D4D4D"/>
                          </a:solidFill>
                          <a:latin typeface="+mn-lt"/>
                        </a:rPr>
                        <a:t>46</a:t>
                      </a:r>
                      <a:endParaRPr lang="en-GB" sz="1400" dirty="0">
                        <a:solidFill>
                          <a:srgbClr val="4D4D4D"/>
                        </a:solidFill>
                        <a:latin typeface="+mn-lt"/>
                      </a:endParaRPr>
                    </a:p>
                  </a:txBody>
                  <a:tcPr>
                    <a:lnL>
                      <a:noFill/>
                    </a:lnL>
                    <a:lnR>
                      <a:noFill/>
                    </a:lnR>
                    <a:lnT w="12700" cap="flat" cmpd="sng" algn="ctr">
                      <a:solidFill>
                        <a:srgbClr val="4D4D4D"/>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1400" dirty="0" smtClean="0">
                          <a:solidFill>
                            <a:srgbClr val="4D4D4D"/>
                          </a:solidFill>
                          <a:latin typeface="+mn-lt"/>
                        </a:rPr>
                        <a:t>2.0</a:t>
                      </a:r>
                      <a:endParaRPr lang="en-GB" sz="1400" dirty="0">
                        <a:solidFill>
                          <a:srgbClr val="4D4D4D"/>
                        </a:solidFill>
                        <a:latin typeface="+mn-lt"/>
                      </a:endParaRPr>
                    </a:p>
                  </a:txBody>
                  <a:tcPr>
                    <a:lnL>
                      <a:noFill/>
                    </a:lnL>
                    <a:lnR>
                      <a:noFill/>
                    </a:lnR>
                    <a:lnT w="12700" cap="flat" cmpd="sng" algn="ctr">
                      <a:solidFill>
                        <a:srgbClr val="4D4D4D"/>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1400" dirty="0" smtClean="0">
                          <a:solidFill>
                            <a:srgbClr val="4D4D4D"/>
                          </a:solidFill>
                          <a:latin typeface="+mn-lt"/>
                        </a:rPr>
                        <a:t>1.8, 2.1</a:t>
                      </a:r>
                      <a:endParaRPr lang="en-GB" sz="1400" dirty="0">
                        <a:solidFill>
                          <a:srgbClr val="4D4D4D"/>
                        </a:solidFill>
                        <a:latin typeface="+mn-lt"/>
                      </a:endParaRPr>
                    </a:p>
                  </a:txBody>
                  <a:tcPr>
                    <a:lnL>
                      <a:noFill/>
                    </a:lnL>
                    <a:lnR w="9525" cap="flat" cmpd="sng" algn="ctr">
                      <a:noFill/>
                      <a:prstDash val="solid"/>
                    </a:lnR>
                    <a:lnT w="12700" cap="flat" cmpd="sng" algn="ctr">
                      <a:solidFill>
                        <a:srgbClr val="4D4D4D"/>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r>
              <a:tr h="0">
                <a:tc>
                  <a:txBody>
                    <a:bodyPr/>
                    <a:lstStyle/>
                    <a:p>
                      <a:r>
                        <a:rPr lang="en-GB" sz="1400" dirty="0" smtClean="0">
                          <a:solidFill>
                            <a:schemeClr val="accent2"/>
                          </a:solidFill>
                        </a:rPr>
                        <a:t>Cetuximab + irinotecan + vemurafenib </a:t>
                      </a:r>
                      <a:endParaRPr lang="en-GB" sz="1400" dirty="0">
                        <a:solidFill>
                          <a:schemeClr val="accent2"/>
                        </a:solidFill>
                      </a:endParaRPr>
                    </a:p>
                  </a:txBody>
                  <a:tcPr>
                    <a:lnL w="9525" cap="flat" cmpd="sng" algn="ctr">
                      <a:noFill/>
                      <a:prstDash val="solid"/>
                    </a:lnL>
                    <a:lnR>
                      <a:noFill/>
                    </a:lnR>
                    <a:lnT w="9525" cap="flat" cmpd="sng" algn="ctr">
                      <a:noFill/>
                      <a:prstDash val="soli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dirty="0" smtClean="0">
                          <a:solidFill>
                            <a:srgbClr val="4D4D4D"/>
                          </a:solidFill>
                          <a:latin typeface="+mn-lt"/>
                        </a:rPr>
                        <a:t>49</a:t>
                      </a:r>
                      <a:endParaRPr lang="en-GB" sz="1400" dirty="0">
                        <a:solidFill>
                          <a:srgbClr val="4D4D4D"/>
                        </a:solidFill>
                        <a:latin typeface="+mn-lt"/>
                      </a:endParaRPr>
                    </a:p>
                  </a:txBody>
                  <a:tcPr>
                    <a:lnL>
                      <a:noFill/>
                    </a:lnL>
                    <a:lnR>
                      <a:noFill/>
                    </a:lnR>
                    <a:lnT w="9525" cap="flat" cmpd="sng" algn="ctr">
                      <a:noFill/>
                      <a:prstDash val="soli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dirty="0" smtClean="0">
                          <a:solidFill>
                            <a:srgbClr val="4D4D4D"/>
                          </a:solidFill>
                          <a:latin typeface="+mn-lt"/>
                        </a:rPr>
                        <a:t>36</a:t>
                      </a:r>
                      <a:endParaRPr lang="en-GB" sz="1400" dirty="0">
                        <a:solidFill>
                          <a:srgbClr val="4D4D4D"/>
                        </a:solidFill>
                        <a:latin typeface="+mn-lt"/>
                      </a:endParaRPr>
                    </a:p>
                  </a:txBody>
                  <a:tcPr>
                    <a:lnL>
                      <a:noFill/>
                    </a:lnL>
                    <a:lnR>
                      <a:noFill/>
                    </a:lnR>
                    <a:lnT w="9525" cap="flat" cmpd="sng" algn="ctr">
                      <a:noFill/>
                      <a:prstDash val="soli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dirty="0" smtClean="0">
                          <a:solidFill>
                            <a:srgbClr val="4D4D4D"/>
                          </a:solidFill>
                          <a:latin typeface="+mn-lt"/>
                        </a:rPr>
                        <a:t>4.4</a:t>
                      </a:r>
                      <a:endParaRPr lang="en-GB" sz="1400" dirty="0">
                        <a:solidFill>
                          <a:srgbClr val="4D4D4D"/>
                        </a:solidFill>
                        <a:latin typeface="+mn-lt"/>
                      </a:endParaRPr>
                    </a:p>
                  </a:txBody>
                  <a:tcPr>
                    <a:lnL>
                      <a:noFill/>
                    </a:lnL>
                    <a:lnR>
                      <a:noFill/>
                    </a:lnR>
                    <a:lnT w="9525" cap="flat" cmpd="sng" algn="ctr">
                      <a:noFill/>
                      <a:prstDash val="soli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dirty="0" smtClean="0">
                          <a:solidFill>
                            <a:srgbClr val="4D4D4D"/>
                          </a:solidFill>
                          <a:latin typeface="+mn-lt"/>
                        </a:rPr>
                        <a:t>3.6,</a:t>
                      </a:r>
                      <a:r>
                        <a:rPr lang="en-GB" sz="1400" baseline="0" dirty="0" smtClean="0">
                          <a:solidFill>
                            <a:srgbClr val="4D4D4D"/>
                          </a:solidFill>
                          <a:latin typeface="+mn-lt"/>
                        </a:rPr>
                        <a:t> 5.7</a:t>
                      </a:r>
                      <a:endParaRPr lang="en-GB" sz="1400" dirty="0">
                        <a:solidFill>
                          <a:srgbClr val="4D4D4D"/>
                        </a:solidFill>
                        <a:latin typeface="+mn-lt"/>
                      </a:endParaRPr>
                    </a:p>
                  </a:txBody>
                  <a:tcPr>
                    <a:lnL>
                      <a:noFill/>
                    </a:lnL>
                    <a:lnR w="9525" cap="flat" cmpd="sng" algn="ctr">
                      <a:noFill/>
                      <a:prstDash val="solid"/>
                    </a:lnR>
                    <a:lnT w="9525" cap="flat" cmpd="sng" algn="ctr">
                      <a:noFill/>
                      <a:prstDash val="soli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168" name="TextBox 7167"/>
          <p:cNvSpPr txBox="1"/>
          <p:nvPr/>
        </p:nvSpPr>
        <p:spPr>
          <a:xfrm>
            <a:off x="4719637" y="3498219"/>
            <a:ext cx="2393604" cy="523220"/>
          </a:xfrm>
          <a:prstGeom prst="rect">
            <a:avLst/>
          </a:prstGeom>
          <a:noFill/>
        </p:spPr>
        <p:txBody>
          <a:bodyPr wrap="none" rtlCol="0">
            <a:spAutoFit/>
          </a:bodyPr>
          <a:lstStyle/>
          <a:p>
            <a:r>
              <a:rPr lang="en-GB" sz="1400" dirty="0" smtClean="0">
                <a:solidFill>
                  <a:srgbClr val="4D4D4D"/>
                </a:solidFill>
                <a:latin typeface="+mn-lt"/>
              </a:rPr>
              <a:t>HR 0.42 (95%CI 0.26, 0.66)</a:t>
            </a:r>
            <a:endParaRPr lang="en-GB" sz="1400" dirty="0">
              <a:solidFill>
                <a:srgbClr val="4D4D4D"/>
              </a:solidFill>
              <a:latin typeface="+mn-lt"/>
            </a:endParaRPr>
          </a:p>
          <a:p>
            <a:r>
              <a:rPr lang="en-GB" sz="1400" dirty="0" smtClean="0">
                <a:solidFill>
                  <a:srgbClr val="4D4D4D"/>
                </a:solidFill>
                <a:latin typeface="+mn-lt"/>
              </a:rPr>
              <a:t>p=0.0002</a:t>
            </a:r>
            <a:endParaRPr lang="en-GB" sz="1400" dirty="0">
              <a:solidFill>
                <a:srgbClr val="4D4D4D"/>
              </a:solidFill>
              <a:latin typeface="+mn-lt"/>
            </a:endParaRPr>
          </a:p>
        </p:txBody>
      </p:sp>
      <p:grpSp>
        <p:nvGrpSpPr>
          <p:cNvPr id="7178" name="Group 7177"/>
          <p:cNvGrpSpPr/>
          <p:nvPr/>
        </p:nvGrpSpPr>
        <p:grpSpPr>
          <a:xfrm>
            <a:off x="1447063" y="2341212"/>
            <a:ext cx="5688000" cy="2845271"/>
            <a:chOff x="2443163" y="2352675"/>
            <a:chExt cx="4248150" cy="2153612"/>
          </a:xfrm>
        </p:grpSpPr>
        <p:sp>
          <p:nvSpPr>
            <p:cNvPr id="7169" name="Line 2"/>
            <p:cNvSpPr>
              <a:spLocks noChangeShapeType="1"/>
            </p:cNvSpPr>
            <p:nvPr/>
          </p:nvSpPr>
          <p:spPr bwMode="auto">
            <a:xfrm>
              <a:off x="4986338" y="4314825"/>
              <a:ext cx="0" cy="381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mn-lt"/>
              </a:endParaRPr>
            </a:p>
          </p:txBody>
        </p:sp>
        <p:sp>
          <p:nvSpPr>
            <p:cNvPr id="7171" name="Line 3"/>
            <p:cNvSpPr>
              <a:spLocks noChangeShapeType="1"/>
            </p:cNvSpPr>
            <p:nvPr/>
          </p:nvSpPr>
          <p:spPr bwMode="auto">
            <a:xfrm>
              <a:off x="4947792" y="4314825"/>
              <a:ext cx="0" cy="381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mn-lt"/>
              </a:endParaRPr>
            </a:p>
          </p:txBody>
        </p:sp>
        <p:sp>
          <p:nvSpPr>
            <p:cNvPr id="7172" name="Line 4"/>
            <p:cNvSpPr>
              <a:spLocks noChangeShapeType="1"/>
            </p:cNvSpPr>
            <p:nvPr/>
          </p:nvSpPr>
          <p:spPr bwMode="auto">
            <a:xfrm>
              <a:off x="6680965" y="4458662"/>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mn-lt"/>
              </a:endParaRPr>
            </a:p>
          </p:txBody>
        </p:sp>
        <p:sp>
          <p:nvSpPr>
            <p:cNvPr id="7173" name="Line 5"/>
            <p:cNvSpPr>
              <a:spLocks noChangeShapeType="1"/>
            </p:cNvSpPr>
            <p:nvPr/>
          </p:nvSpPr>
          <p:spPr bwMode="auto">
            <a:xfrm>
              <a:off x="6491288" y="4458662"/>
              <a:ext cx="0" cy="381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mn-lt"/>
              </a:endParaRPr>
            </a:p>
          </p:txBody>
        </p:sp>
        <p:sp>
          <p:nvSpPr>
            <p:cNvPr id="7174" name="Line 6"/>
            <p:cNvSpPr>
              <a:spLocks noChangeShapeType="1"/>
            </p:cNvSpPr>
            <p:nvPr/>
          </p:nvSpPr>
          <p:spPr bwMode="auto">
            <a:xfrm>
              <a:off x="2881313" y="2695575"/>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mn-lt"/>
              </a:endParaRPr>
            </a:p>
          </p:txBody>
        </p:sp>
        <p:sp>
          <p:nvSpPr>
            <p:cNvPr id="7175" name="Line 7"/>
            <p:cNvSpPr>
              <a:spLocks noChangeShapeType="1"/>
            </p:cNvSpPr>
            <p:nvPr/>
          </p:nvSpPr>
          <p:spPr bwMode="auto">
            <a:xfrm>
              <a:off x="3300413" y="3076575"/>
              <a:ext cx="0" cy="381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mn-lt"/>
              </a:endParaRPr>
            </a:p>
          </p:txBody>
        </p:sp>
        <p:sp>
          <p:nvSpPr>
            <p:cNvPr id="7176" name="Line 8"/>
            <p:cNvSpPr>
              <a:spLocks noChangeShapeType="1"/>
            </p:cNvSpPr>
            <p:nvPr/>
          </p:nvSpPr>
          <p:spPr bwMode="auto">
            <a:xfrm>
              <a:off x="4767263" y="4314825"/>
              <a:ext cx="0" cy="381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mn-lt"/>
              </a:endParaRPr>
            </a:p>
          </p:txBody>
        </p:sp>
        <p:sp>
          <p:nvSpPr>
            <p:cNvPr id="7177" name="Freeform 9"/>
            <p:cNvSpPr>
              <a:spLocks/>
            </p:cNvSpPr>
            <p:nvPr/>
          </p:nvSpPr>
          <p:spPr bwMode="auto">
            <a:xfrm>
              <a:off x="2443163" y="2352675"/>
              <a:ext cx="4248150" cy="2152650"/>
            </a:xfrm>
            <a:custGeom>
              <a:avLst/>
              <a:gdLst>
                <a:gd name="T0" fmla="*/ 291 w 446"/>
                <a:gd name="T1" fmla="*/ 226 h 226"/>
                <a:gd name="T2" fmla="*/ 215 w 446"/>
                <a:gd name="T3" fmla="*/ 211 h 226"/>
                <a:gd name="T4" fmla="*/ 198 w 446"/>
                <a:gd name="T5" fmla="*/ 204 h 226"/>
                <a:gd name="T6" fmla="*/ 194 w 446"/>
                <a:gd name="T7" fmla="*/ 195 h 226"/>
                <a:gd name="T8" fmla="*/ 170 w 446"/>
                <a:gd name="T9" fmla="*/ 189 h 226"/>
                <a:gd name="T10" fmla="*/ 166 w 446"/>
                <a:gd name="T11" fmla="*/ 181 h 226"/>
                <a:gd name="T12" fmla="*/ 157 w 446"/>
                <a:gd name="T13" fmla="*/ 174 h 226"/>
                <a:gd name="T14" fmla="*/ 155 w 446"/>
                <a:gd name="T15" fmla="*/ 169 h 226"/>
                <a:gd name="T16" fmla="*/ 153 w 446"/>
                <a:gd name="T17" fmla="*/ 161 h 226"/>
                <a:gd name="T18" fmla="*/ 151 w 446"/>
                <a:gd name="T19" fmla="*/ 143 h 226"/>
                <a:gd name="T20" fmla="*/ 129 w 446"/>
                <a:gd name="T21" fmla="*/ 137 h 226"/>
                <a:gd name="T22" fmla="*/ 119 w 446"/>
                <a:gd name="T23" fmla="*/ 131 h 226"/>
                <a:gd name="T24" fmla="*/ 116 w 446"/>
                <a:gd name="T25" fmla="*/ 125 h 226"/>
                <a:gd name="T26" fmla="*/ 113 w 446"/>
                <a:gd name="T27" fmla="*/ 119 h 226"/>
                <a:gd name="T28" fmla="*/ 109 w 446"/>
                <a:gd name="T29" fmla="*/ 112 h 226"/>
                <a:gd name="T30" fmla="*/ 108 w 446"/>
                <a:gd name="T31" fmla="*/ 106 h 226"/>
                <a:gd name="T32" fmla="*/ 106 w 446"/>
                <a:gd name="T33" fmla="*/ 99 h 226"/>
                <a:gd name="T34" fmla="*/ 97 w 446"/>
                <a:gd name="T35" fmla="*/ 93 h 226"/>
                <a:gd name="T36" fmla="*/ 93 w 446"/>
                <a:gd name="T37" fmla="*/ 87 h 226"/>
                <a:gd name="T38" fmla="*/ 79 w 446"/>
                <a:gd name="T39" fmla="*/ 81 h 226"/>
                <a:gd name="T40" fmla="*/ 63 w 446"/>
                <a:gd name="T41" fmla="*/ 70 h 226"/>
                <a:gd name="T42" fmla="*/ 61 w 446"/>
                <a:gd name="T43" fmla="*/ 64 h 226"/>
                <a:gd name="T44" fmla="*/ 59 w 446"/>
                <a:gd name="T45" fmla="*/ 59 h 226"/>
                <a:gd name="T46" fmla="*/ 57 w 446"/>
                <a:gd name="T47" fmla="*/ 54 h 226"/>
                <a:gd name="T48" fmla="*/ 48 w 446"/>
                <a:gd name="T49" fmla="*/ 47 h 226"/>
                <a:gd name="T50" fmla="*/ 18 w 446"/>
                <a:gd name="T51" fmla="*/ 41 h 226"/>
                <a:gd name="T52" fmla="*/ 16 w 446"/>
                <a:gd name="T53" fmla="*/ 37 h 226"/>
                <a:gd name="T54" fmla="*/ 14 w 446"/>
                <a:gd name="T55" fmla="*/ 31 h 226"/>
                <a:gd name="T56" fmla="*/ 9 w 446"/>
                <a:gd name="T57" fmla="*/ 26 h 226"/>
                <a:gd name="T58" fmla="*/ 7 w 446"/>
                <a:gd name="T59" fmla="*/ 21 h 226"/>
                <a:gd name="T60" fmla="*/ 6 w 446"/>
                <a:gd name="T61" fmla="*/ 16 h 226"/>
                <a:gd name="T62" fmla="*/ 5 w 446"/>
                <a:gd name="T63" fmla="*/ 9 h 226"/>
                <a:gd name="T64" fmla="*/ 3 w 446"/>
                <a:gd name="T65" fmla="*/ 5 h 226"/>
                <a:gd name="T66" fmla="*/ 0 w 446"/>
                <a:gd name="T67"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6" h="226">
                  <a:moveTo>
                    <a:pt x="446" y="226"/>
                  </a:moveTo>
                  <a:lnTo>
                    <a:pt x="291" y="226"/>
                  </a:lnTo>
                  <a:lnTo>
                    <a:pt x="291" y="211"/>
                  </a:lnTo>
                  <a:lnTo>
                    <a:pt x="215" y="211"/>
                  </a:lnTo>
                  <a:lnTo>
                    <a:pt x="215" y="204"/>
                  </a:lnTo>
                  <a:lnTo>
                    <a:pt x="198" y="204"/>
                  </a:lnTo>
                  <a:lnTo>
                    <a:pt x="198" y="195"/>
                  </a:lnTo>
                  <a:lnTo>
                    <a:pt x="194" y="195"/>
                  </a:lnTo>
                  <a:lnTo>
                    <a:pt x="194" y="189"/>
                  </a:lnTo>
                  <a:lnTo>
                    <a:pt x="170" y="189"/>
                  </a:lnTo>
                  <a:lnTo>
                    <a:pt x="170" y="181"/>
                  </a:lnTo>
                  <a:lnTo>
                    <a:pt x="166" y="181"/>
                  </a:lnTo>
                  <a:lnTo>
                    <a:pt x="166" y="174"/>
                  </a:lnTo>
                  <a:lnTo>
                    <a:pt x="157" y="174"/>
                  </a:lnTo>
                  <a:lnTo>
                    <a:pt x="157" y="169"/>
                  </a:lnTo>
                  <a:lnTo>
                    <a:pt x="155" y="169"/>
                  </a:lnTo>
                  <a:lnTo>
                    <a:pt x="155" y="161"/>
                  </a:lnTo>
                  <a:lnTo>
                    <a:pt x="153" y="161"/>
                  </a:lnTo>
                  <a:lnTo>
                    <a:pt x="153" y="143"/>
                  </a:lnTo>
                  <a:lnTo>
                    <a:pt x="151" y="143"/>
                  </a:lnTo>
                  <a:lnTo>
                    <a:pt x="151" y="137"/>
                  </a:lnTo>
                  <a:lnTo>
                    <a:pt x="129" y="137"/>
                  </a:lnTo>
                  <a:lnTo>
                    <a:pt x="129" y="131"/>
                  </a:lnTo>
                  <a:lnTo>
                    <a:pt x="119" y="131"/>
                  </a:lnTo>
                  <a:lnTo>
                    <a:pt x="119" y="125"/>
                  </a:lnTo>
                  <a:lnTo>
                    <a:pt x="116" y="125"/>
                  </a:lnTo>
                  <a:lnTo>
                    <a:pt x="116" y="119"/>
                  </a:lnTo>
                  <a:lnTo>
                    <a:pt x="113" y="119"/>
                  </a:lnTo>
                  <a:lnTo>
                    <a:pt x="113" y="112"/>
                  </a:lnTo>
                  <a:lnTo>
                    <a:pt x="109" y="112"/>
                  </a:lnTo>
                  <a:lnTo>
                    <a:pt x="109" y="106"/>
                  </a:lnTo>
                  <a:lnTo>
                    <a:pt x="108" y="106"/>
                  </a:lnTo>
                  <a:lnTo>
                    <a:pt x="108" y="99"/>
                  </a:lnTo>
                  <a:lnTo>
                    <a:pt x="106" y="99"/>
                  </a:lnTo>
                  <a:lnTo>
                    <a:pt x="106" y="93"/>
                  </a:lnTo>
                  <a:lnTo>
                    <a:pt x="97" y="93"/>
                  </a:lnTo>
                  <a:lnTo>
                    <a:pt x="97" y="87"/>
                  </a:lnTo>
                  <a:lnTo>
                    <a:pt x="93" y="87"/>
                  </a:lnTo>
                  <a:lnTo>
                    <a:pt x="93" y="81"/>
                  </a:lnTo>
                  <a:lnTo>
                    <a:pt x="79" y="81"/>
                  </a:lnTo>
                  <a:lnTo>
                    <a:pt x="79" y="70"/>
                  </a:lnTo>
                  <a:lnTo>
                    <a:pt x="63" y="70"/>
                  </a:lnTo>
                  <a:lnTo>
                    <a:pt x="63" y="64"/>
                  </a:lnTo>
                  <a:lnTo>
                    <a:pt x="61" y="64"/>
                  </a:lnTo>
                  <a:lnTo>
                    <a:pt x="61" y="59"/>
                  </a:lnTo>
                  <a:lnTo>
                    <a:pt x="59" y="59"/>
                  </a:lnTo>
                  <a:lnTo>
                    <a:pt x="59" y="54"/>
                  </a:lnTo>
                  <a:lnTo>
                    <a:pt x="57" y="54"/>
                  </a:lnTo>
                  <a:lnTo>
                    <a:pt x="57" y="47"/>
                  </a:lnTo>
                  <a:lnTo>
                    <a:pt x="48" y="47"/>
                  </a:lnTo>
                  <a:lnTo>
                    <a:pt x="48" y="41"/>
                  </a:lnTo>
                  <a:lnTo>
                    <a:pt x="18" y="41"/>
                  </a:lnTo>
                  <a:lnTo>
                    <a:pt x="18" y="37"/>
                  </a:lnTo>
                  <a:lnTo>
                    <a:pt x="16" y="37"/>
                  </a:lnTo>
                  <a:lnTo>
                    <a:pt x="16" y="31"/>
                  </a:lnTo>
                  <a:lnTo>
                    <a:pt x="14" y="31"/>
                  </a:lnTo>
                  <a:lnTo>
                    <a:pt x="14" y="26"/>
                  </a:lnTo>
                  <a:lnTo>
                    <a:pt x="9" y="26"/>
                  </a:lnTo>
                  <a:lnTo>
                    <a:pt x="9" y="21"/>
                  </a:lnTo>
                  <a:lnTo>
                    <a:pt x="7" y="21"/>
                  </a:lnTo>
                  <a:lnTo>
                    <a:pt x="7" y="16"/>
                  </a:lnTo>
                  <a:lnTo>
                    <a:pt x="6" y="16"/>
                  </a:lnTo>
                  <a:lnTo>
                    <a:pt x="6" y="9"/>
                  </a:lnTo>
                  <a:lnTo>
                    <a:pt x="5" y="9"/>
                  </a:lnTo>
                  <a:lnTo>
                    <a:pt x="5" y="5"/>
                  </a:lnTo>
                  <a:lnTo>
                    <a:pt x="3" y="5"/>
                  </a:lnTo>
                  <a:lnTo>
                    <a:pt x="3"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mn-lt"/>
              </a:endParaRPr>
            </a:p>
          </p:txBody>
        </p:sp>
      </p:grpSp>
      <p:grpSp>
        <p:nvGrpSpPr>
          <p:cNvPr id="7183" name="Group 7182"/>
          <p:cNvGrpSpPr/>
          <p:nvPr/>
        </p:nvGrpSpPr>
        <p:grpSpPr>
          <a:xfrm>
            <a:off x="1447063" y="2341211"/>
            <a:ext cx="3060000" cy="3240000"/>
            <a:chOff x="3429000" y="2211388"/>
            <a:chExt cx="2286000" cy="2428875"/>
          </a:xfrm>
        </p:grpSpPr>
        <p:sp>
          <p:nvSpPr>
            <p:cNvPr id="7179" name="Line 10"/>
            <p:cNvSpPr>
              <a:spLocks noChangeShapeType="1"/>
            </p:cNvSpPr>
            <p:nvPr/>
          </p:nvSpPr>
          <p:spPr bwMode="auto">
            <a:xfrm>
              <a:off x="5095875" y="4354513"/>
              <a:ext cx="0" cy="3810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mn-lt"/>
              </a:endParaRPr>
            </a:p>
          </p:txBody>
        </p:sp>
        <p:sp>
          <p:nvSpPr>
            <p:cNvPr id="7180" name="Line 11"/>
            <p:cNvSpPr>
              <a:spLocks noChangeShapeType="1"/>
            </p:cNvSpPr>
            <p:nvPr/>
          </p:nvSpPr>
          <p:spPr bwMode="auto">
            <a:xfrm>
              <a:off x="5600700" y="4440238"/>
              <a:ext cx="0" cy="3810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mn-lt"/>
              </a:endParaRPr>
            </a:p>
          </p:txBody>
        </p:sp>
        <p:sp>
          <p:nvSpPr>
            <p:cNvPr id="7181" name="Line 12"/>
            <p:cNvSpPr>
              <a:spLocks noChangeShapeType="1"/>
            </p:cNvSpPr>
            <p:nvPr/>
          </p:nvSpPr>
          <p:spPr bwMode="auto">
            <a:xfrm>
              <a:off x="4972050" y="4354513"/>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mn-lt"/>
              </a:endParaRPr>
            </a:p>
          </p:txBody>
        </p:sp>
        <p:sp>
          <p:nvSpPr>
            <p:cNvPr id="7182" name="Freeform 13"/>
            <p:cNvSpPr>
              <a:spLocks/>
            </p:cNvSpPr>
            <p:nvPr/>
          </p:nvSpPr>
          <p:spPr bwMode="auto">
            <a:xfrm>
              <a:off x="3429000" y="2211388"/>
              <a:ext cx="2286000" cy="2428875"/>
            </a:xfrm>
            <a:custGeom>
              <a:avLst/>
              <a:gdLst>
                <a:gd name="T0" fmla="*/ 240 w 240"/>
                <a:gd name="T1" fmla="*/ 255 h 255"/>
                <a:gd name="T2" fmla="*/ 240 w 240"/>
                <a:gd name="T3" fmla="*/ 238 h 255"/>
                <a:gd name="T4" fmla="*/ 178 w 240"/>
                <a:gd name="T5" fmla="*/ 238 h 255"/>
                <a:gd name="T6" fmla="*/ 178 w 240"/>
                <a:gd name="T7" fmla="*/ 230 h 255"/>
                <a:gd name="T8" fmla="*/ 157 w 240"/>
                <a:gd name="T9" fmla="*/ 230 h 255"/>
                <a:gd name="T10" fmla="*/ 157 w 240"/>
                <a:gd name="T11" fmla="*/ 225 h 255"/>
                <a:gd name="T12" fmla="*/ 154 w 240"/>
                <a:gd name="T13" fmla="*/ 225 h 255"/>
                <a:gd name="T14" fmla="*/ 154 w 240"/>
                <a:gd name="T15" fmla="*/ 219 h 255"/>
                <a:gd name="T16" fmla="*/ 146 w 240"/>
                <a:gd name="T17" fmla="*/ 219 h 255"/>
                <a:gd name="T18" fmla="*/ 146 w 240"/>
                <a:gd name="T19" fmla="*/ 214 h 255"/>
                <a:gd name="T20" fmla="*/ 104 w 240"/>
                <a:gd name="T21" fmla="*/ 214 h 255"/>
                <a:gd name="T22" fmla="*/ 104 w 240"/>
                <a:gd name="T23" fmla="*/ 209 h 255"/>
                <a:gd name="T24" fmla="*/ 84 w 240"/>
                <a:gd name="T25" fmla="*/ 209 h 255"/>
                <a:gd name="T26" fmla="*/ 84 w 240"/>
                <a:gd name="T27" fmla="*/ 204 h 255"/>
                <a:gd name="T28" fmla="*/ 82 w 240"/>
                <a:gd name="T29" fmla="*/ 204 h 255"/>
                <a:gd name="T30" fmla="*/ 82 w 240"/>
                <a:gd name="T31" fmla="*/ 198 h 255"/>
                <a:gd name="T32" fmla="*/ 74 w 240"/>
                <a:gd name="T33" fmla="*/ 198 h 255"/>
                <a:gd name="T34" fmla="*/ 74 w 240"/>
                <a:gd name="T35" fmla="*/ 193 h 255"/>
                <a:gd name="T36" fmla="*/ 70 w 240"/>
                <a:gd name="T37" fmla="*/ 193 h 255"/>
                <a:gd name="T38" fmla="*/ 70 w 240"/>
                <a:gd name="T39" fmla="*/ 187 h 255"/>
                <a:gd name="T40" fmla="*/ 65 w 240"/>
                <a:gd name="T41" fmla="*/ 187 h 255"/>
                <a:gd name="T42" fmla="*/ 65 w 240"/>
                <a:gd name="T43" fmla="*/ 182 h 255"/>
                <a:gd name="T44" fmla="*/ 62 w 240"/>
                <a:gd name="T45" fmla="*/ 182 h 255"/>
                <a:gd name="T46" fmla="*/ 62 w 240"/>
                <a:gd name="T47" fmla="*/ 172 h 255"/>
                <a:gd name="T48" fmla="*/ 60 w 240"/>
                <a:gd name="T49" fmla="*/ 172 h 255"/>
                <a:gd name="T50" fmla="*/ 60 w 240"/>
                <a:gd name="T51" fmla="*/ 167 h 255"/>
                <a:gd name="T52" fmla="*/ 58 w 240"/>
                <a:gd name="T53" fmla="*/ 167 h 255"/>
                <a:gd name="T54" fmla="*/ 58 w 240"/>
                <a:gd name="T55" fmla="*/ 161 h 255"/>
                <a:gd name="T56" fmla="*/ 56 w 240"/>
                <a:gd name="T57" fmla="*/ 161 h 255"/>
                <a:gd name="T58" fmla="*/ 56 w 240"/>
                <a:gd name="T59" fmla="*/ 156 h 255"/>
                <a:gd name="T60" fmla="*/ 54 w 240"/>
                <a:gd name="T61" fmla="*/ 156 h 255"/>
                <a:gd name="T62" fmla="*/ 54 w 240"/>
                <a:gd name="T63" fmla="*/ 152 h 255"/>
                <a:gd name="T64" fmla="*/ 52 w 240"/>
                <a:gd name="T65" fmla="*/ 152 h 255"/>
                <a:gd name="T66" fmla="*/ 52 w 240"/>
                <a:gd name="T67" fmla="*/ 120 h 255"/>
                <a:gd name="T68" fmla="*/ 52 w 240"/>
                <a:gd name="T69" fmla="*/ 110 h 255"/>
                <a:gd name="T70" fmla="*/ 50 w 240"/>
                <a:gd name="T71" fmla="*/ 110 h 255"/>
                <a:gd name="T72" fmla="*/ 50 w 240"/>
                <a:gd name="T73" fmla="*/ 104 h 255"/>
                <a:gd name="T74" fmla="*/ 49 w 240"/>
                <a:gd name="T75" fmla="*/ 104 h 255"/>
                <a:gd name="T76" fmla="*/ 49 w 240"/>
                <a:gd name="T77" fmla="*/ 88 h 255"/>
                <a:gd name="T78" fmla="*/ 47 w 240"/>
                <a:gd name="T79" fmla="*/ 88 h 255"/>
                <a:gd name="T80" fmla="*/ 47 w 240"/>
                <a:gd name="T81" fmla="*/ 83 h 255"/>
                <a:gd name="T82" fmla="*/ 45 w 240"/>
                <a:gd name="T83" fmla="*/ 83 h 255"/>
                <a:gd name="T84" fmla="*/ 45 w 240"/>
                <a:gd name="T85" fmla="*/ 73 h 255"/>
                <a:gd name="T86" fmla="*/ 43 w 240"/>
                <a:gd name="T87" fmla="*/ 73 h 255"/>
                <a:gd name="T88" fmla="*/ 43 w 240"/>
                <a:gd name="T89" fmla="*/ 67 h 255"/>
                <a:gd name="T90" fmla="*/ 41 w 240"/>
                <a:gd name="T91" fmla="*/ 67 h 255"/>
                <a:gd name="T92" fmla="*/ 41 w 240"/>
                <a:gd name="T93" fmla="*/ 63 h 255"/>
                <a:gd name="T94" fmla="*/ 31 w 240"/>
                <a:gd name="T95" fmla="*/ 63 h 255"/>
                <a:gd name="T96" fmla="*/ 31 w 240"/>
                <a:gd name="T97" fmla="*/ 52 h 255"/>
                <a:gd name="T98" fmla="*/ 30 w 240"/>
                <a:gd name="T99" fmla="*/ 52 h 255"/>
                <a:gd name="T100" fmla="*/ 30 w 240"/>
                <a:gd name="T101" fmla="*/ 46 h 255"/>
                <a:gd name="T102" fmla="*/ 28 w 240"/>
                <a:gd name="T103" fmla="*/ 46 h 255"/>
                <a:gd name="T104" fmla="*/ 28 w 240"/>
                <a:gd name="T105" fmla="*/ 36 h 255"/>
                <a:gd name="T106" fmla="*/ 25 w 240"/>
                <a:gd name="T107" fmla="*/ 36 h 255"/>
                <a:gd name="T108" fmla="*/ 25 w 240"/>
                <a:gd name="T109" fmla="*/ 26 h 255"/>
                <a:gd name="T110" fmla="*/ 23 w 240"/>
                <a:gd name="T111" fmla="*/ 26 h 255"/>
                <a:gd name="T112" fmla="*/ 23 w 240"/>
                <a:gd name="T113" fmla="*/ 20 h 255"/>
                <a:gd name="T114" fmla="*/ 22 w 240"/>
                <a:gd name="T115" fmla="*/ 20 h 255"/>
                <a:gd name="T116" fmla="*/ 22 w 240"/>
                <a:gd name="T117" fmla="*/ 11 h 255"/>
                <a:gd name="T118" fmla="*/ 22 w 240"/>
                <a:gd name="T119" fmla="*/ 6 h 255"/>
                <a:gd name="T120" fmla="*/ 13 w 240"/>
                <a:gd name="T121" fmla="*/ 6 h 255"/>
                <a:gd name="T122" fmla="*/ 13 w 240"/>
                <a:gd name="T123" fmla="*/ 0 h 255"/>
                <a:gd name="T124" fmla="*/ 0 w 240"/>
                <a:gd name="T12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0" h="255">
                  <a:moveTo>
                    <a:pt x="240" y="255"/>
                  </a:moveTo>
                  <a:lnTo>
                    <a:pt x="240" y="238"/>
                  </a:lnTo>
                  <a:lnTo>
                    <a:pt x="178" y="238"/>
                  </a:lnTo>
                  <a:lnTo>
                    <a:pt x="178" y="230"/>
                  </a:lnTo>
                  <a:lnTo>
                    <a:pt x="157" y="230"/>
                  </a:lnTo>
                  <a:lnTo>
                    <a:pt x="157" y="225"/>
                  </a:lnTo>
                  <a:lnTo>
                    <a:pt x="154" y="225"/>
                  </a:lnTo>
                  <a:lnTo>
                    <a:pt x="154" y="219"/>
                  </a:lnTo>
                  <a:lnTo>
                    <a:pt x="146" y="219"/>
                  </a:lnTo>
                  <a:lnTo>
                    <a:pt x="146" y="214"/>
                  </a:lnTo>
                  <a:lnTo>
                    <a:pt x="104" y="214"/>
                  </a:lnTo>
                  <a:lnTo>
                    <a:pt x="104" y="209"/>
                  </a:lnTo>
                  <a:lnTo>
                    <a:pt x="84" y="209"/>
                  </a:lnTo>
                  <a:lnTo>
                    <a:pt x="84" y="204"/>
                  </a:lnTo>
                  <a:lnTo>
                    <a:pt x="82" y="204"/>
                  </a:lnTo>
                  <a:lnTo>
                    <a:pt x="82" y="198"/>
                  </a:lnTo>
                  <a:lnTo>
                    <a:pt x="74" y="198"/>
                  </a:lnTo>
                  <a:lnTo>
                    <a:pt x="74" y="193"/>
                  </a:lnTo>
                  <a:lnTo>
                    <a:pt x="70" y="193"/>
                  </a:lnTo>
                  <a:lnTo>
                    <a:pt x="70" y="187"/>
                  </a:lnTo>
                  <a:lnTo>
                    <a:pt x="65" y="187"/>
                  </a:lnTo>
                  <a:lnTo>
                    <a:pt x="65" y="182"/>
                  </a:lnTo>
                  <a:lnTo>
                    <a:pt x="62" y="182"/>
                  </a:lnTo>
                  <a:lnTo>
                    <a:pt x="62" y="172"/>
                  </a:lnTo>
                  <a:lnTo>
                    <a:pt x="60" y="172"/>
                  </a:lnTo>
                  <a:lnTo>
                    <a:pt x="60" y="167"/>
                  </a:lnTo>
                  <a:lnTo>
                    <a:pt x="58" y="167"/>
                  </a:lnTo>
                  <a:lnTo>
                    <a:pt x="58" y="161"/>
                  </a:lnTo>
                  <a:lnTo>
                    <a:pt x="56" y="161"/>
                  </a:lnTo>
                  <a:lnTo>
                    <a:pt x="56" y="156"/>
                  </a:lnTo>
                  <a:lnTo>
                    <a:pt x="54" y="156"/>
                  </a:lnTo>
                  <a:lnTo>
                    <a:pt x="54" y="152"/>
                  </a:lnTo>
                  <a:lnTo>
                    <a:pt x="52" y="152"/>
                  </a:lnTo>
                  <a:lnTo>
                    <a:pt x="52" y="120"/>
                  </a:lnTo>
                  <a:lnTo>
                    <a:pt x="52" y="110"/>
                  </a:lnTo>
                  <a:lnTo>
                    <a:pt x="50" y="110"/>
                  </a:lnTo>
                  <a:lnTo>
                    <a:pt x="50" y="104"/>
                  </a:lnTo>
                  <a:lnTo>
                    <a:pt x="49" y="104"/>
                  </a:lnTo>
                  <a:lnTo>
                    <a:pt x="49" y="88"/>
                  </a:lnTo>
                  <a:lnTo>
                    <a:pt x="47" y="88"/>
                  </a:lnTo>
                  <a:lnTo>
                    <a:pt x="47" y="83"/>
                  </a:lnTo>
                  <a:lnTo>
                    <a:pt x="45" y="83"/>
                  </a:lnTo>
                  <a:lnTo>
                    <a:pt x="45" y="73"/>
                  </a:lnTo>
                  <a:lnTo>
                    <a:pt x="43" y="73"/>
                  </a:lnTo>
                  <a:lnTo>
                    <a:pt x="43" y="67"/>
                  </a:lnTo>
                  <a:lnTo>
                    <a:pt x="41" y="67"/>
                  </a:lnTo>
                  <a:lnTo>
                    <a:pt x="41" y="63"/>
                  </a:lnTo>
                  <a:lnTo>
                    <a:pt x="31" y="63"/>
                  </a:lnTo>
                  <a:lnTo>
                    <a:pt x="31" y="52"/>
                  </a:lnTo>
                  <a:lnTo>
                    <a:pt x="30" y="52"/>
                  </a:lnTo>
                  <a:lnTo>
                    <a:pt x="30" y="46"/>
                  </a:lnTo>
                  <a:lnTo>
                    <a:pt x="28" y="46"/>
                  </a:lnTo>
                  <a:lnTo>
                    <a:pt x="28" y="36"/>
                  </a:lnTo>
                  <a:lnTo>
                    <a:pt x="25" y="36"/>
                  </a:lnTo>
                  <a:lnTo>
                    <a:pt x="25" y="26"/>
                  </a:lnTo>
                  <a:lnTo>
                    <a:pt x="23" y="26"/>
                  </a:lnTo>
                  <a:lnTo>
                    <a:pt x="23" y="20"/>
                  </a:lnTo>
                  <a:lnTo>
                    <a:pt x="22" y="20"/>
                  </a:lnTo>
                  <a:lnTo>
                    <a:pt x="22" y="11"/>
                  </a:lnTo>
                  <a:lnTo>
                    <a:pt x="22" y="6"/>
                  </a:lnTo>
                  <a:lnTo>
                    <a:pt x="13" y="6"/>
                  </a:lnTo>
                  <a:lnTo>
                    <a:pt x="13"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mn-lt"/>
              </a:endParaRPr>
            </a:p>
          </p:txBody>
        </p:sp>
      </p:grpSp>
      <p:sp>
        <p:nvSpPr>
          <p:cNvPr id="7184" name="TextBox 7183"/>
          <p:cNvSpPr txBox="1"/>
          <p:nvPr/>
        </p:nvSpPr>
        <p:spPr>
          <a:xfrm>
            <a:off x="4280895" y="1594195"/>
            <a:ext cx="582211" cy="338554"/>
          </a:xfrm>
          <a:prstGeom prst="rect">
            <a:avLst/>
          </a:prstGeom>
          <a:noFill/>
        </p:spPr>
        <p:txBody>
          <a:bodyPr wrap="none" rtlCol="0">
            <a:spAutoFit/>
          </a:bodyPr>
          <a:lstStyle/>
          <a:p>
            <a:pPr algn="ctr"/>
            <a:r>
              <a:rPr lang="en-GB" sz="1600" b="1" dirty="0" smtClean="0">
                <a:solidFill>
                  <a:srgbClr val="4D4D4D"/>
                </a:solidFill>
              </a:rPr>
              <a:t>PFS</a:t>
            </a:r>
            <a:endParaRPr lang="en-GB" sz="1600" b="1" dirty="0">
              <a:solidFill>
                <a:srgbClr val="4D4D4D"/>
              </a:solidFill>
            </a:endParaRPr>
          </a:p>
        </p:txBody>
      </p:sp>
    </p:spTree>
    <p:extLst>
      <p:ext uri="{BB962C8B-B14F-4D97-AF65-F5344CB8AC3E}">
        <p14:creationId xmlns:p14="http://schemas.microsoft.com/office/powerpoint/2010/main" val="14798166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520: Randomized trial of irinotecan and cetuximab with or without vemurafenib in </a:t>
            </a:r>
            <a:r>
              <a:rPr lang="en-GB" i="1" dirty="0"/>
              <a:t>BRAF</a:t>
            </a:r>
            <a:r>
              <a:rPr lang="en-GB" dirty="0"/>
              <a:t>-mutant metastatic colorectal cancer (SWOG 1406) </a:t>
            </a:r>
            <a:br>
              <a:rPr lang="en-GB" dirty="0"/>
            </a:br>
            <a:r>
              <a:rPr lang="en-GB" dirty="0"/>
              <a:t>– </a:t>
            </a:r>
            <a:r>
              <a:rPr lang="en-GB" dirty="0" err="1"/>
              <a:t>Kopetz</a:t>
            </a:r>
            <a:r>
              <a:rPr lang="en-GB" dirty="0"/>
              <a:t> S, et al</a:t>
            </a:r>
          </a:p>
        </p:txBody>
      </p:sp>
      <p:sp>
        <p:nvSpPr>
          <p:cNvPr id="3" name="Content Placeholder 2"/>
          <p:cNvSpPr>
            <a:spLocks noGrp="1"/>
          </p:cNvSpPr>
          <p:nvPr>
            <p:ph idx="1"/>
          </p:nvPr>
        </p:nvSpPr>
        <p:spPr>
          <a:xfrm>
            <a:off x="365124" y="1254035"/>
            <a:ext cx="8413751" cy="422365"/>
          </a:xfrm>
        </p:spPr>
        <p:txBody>
          <a:bodyPr/>
          <a:lstStyle/>
          <a:p>
            <a:pPr marL="0" indent="0">
              <a:buNone/>
            </a:pPr>
            <a:r>
              <a:rPr lang="en-GB" b="1" dirty="0" smtClean="0"/>
              <a:t>Key results (cont.)</a:t>
            </a:r>
            <a:endParaRPr lang="en-GB" b="1" dirty="0"/>
          </a:p>
        </p:txBody>
      </p:sp>
      <p:sp>
        <p:nvSpPr>
          <p:cNvPr id="5" name="Text Placeholder 4"/>
          <p:cNvSpPr>
            <a:spLocks noGrp="1"/>
          </p:cNvSpPr>
          <p:nvPr>
            <p:ph type="body" sz="quarter" idx="11"/>
          </p:nvPr>
        </p:nvSpPr>
        <p:spPr/>
        <p:txBody>
          <a:bodyPr/>
          <a:lstStyle/>
          <a:p>
            <a:r>
              <a:rPr lang="en-GB" dirty="0" err="1" smtClean="0"/>
              <a:t>Kopetz</a:t>
            </a:r>
            <a:r>
              <a:rPr lang="en-GB" dirty="0" smtClean="0"/>
              <a:t> S,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520</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2263552330"/>
              </p:ext>
            </p:extLst>
          </p:nvPr>
        </p:nvGraphicFramePr>
        <p:xfrm>
          <a:off x="304800" y="1676401"/>
          <a:ext cx="8458202" cy="4559808"/>
        </p:xfrm>
        <a:graphic>
          <a:graphicData uri="http://schemas.openxmlformats.org/drawingml/2006/table">
            <a:tbl>
              <a:tblPr firstRow="1" bandRow="1">
                <a:tableStyleId>{69012ECD-51FC-41F1-AA8D-1B2483CD663E}</a:tableStyleId>
              </a:tblPr>
              <a:tblGrid>
                <a:gridCol w="2362200"/>
                <a:gridCol w="3048001"/>
                <a:gridCol w="3048001"/>
              </a:tblGrid>
              <a:tr h="8012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1" i="0" u="none" strike="noStrike" cap="none" normalizeH="0" baseline="0" dirty="0" smtClean="0">
                          <a:ln>
                            <a:noFill/>
                          </a:ln>
                          <a:solidFill>
                            <a:schemeClr val="tx2"/>
                          </a:solidFill>
                          <a:effectLst/>
                          <a:latin typeface="Arial" charset="0"/>
                          <a:cs typeface="Arial" charset="0"/>
                        </a:rPr>
                        <a:t>Patients,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mn-lt"/>
                          <a:cs typeface="+mn-cs"/>
                        </a:rPr>
                        <a:t>Cetuximab + irinotecan</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mn-lt"/>
                          <a:cs typeface="+mn-cs"/>
                        </a:rPr>
                        <a:t>(n=46)</a:t>
                      </a:r>
                      <a:endParaRPr kumimoji="0" lang="en-GB"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Cetuximab + irinotecan + vemurafenib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(n=46)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Anaemia</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6 (13)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Dehydration</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2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5 (11)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Diarrhoea</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5 (11)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10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Febrile neutropenia</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2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5 (11)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Fatigue</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7 (15)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7 (15)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Neutropenia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3 (7)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13 (28)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Rash</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3 (7)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2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err="1" smtClean="0">
                          <a:ln>
                            <a:noFill/>
                          </a:ln>
                          <a:solidFill>
                            <a:schemeClr val="tx1"/>
                          </a:solidFill>
                          <a:effectLst/>
                          <a:latin typeface="Arial" charset="0"/>
                          <a:cs typeface="Arial" charset="0"/>
                        </a:rPr>
                        <a:t>Hypomagnesemia</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2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Nausea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7 (15)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Arthralgia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3 (7)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Discontinued due to 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4/50 (8)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9/49 (18)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6" name="TextBox 5"/>
          <p:cNvSpPr txBox="1"/>
          <p:nvPr/>
        </p:nvSpPr>
        <p:spPr>
          <a:xfrm>
            <a:off x="3787779" y="1383268"/>
            <a:ext cx="1568443" cy="338554"/>
          </a:xfrm>
          <a:prstGeom prst="rect">
            <a:avLst/>
          </a:prstGeom>
          <a:noFill/>
        </p:spPr>
        <p:txBody>
          <a:bodyPr wrap="none" rtlCol="0">
            <a:spAutoFit/>
          </a:bodyPr>
          <a:lstStyle/>
          <a:p>
            <a:r>
              <a:rPr lang="en-GB" sz="1600" b="1" dirty="0" smtClean="0"/>
              <a:t>Grade </a:t>
            </a:r>
            <a:r>
              <a:rPr lang="en-GB" sz="1600" b="1" smtClean="0"/>
              <a:t>3/4 AEs</a:t>
            </a:r>
            <a:endParaRPr lang="en-GB" sz="1600" b="1" dirty="0"/>
          </a:p>
        </p:txBody>
      </p:sp>
    </p:spTree>
    <p:extLst>
      <p:ext uri="{BB962C8B-B14F-4D97-AF65-F5344CB8AC3E}">
        <p14:creationId xmlns:p14="http://schemas.microsoft.com/office/powerpoint/2010/main" val="16433442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520: Randomized trial of irinotecan and cetuximab with or without vemurafenib in </a:t>
            </a:r>
            <a:r>
              <a:rPr lang="en-GB" i="1" dirty="0"/>
              <a:t>BRAF</a:t>
            </a:r>
            <a:r>
              <a:rPr lang="en-GB" dirty="0"/>
              <a:t>-mutant metastatic colorectal cancer (SWOG 1406) </a:t>
            </a:r>
            <a:br>
              <a:rPr lang="en-GB" dirty="0"/>
            </a:br>
            <a:r>
              <a:rPr lang="en-GB" dirty="0"/>
              <a:t>– </a:t>
            </a:r>
            <a:r>
              <a:rPr lang="en-GB" dirty="0" err="1"/>
              <a:t>Kopetz</a:t>
            </a:r>
            <a:r>
              <a:rPr lang="en-GB" dirty="0"/>
              <a:t> S, et al</a:t>
            </a:r>
          </a:p>
        </p:txBody>
      </p:sp>
      <p:sp>
        <p:nvSpPr>
          <p:cNvPr id="3" name="Content Placeholder 2"/>
          <p:cNvSpPr>
            <a:spLocks noGrp="1"/>
          </p:cNvSpPr>
          <p:nvPr>
            <p:ph idx="1"/>
          </p:nvPr>
        </p:nvSpPr>
        <p:spPr>
          <a:xfrm>
            <a:off x="365124" y="1254035"/>
            <a:ext cx="8413751" cy="4765765"/>
          </a:xfrm>
        </p:spPr>
        <p:txBody>
          <a:bodyPr/>
          <a:lstStyle/>
          <a:p>
            <a:pPr marL="0" indent="0">
              <a:buNone/>
            </a:pPr>
            <a:r>
              <a:rPr lang="en-GB" b="1" dirty="0" smtClean="0"/>
              <a:t>Key results (cont.)</a:t>
            </a:r>
          </a:p>
          <a:p>
            <a:pPr marL="0" indent="0">
              <a:buNone/>
            </a:pPr>
            <a:endParaRPr lang="en-GB" b="1" dirty="0"/>
          </a:p>
          <a:p>
            <a:pPr marL="0" indent="0">
              <a:buNone/>
            </a:pPr>
            <a:endParaRPr lang="en-GB" sz="2000"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r>
              <a:rPr lang="en-GB" b="1" dirty="0"/>
              <a:t>Conclusions</a:t>
            </a:r>
          </a:p>
          <a:p>
            <a:r>
              <a:rPr lang="en-GB" b="1" dirty="0"/>
              <a:t>In patients with BRAF mutant CRC</a:t>
            </a:r>
            <a:r>
              <a:rPr lang="en-GB" b="1" dirty="0" smtClean="0"/>
              <a:t>, </a:t>
            </a:r>
            <a:r>
              <a:rPr lang="en-GB" b="1" dirty="0"/>
              <a:t>cetuximab + </a:t>
            </a:r>
            <a:r>
              <a:rPr lang="en-GB" b="1" dirty="0" smtClean="0"/>
              <a:t>irinotecan + vemurafenib improved PFS</a:t>
            </a:r>
            <a:endParaRPr lang="en-GB" b="1" dirty="0"/>
          </a:p>
          <a:p>
            <a:r>
              <a:rPr lang="en-GB" b="1" dirty="0"/>
              <a:t>Neutropenia, anaemia and nausea were the notable toxicities and are similar </a:t>
            </a:r>
            <a:r>
              <a:rPr lang="en-GB" b="1" dirty="0" smtClean="0"/>
              <a:t>to a previous study</a:t>
            </a:r>
            <a:endParaRPr lang="en-GB" b="1" dirty="0"/>
          </a:p>
          <a:p>
            <a:pPr marL="0" indent="0">
              <a:buNone/>
            </a:pPr>
            <a:endParaRPr lang="en-GB" b="1" dirty="0"/>
          </a:p>
        </p:txBody>
      </p:sp>
      <p:sp>
        <p:nvSpPr>
          <p:cNvPr id="5" name="Text Placeholder 4"/>
          <p:cNvSpPr>
            <a:spLocks noGrp="1"/>
          </p:cNvSpPr>
          <p:nvPr>
            <p:ph type="body" sz="quarter" idx="11"/>
          </p:nvPr>
        </p:nvSpPr>
        <p:spPr/>
        <p:txBody>
          <a:bodyPr/>
          <a:lstStyle/>
          <a:p>
            <a:r>
              <a:rPr lang="en-GB" dirty="0" err="1" smtClean="0"/>
              <a:t>Kopetz</a:t>
            </a:r>
            <a:r>
              <a:rPr lang="en-GB" dirty="0" smtClean="0"/>
              <a:t> S,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520</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3119353873"/>
              </p:ext>
            </p:extLst>
          </p:nvPr>
        </p:nvGraphicFramePr>
        <p:xfrm>
          <a:off x="228601" y="1752600"/>
          <a:ext cx="5562599" cy="2456688"/>
        </p:xfrm>
        <a:graphic>
          <a:graphicData uri="http://schemas.openxmlformats.org/drawingml/2006/table">
            <a:tbl>
              <a:tblPr firstRow="1" bandRow="1">
                <a:tableStyleId>{69012ECD-51FC-41F1-AA8D-1B2483CD663E}</a:tableStyleId>
              </a:tblPr>
              <a:tblGrid>
                <a:gridCol w="1317457"/>
                <a:gridCol w="1683419"/>
                <a:gridCol w="1584508"/>
                <a:gridCol w="977215"/>
              </a:tblGrid>
              <a:tr h="8012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1" i="0" u="none" strike="noStrike" cap="none" normalizeH="0" baseline="0" dirty="0" smtClean="0">
                          <a:ln>
                            <a:noFill/>
                          </a:ln>
                          <a:solidFill>
                            <a:schemeClr val="tx2"/>
                          </a:solidFill>
                          <a:effectLst/>
                          <a:latin typeface="Arial" charset="0"/>
                          <a:cs typeface="Arial" charset="0"/>
                        </a:rPr>
                        <a:t>Patients, %</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mn-lt"/>
                          <a:cs typeface="+mn-cs"/>
                        </a:rPr>
                        <a:t>Cetuximab + irinotecan</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mn-lt"/>
                          <a:cs typeface="+mn-cs"/>
                        </a:rPr>
                        <a:t>(n=46)</a:t>
                      </a:r>
                      <a:endParaRPr kumimoji="0" lang="en-GB" sz="1600" b="1" i="0" u="none" strike="noStrike" cap="none" normalizeH="0" baseline="0" dirty="0" smtClean="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Cetuximab + irinotecan + vemurafenib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(n=46)</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p-value</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PR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row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SD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PD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81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DCR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6" name="TextBox 5"/>
          <p:cNvSpPr txBox="1"/>
          <p:nvPr/>
        </p:nvSpPr>
        <p:spPr>
          <a:xfrm>
            <a:off x="7086600" y="1789931"/>
            <a:ext cx="659155" cy="369332"/>
          </a:xfrm>
          <a:prstGeom prst="rect">
            <a:avLst/>
          </a:prstGeom>
          <a:noFill/>
        </p:spPr>
        <p:txBody>
          <a:bodyPr wrap="none" rtlCol="0">
            <a:spAutoFit/>
          </a:bodyPr>
          <a:lstStyle/>
          <a:p>
            <a:r>
              <a:rPr lang="en-GB" b="1" dirty="0" err="1" smtClean="0">
                <a:solidFill>
                  <a:srgbClr val="4D4D4D"/>
                </a:solidFill>
              </a:rPr>
              <a:t>DoR</a:t>
            </a:r>
            <a:endParaRPr lang="en-GB" b="1" dirty="0">
              <a:solidFill>
                <a:srgbClr val="4D4D4D"/>
              </a:solidFill>
            </a:endParaRPr>
          </a:p>
        </p:txBody>
      </p:sp>
      <p:grpSp>
        <p:nvGrpSpPr>
          <p:cNvPr id="58" name="Group 57"/>
          <p:cNvGrpSpPr/>
          <p:nvPr/>
        </p:nvGrpSpPr>
        <p:grpSpPr>
          <a:xfrm>
            <a:off x="5831526" y="2223758"/>
            <a:ext cx="3002366" cy="2092759"/>
            <a:chOff x="5831526" y="2425463"/>
            <a:chExt cx="3002366" cy="2092759"/>
          </a:xfrm>
        </p:grpSpPr>
        <p:sp>
          <p:nvSpPr>
            <p:cNvPr id="29" name="Freeform 28"/>
            <p:cNvSpPr>
              <a:spLocks/>
            </p:cNvSpPr>
            <p:nvPr/>
          </p:nvSpPr>
          <p:spPr bwMode="auto">
            <a:xfrm>
              <a:off x="6404929" y="2498393"/>
              <a:ext cx="2289287" cy="153892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9" name="Line 15"/>
            <p:cNvSpPr>
              <a:spLocks noChangeShapeType="1"/>
            </p:cNvSpPr>
            <p:nvPr/>
          </p:nvSpPr>
          <p:spPr bwMode="auto">
            <a:xfrm>
              <a:off x="7953405" y="4037572"/>
              <a:ext cx="0" cy="6814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40" name="Line 17"/>
            <p:cNvSpPr>
              <a:spLocks noChangeShapeType="1"/>
            </p:cNvSpPr>
            <p:nvPr/>
          </p:nvSpPr>
          <p:spPr bwMode="auto">
            <a:xfrm>
              <a:off x="8697253" y="4037572"/>
              <a:ext cx="0" cy="6814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41" name="Line 18"/>
            <p:cNvSpPr>
              <a:spLocks noChangeShapeType="1"/>
            </p:cNvSpPr>
            <p:nvPr/>
          </p:nvSpPr>
          <p:spPr bwMode="auto">
            <a:xfrm>
              <a:off x="7170275" y="4037572"/>
              <a:ext cx="0" cy="6814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44" name="Line 21"/>
            <p:cNvSpPr>
              <a:spLocks noChangeShapeType="1"/>
            </p:cNvSpPr>
            <p:nvPr/>
          </p:nvSpPr>
          <p:spPr bwMode="auto">
            <a:xfrm>
              <a:off x="6404929" y="4037572"/>
              <a:ext cx="0" cy="6814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3" name="TextBox 12"/>
            <p:cNvSpPr txBox="1"/>
            <p:nvPr/>
          </p:nvSpPr>
          <p:spPr>
            <a:xfrm>
              <a:off x="7002909" y="4241223"/>
              <a:ext cx="1110304"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rPr>
                <a:t>Time, months</a:t>
              </a:r>
              <a:endParaRPr lang="en-GB" sz="1200" dirty="0">
                <a:solidFill>
                  <a:srgbClr val="4D4D4D"/>
                </a:solidFill>
              </a:endParaRPr>
            </a:p>
          </p:txBody>
        </p:sp>
        <p:sp>
          <p:nvSpPr>
            <p:cNvPr id="20" name="TextBox 19"/>
            <p:cNvSpPr txBox="1"/>
            <p:nvPr/>
          </p:nvSpPr>
          <p:spPr>
            <a:xfrm>
              <a:off x="6273030" y="4072105"/>
              <a:ext cx="269626" cy="276999"/>
            </a:xfrm>
            <a:prstGeom prst="rect">
              <a:avLst/>
            </a:prstGeom>
            <a:noFill/>
          </p:spPr>
          <p:txBody>
            <a:bodyPr wrap="none" rtlCol="0" anchor="t" anchorCtr="0">
              <a:spAutoFit/>
            </a:bodyPr>
            <a:lstStyle/>
            <a:p>
              <a:pPr algn="ctr"/>
              <a:r>
                <a:rPr lang="en-GB" sz="1200" dirty="0" smtClean="0">
                  <a:solidFill>
                    <a:srgbClr val="4D4D4D"/>
                  </a:solidFill>
                </a:rPr>
                <a:t>0</a:t>
              </a:r>
              <a:endParaRPr lang="en-GB" sz="1200" dirty="0">
                <a:solidFill>
                  <a:srgbClr val="4D4D4D"/>
                </a:solidFill>
              </a:endParaRPr>
            </a:p>
          </p:txBody>
        </p:sp>
        <p:sp>
          <p:nvSpPr>
            <p:cNvPr id="23" name="TextBox 22"/>
            <p:cNvSpPr txBox="1"/>
            <p:nvPr/>
          </p:nvSpPr>
          <p:spPr>
            <a:xfrm>
              <a:off x="7040716" y="4072105"/>
              <a:ext cx="269626" cy="276999"/>
            </a:xfrm>
            <a:prstGeom prst="rect">
              <a:avLst/>
            </a:prstGeom>
            <a:noFill/>
          </p:spPr>
          <p:txBody>
            <a:bodyPr wrap="none" rtlCol="0" anchor="t" anchorCtr="0">
              <a:spAutoFit/>
            </a:bodyPr>
            <a:lstStyle/>
            <a:p>
              <a:pPr algn="ctr"/>
              <a:r>
                <a:rPr lang="en-GB" sz="1200" dirty="0" smtClean="0">
                  <a:solidFill>
                    <a:srgbClr val="4D4D4D"/>
                  </a:solidFill>
                </a:rPr>
                <a:t>2</a:t>
              </a:r>
              <a:endParaRPr lang="en-GB" sz="1200" dirty="0">
                <a:solidFill>
                  <a:srgbClr val="4D4D4D"/>
                </a:solidFill>
              </a:endParaRPr>
            </a:p>
          </p:txBody>
        </p:sp>
        <p:sp>
          <p:nvSpPr>
            <p:cNvPr id="26" name="TextBox 25"/>
            <p:cNvSpPr txBox="1"/>
            <p:nvPr/>
          </p:nvSpPr>
          <p:spPr>
            <a:xfrm>
              <a:off x="7820841" y="4072105"/>
              <a:ext cx="269626" cy="276999"/>
            </a:xfrm>
            <a:prstGeom prst="rect">
              <a:avLst/>
            </a:prstGeom>
            <a:noFill/>
          </p:spPr>
          <p:txBody>
            <a:bodyPr wrap="none" rtlCol="0" anchor="t" anchorCtr="0">
              <a:spAutoFit/>
            </a:bodyPr>
            <a:lstStyle/>
            <a:p>
              <a:pPr algn="ctr"/>
              <a:r>
                <a:rPr lang="en-GB" sz="1200" dirty="0" smtClean="0">
                  <a:solidFill>
                    <a:srgbClr val="4D4D4D"/>
                  </a:solidFill>
                </a:rPr>
                <a:t>4</a:t>
              </a:r>
              <a:endParaRPr lang="en-GB" sz="1200" dirty="0">
                <a:solidFill>
                  <a:srgbClr val="4D4D4D"/>
                </a:solidFill>
              </a:endParaRPr>
            </a:p>
          </p:txBody>
        </p:sp>
        <p:sp>
          <p:nvSpPr>
            <p:cNvPr id="28" name="TextBox 27"/>
            <p:cNvSpPr txBox="1"/>
            <p:nvPr/>
          </p:nvSpPr>
          <p:spPr>
            <a:xfrm>
              <a:off x="8564266" y="4072105"/>
              <a:ext cx="269626" cy="276999"/>
            </a:xfrm>
            <a:prstGeom prst="rect">
              <a:avLst/>
            </a:prstGeom>
            <a:noFill/>
          </p:spPr>
          <p:txBody>
            <a:bodyPr wrap="none" rtlCol="0" anchor="t" anchorCtr="0">
              <a:spAutoFit/>
            </a:bodyPr>
            <a:lstStyle/>
            <a:p>
              <a:pPr algn="ctr"/>
              <a:r>
                <a:rPr lang="en-GB" sz="1200" dirty="0" smtClean="0">
                  <a:solidFill>
                    <a:srgbClr val="4D4D4D"/>
                  </a:solidFill>
                </a:rPr>
                <a:t>6</a:t>
              </a:r>
              <a:endParaRPr lang="en-GB" sz="1200" dirty="0">
                <a:solidFill>
                  <a:srgbClr val="4D4D4D"/>
                </a:solidFill>
              </a:endParaRPr>
            </a:p>
          </p:txBody>
        </p:sp>
        <p:sp>
          <p:nvSpPr>
            <p:cNvPr id="45" name="TextBox 44"/>
            <p:cNvSpPr txBox="1"/>
            <p:nvPr/>
          </p:nvSpPr>
          <p:spPr>
            <a:xfrm>
              <a:off x="5831526" y="2425463"/>
              <a:ext cx="668773" cy="1615827"/>
            </a:xfrm>
            <a:prstGeom prst="rect">
              <a:avLst/>
            </a:prstGeom>
            <a:noFill/>
          </p:spPr>
          <p:txBody>
            <a:bodyPr wrap="none" rtlCol="0">
              <a:spAutoFit/>
            </a:bodyPr>
            <a:lstStyle/>
            <a:p>
              <a:pPr algn="r" fontAlgn="base">
                <a:spcBef>
                  <a:spcPct val="0"/>
                </a:spcBef>
                <a:spcAft>
                  <a:spcPct val="0"/>
                </a:spcAft>
              </a:pPr>
              <a:r>
                <a:rPr lang="en-GB" sz="1100" dirty="0" smtClean="0">
                  <a:solidFill>
                    <a:srgbClr val="4D4D4D"/>
                  </a:solidFill>
                </a:rPr>
                <a:t>V+C+I -</a:t>
              </a:r>
            </a:p>
            <a:p>
              <a:pPr algn="r"/>
              <a:r>
                <a:rPr lang="en-GB" sz="1100" dirty="0" smtClean="0">
                  <a:solidFill>
                    <a:srgbClr val="4D4D4D"/>
                  </a:solidFill>
                </a:rPr>
                <a:t>V+C+I -</a:t>
              </a:r>
              <a:endParaRPr lang="en-GB" sz="1100" dirty="0">
                <a:solidFill>
                  <a:srgbClr val="4D4D4D"/>
                </a:solidFill>
              </a:endParaRPr>
            </a:p>
            <a:p>
              <a:pPr algn="r"/>
              <a:r>
                <a:rPr lang="en-GB" sz="1100" dirty="0" smtClean="0">
                  <a:solidFill>
                    <a:srgbClr val="4D4D4D"/>
                  </a:solidFill>
                </a:rPr>
                <a:t>V+C+I -</a:t>
              </a:r>
              <a:endParaRPr lang="en-GB" sz="1100" dirty="0">
                <a:solidFill>
                  <a:srgbClr val="4D4D4D"/>
                </a:solidFill>
              </a:endParaRPr>
            </a:p>
            <a:p>
              <a:pPr algn="r"/>
              <a:r>
                <a:rPr lang="en-GB" sz="1100" dirty="0" smtClean="0">
                  <a:solidFill>
                    <a:srgbClr val="4D4D4D"/>
                  </a:solidFill>
                </a:rPr>
                <a:t>V+C+I -</a:t>
              </a:r>
              <a:endParaRPr lang="en-GB" sz="1100" dirty="0">
                <a:solidFill>
                  <a:srgbClr val="4D4D4D"/>
                </a:solidFill>
              </a:endParaRPr>
            </a:p>
            <a:p>
              <a:pPr algn="r"/>
              <a:r>
                <a:rPr lang="en-GB" sz="1100" dirty="0" smtClean="0">
                  <a:solidFill>
                    <a:srgbClr val="4D4D4D"/>
                  </a:solidFill>
                </a:rPr>
                <a:t>V+C+I -</a:t>
              </a:r>
              <a:endParaRPr lang="en-GB" sz="1100" dirty="0">
                <a:solidFill>
                  <a:srgbClr val="4D4D4D"/>
                </a:solidFill>
              </a:endParaRPr>
            </a:p>
            <a:p>
              <a:pPr algn="r"/>
              <a:r>
                <a:rPr lang="en-GB" sz="1100" dirty="0" smtClean="0">
                  <a:solidFill>
                    <a:srgbClr val="4D4D4D"/>
                  </a:solidFill>
                </a:rPr>
                <a:t>V+C+I -</a:t>
              </a:r>
            </a:p>
            <a:p>
              <a:pPr algn="r"/>
              <a:r>
                <a:rPr lang="en-GB" sz="1100" dirty="0" smtClean="0">
                  <a:solidFill>
                    <a:srgbClr val="4D4D4D"/>
                  </a:solidFill>
                </a:rPr>
                <a:t>V+C+I -</a:t>
              </a:r>
            </a:p>
            <a:p>
              <a:pPr algn="r"/>
              <a:r>
                <a:rPr lang="en-GB" sz="1100" dirty="0" smtClean="0">
                  <a:solidFill>
                    <a:srgbClr val="4D4D4D"/>
                  </a:solidFill>
                </a:rPr>
                <a:t>C+I -</a:t>
              </a:r>
            </a:p>
            <a:p>
              <a:pPr algn="r"/>
              <a:r>
                <a:rPr lang="en-GB" sz="1100" dirty="0" smtClean="0">
                  <a:solidFill>
                    <a:srgbClr val="4D4D4D"/>
                  </a:solidFill>
                </a:rPr>
                <a:t>C+I -</a:t>
              </a:r>
              <a:endParaRPr lang="en-GB" sz="1100" dirty="0">
                <a:solidFill>
                  <a:srgbClr val="4D4D4D"/>
                </a:solidFill>
              </a:endParaRPr>
            </a:p>
          </p:txBody>
        </p:sp>
        <p:sp>
          <p:nvSpPr>
            <p:cNvPr id="9" name="Rectangle 8"/>
            <p:cNvSpPr/>
            <p:nvPr/>
          </p:nvSpPr>
          <p:spPr>
            <a:xfrm>
              <a:off x="6410749" y="2507821"/>
              <a:ext cx="2088000" cy="1045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7" name="Rectangle 46"/>
            <p:cNvSpPr/>
            <p:nvPr/>
          </p:nvSpPr>
          <p:spPr>
            <a:xfrm>
              <a:off x="6410749" y="2682661"/>
              <a:ext cx="2016000" cy="1045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8" name="Rectangle 47"/>
            <p:cNvSpPr/>
            <p:nvPr/>
          </p:nvSpPr>
          <p:spPr>
            <a:xfrm>
              <a:off x="6410749" y="2851891"/>
              <a:ext cx="1620000" cy="1045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9" name="Rectangle 48"/>
            <p:cNvSpPr/>
            <p:nvPr/>
          </p:nvSpPr>
          <p:spPr>
            <a:xfrm>
              <a:off x="6410749" y="3021121"/>
              <a:ext cx="792000" cy="1045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0" name="Rectangle 49"/>
            <p:cNvSpPr/>
            <p:nvPr/>
          </p:nvSpPr>
          <p:spPr>
            <a:xfrm>
              <a:off x="6410749" y="3190351"/>
              <a:ext cx="720000" cy="1045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1" name="Rectangle 50"/>
            <p:cNvSpPr/>
            <p:nvPr/>
          </p:nvSpPr>
          <p:spPr>
            <a:xfrm>
              <a:off x="6410749" y="3359581"/>
              <a:ext cx="684000" cy="1045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2" name="Rectangle 51"/>
            <p:cNvSpPr/>
            <p:nvPr/>
          </p:nvSpPr>
          <p:spPr>
            <a:xfrm>
              <a:off x="6410749" y="3534421"/>
              <a:ext cx="648000" cy="1045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3" name="Rectangle 52"/>
            <p:cNvSpPr/>
            <p:nvPr/>
          </p:nvSpPr>
          <p:spPr>
            <a:xfrm>
              <a:off x="6410749" y="3703651"/>
              <a:ext cx="234000" cy="1045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4" name="Rectangle 53"/>
            <p:cNvSpPr/>
            <p:nvPr/>
          </p:nvSpPr>
          <p:spPr>
            <a:xfrm>
              <a:off x="6410749" y="3872881"/>
              <a:ext cx="180000" cy="1045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6" name="Oval 45"/>
            <p:cNvSpPr/>
            <p:nvPr/>
          </p:nvSpPr>
          <p:spPr>
            <a:xfrm>
              <a:off x="8389609" y="2680637"/>
              <a:ext cx="100976" cy="100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6" name="Oval 55"/>
            <p:cNvSpPr/>
            <p:nvPr/>
          </p:nvSpPr>
          <p:spPr>
            <a:xfrm>
              <a:off x="7981178" y="2851891"/>
              <a:ext cx="100976" cy="100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7" name="Oval 56"/>
            <p:cNvSpPr/>
            <p:nvPr/>
          </p:nvSpPr>
          <p:spPr>
            <a:xfrm>
              <a:off x="7597738" y="3369710"/>
              <a:ext cx="100976" cy="100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5" name="TextBox 54"/>
            <p:cNvSpPr txBox="1"/>
            <p:nvPr/>
          </p:nvSpPr>
          <p:spPr>
            <a:xfrm>
              <a:off x="7717413" y="3266310"/>
              <a:ext cx="861133" cy="307777"/>
            </a:xfrm>
            <a:prstGeom prst="rect">
              <a:avLst/>
            </a:prstGeom>
            <a:noFill/>
          </p:spPr>
          <p:txBody>
            <a:bodyPr wrap="none" rtlCol="0">
              <a:spAutoFit/>
            </a:bodyPr>
            <a:lstStyle/>
            <a:p>
              <a:r>
                <a:rPr lang="en-GB" sz="1400" dirty="0" smtClean="0">
                  <a:solidFill>
                    <a:srgbClr val="4D4D4D"/>
                  </a:solidFill>
                </a:rPr>
                <a:t>Ongoing</a:t>
              </a:r>
              <a:endParaRPr lang="en-GB" sz="1400" dirty="0">
                <a:solidFill>
                  <a:srgbClr val="4D4D4D"/>
                </a:solidFill>
              </a:endParaRPr>
            </a:p>
          </p:txBody>
        </p:sp>
      </p:grpSp>
    </p:spTree>
    <p:extLst>
      <p:ext uri="{BB962C8B-B14F-4D97-AF65-F5344CB8AC3E}">
        <p14:creationId xmlns:p14="http://schemas.microsoft.com/office/powerpoint/2010/main" val="497423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522: Molecular variances between rectal and left-sided colon </a:t>
            </a:r>
            <a:r>
              <a:rPr lang="en-GB" dirty="0" smtClean="0"/>
              <a:t>cancers </a:t>
            </a:r>
            <a:br>
              <a:rPr lang="en-GB" dirty="0" smtClean="0"/>
            </a:br>
            <a:r>
              <a:rPr lang="en-GB" dirty="0" smtClean="0"/>
              <a:t>– Marshall J, et al</a:t>
            </a:r>
            <a:endParaRPr lang="en-GB" dirty="0"/>
          </a:p>
        </p:txBody>
      </p:sp>
      <p:sp>
        <p:nvSpPr>
          <p:cNvPr id="3" name="Content Placeholder 2"/>
          <p:cNvSpPr>
            <a:spLocks noGrp="1"/>
          </p:cNvSpPr>
          <p:nvPr>
            <p:ph idx="1"/>
          </p:nvPr>
        </p:nvSpPr>
        <p:spPr>
          <a:xfrm>
            <a:off x="365124" y="1254035"/>
            <a:ext cx="8413751" cy="727165"/>
          </a:xfrm>
        </p:spPr>
        <p:txBody>
          <a:bodyPr/>
          <a:lstStyle/>
          <a:p>
            <a:pPr marL="0" indent="0">
              <a:buNone/>
            </a:pPr>
            <a:r>
              <a:rPr lang="en-GB" b="1" dirty="0" smtClean="0"/>
              <a:t>Study objective</a:t>
            </a:r>
          </a:p>
          <a:p>
            <a:r>
              <a:rPr lang="en-GB" dirty="0" smtClean="0"/>
              <a:t>Retrospective analysis to identify the molecular variations among left-sided CRC tumours (rectal, sigmoid colon and descending colon including splenic flexure)</a:t>
            </a:r>
          </a:p>
        </p:txBody>
      </p:sp>
      <p:sp>
        <p:nvSpPr>
          <p:cNvPr id="5" name="Text Placeholder 4"/>
          <p:cNvSpPr>
            <a:spLocks noGrp="1"/>
          </p:cNvSpPr>
          <p:nvPr>
            <p:ph type="body" sz="quarter" idx="11"/>
          </p:nvPr>
        </p:nvSpPr>
        <p:spPr/>
        <p:txBody>
          <a:bodyPr/>
          <a:lstStyle/>
          <a:p>
            <a:r>
              <a:rPr lang="en-GB" dirty="0" smtClean="0"/>
              <a:t>Marshall J,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522</a:t>
            </a:r>
            <a:endParaRPr lang="en-GB" dirty="0"/>
          </a:p>
        </p:txBody>
      </p:sp>
      <p:cxnSp>
        <p:nvCxnSpPr>
          <p:cNvPr id="39" name="AutoShape 19"/>
          <p:cNvCxnSpPr>
            <a:cxnSpLocks noChangeShapeType="1"/>
          </p:cNvCxnSpPr>
          <p:nvPr/>
        </p:nvCxnSpPr>
        <p:spPr bwMode="auto">
          <a:xfrm>
            <a:off x="11798634" y="4861122"/>
            <a:ext cx="256723" cy="0"/>
          </a:xfrm>
          <a:prstGeom prst="straightConnector1">
            <a:avLst/>
          </a:prstGeom>
          <a:noFill/>
          <a:ln w="57150">
            <a:solidFill>
              <a:schemeClr val="bg2">
                <a:lumMod val="60000"/>
                <a:lumOff val="40000"/>
              </a:schemeClr>
            </a:solidFill>
            <a:round/>
            <a:headEnd type="none" w="med" len="med"/>
            <a:tailEnd type="none" w="med" len="med"/>
          </a:ln>
        </p:spPr>
      </p:cxnSp>
      <p:sp>
        <p:nvSpPr>
          <p:cNvPr id="42" name="AutoShape 12"/>
          <p:cNvSpPr>
            <a:spLocks noChangeArrowheads="1"/>
          </p:cNvSpPr>
          <p:nvPr/>
        </p:nvSpPr>
        <p:spPr bwMode="auto">
          <a:xfrm>
            <a:off x="4697911" y="4954528"/>
            <a:ext cx="199269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dirty="0" smtClean="0">
                <a:solidFill>
                  <a:srgbClr val="4D4D4D"/>
                </a:solidFill>
                <a:ea typeface="SimSun" pitchFamily="2" charset="-122"/>
              </a:rPr>
              <a:t>Sigmoid colon</a:t>
            </a:r>
          </a:p>
          <a:p>
            <a:pPr algn="ctr" defTabSz="892175" eaLnBrk="0" hangingPunct="0"/>
            <a:r>
              <a:rPr lang="en-GB" altLang="zh-CN" sz="1400" dirty="0" smtClean="0">
                <a:solidFill>
                  <a:srgbClr val="4D4D4D"/>
                </a:solidFill>
                <a:ea typeface="SimSun" pitchFamily="2" charset="-122"/>
              </a:rPr>
              <a:t>(n=460)</a:t>
            </a:r>
            <a:endParaRPr lang="en-GB" altLang="zh-CN" sz="1400" dirty="0">
              <a:solidFill>
                <a:srgbClr val="4D4D4D"/>
              </a:solidFill>
              <a:ea typeface="SimSun" pitchFamily="2" charset="-122"/>
            </a:endParaRPr>
          </a:p>
        </p:txBody>
      </p:sp>
      <p:sp>
        <p:nvSpPr>
          <p:cNvPr id="44" name="AutoShape 8"/>
          <p:cNvSpPr>
            <a:spLocks noChangeArrowheads="1"/>
          </p:cNvSpPr>
          <p:nvPr/>
        </p:nvSpPr>
        <p:spPr bwMode="auto">
          <a:xfrm>
            <a:off x="2426910" y="4954527"/>
            <a:ext cx="19926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ea typeface="SimSun" pitchFamily="2" charset="-122"/>
              </a:rPr>
              <a:t>Splenic flexure- descending colon</a:t>
            </a:r>
          </a:p>
          <a:p>
            <a:pPr algn="ctr" defTabSz="892175" eaLnBrk="0" hangingPunct="0"/>
            <a:r>
              <a:rPr lang="en-GB" altLang="zh-CN" sz="1400" dirty="0" smtClean="0">
                <a:solidFill>
                  <a:srgbClr val="FFFFFF"/>
                </a:solidFill>
                <a:ea typeface="SimSun" pitchFamily="2" charset="-122"/>
              </a:rPr>
              <a:t>(n=125)</a:t>
            </a:r>
            <a:endParaRPr lang="en-GB" altLang="zh-CN" sz="1400" dirty="0">
              <a:solidFill>
                <a:srgbClr val="FFFFFF"/>
              </a:solidFill>
              <a:ea typeface="SimSun" pitchFamily="2" charset="-122"/>
            </a:endParaRPr>
          </a:p>
        </p:txBody>
      </p:sp>
      <p:sp>
        <p:nvSpPr>
          <p:cNvPr id="45" name="AutoShape 9"/>
          <p:cNvSpPr>
            <a:spLocks noChangeArrowheads="1"/>
          </p:cNvSpPr>
          <p:nvPr/>
        </p:nvSpPr>
        <p:spPr bwMode="auto">
          <a:xfrm>
            <a:off x="3200400" y="2269075"/>
            <a:ext cx="2493856" cy="80073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ctr" defTabSz="892175" eaLnBrk="0" hangingPunct="0">
              <a:spcAft>
                <a:spcPct val="30000"/>
              </a:spcAft>
            </a:pPr>
            <a:r>
              <a:rPr lang="en-GB" altLang="zh-CN" sz="1400" dirty="0" smtClean="0">
                <a:solidFill>
                  <a:srgbClr val="FFFFFF"/>
                </a:solidFill>
                <a:ea typeface="SimSun" pitchFamily="2" charset="-122"/>
              </a:rPr>
              <a:t>Colorectal tumours profiled between 2009 and 2016</a:t>
            </a:r>
          </a:p>
          <a:p>
            <a:pPr algn="ctr" defTabSz="892175" eaLnBrk="0" hangingPunct="0">
              <a:spcAft>
                <a:spcPct val="30000"/>
              </a:spcAft>
            </a:pPr>
            <a:r>
              <a:rPr lang="en-GB" altLang="zh-CN" sz="1400" dirty="0" smtClean="0">
                <a:solidFill>
                  <a:srgbClr val="FFFFFF"/>
                </a:solidFill>
                <a:ea typeface="SimSun" pitchFamily="2" charset="-122"/>
              </a:rPr>
              <a:t>(n=10,570)</a:t>
            </a:r>
            <a:endParaRPr lang="en-GB" altLang="zh-CN" sz="1400" dirty="0">
              <a:solidFill>
                <a:srgbClr val="FFFFFF"/>
              </a:solidFill>
              <a:ea typeface="SimSun" pitchFamily="2" charset="-122"/>
            </a:endParaRPr>
          </a:p>
        </p:txBody>
      </p:sp>
      <p:sp>
        <p:nvSpPr>
          <p:cNvPr id="48" name="AutoShape 8"/>
          <p:cNvSpPr>
            <a:spLocks noChangeArrowheads="1"/>
          </p:cNvSpPr>
          <p:nvPr/>
        </p:nvSpPr>
        <p:spPr bwMode="auto">
          <a:xfrm>
            <a:off x="7010400" y="4954527"/>
            <a:ext cx="1999029"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en-GB" altLang="zh-CN" sz="1400" dirty="0" smtClean="0">
                <a:solidFill>
                  <a:srgbClr val="4D4D4D"/>
                </a:solidFill>
                <a:ea typeface="SimSun" pitchFamily="2" charset="-122"/>
              </a:rPr>
              <a:t>Rectum</a:t>
            </a:r>
          </a:p>
          <a:p>
            <a:pPr algn="ctr" defTabSz="892175" eaLnBrk="0" hangingPunct="0"/>
            <a:r>
              <a:rPr lang="en-GB" altLang="zh-CN" sz="1400" dirty="0" smtClean="0">
                <a:solidFill>
                  <a:srgbClr val="4D4D4D"/>
                </a:solidFill>
                <a:ea typeface="SimSun" pitchFamily="2" charset="-122"/>
              </a:rPr>
              <a:t>(n=872)</a:t>
            </a:r>
            <a:endParaRPr lang="en-GB" altLang="zh-CN" sz="1400" dirty="0">
              <a:solidFill>
                <a:srgbClr val="4D4D4D"/>
              </a:solidFill>
              <a:ea typeface="SimSun" pitchFamily="2" charset="-122"/>
            </a:endParaRPr>
          </a:p>
        </p:txBody>
      </p:sp>
      <p:cxnSp>
        <p:nvCxnSpPr>
          <p:cNvPr id="49" name="AutoShape 19"/>
          <p:cNvCxnSpPr>
            <a:cxnSpLocks noChangeShapeType="1"/>
          </p:cNvCxnSpPr>
          <p:nvPr/>
        </p:nvCxnSpPr>
        <p:spPr bwMode="auto">
          <a:xfrm>
            <a:off x="12638952" y="4861122"/>
            <a:ext cx="340178" cy="1"/>
          </a:xfrm>
          <a:prstGeom prst="straightConnector1">
            <a:avLst/>
          </a:prstGeom>
          <a:noFill/>
          <a:ln w="57150">
            <a:solidFill>
              <a:schemeClr val="bg2">
                <a:lumMod val="60000"/>
                <a:lumOff val="40000"/>
              </a:schemeClr>
            </a:solidFill>
            <a:round/>
            <a:headEnd/>
            <a:tailEnd type="triangle" w="med" len="med"/>
          </a:ln>
        </p:spPr>
      </p:cxnSp>
      <p:sp>
        <p:nvSpPr>
          <p:cNvPr id="50" name="AutoShape 9"/>
          <p:cNvSpPr>
            <a:spLocks noChangeArrowheads="1"/>
          </p:cNvSpPr>
          <p:nvPr/>
        </p:nvSpPr>
        <p:spPr bwMode="auto">
          <a:xfrm>
            <a:off x="3200400" y="3580378"/>
            <a:ext cx="2493856" cy="80073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ctr" defTabSz="892175" eaLnBrk="0" hangingPunct="0">
              <a:spcAft>
                <a:spcPct val="30000"/>
              </a:spcAft>
            </a:pPr>
            <a:r>
              <a:rPr lang="en-GB" altLang="zh-CN" sz="1400" dirty="0" smtClean="0">
                <a:solidFill>
                  <a:srgbClr val="FFFFFF"/>
                </a:solidFill>
                <a:ea typeface="SimSun" pitchFamily="2" charset="-122"/>
              </a:rPr>
              <a:t>Primary tumours with clearly defined origins</a:t>
            </a:r>
          </a:p>
          <a:p>
            <a:pPr algn="ctr" defTabSz="892175" eaLnBrk="0" hangingPunct="0">
              <a:spcAft>
                <a:spcPct val="30000"/>
              </a:spcAft>
            </a:pPr>
            <a:r>
              <a:rPr lang="en-GB" altLang="zh-CN" sz="1400" dirty="0" smtClean="0">
                <a:solidFill>
                  <a:srgbClr val="FFFFFF"/>
                </a:solidFill>
                <a:ea typeface="SimSun" pitchFamily="2" charset="-122"/>
              </a:rPr>
              <a:t>(n=1730)</a:t>
            </a:r>
            <a:endParaRPr lang="en-GB" altLang="zh-CN" sz="1400" dirty="0">
              <a:solidFill>
                <a:srgbClr val="FFFFFF"/>
              </a:solidFill>
              <a:ea typeface="SimSun" pitchFamily="2" charset="-122"/>
            </a:endParaRPr>
          </a:p>
        </p:txBody>
      </p:sp>
      <p:sp>
        <p:nvSpPr>
          <p:cNvPr id="51" name="AutoShape 8"/>
          <p:cNvSpPr>
            <a:spLocks noChangeArrowheads="1"/>
          </p:cNvSpPr>
          <p:nvPr/>
        </p:nvSpPr>
        <p:spPr bwMode="auto">
          <a:xfrm>
            <a:off x="152400" y="4953538"/>
            <a:ext cx="1992690" cy="8207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ea typeface="SimSun" pitchFamily="2" charset="-122"/>
              </a:rPr>
              <a:t>Right colon</a:t>
            </a:r>
          </a:p>
          <a:p>
            <a:pPr algn="ctr" defTabSz="892175" eaLnBrk="0" hangingPunct="0"/>
            <a:r>
              <a:rPr lang="en-GB" altLang="zh-CN" sz="1400" dirty="0" smtClean="0">
                <a:solidFill>
                  <a:srgbClr val="FFFFFF"/>
                </a:solidFill>
                <a:ea typeface="SimSun" pitchFamily="2" charset="-122"/>
              </a:rPr>
              <a:t>(n=273)</a:t>
            </a:r>
            <a:endParaRPr lang="en-GB" altLang="zh-CN" sz="1400" dirty="0">
              <a:solidFill>
                <a:srgbClr val="FFFFFF"/>
              </a:solidFill>
              <a:ea typeface="SimSun" pitchFamily="2" charset="-122"/>
            </a:endParaRPr>
          </a:p>
        </p:txBody>
      </p:sp>
      <p:sp>
        <p:nvSpPr>
          <p:cNvPr id="52" name="AutoShape 9"/>
          <p:cNvSpPr>
            <a:spLocks noChangeArrowheads="1"/>
          </p:cNvSpPr>
          <p:nvPr/>
        </p:nvSpPr>
        <p:spPr bwMode="auto">
          <a:xfrm>
            <a:off x="6096000" y="2726275"/>
            <a:ext cx="2819399" cy="123469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ctr" defTabSz="892175" eaLnBrk="0" hangingPunct="0">
              <a:spcAft>
                <a:spcPct val="30000"/>
              </a:spcAft>
            </a:pPr>
            <a:r>
              <a:rPr lang="en-GB" altLang="zh-CN" sz="1200" u="sng" dirty="0">
                <a:solidFill>
                  <a:srgbClr val="FFFFFF"/>
                </a:solidFill>
                <a:ea typeface="SimSun" pitchFamily="2" charset="-122"/>
              </a:rPr>
              <a:t>Excluded </a:t>
            </a:r>
            <a:r>
              <a:rPr lang="en-GB" altLang="zh-CN" sz="1200" u="sng" dirty="0" smtClean="0">
                <a:solidFill>
                  <a:srgbClr val="FFFFFF"/>
                </a:solidFill>
                <a:ea typeface="SimSun" pitchFamily="2" charset="-122"/>
              </a:rPr>
              <a:t>(n=8840)</a:t>
            </a:r>
          </a:p>
          <a:p>
            <a:pPr algn="ctr" defTabSz="892175" eaLnBrk="0" hangingPunct="0">
              <a:spcAft>
                <a:spcPct val="30000"/>
              </a:spcAft>
            </a:pPr>
            <a:r>
              <a:rPr lang="en-GB" altLang="zh-CN" sz="1200" dirty="0" smtClean="0">
                <a:solidFill>
                  <a:srgbClr val="FFFFFF"/>
                </a:solidFill>
                <a:ea typeface="SimSun" pitchFamily="2" charset="-122"/>
              </a:rPr>
              <a:t>Metastatic tumours (n=457)</a:t>
            </a:r>
          </a:p>
          <a:p>
            <a:pPr algn="ctr" defTabSz="892175" eaLnBrk="0" hangingPunct="0">
              <a:spcAft>
                <a:spcPct val="30000"/>
              </a:spcAft>
            </a:pPr>
            <a:r>
              <a:rPr lang="en-GB" altLang="zh-CN" sz="1200" dirty="0" err="1" smtClean="0">
                <a:solidFill>
                  <a:srgbClr val="FFFFFF"/>
                </a:solidFill>
                <a:ea typeface="SimSun" pitchFamily="2" charset="-122"/>
              </a:rPr>
              <a:t>Rectosigmoid</a:t>
            </a:r>
            <a:r>
              <a:rPr lang="en-GB" altLang="zh-CN" sz="1200" dirty="0" smtClean="0">
                <a:solidFill>
                  <a:srgbClr val="FFFFFF"/>
                </a:solidFill>
                <a:ea typeface="SimSun" pitchFamily="2" charset="-122"/>
              </a:rPr>
              <a:t> tumours (n=227</a:t>
            </a:r>
            <a:r>
              <a:rPr lang="en-GB" altLang="zh-CN" sz="1200" dirty="0">
                <a:solidFill>
                  <a:srgbClr val="FFFFFF"/>
                </a:solidFill>
                <a:ea typeface="SimSun" pitchFamily="2" charset="-122"/>
              </a:rPr>
              <a:t>) </a:t>
            </a:r>
            <a:endParaRPr lang="en-GB" altLang="zh-CN" sz="1200" dirty="0" smtClean="0">
              <a:solidFill>
                <a:srgbClr val="FFFFFF"/>
              </a:solidFill>
              <a:ea typeface="SimSun" pitchFamily="2" charset="-122"/>
            </a:endParaRPr>
          </a:p>
          <a:p>
            <a:pPr algn="ctr" defTabSz="892175" eaLnBrk="0" hangingPunct="0">
              <a:spcAft>
                <a:spcPct val="30000"/>
              </a:spcAft>
            </a:pPr>
            <a:r>
              <a:rPr lang="en-GB" altLang="zh-CN" sz="1200" dirty="0" smtClean="0">
                <a:solidFill>
                  <a:srgbClr val="FFFFFF"/>
                </a:solidFill>
                <a:ea typeface="SimSun" pitchFamily="2" charset="-122"/>
              </a:rPr>
              <a:t>Transverse </a:t>
            </a:r>
            <a:r>
              <a:rPr lang="en-GB" altLang="zh-CN" sz="1200" dirty="0">
                <a:solidFill>
                  <a:srgbClr val="FFFFFF"/>
                </a:solidFill>
                <a:ea typeface="SimSun" pitchFamily="2" charset="-122"/>
              </a:rPr>
              <a:t>colon </a:t>
            </a:r>
            <a:r>
              <a:rPr lang="en-GB" altLang="zh-CN" sz="1200" dirty="0" smtClean="0">
                <a:solidFill>
                  <a:srgbClr val="FFFFFF"/>
                </a:solidFill>
                <a:ea typeface="SimSun" pitchFamily="2" charset="-122"/>
              </a:rPr>
              <a:t>tumours (n=116)</a:t>
            </a:r>
          </a:p>
          <a:p>
            <a:pPr algn="ctr" defTabSz="892175" eaLnBrk="0" hangingPunct="0">
              <a:spcAft>
                <a:spcPct val="30000"/>
              </a:spcAft>
            </a:pPr>
            <a:r>
              <a:rPr lang="en-GB" altLang="zh-CN" sz="1200" dirty="0" smtClean="0">
                <a:solidFill>
                  <a:srgbClr val="FFFFFF"/>
                </a:solidFill>
                <a:ea typeface="SimSun" pitchFamily="2" charset="-122"/>
              </a:rPr>
              <a:t>Tumour </a:t>
            </a:r>
            <a:r>
              <a:rPr lang="en-GB" altLang="zh-CN" sz="1200" dirty="0">
                <a:solidFill>
                  <a:srgbClr val="FFFFFF"/>
                </a:solidFill>
                <a:ea typeface="SimSun" pitchFamily="2" charset="-122"/>
              </a:rPr>
              <a:t>origin not confirmed </a:t>
            </a:r>
            <a:r>
              <a:rPr lang="en-GB" altLang="zh-CN" sz="1200" dirty="0" smtClean="0">
                <a:solidFill>
                  <a:srgbClr val="FFFFFF"/>
                </a:solidFill>
                <a:ea typeface="SimSun" pitchFamily="2" charset="-122"/>
              </a:rPr>
              <a:t>(n=8040</a:t>
            </a:r>
            <a:r>
              <a:rPr lang="en-GB" altLang="zh-CN" sz="1200" dirty="0">
                <a:solidFill>
                  <a:srgbClr val="FFFFFF"/>
                </a:solidFill>
                <a:ea typeface="SimSun" pitchFamily="2" charset="-122"/>
              </a:rPr>
              <a:t>)</a:t>
            </a:r>
          </a:p>
        </p:txBody>
      </p:sp>
      <p:cxnSp>
        <p:nvCxnSpPr>
          <p:cNvPr id="54" name="Straight Arrow Connector 53"/>
          <p:cNvCxnSpPr>
            <a:stCxn id="51" idx="0"/>
          </p:cNvCxnSpPr>
          <p:nvPr/>
        </p:nvCxnSpPr>
        <p:spPr>
          <a:xfrm flipV="1">
            <a:off x="1148745" y="4621421"/>
            <a:ext cx="0" cy="332117"/>
          </a:xfrm>
          <a:prstGeom prst="straightConnector1">
            <a:avLst/>
          </a:prstGeom>
          <a:ln w="38100">
            <a:solidFill>
              <a:schemeClr val="tx1">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50" idx="0"/>
            <a:endCxn id="45" idx="2"/>
          </p:cNvCxnSpPr>
          <p:nvPr/>
        </p:nvCxnSpPr>
        <p:spPr>
          <a:xfrm flipV="1">
            <a:off x="4447328" y="3069807"/>
            <a:ext cx="0" cy="510571"/>
          </a:xfrm>
          <a:prstGeom prst="straightConnector1">
            <a:avLst/>
          </a:prstGeom>
          <a:ln w="38100">
            <a:solidFill>
              <a:schemeClr val="tx1">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44" idx="0"/>
          </p:cNvCxnSpPr>
          <p:nvPr/>
        </p:nvCxnSpPr>
        <p:spPr>
          <a:xfrm flipV="1">
            <a:off x="3423255" y="4621421"/>
            <a:ext cx="0" cy="333106"/>
          </a:xfrm>
          <a:prstGeom prst="straightConnector1">
            <a:avLst/>
          </a:prstGeom>
          <a:ln w="38100">
            <a:solidFill>
              <a:schemeClr val="tx1">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5638800" y="4621420"/>
            <a:ext cx="0" cy="332117"/>
          </a:xfrm>
          <a:prstGeom prst="straightConnector1">
            <a:avLst/>
          </a:prstGeom>
          <a:ln w="38100">
            <a:solidFill>
              <a:schemeClr val="tx1">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8009914" y="4607762"/>
            <a:ext cx="0" cy="332117"/>
          </a:xfrm>
          <a:prstGeom prst="straightConnector1">
            <a:avLst/>
          </a:prstGeom>
          <a:ln w="38100">
            <a:solidFill>
              <a:schemeClr val="tx1">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1148745" y="4607762"/>
            <a:ext cx="6861169" cy="13659"/>
          </a:xfrm>
          <a:prstGeom prst="line">
            <a:avLst/>
          </a:prstGeom>
          <a:ln w="381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50" idx="2"/>
          </p:cNvCxnSpPr>
          <p:nvPr/>
        </p:nvCxnSpPr>
        <p:spPr>
          <a:xfrm>
            <a:off x="4447328" y="4381110"/>
            <a:ext cx="0" cy="226652"/>
          </a:xfrm>
          <a:prstGeom prst="line">
            <a:avLst/>
          </a:prstGeom>
          <a:ln w="381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8915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AutoShape 21"/>
          <p:cNvCxnSpPr>
            <a:cxnSpLocks noChangeShapeType="1"/>
          </p:cNvCxnSpPr>
          <p:nvPr/>
        </p:nvCxnSpPr>
        <p:spPr bwMode="auto">
          <a:xfrm>
            <a:off x="5485265" y="3170962"/>
            <a:ext cx="305935" cy="306252"/>
          </a:xfrm>
          <a:prstGeom prst="straightConnector1">
            <a:avLst/>
          </a:prstGeom>
          <a:noFill/>
          <a:ln w="57150">
            <a:solidFill>
              <a:schemeClr val="bg2">
                <a:lumMod val="60000"/>
                <a:lumOff val="40000"/>
              </a:schemeClr>
            </a:solidFill>
            <a:round/>
            <a:headEnd/>
            <a:tailEnd type="triangle" w="med" len="med"/>
          </a:ln>
        </p:spPr>
      </p:cxnSp>
      <p:cxnSp>
        <p:nvCxnSpPr>
          <p:cNvPr id="31" name="AutoShape 21"/>
          <p:cNvCxnSpPr>
            <a:cxnSpLocks noChangeShapeType="1"/>
          </p:cNvCxnSpPr>
          <p:nvPr/>
        </p:nvCxnSpPr>
        <p:spPr bwMode="auto">
          <a:xfrm rot="16200000">
            <a:off x="5485106" y="4008731"/>
            <a:ext cx="305935" cy="306252"/>
          </a:xfrm>
          <a:prstGeom prst="straightConnector1">
            <a:avLst/>
          </a:prstGeom>
          <a:noFill/>
          <a:ln w="57150">
            <a:solidFill>
              <a:schemeClr val="bg2">
                <a:lumMod val="60000"/>
                <a:lumOff val="40000"/>
              </a:schemeClr>
            </a:solidFill>
            <a:round/>
            <a:headEnd/>
            <a:tailEnd type="triangle" w="med" len="med"/>
          </a:ln>
        </p:spPr>
      </p:cxnSp>
      <p:cxnSp>
        <p:nvCxnSpPr>
          <p:cNvPr id="37" name="AutoShape 21"/>
          <p:cNvCxnSpPr>
            <a:cxnSpLocks noChangeShapeType="1"/>
          </p:cNvCxnSpPr>
          <p:nvPr/>
        </p:nvCxnSpPr>
        <p:spPr bwMode="auto">
          <a:xfrm rot="16200000">
            <a:off x="8176910" y="4008731"/>
            <a:ext cx="305935" cy="306252"/>
          </a:xfrm>
          <a:prstGeom prst="straightConnector1">
            <a:avLst/>
          </a:prstGeom>
          <a:noFill/>
          <a:ln w="57150">
            <a:solidFill>
              <a:schemeClr val="bg2">
                <a:lumMod val="60000"/>
                <a:lumOff val="40000"/>
              </a:schemeClr>
            </a:solidFill>
            <a:round/>
            <a:headEnd/>
            <a:tailEnd type="triangle" w="med" len="med"/>
          </a:ln>
        </p:spPr>
      </p:cxnSp>
      <p:cxnSp>
        <p:nvCxnSpPr>
          <p:cNvPr id="35" name="AutoShape 21"/>
          <p:cNvCxnSpPr>
            <a:cxnSpLocks noChangeShapeType="1"/>
          </p:cNvCxnSpPr>
          <p:nvPr/>
        </p:nvCxnSpPr>
        <p:spPr bwMode="auto">
          <a:xfrm>
            <a:off x="8177069" y="3170962"/>
            <a:ext cx="305935" cy="306252"/>
          </a:xfrm>
          <a:prstGeom prst="straightConnector1">
            <a:avLst/>
          </a:prstGeom>
          <a:noFill/>
          <a:ln w="57150">
            <a:solidFill>
              <a:schemeClr val="bg2">
                <a:lumMod val="60000"/>
                <a:lumOff val="40000"/>
              </a:schemeClr>
            </a:solidFill>
            <a:round/>
            <a:headEnd/>
            <a:tailEnd type="triangle" w="med" len="med"/>
          </a:ln>
        </p:spPr>
      </p:cxnSp>
      <p:cxnSp>
        <p:nvCxnSpPr>
          <p:cNvPr id="33" name="AutoShape 21"/>
          <p:cNvCxnSpPr>
            <a:cxnSpLocks noChangeShapeType="1"/>
          </p:cNvCxnSpPr>
          <p:nvPr/>
        </p:nvCxnSpPr>
        <p:spPr bwMode="auto">
          <a:xfrm>
            <a:off x="6342198" y="3989904"/>
            <a:ext cx="305935" cy="306252"/>
          </a:xfrm>
          <a:prstGeom prst="straightConnector1">
            <a:avLst/>
          </a:prstGeom>
          <a:noFill/>
          <a:ln w="57150">
            <a:solidFill>
              <a:schemeClr val="bg2">
                <a:lumMod val="60000"/>
                <a:lumOff val="40000"/>
              </a:schemeClr>
            </a:solidFill>
            <a:round/>
            <a:headEnd/>
            <a:tailEnd type="triangle" w="med" len="med"/>
          </a:ln>
        </p:spPr>
      </p:cxnSp>
      <p:cxnSp>
        <p:nvCxnSpPr>
          <p:cNvPr id="34" name="AutoShape 21"/>
          <p:cNvCxnSpPr>
            <a:cxnSpLocks noChangeShapeType="1"/>
          </p:cNvCxnSpPr>
          <p:nvPr/>
        </p:nvCxnSpPr>
        <p:spPr bwMode="auto">
          <a:xfrm rot="16200000">
            <a:off x="6342357" y="3189138"/>
            <a:ext cx="305935" cy="306252"/>
          </a:xfrm>
          <a:prstGeom prst="straightConnector1">
            <a:avLst/>
          </a:prstGeom>
          <a:noFill/>
          <a:ln w="57150">
            <a:solidFill>
              <a:schemeClr val="bg2">
                <a:lumMod val="60000"/>
                <a:lumOff val="40000"/>
              </a:schemeClr>
            </a:solidFill>
            <a:round/>
            <a:headEnd/>
            <a:tailEnd type="triangle" w="med" len="med"/>
          </a:ln>
        </p:spPr>
      </p:cxnSp>
      <p:sp>
        <p:nvSpPr>
          <p:cNvPr id="2" name="Title 1"/>
          <p:cNvSpPr>
            <a:spLocks noGrp="1"/>
          </p:cNvSpPr>
          <p:nvPr>
            <p:ph type="title"/>
          </p:nvPr>
        </p:nvSpPr>
        <p:spPr/>
        <p:txBody>
          <a:bodyPr/>
          <a:lstStyle/>
          <a:p>
            <a:r>
              <a:rPr lang="en-GB" smtClean="0"/>
              <a:t>1: Initial results of CALGB 80803 (Alliance): A randomized phase II trial of PET scan-directed combined modality therapy for esophageal cancer </a:t>
            </a:r>
            <a:br>
              <a:rPr lang="en-GB" smtClean="0"/>
            </a:br>
            <a:r>
              <a:rPr lang="en-GB" smtClean="0"/>
              <a:t>– Goodman KA,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use of determining early chemotherapy responsiveness by PET imaging to direct further therapy in patients with oesophageal and GEJ cancers </a:t>
            </a:r>
            <a:endParaRPr lang="en-GB" dirty="0"/>
          </a:p>
        </p:txBody>
      </p:sp>
      <p:sp>
        <p:nvSpPr>
          <p:cNvPr id="4" name="Text Placeholder 3"/>
          <p:cNvSpPr>
            <a:spLocks noGrp="1"/>
          </p:cNvSpPr>
          <p:nvPr>
            <p:ph type="body" sz="quarter" idx="10"/>
          </p:nvPr>
        </p:nvSpPr>
        <p:spPr/>
        <p:txBody>
          <a:bodyPr/>
          <a:lstStyle/>
          <a:p>
            <a:r>
              <a:rPr lang="en-GB" smtClean="0"/>
              <a:t>*Concurrent RT, 50.4 Gy in 28 fx</a:t>
            </a:r>
            <a:endParaRPr lang="en-GB" dirty="0"/>
          </a:p>
        </p:txBody>
      </p:sp>
      <p:sp>
        <p:nvSpPr>
          <p:cNvPr id="5" name="Text Placeholder 4"/>
          <p:cNvSpPr>
            <a:spLocks noGrp="1"/>
          </p:cNvSpPr>
          <p:nvPr>
            <p:ph type="body" sz="quarter" idx="11"/>
          </p:nvPr>
        </p:nvSpPr>
        <p:spPr/>
        <p:txBody>
          <a:bodyPr/>
          <a:lstStyle/>
          <a:p>
            <a:r>
              <a:rPr lang="en-GB" smtClean="0"/>
              <a:t>Goodman KA, et al. J Clin Oncol 2017; 35 (suppl 4): abstr 1</a:t>
            </a:r>
            <a:endParaRPr lang="en-GB" dirty="0"/>
          </a:p>
        </p:txBody>
      </p:sp>
      <p:sp>
        <p:nvSpPr>
          <p:cNvPr id="7" name="Oval 14"/>
          <p:cNvSpPr>
            <a:spLocks noChangeArrowheads="1"/>
          </p:cNvSpPr>
          <p:nvPr/>
        </p:nvSpPr>
        <p:spPr bwMode="auto">
          <a:xfrm>
            <a:off x="2923723" y="346729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rgbClr val="043882"/>
                </a:solidFill>
                <a:ea typeface="SimSun" pitchFamily="2" charset="-122"/>
              </a:rPr>
              <a:t>R</a:t>
            </a:r>
          </a:p>
        </p:txBody>
      </p:sp>
      <p:cxnSp>
        <p:nvCxnSpPr>
          <p:cNvPr id="8" name="AutoShape 15"/>
          <p:cNvCxnSpPr>
            <a:cxnSpLocks noChangeShapeType="1"/>
            <a:stCxn id="7" idx="0"/>
            <a:endCxn id="13" idx="1"/>
          </p:cNvCxnSpPr>
          <p:nvPr/>
        </p:nvCxnSpPr>
        <p:spPr bwMode="auto">
          <a:xfrm rot="5400000" flipH="1" flipV="1">
            <a:off x="3013000" y="2975091"/>
            <a:ext cx="694721" cy="289679"/>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7620000" y="3481714"/>
            <a:ext cx="1447800"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100" b="1" dirty="0" smtClean="0">
                <a:solidFill>
                  <a:srgbClr val="FFFFFF"/>
                </a:solidFill>
                <a:ea typeface="SimSun" pitchFamily="2" charset="-122"/>
              </a:rPr>
              <a:t>Surgical resection 6 weeks post-RT</a:t>
            </a:r>
            <a:endParaRPr lang="en-GB" altLang="zh-CN" sz="1100" b="1" dirty="0">
              <a:solidFill>
                <a:srgbClr val="FFFFFF"/>
              </a:solidFill>
              <a:ea typeface="SimSun" pitchFamily="2" charset="-122"/>
            </a:endParaRPr>
          </a:p>
        </p:txBody>
      </p:sp>
      <p:cxnSp>
        <p:nvCxnSpPr>
          <p:cNvPr id="11" name="AutoShape 19"/>
          <p:cNvCxnSpPr>
            <a:cxnSpLocks noChangeShapeType="1"/>
          </p:cNvCxnSpPr>
          <p:nvPr/>
        </p:nvCxnSpPr>
        <p:spPr bwMode="auto">
          <a:xfrm>
            <a:off x="2667000" y="3759390"/>
            <a:ext cx="256723" cy="0"/>
          </a:xfrm>
          <a:prstGeom prst="straightConnector1">
            <a:avLst/>
          </a:prstGeom>
          <a:noFill/>
          <a:ln w="57150">
            <a:solidFill>
              <a:schemeClr val="bg2">
                <a:lumMod val="60000"/>
                <a:lumOff val="40000"/>
              </a:schemeClr>
            </a:solidFill>
            <a:round/>
            <a:headEnd type="none" w="med" len="med"/>
            <a:tailEnd type="none" w="med" len="med"/>
          </a:ln>
        </p:spPr>
      </p:cxnSp>
      <p:sp>
        <p:nvSpPr>
          <p:cNvPr id="13" name="AutoShape 8"/>
          <p:cNvSpPr>
            <a:spLocks noChangeArrowheads="1"/>
          </p:cNvSpPr>
          <p:nvPr/>
        </p:nvSpPr>
        <p:spPr bwMode="auto">
          <a:xfrm>
            <a:off x="3505200" y="2362200"/>
            <a:ext cx="228600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ea typeface="SimSun" pitchFamily="2" charset="-122"/>
              </a:rPr>
              <a:t>Induction chemo:</a:t>
            </a:r>
          </a:p>
          <a:p>
            <a:pPr algn="ctr" defTabSz="892175" eaLnBrk="0" hangingPunct="0"/>
            <a:r>
              <a:rPr lang="en-GB" altLang="zh-CN" sz="1400" dirty="0">
                <a:solidFill>
                  <a:srgbClr val="FFFFFF"/>
                </a:solidFill>
                <a:ea typeface="SimSun" pitchFamily="2" charset="-122"/>
              </a:rPr>
              <a:t>m</a:t>
            </a:r>
            <a:r>
              <a:rPr lang="en-GB" altLang="zh-CN" sz="1400" dirty="0" smtClean="0">
                <a:solidFill>
                  <a:srgbClr val="FFFFFF"/>
                </a:solidFill>
                <a:ea typeface="SimSun" pitchFamily="2" charset="-122"/>
              </a:rPr>
              <a:t>FOLFOX6</a:t>
            </a:r>
          </a:p>
          <a:p>
            <a:pPr algn="ctr" defTabSz="892175" eaLnBrk="0" hangingPunct="0"/>
            <a:r>
              <a:rPr lang="en-GB" altLang="zh-CN" sz="1400" dirty="0">
                <a:solidFill>
                  <a:srgbClr val="FFFFFF"/>
                </a:solidFill>
                <a:ea typeface="SimSun" pitchFamily="2" charset="-122"/>
              </a:rPr>
              <a:t>d</a:t>
            </a:r>
            <a:r>
              <a:rPr lang="en-GB" altLang="zh-CN" sz="1400" dirty="0" smtClean="0">
                <a:solidFill>
                  <a:srgbClr val="FFFFFF"/>
                </a:solidFill>
                <a:ea typeface="SimSun" pitchFamily="2" charset="-122"/>
              </a:rPr>
              <a:t>1, 15, 29</a:t>
            </a:r>
            <a:endParaRPr lang="en-GB" altLang="zh-CN" sz="1400" dirty="0">
              <a:solidFill>
                <a:srgbClr val="FFFFFF"/>
              </a:solidFill>
              <a:ea typeface="SimSun" pitchFamily="2" charset="-122"/>
            </a:endParaRPr>
          </a:p>
        </p:txBody>
      </p:sp>
      <p:sp>
        <p:nvSpPr>
          <p:cNvPr id="14" name="AutoShape 9"/>
          <p:cNvSpPr>
            <a:spLocks noChangeArrowheads="1"/>
          </p:cNvSpPr>
          <p:nvPr/>
        </p:nvSpPr>
        <p:spPr bwMode="auto">
          <a:xfrm>
            <a:off x="365124" y="2209800"/>
            <a:ext cx="2454276" cy="306289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400" dirty="0" smtClean="0">
                <a:solidFill>
                  <a:srgbClr val="FFFFFF"/>
                </a:solidFill>
                <a:ea typeface="SimSun" pitchFamily="2" charset="-122"/>
              </a:rPr>
              <a:t>Key patient inclusion criteria</a:t>
            </a:r>
            <a:endParaRPr lang="en-GB" altLang="zh-CN" sz="14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400" dirty="0" smtClean="0">
                <a:solidFill>
                  <a:srgbClr val="FFFFFF"/>
                </a:solidFill>
                <a:ea typeface="SimSun" pitchFamily="2" charset="-122"/>
              </a:rPr>
              <a:t>Histologically confirmed oesophageal cancer</a:t>
            </a:r>
          </a:p>
          <a:p>
            <a:pPr marL="228600" indent="-228600" defTabSz="892175" eaLnBrk="0" hangingPunct="0">
              <a:spcAft>
                <a:spcPct val="30000"/>
              </a:spcAft>
              <a:buFont typeface="Arial" pitchFamily="34" charset="0"/>
              <a:buChar char="•"/>
            </a:pPr>
            <a:r>
              <a:rPr lang="en-GB" altLang="zh-CN" sz="1400" dirty="0" smtClean="0">
                <a:solidFill>
                  <a:srgbClr val="FFFFFF"/>
                </a:solidFill>
                <a:ea typeface="SimSun" pitchFamily="2" charset="-122"/>
              </a:rPr>
              <a:t>AJCC v.7 staging: </a:t>
            </a:r>
            <a:br>
              <a:rPr lang="en-GB" altLang="zh-CN" sz="1400" dirty="0" smtClean="0">
                <a:solidFill>
                  <a:srgbClr val="FFFFFF"/>
                </a:solidFill>
                <a:ea typeface="SimSun" pitchFamily="2" charset="-122"/>
              </a:rPr>
            </a:br>
            <a:r>
              <a:rPr lang="en-GB" altLang="zh-CN" sz="1400" dirty="0" smtClean="0">
                <a:solidFill>
                  <a:srgbClr val="FFFFFF"/>
                </a:solidFill>
                <a:ea typeface="SimSun" pitchFamily="2" charset="-122"/>
              </a:rPr>
              <a:t>T1N1–3 or T2–4Nany</a:t>
            </a:r>
          </a:p>
          <a:p>
            <a:pPr marL="228600" indent="-228600" defTabSz="892175" eaLnBrk="0" hangingPunct="0">
              <a:spcAft>
                <a:spcPct val="30000"/>
              </a:spcAft>
              <a:buFont typeface="Arial" pitchFamily="34" charset="0"/>
              <a:buChar char="•"/>
            </a:pPr>
            <a:r>
              <a:rPr lang="en-GB" altLang="zh-CN" sz="1400" dirty="0" smtClean="0">
                <a:solidFill>
                  <a:srgbClr val="FFFFFF"/>
                </a:solidFill>
                <a:ea typeface="SimSun" pitchFamily="2" charset="-122"/>
              </a:rPr>
              <a:t>Tumour SUV max ≥5 on baseline PET/CT</a:t>
            </a:r>
          </a:p>
          <a:p>
            <a:pPr marL="228600" indent="-228600" defTabSz="892175" eaLnBrk="0" hangingPunct="0">
              <a:spcAft>
                <a:spcPct val="30000"/>
              </a:spcAft>
              <a:buFont typeface="Arial" pitchFamily="34" charset="0"/>
              <a:buChar char="•"/>
            </a:pPr>
            <a:r>
              <a:rPr lang="en-GB" altLang="zh-CN" sz="1400" dirty="0" smtClean="0">
                <a:solidFill>
                  <a:srgbClr val="FFFFFF"/>
                </a:solidFill>
                <a:ea typeface="SimSun" pitchFamily="2" charset="-122"/>
              </a:rPr>
              <a:t>Tumour </a:t>
            </a:r>
            <a:r>
              <a:rPr lang="en-GB" altLang="zh-CN" sz="1400" dirty="0" err="1" smtClean="0">
                <a:solidFill>
                  <a:srgbClr val="FFFFFF"/>
                </a:solidFill>
                <a:ea typeface="SimSun" pitchFamily="2" charset="-122"/>
              </a:rPr>
              <a:t>resectable</a:t>
            </a:r>
            <a:r>
              <a:rPr lang="en-GB" altLang="zh-CN" sz="1400" dirty="0" smtClean="0">
                <a:solidFill>
                  <a:srgbClr val="FFFFFF"/>
                </a:solidFill>
                <a:ea typeface="SimSun" pitchFamily="2" charset="-122"/>
              </a:rPr>
              <a:t> and able to be encompassed in an RT field</a:t>
            </a:r>
          </a:p>
          <a:p>
            <a:pPr marL="228600" indent="-228600" defTabSz="892175" eaLnBrk="0" hangingPunct="0">
              <a:spcAft>
                <a:spcPct val="30000"/>
              </a:spcAft>
              <a:buFont typeface="Arial" pitchFamily="34" charset="0"/>
              <a:buChar char="•"/>
            </a:pPr>
            <a:r>
              <a:rPr lang="en-GB" altLang="zh-CN" sz="1400" dirty="0" smtClean="0">
                <a:solidFill>
                  <a:srgbClr val="FFFFFF"/>
                </a:solidFill>
                <a:ea typeface="SimSun" pitchFamily="2" charset="-122"/>
              </a:rPr>
              <a:t>ECOG PS 0–1</a:t>
            </a:r>
          </a:p>
          <a:p>
            <a:pPr marL="292100" indent="-292100" defTabSz="892175" eaLnBrk="0" hangingPunct="0">
              <a:spcAft>
                <a:spcPct val="30000"/>
              </a:spcAft>
              <a:buFont typeface="Wingdings" pitchFamily="2" charset="2"/>
              <a:buNone/>
            </a:pPr>
            <a:r>
              <a:rPr lang="en-GB" altLang="zh-CN" sz="1400" dirty="0" smtClean="0">
                <a:solidFill>
                  <a:srgbClr val="FFFFFF"/>
                </a:solidFill>
                <a:ea typeface="SimSun" pitchFamily="2" charset="-122"/>
              </a:rPr>
              <a:t>(n=257)</a:t>
            </a:r>
            <a:endParaRPr lang="en-GB" altLang="zh-CN" sz="1400" dirty="0">
              <a:solidFill>
                <a:srgbClr val="FFFFFF"/>
              </a:solidFill>
              <a:ea typeface="SimSun" pitchFamily="2" charset="-122"/>
            </a:endParaRPr>
          </a:p>
        </p:txBody>
      </p:sp>
      <p:sp>
        <p:nvSpPr>
          <p:cNvPr id="15" name="Rectangle 9"/>
          <p:cNvSpPr txBox="1">
            <a:spLocks noChangeArrowheads="1"/>
          </p:cNvSpPr>
          <p:nvPr/>
        </p:nvSpPr>
        <p:spPr bwMode="auto">
          <a:xfrm>
            <a:off x="365124" y="5285440"/>
            <a:ext cx="2987676" cy="65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200" b="1" dirty="0" smtClean="0">
                <a:solidFill>
                  <a:schemeClr val="bg2"/>
                </a:solidFill>
              </a:rPr>
              <a:t>PRIMARY ENDPOINT</a:t>
            </a:r>
          </a:p>
          <a:p>
            <a:r>
              <a:rPr lang="en-GB" sz="1200" dirty="0" smtClean="0"/>
              <a:t>Rate of </a:t>
            </a:r>
            <a:r>
              <a:rPr lang="en-GB" sz="1200" dirty="0" err="1" smtClean="0"/>
              <a:t>pCR</a:t>
            </a:r>
            <a:r>
              <a:rPr lang="en-GB" sz="1200" dirty="0" smtClean="0"/>
              <a:t> of PET non-responders</a:t>
            </a:r>
          </a:p>
          <a:p>
            <a:endParaRPr lang="en-GB" sz="1200" dirty="0" smtClean="0"/>
          </a:p>
        </p:txBody>
      </p:sp>
      <p:sp>
        <p:nvSpPr>
          <p:cNvPr id="16" name="Content Placeholder 26"/>
          <p:cNvSpPr txBox="1">
            <a:spLocks/>
          </p:cNvSpPr>
          <p:nvPr/>
        </p:nvSpPr>
        <p:spPr>
          <a:xfrm>
            <a:off x="3352800" y="5257800"/>
            <a:ext cx="5426075" cy="6581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200" b="1" dirty="0" smtClean="0">
                <a:solidFill>
                  <a:schemeClr val="bg2"/>
                </a:solidFill>
              </a:rPr>
              <a:t>SECONDARY ENDPOINTS</a:t>
            </a:r>
          </a:p>
          <a:p>
            <a:r>
              <a:rPr lang="en-GB" sz="1200" dirty="0" smtClean="0"/>
              <a:t>8-month PFS among PET non-responders</a:t>
            </a:r>
            <a:endParaRPr lang="en-GB" sz="1200" dirty="0"/>
          </a:p>
          <a:p>
            <a:r>
              <a:rPr lang="en-GB" sz="1200" dirty="0" smtClean="0"/>
              <a:t>Comparison of PET response between induction arms</a:t>
            </a:r>
          </a:p>
          <a:p>
            <a:r>
              <a:rPr lang="en-GB" sz="1200" dirty="0" smtClean="0"/>
              <a:t>Comparison of </a:t>
            </a:r>
            <a:r>
              <a:rPr lang="en-GB" sz="1200" dirty="0" err="1" smtClean="0"/>
              <a:t>pCR</a:t>
            </a:r>
            <a:r>
              <a:rPr lang="en-GB" sz="1200" dirty="0" smtClean="0"/>
              <a:t>, PFS and OS between induction arms and PET responders and non-responders</a:t>
            </a:r>
          </a:p>
        </p:txBody>
      </p:sp>
      <p:cxnSp>
        <p:nvCxnSpPr>
          <p:cNvPr id="17" name="AutoShape 16"/>
          <p:cNvCxnSpPr>
            <a:cxnSpLocks noChangeShapeType="1"/>
            <a:endCxn id="20" idx="1"/>
          </p:cNvCxnSpPr>
          <p:nvPr/>
        </p:nvCxnSpPr>
        <p:spPr bwMode="auto">
          <a:xfrm rot="16200000" flipH="1">
            <a:off x="3026357" y="4240653"/>
            <a:ext cx="668006" cy="289680"/>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5562600" y="3481714"/>
            <a:ext cx="990600"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100" b="1" dirty="0" smtClean="0">
                <a:solidFill>
                  <a:srgbClr val="FFFFFF"/>
                </a:solidFill>
                <a:ea typeface="SimSun" pitchFamily="2" charset="-122"/>
              </a:rPr>
              <a:t>PET scan </a:t>
            </a:r>
          </a:p>
          <a:p>
            <a:pPr algn="ctr" defTabSz="892175" eaLnBrk="0" hangingPunct="0"/>
            <a:r>
              <a:rPr lang="en-GB" altLang="zh-CN" sz="1100" b="1" dirty="0" smtClean="0">
                <a:solidFill>
                  <a:srgbClr val="FFFFFF"/>
                </a:solidFill>
                <a:ea typeface="SimSun" pitchFamily="2" charset="-122"/>
              </a:rPr>
              <a:t>D36–42</a:t>
            </a:r>
            <a:endParaRPr lang="en-GB" altLang="zh-CN" sz="1100" b="1" dirty="0">
              <a:solidFill>
                <a:srgbClr val="FFFFFF"/>
              </a:solidFill>
              <a:ea typeface="SimSun" pitchFamily="2" charset="-122"/>
            </a:endParaRPr>
          </a:p>
        </p:txBody>
      </p:sp>
      <p:sp>
        <p:nvSpPr>
          <p:cNvPr id="20" name="AutoShape 12"/>
          <p:cNvSpPr>
            <a:spLocks noChangeArrowheads="1"/>
          </p:cNvSpPr>
          <p:nvPr/>
        </p:nvSpPr>
        <p:spPr bwMode="auto">
          <a:xfrm>
            <a:off x="3505200" y="4309128"/>
            <a:ext cx="228600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dirty="0" smtClean="0">
                <a:solidFill>
                  <a:srgbClr val="4D4D4D"/>
                </a:solidFill>
                <a:ea typeface="SimSun" pitchFamily="2" charset="-122"/>
              </a:rPr>
              <a:t>Induction chemo:</a:t>
            </a:r>
          </a:p>
          <a:p>
            <a:pPr algn="ctr" defTabSz="892175" eaLnBrk="0" hangingPunct="0"/>
            <a:r>
              <a:rPr lang="en-GB" altLang="zh-CN" sz="1400" dirty="0" smtClean="0">
                <a:solidFill>
                  <a:srgbClr val="4D4D4D"/>
                </a:solidFill>
                <a:ea typeface="SimSun" pitchFamily="2" charset="-122"/>
              </a:rPr>
              <a:t>Carboplatin/paclitaxel</a:t>
            </a:r>
          </a:p>
          <a:p>
            <a:pPr algn="ctr" defTabSz="892175" eaLnBrk="0" hangingPunct="0"/>
            <a:r>
              <a:rPr lang="en-GB" altLang="zh-CN" sz="1400" dirty="0">
                <a:solidFill>
                  <a:srgbClr val="4D4D4D"/>
                </a:solidFill>
                <a:ea typeface="SimSun" pitchFamily="2" charset="-122"/>
              </a:rPr>
              <a:t>d</a:t>
            </a:r>
            <a:r>
              <a:rPr lang="en-GB" altLang="zh-CN" sz="1400" dirty="0" smtClean="0">
                <a:solidFill>
                  <a:srgbClr val="4D4D4D"/>
                </a:solidFill>
                <a:ea typeface="SimSun" pitchFamily="2" charset="-122"/>
              </a:rPr>
              <a:t>1, 8, 22, 29</a:t>
            </a:r>
            <a:endParaRPr lang="en-GB" altLang="zh-CN" sz="1400" dirty="0">
              <a:solidFill>
                <a:srgbClr val="4D4D4D"/>
              </a:solidFill>
              <a:ea typeface="SimSun" pitchFamily="2" charset="-122"/>
            </a:endParaRPr>
          </a:p>
        </p:txBody>
      </p:sp>
      <p:sp>
        <p:nvSpPr>
          <p:cNvPr id="27" name="AutoShape 8"/>
          <p:cNvSpPr>
            <a:spLocks noChangeArrowheads="1"/>
          </p:cNvSpPr>
          <p:nvPr/>
        </p:nvSpPr>
        <p:spPr bwMode="auto">
          <a:xfrm>
            <a:off x="6065838" y="2362201"/>
            <a:ext cx="2468562" cy="813262"/>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ea typeface="SimSun" pitchFamily="2" charset="-122"/>
              </a:rPr>
              <a:t>PET responders </a:t>
            </a:r>
          </a:p>
          <a:p>
            <a:pPr algn="ctr" defTabSz="892175" eaLnBrk="0" hangingPunct="0"/>
            <a:r>
              <a:rPr lang="en-GB" altLang="zh-CN" sz="1400" dirty="0" smtClean="0">
                <a:solidFill>
                  <a:srgbClr val="FFFFFF"/>
                </a:solidFill>
                <a:ea typeface="SimSun" pitchFamily="2" charset="-122"/>
              </a:rPr>
              <a:t>(≥35% decrease in SUV)</a:t>
            </a:r>
          </a:p>
          <a:p>
            <a:pPr algn="ctr" defTabSz="892175" eaLnBrk="0" hangingPunct="0"/>
            <a:r>
              <a:rPr lang="en-GB" altLang="zh-CN" sz="1400" dirty="0" smtClean="0">
                <a:solidFill>
                  <a:srgbClr val="FFFFFF"/>
                </a:solidFill>
                <a:ea typeface="SimSun" pitchFamily="2" charset="-122"/>
              </a:rPr>
              <a:t>Continue initial chemo + RT*</a:t>
            </a:r>
            <a:endParaRPr lang="en-GB" altLang="zh-CN" sz="1400" dirty="0">
              <a:solidFill>
                <a:srgbClr val="FFFFFF"/>
              </a:solidFill>
              <a:ea typeface="SimSun" pitchFamily="2" charset="-122"/>
            </a:endParaRPr>
          </a:p>
        </p:txBody>
      </p:sp>
      <p:sp>
        <p:nvSpPr>
          <p:cNvPr id="28" name="AutoShape 12"/>
          <p:cNvSpPr>
            <a:spLocks noChangeArrowheads="1"/>
          </p:cNvSpPr>
          <p:nvPr/>
        </p:nvSpPr>
        <p:spPr bwMode="auto">
          <a:xfrm>
            <a:off x="6065838" y="4309128"/>
            <a:ext cx="2468562"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dirty="0">
                <a:solidFill>
                  <a:srgbClr val="4D4D4D"/>
                </a:solidFill>
                <a:ea typeface="SimSun" pitchFamily="2" charset="-122"/>
              </a:rPr>
              <a:t>PET </a:t>
            </a:r>
            <a:r>
              <a:rPr lang="en-GB" altLang="zh-CN" sz="1400" dirty="0" smtClean="0">
                <a:solidFill>
                  <a:srgbClr val="4D4D4D"/>
                </a:solidFill>
                <a:ea typeface="SimSun" pitchFamily="2" charset="-122"/>
              </a:rPr>
              <a:t>non-responders </a:t>
            </a:r>
          </a:p>
          <a:p>
            <a:pPr algn="ctr" defTabSz="892175" eaLnBrk="0" hangingPunct="0"/>
            <a:r>
              <a:rPr lang="en-GB" altLang="zh-CN" sz="1400" dirty="0" smtClean="0">
                <a:solidFill>
                  <a:srgbClr val="4D4D4D"/>
                </a:solidFill>
                <a:ea typeface="SimSun" pitchFamily="2" charset="-122"/>
              </a:rPr>
              <a:t>(&lt;35</a:t>
            </a:r>
            <a:r>
              <a:rPr lang="en-GB" altLang="zh-CN" sz="1400" dirty="0">
                <a:solidFill>
                  <a:srgbClr val="4D4D4D"/>
                </a:solidFill>
                <a:ea typeface="SimSun" pitchFamily="2" charset="-122"/>
              </a:rPr>
              <a:t>% decrease in SUV)</a:t>
            </a:r>
          </a:p>
          <a:p>
            <a:pPr algn="ctr" defTabSz="892175" eaLnBrk="0" hangingPunct="0"/>
            <a:r>
              <a:rPr lang="en-GB" altLang="zh-CN" sz="1400" dirty="0" smtClean="0">
                <a:solidFill>
                  <a:srgbClr val="4D4D4D"/>
                </a:solidFill>
                <a:ea typeface="SimSun" pitchFamily="2" charset="-122"/>
              </a:rPr>
              <a:t>Crossover to other chemo </a:t>
            </a:r>
            <a:br>
              <a:rPr lang="en-GB" altLang="zh-CN" sz="1400" dirty="0" smtClean="0">
                <a:solidFill>
                  <a:srgbClr val="4D4D4D"/>
                </a:solidFill>
                <a:ea typeface="SimSun" pitchFamily="2" charset="-122"/>
              </a:rPr>
            </a:br>
            <a:r>
              <a:rPr lang="en-GB" altLang="zh-CN" sz="1400" dirty="0" smtClean="0">
                <a:solidFill>
                  <a:srgbClr val="4D4D4D"/>
                </a:solidFill>
                <a:ea typeface="SimSun" pitchFamily="2" charset="-122"/>
              </a:rPr>
              <a:t>+ </a:t>
            </a:r>
            <a:r>
              <a:rPr lang="en-GB" altLang="zh-CN" sz="1400" dirty="0">
                <a:solidFill>
                  <a:srgbClr val="4D4D4D"/>
                </a:solidFill>
                <a:ea typeface="SimSun" pitchFamily="2" charset="-122"/>
              </a:rPr>
              <a:t>RT*</a:t>
            </a:r>
          </a:p>
        </p:txBody>
      </p:sp>
    </p:spTree>
    <p:extLst>
      <p:ext uri="{BB962C8B-B14F-4D97-AF65-F5344CB8AC3E}">
        <p14:creationId xmlns:p14="http://schemas.microsoft.com/office/powerpoint/2010/main" val="237523545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Content Placeholder 5"/>
          <p:cNvGraphicFramePr>
            <a:graphicFrameLocks/>
          </p:cNvGraphicFramePr>
          <p:nvPr>
            <p:extLst>
              <p:ext uri="{D42A27DB-BD31-4B8C-83A1-F6EECF244321}">
                <p14:modId xmlns:p14="http://schemas.microsoft.com/office/powerpoint/2010/main" val="984703697"/>
              </p:ext>
            </p:extLst>
          </p:nvPr>
        </p:nvGraphicFramePr>
        <p:xfrm>
          <a:off x="434458" y="1946084"/>
          <a:ext cx="8413750" cy="353137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dirty="0" smtClean="0"/>
              <a:t>522: Molecular variances between rectal and left-sided colon cancers </a:t>
            </a:r>
            <a:br>
              <a:rPr lang="en-GB" dirty="0" smtClean="0"/>
            </a:br>
            <a:r>
              <a:rPr lang="en-GB" dirty="0" smtClean="0"/>
              <a:t>– Marshall J,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p>
          <a:p>
            <a:endParaRPr lang="en-GB" dirty="0"/>
          </a:p>
        </p:txBody>
      </p:sp>
      <p:sp>
        <p:nvSpPr>
          <p:cNvPr id="5" name="Text Placeholder 4"/>
          <p:cNvSpPr>
            <a:spLocks noGrp="1"/>
          </p:cNvSpPr>
          <p:nvPr>
            <p:ph type="body" sz="quarter" idx="11"/>
          </p:nvPr>
        </p:nvSpPr>
        <p:spPr/>
        <p:txBody>
          <a:bodyPr/>
          <a:lstStyle/>
          <a:p>
            <a:r>
              <a:rPr lang="en-GB" dirty="0" smtClean="0"/>
              <a:t>Marshall J,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522</a:t>
            </a:r>
            <a:endParaRPr lang="en-GB" dirty="0"/>
          </a:p>
        </p:txBody>
      </p:sp>
      <p:sp>
        <p:nvSpPr>
          <p:cNvPr id="7" name="TextBox 6"/>
          <p:cNvSpPr txBox="1"/>
          <p:nvPr/>
        </p:nvSpPr>
        <p:spPr>
          <a:xfrm>
            <a:off x="533400" y="5346412"/>
            <a:ext cx="8382000" cy="69249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300" dirty="0" smtClean="0"/>
              <a:t>Significant difference between rectal and descending colon tumours (p&lt;0.05)</a:t>
            </a:r>
          </a:p>
          <a:p>
            <a:r>
              <a:rPr lang="en-GB" sz="1300" dirty="0" smtClean="0"/>
              <a:t>Significant difference between sigmoid colon and descending colon tumours (p&lt;0.05)</a:t>
            </a:r>
          </a:p>
          <a:p>
            <a:r>
              <a:rPr lang="en-GB" sz="1300" dirty="0" smtClean="0"/>
              <a:t>No significant differences between rectal and sigmoid colon tumours </a:t>
            </a:r>
            <a:endParaRPr lang="en-GB" sz="1300" dirty="0"/>
          </a:p>
        </p:txBody>
      </p:sp>
      <p:sp>
        <p:nvSpPr>
          <p:cNvPr id="8" name="5-Point Star 7"/>
          <p:cNvSpPr/>
          <p:nvPr/>
        </p:nvSpPr>
        <p:spPr>
          <a:xfrm>
            <a:off x="381000" y="5410200"/>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9" name="5-Point Star 8"/>
          <p:cNvSpPr/>
          <p:nvPr/>
        </p:nvSpPr>
        <p:spPr>
          <a:xfrm>
            <a:off x="1007979" y="2075292"/>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10" name="5-Point Star 9"/>
          <p:cNvSpPr/>
          <p:nvPr/>
        </p:nvSpPr>
        <p:spPr>
          <a:xfrm>
            <a:off x="1449015" y="2286000"/>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11" name="5-Point Star 10"/>
          <p:cNvSpPr/>
          <p:nvPr/>
        </p:nvSpPr>
        <p:spPr>
          <a:xfrm>
            <a:off x="2456080" y="3657600"/>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12" name="5-Point Star 11"/>
          <p:cNvSpPr/>
          <p:nvPr/>
        </p:nvSpPr>
        <p:spPr>
          <a:xfrm>
            <a:off x="2924860" y="3886200"/>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13" name="5-Point Star 12"/>
          <p:cNvSpPr/>
          <p:nvPr/>
        </p:nvSpPr>
        <p:spPr>
          <a:xfrm>
            <a:off x="4397655" y="4191000"/>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14" name="5-Point Star 13"/>
          <p:cNvSpPr/>
          <p:nvPr/>
        </p:nvSpPr>
        <p:spPr>
          <a:xfrm>
            <a:off x="4891749" y="4191000"/>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15" name="5-Point Star 14"/>
          <p:cNvSpPr/>
          <p:nvPr/>
        </p:nvSpPr>
        <p:spPr>
          <a:xfrm>
            <a:off x="5388574" y="4208892"/>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24" name="Rectangle 23"/>
          <p:cNvSpPr/>
          <p:nvPr/>
        </p:nvSpPr>
        <p:spPr>
          <a:xfrm>
            <a:off x="7391400" y="2057400"/>
            <a:ext cx="76200" cy="8514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p:cNvSpPr txBox="1"/>
          <p:nvPr/>
        </p:nvSpPr>
        <p:spPr>
          <a:xfrm>
            <a:off x="7431671" y="1946084"/>
            <a:ext cx="1608133" cy="307777"/>
          </a:xfrm>
          <a:prstGeom prst="rect">
            <a:avLst/>
          </a:prstGeom>
          <a:noFill/>
        </p:spPr>
        <p:txBody>
          <a:bodyPr wrap="none" rtlCol="0">
            <a:spAutoFit/>
          </a:bodyPr>
          <a:lstStyle/>
          <a:p>
            <a:r>
              <a:rPr lang="en-GB" sz="1400" dirty="0" smtClean="0"/>
              <a:t>Descending colon</a:t>
            </a:r>
            <a:endParaRPr lang="en-GB" sz="1400" dirty="0"/>
          </a:p>
        </p:txBody>
      </p:sp>
      <p:sp>
        <p:nvSpPr>
          <p:cNvPr id="27" name="Rectangle 26"/>
          <p:cNvSpPr/>
          <p:nvPr/>
        </p:nvSpPr>
        <p:spPr>
          <a:xfrm>
            <a:off x="7391400" y="2302069"/>
            <a:ext cx="76200" cy="8514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p:cNvSpPr txBox="1"/>
          <p:nvPr/>
        </p:nvSpPr>
        <p:spPr>
          <a:xfrm>
            <a:off x="7431671" y="2190753"/>
            <a:ext cx="1309974" cy="307777"/>
          </a:xfrm>
          <a:prstGeom prst="rect">
            <a:avLst/>
          </a:prstGeom>
          <a:noFill/>
        </p:spPr>
        <p:txBody>
          <a:bodyPr wrap="none" rtlCol="0">
            <a:spAutoFit/>
          </a:bodyPr>
          <a:lstStyle/>
          <a:p>
            <a:r>
              <a:rPr lang="en-GB" sz="1400" dirty="0" smtClean="0"/>
              <a:t>Sigmoid colon</a:t>
            </a:r>
            <a:endParaRPr lang="en-GB" sz="1400" dirty="0"/>
          </a:p>
        </p:txBody>
      </p:sp>
      <p:sp>
        <p:nvSpPr>
          <p:cNvPr id="29" name="Rectangle 28"/>
          <p:cNvSpPr/>
          <p:nvPr/>
        </p:nvSpPr>
        <p:spPr>
          <a:xfrm>
            <a:off x="7391400" y="2546739"/>
            <a:ext cx="76200" cy="8514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xtBox 29"/>
          <p:cNvSpPr txBox="1"/>
          <p:nvPr/>
        </p:nvSpPr>
        <p:spPr>
          <a:xfrm>
            <a:off x="7431671" y="2435423"/>
            <a:ext cx="801823" cy="307777"/>
          </a:xfrm>
          <a:prstGeom prst="rect">
            <a:avLst/>
          </a:prstGeom>
          <a:noFill/>
        </p:spPr>
        <p:txBody>
          <a:bodyPr wrap="none" rtlCol="0">
            <a:spAutoFit/>
          </a:bodyPr>
          <a:lstStyle/>
          <a:p>
            <a:r>
              <a:rPr lang="en-GB" sz="1400" dirty="0" smtClean="0"/>
              <a:t>Rectum</a:t>
            </a:r>
            <a:endParaRPr lang="en-GB" sz="1400" dirty="0"/>
          </a:p>
        </p:txBody>
      </p:sp>
      <p:sp>
        <p:nvSpPr>
          <p:cNvPr id="31" name="TextBox 30"/>
          <p:cNvSpPr txBox="1"/>
          <p:nvPr/>
        </p:nvSpPr>
        <p:spPr>
          <a:xfrm>
            <a:off x="2008638" y="1508255"/>
            <a:ext cx="5126724" cy="584775"/>
          </a:xfrm>
          <a:prstGeom prst="rect">
            <a:avLst/>
          </a:prstGeom>
          <a:noFill/>
        </p:spPr>
        <p:txBody>
          <a:bodyPr wrap="none" rtlCol="0">
            <a:spAutoFit/>
          </a:bodyPr>
          <a:lstStyle/>
          <a:p>
            <a:pPr algn="ctr"/>
            <a:r>
              <a:rPr lang="en-GB" sz="1600" b="1" dirty="0" smtClean="0"/>
              <a:t>Mutation frequency between rectal, sigmoid colon </a:t>
            </a:r>
            <a:br>
              <a:rPr lang="en-GB" sz="1600" b="1" dirty="0" smtClean="0"/>
            </a:br>
            <a:r>
              <a:rPr lang="en-GB" sz="1600" b="1" dirty="0" smtClean="0"/>
              <a:t>and descending colon tumours</a:t>
            </a:r>
            <a:endParaRPr lang="en-GB" sz="1600" b="1" dirty="0"/>
          </a:p>
        </p:txBody>
      </p:sp>
      <p:sp>
        <p:nvSpPr>
          <p:cNvPr id="32" name="5-Point Star 31"/>
          <p:cNvSpPr/>
          <p:nvPr/>
        </p:nvSpPr>
        <p:spPr>
          <a:xfrm>
            <a:off x="384533" y="5629854"/>
            <a:ext cx="136236" cy="13450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33" name="5-Point Star 32"/>
          <p:cNvSpPr/>
          <p:nvPr/>
        </p:nvSpPr>
        <p:spPr>
          <a:xfrm>
            <a:off x="1646821" y="2293458"/>
            <a:ext cx="136236" cy="13450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34" name="5-Point Star 33"/>
          <p:cNvSpPr/>
          <p:nvPr/>
        </p:nvSpPr>
        <p:spPr>
          <a:xfrm>
            <a:off x="3102255" y="3886200"/>
            <a:ext cx="136236" cy="13450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35" name="5-Point Star 34"/>
          <p:cNvSpPr/>
          <p:nvPr/>
        </p:nvSpPr>
        <p:spPr>
          <a:xfrm>
            <a:off x="4575817" y="4191000"/>
            <a:ext cx="136236" cy="13450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37" name="TextBox 36"/>
          <p:cNvSpPr txBox="1"/>
          <p:nvPr/>
        </p:nvSpPr>
        <p:spPr>
          <a:xfrm rot="16200000">
            <a:off x="-150962" y="3248803"/>
            <a:ext cx="968535" cy="276999"/>
          </a:xfrm>
          <a:prstGeom prst="rect">
            <a:avLst/>
          </a:prstGeom>
          <a:noFill/>
        </p:spPr>
        <p:txBody>
          <a:bodyPr wrap="none" rtlCol="0">
            <a:spAutoFit/>
          </a:bodyPr>
          <a:lstStyle/>
          <a:p>
            <a:r>
              <a:rPr lang="en-GB" sz="1200" dirty="0" smtClean="0"/>
              <a:t>Percentage</a:t>
            </a:r>
            <a:endParaRPr lang="en-GB" sz="1200" dirty="0"/>
          </a:p>
        </p:txBody>
      </p:sp>
    </p:spTree>
    <p:extLst>
      <p:ext uri="{BB962C8B-B14F-4D97-AF65-F5344CB8AC3E}">
        <p14:creationId xmlns:p14="http://schemas.microsoft.com/office/powerpoint/2010/main" val="12799165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p:cNvGraphicFramePr/>
          <p:nvPr>
            <p:extLst>
              <p:ext uri="{D42A27DB-BD31-4B8C-83A1-F6EECF244321}">
                <p14:modId xmlns:p14="http://schemas.microsoft.com/office/powerpoint/2010/main" val="781610960"/>
              </p:ext>
            </p:extLst>
          </p:nvPr>
        </p:nvGraphicFramePr>
        <p:xfrm>
          <a:off x="4455675" y="2526328"/>
          <a:ext cx="4608512" cy="318289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dirty="0"/>
              <a:t>522: Molecular variances between rectal and left-sided colon </a:t>
            </a:r>
            <a:r>
              <a:rPr lang="en-GB" dirty="0" smtClean="0"/>
              <a:t>cancers </a:t>
            </a:r>
            <a:br>
              <a:rPr lang="en-GB" dirty="0" smtClean="0"/>
            </a:br>
            <a:r>
              <a:rPr lang="en-GB" dirty="0" smtClean="0"/>
              <a:t>– Marshall J, et al</a:t>
            </a:r>
            <a:endParaRPr lang="en-GB" dirty="0"/>
          </a:p>
        </p:txBody>
      </p:sp>
      <p:sp>
        <p:nvSpPr>
          <p:cNvPr id="3" name="Content Placeholder 2"/>
          <p:cNvSpPr>
            <a:spLocks noGrp="1"/>
          </p:cNvSpPr>
          <p:nvPr>
            <p:ph idx="1"/>
          </p:nvPr>
        </p:nvSpPr>
        <p:spPr>
          <a:xfrm>
            <a:off x="365124" y="1254035"/>
            <a:ext cx="8413751" cy="422365"/>
          </a:xfrm>
        </p:spPr>
        <p:txBody>
          <a:bodyPr/>
          <a:lstStyle/>
          <a:p>
            <a:pPr marL="0" indent="0">
              <a:buNone/>
            </a:pPr>
            <a:r>
              <a:rPr lang="en-GB" b="1" dirty="0" smtClean="0"/>
              <a:t>Key results (cont.)</a:t>
            </a:r>
          </a:p>
          <a:p>
            <a:pPr marL="0" indent="0">
              <a:buNone/>
            </a:pPr>
            <a:endParaRPr lang="en-GB" b="1" dirty="0"/>
          </a:p>
        </p:txBody>
      </p:sp>
      <p:sp>
        <p:nvSpPr>
          <p:cNvPr id="5" name="Text Placeholder 4"/>
          <p:cNvSpPr>
            <a:spLocks noGrp="1"/>
          </p:cNvSpPr>
          <p:nvPr>
            <p:ph type="body" sz="quarter" idx="11"/>
          </p:nvPr>
        </p:nvSpPr>
        <p:spPr/>
        <p:txBody>
          <a:bodyPr/>
          <a:lstStyle/>
          <a:p>
            <a:r>
              <a:rPr lang="en-GB" dirty="0" smtClean="0"/>
              <a:t>Marshall J,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522</a:t>
            </a:r>
            <a:endParaRPr lang="en-GB" dirty="0"/>
          </a:p>
        </p:txBody>
      </p:sp>
      <p:sp>
        <p:nvSpPr>
          <p:cNvPr id="11" name="TextBox 10"/>
          <p:cNvSpPr txBox="1"/>
          <p:nvPr/>
        </p:nvSpPr>
        <p:spPr>
          <a:xfrm>
            <a:off x="2139727" y="2514600"/>
            <a:ext cx="835485" cy="307777"/>
          </a:xfrm>
          <a:prstGeom prst="rect">
            <a:avLst/>
          </a:prstGeom>
          <a:noFill/>
        </p:spPr>
        <p:txBody>
          <a:bodyPr wrap="none" rtlCol="0">
            <a:spAutoFit/>
          </a:bodyPr>
          <a:lstStyle/>
          <a:p>
            <a:r>
              <a:rPr lang="en-US" sz="1400" dirty="0" smtClean="0"/>
              <a:t>p=0.015</a:t>
            </a:r>
            <a:endParaRPr lang="en-US" sz="1400" dirty="0"/>
          </a:p>
        </p:txBody>
      </p:sp>
      <p:sp>
        <p:nvSpPr>
          <p:cNvPr id="6" name="TextBox 5"/>
          <p:cNvSpPr txBox="1"/>
          <p:nvPr/>
        </p:nvSpPr>
        <p:spPr>
          <a:xfrm>
            <a:off x="457200" y="1642646"/>
            <a:ext cx="3861955" cy="338554"/>
          </a:xfrm>
          <a:prstGeom prst="rect">
            <a:avLst/>
          </a:prstGeom>
          <a:noFill/>
        </p:spPr>
        <p:txBody>
          <a:bodyPr wrap="none" rtlCol="0">
            <a:spAutoFit/>
          </a:bodyPr>
          <a:lstStyle/>
          <a:p>
            <a:r>
              <a:rPr lang="en-GB" sz="1600" b="1" dirty="0" smtClean="0"/>
              <a:t>Frequency of microsatellite instability</a:t>
            </a:r>
            <a:endParaRPr lang="en-GB" sz="1600" b="1" dirty="0"/>
          </a:p>
        </p:txBody>
      </p:sp>
      <p:sp>
        <p:nvSpPr>
          <p:cNvPr id="21" name="TextBox 20"/>
          <p:cNvSpPr txBox="1"/>
          <p:nvPr/>
        </p:nvSpPr>
        <p:spPr>
          <a:xfrm>
            <a:off x="5249354" y="1625025"/>
            <a:ext cx="2872902" cy="584775"/>
          </a:xfrm>
          <a:prstGeom prst="rect">
            <a:avLst/>
          </a:prstGeom>
          <a:noFill/>
        </p:spPr>
        <p:txBody>
          <a:bodyPr wrap="none" rtlCol="0">
            <a:spAutoFit/>
          </a:bodyPr>
          <a:lstStyle/>
          <a:p>
            <a:pPr algn="ctr"/>
            <a:r>
              <a:rPr lang="en-GB" sz="1600" b="1" dirty="0" smtClean="0"/>
              <a:t>HER2/</a:t>
            </a:r>
            <a:r>
              <a:rPr lang="en-GB" sz="1600" b="1" dirty="0" err="1" smtClean="0"/>
              <a:t>Neu</a:t>
            </a:r>
            <a:r>
              <a:rPr lang="en-GB" sz="1600" b="1" dirty="0" smtClean="0"/>
              <a:t>: </a:t>
            </a:r>
            <a:r>
              <a:rPr lang="en-GB" sz="1600" b="1" dirty="0"/>
              <a:t>o</a:t>
            </a:r>
            <a:r>
              <a:rPr lang="en-GB" sz="1600" b="1" dirty="0" smtClean="0"/>
              <a:t>verexpression </a:t>
            </a:r>
            <a:br>
              <a:rPr lang="en-GB" sz="1600" b="1" dirty="0" smtClean="0"/>
            </a:br>
            <a:r>
              <a:rPr lang="en-GB" sz="1600" b="1" dirty="0" smtClean="0"/>
              <a:t>and amplification</a:t>
            </a:r>
            <a:endParaRPr lang="en-GB" sz="1600" b="1" dirty="0"/>
          </a:p>
        </p:txBody>
      </p:sp>
      <p:sp>
        <p:nvSpPr>
          <p:cNvPr id="23" name="Rectangle 22"/>
          <p:cNvSpPr/>
          <p:nvPr/>
        </p:nvSpPr>
        <p:spPr>
          <a:xfrm>
            <a:off x="5111527" y="2514600"/>
            <a:ext cx="76200" cy="8514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5151798" y="2403284"/>
            <a:ext cx="1608133" cy="307777"/>
          </a:xfrm>
          <a:prstGeom prst="rect">
            <a:avLst/>
          </a:prstGeom>
          <a:noFill/>
        </p:spPr>
        <p:txBody>
          <a:bodyPr wrap="none" rtlCol="0">
            <a:spAutoFit/>
          </a:bodyPr>
          <a:lstStyle/>
          <a:p>
            <a:r>
              <a:rPr lang="en-GB" sz="1400" dirty="0" smtClean="0"/>
              <a:t>Descending colon</a:t>
            </a:r>
            <a:endParaRPr lang="en-GB" sz="1400" dirty="0"/>
          </a:p>
        </p:txBody>
      </p:sp>
      <p:sp>
        <p:nvSpPr>
          <p:cNvPr id="25" name="Rectangle 24"/>
          <p:cNvSpPr/>
          <p:nvPr/>
        </p:nvSpPr>
        <p:spPr>
          <a:xfrm>
            <a:off x="5111527" y="2775339"/>
            <a:ext cx="76200" cy="8514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5151798" y="2664023"/>
            <a:ext cx="1309974" cy="307777"/>
          </a:xfrm>
          <a:prstGeom prst="rect">
            <a:avLst/>
          </a:prstGeom>
          <a:noFill/>
        </p:spPr>
        <p:txBody>
          <a:bodyPr wrap="none" rtlCol="0">
            <a:spAutoFit/>
          </a:bodyPr>
          <a:lstStyle/>
          <a:p>
            <a:r>
              <a:rPr lang="en-GB" sz="1400" dirty="0" smtClean="0"/>
              <a:t>Sigmoid colon</a:t>
            </a:r>
            <a:endParaRPr lang="en-GB" sz="1400" dirty="0"/>
          </a:p>
        </p:txBody>
      </p:sp>
      <p:sp>
        <p:nvSpPr>
          <p:cNvPr id="27" name="Rectangle 26"/>
          <p:cNvSpPr/>
          <p:nvPr/>
        </p:nvSpPr>
        <p:spPr>
          <a:xfrm>
            <a:off x="5111527" y="3003939"/>
            <a:ext cx="76200" cy="8514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5151798" y="2892623"/>
            <a:ext cx="801823" cy="307777"/>
          </a:xfrm>
          <a:prstGeom prst="rect">
            <a:avLst/>
          </a:prstGeom>
          <a:noFill/>
        </p:spPr>
        <p:txBody>
          <a:bodyPr wrap="none" rtlCol="0">
            <a:spAutoFit/>
          </a:bodyPr>
          <a:lstStyle/>
          <a:p>
            <a:r>
              <a:rPr lang="en-GB" sz="1400" dirty="0" smtClean="0"/>
              <a:t>Rectum</a:t>
            </a:r>
            <a:endParaRPr lang="en-GB" sz="1400" dirty="0"/>
          </a:p>
        </p:txBody>
      </p:sp>
      <p:cxnSp>
        <p:nvCxnSpPr>
          <p:cNvPr id="29" name="Straight Connector 28"/>
          <p:cNvCxnSpPr/>
          <p:nvPr/>
        </p:nvCxnSpPr>
        <p:spPr>
          <a:xfrm>
            <a:off x="1301527" y="2819400"/>
            <a:ext cx="23622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663727" y="2819400"/>
            <a:ext cx="0" cy="1298377"/>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073" name="Straight Connector 3072"/>
          <p:cNvCxnSpPr/>
          <p:nvPr/>
        </p:nvCxnSpPr>
        <p:spPr>
          <a:xfrm>
            <a:off x="1301527" y="2811087"/>
            <a:ext cx="0" cy="79177"/>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aphicFrame>
        <p:nvGraphicFramePr>
          <p:cNvPr id="19" name="Chart 18"/>
          <p:cNvGraphicFramePr/>
          <p:nvPr>
            <p:extLst>
              <p:ext uri="{D42A27DB-BD31-4B8C-83A1-F6EECF244321}">
                <p14:modId xmlns:p14="http://schemas.microsoft.com/office/powerpoint/2010/main" val="2250115686"/>
              </p:ext>
            </p:extLst>
          </p:nvPr>
        </p:nvGraphicFramePr>
        <p:xfrm>
          <a:off x="349720" y="2707914"/>
          <a:ext cx="3948759" cy="328013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rot="16200000">
            <a:off x="-282632" y="3963990"/>
            <a:ext cx="968535" cy="276999"/>
          </a:xfrm>
          <a:prstGeom prst="rect">
            <a:avLst/>
          </a:prstGeom>
          <a:noFill/>
        </p:spPr>
        <p:txBody>
          <a:bodyPr wrap="none" rtlCol="0">
            <a:spAutoFit/>
          </a:bodyPr>
          <a:lstStyle/>
          <a:p>
            <a:r>
              <a:rPr lang="en-GB" sz="1200" dirty="0" smtClean="0"/>
              <a:t>Percentage</a:t>
            </a:r>
            <a:endParaRPr lang="en-GB" sz="1200" dirty="0"/>
          </a:p>
        </p:txBody>
      </p:sp>
      <p:sp>
        <p:nvSpPr>
          <p:cNvPr id="30" name="TextBox 29"/>
          <p:cNvSpPr txBox="1"/>
          <p:nvPr/>
        </p:nvSpPr>
        <p:spPr>
          <a:xfrm rot="16200000">
            <a:off x="3862648" y="3889173"/>
            <a:ext cx="968535" cy="276999"/>
          </a:xfrm>
          <a:prstGeom prst="rect">
            <a:avLst/>
          </a:prstGeom>
          <a:noFill/>
        </p:spPr>
        <p:txBody>
          <a:bodyPr wrap="none" rtlCol="0">
            <a:spAutoFit/>
          </a:bodyPr>
          <a:lstStyle/>
          <a:p>
            <a:pPr algn="ctr"/>
            <a:r>
              <a:rPr lang="en-GB" sz="1200" dirty="0" smtClean="0"/>
              <a:t>Percentage</a:t>
            </a:r>
            <a:endParaRPr lang="en-GB" sz="1200" dirty="0"/>
          </a:p>
        </p:txBody>
      </p:sp>
    </p:spTree>
    <p:extLst>
      <p:ext uri="{BB962C8B-B14F-4D97-AF65-F5344CB8AC3E}">
        <p14:creationId xmlns:p14="http://schemas.microsoft.com/office/powerpoint/2010/main" val="127991653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522: Molecular variances between rectal and left-sided colon </a:t>
            </a:r>
            <a:r>
              <a:rPr lang="en-GB" dirty="0" smtClean="0"/>
              <a:t>cancers </a:t>
            </a:r>
            <a:br>
              <a:rPr lang="en-GB" dirty="0" smtClean="0"/>
            </a:br>
            <a:r>
              <a:rPr lang="en-GB" dirty="0" smtClean="0"/>
              <a:t>– Marshall J,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a:p>
          <a:p>
            <a:endParaRPr lang="en-GB" sz="1400" dirty="0" smtClean="0"/>
          </a:p>
          <a:p>
            <a:r>
              <a:rPr lang="en-GB" sz="1400" dirty="0" smtClean="0"/>
              <a:t>TML </a:t>
            </a:r>
            <a:r>
              <a:rPr lang="en-GB" sz="1400" dirty="0"/>
              <a:t>was calculated using </a:t>
            </a:r>
            <a:r>
              <a:rPr lang="en-GB" sz="1400" dirty="0" smtClean="0"/>
              <a:t>only somatic non-synonymous </a:t>
            </a:r>
            <a:r>
              <a:rPr lang="en-GB" sz="1400" dirty="0"/>
              <a:t>missense mutations sequenced with </a:t>
            </a:r>
            <a:r>
              <a:rPr lang="en-GB" sz="1400" dirty="0" smtClean="0"/>
              <a:t>a</a:t>
            </a:r>
            <a:br>
              <a:rPr lang="en-GB" sz="1400" dirty="0" smtClean="0"/>
            </a:br>
            <a:r>
              <a:rPr lang="en-GB" sz="1400" dirty="0" smtClean="0"/>
              <a:t>592-gene panel </a:t>
            </a:r>
          </a:p>
          <a:p>
            <a:r>
              <a:rPr lang="en-GB" sz="1400" dirty="0" smtClean="0"/>
              <a:t>No </a:t>
            </a:r>
            <a:r>
              <a:rPr lang="en-GB" sz="1400" dirty="0"/>
              <a:t>significant difference was seen between the three cohorts</a:t>
            </a:r>
          </a:p>
          <a:p>
            <a:endParaRPr lang="en-GB" b="1" dirty="0"/>
          </a:p>
        </p:txBody>
      </p:sp>
      <p:sp>
        <p:nvSpPr>
          <p:cNvPr id="5" name="Text Placeholder 4"/>
          <p:cNvSpPr>
            <a:spLocks noGrp="1"/>
          </p:cNvSpPr>
          <p:nvPr>
            <p:ph type="body" sz="quarter" idx="11"/>
          </p:nvPr>
        </p:nvSpPr>
        <p:spPr/>
        <p:txBody>
          <a:bodyPr/>
          <a:lstStyle/>
          <a:p>
            <a:r>
              <a:rPr lang="en-GB" dirty="0" smtClean="0"/>
              <a:t>Marshall J,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522</a:t>
            </a:r>
            <a:endParaRPr lang="en-GB" dirty="0"/>
          </a:p>
        </p:txBody>
      </p:sp>
      <p:graphicFrame>
        <p:nvGraphicFramePr>
          <p:cNvPr id="6" name="Chart 5"/>
          <p:cNvGraphicFramePr>
            <a:graphicFrameLocks/>
          </p:cNvGraphicFramePr>
          <p:nvPr>
            <p:extLst>
              <p:ext uri="{D42A27DB-BD31-4B8C-83A1-F6EECF244321}">
                <p14:modId xmlns:p14="http://schemas.microsoft.com/office/powerpoint/2010/main" val="1515192407"/>
              </p:ext>
            </p:extLst>
          </p:nvPr>
        </p:nvGraphicFramePr>
        <p:xfrm>
          <a:off x="1524000" y="1752600"/>
          <a:ext cx="6248400" cy="14478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563234" y="3200400"/>
            <a:ext cx="4075090" cy="307777"/>
          </a:xfrm>
          <a:prstGeom prst="rect">
            <a:avLst/>
          </a:prstGeom>
          <a:noFill/>
        </p:spPr>
        <p:txBody>
          <a:bodyPr wrap="none" rtlCol="0">
            <a:spAutoFit/>
          </a:bodyPr>
          <a:lstStyle/>
          <a:p>
            <a:r>
              <a:rPr lang="en-GB" sz="1400" b="1" dirty="0">
                <a:solidFill>
                  <a:srgbClr val="4D4D4D"/>
                </a:solidFill>
              </a:rPr>
              <a:t>% of c</a:t>
            </a:r>
            <a:r>
              <a:rPr lang="en-GB" sz="1400" b="1" dirty="0" smtClean="0">
                <a:solidFill>
                  <a:srgbClr val="4D4D4D"/>
                </a:solidFill>
              </a:rPr>
              <a:t>ases </a:t>
            </a:r>
            <a:r>
              <a:rPr lang="en-GB" sz="1400" b="1" dirty="0">
                <a:solidFill>
                  <a:srgbClr val="4D4D4D"/>
                </a:solidFill>
              </a:rPr>
              <a:t>with TML </a:t>
            </a:r>
            <a:r>
              <a:rPr lang="en-GB" sz="1400" b="1" dirty="0" smtClean="0">
                <a:solidFill>
                  <a:srgbClr val="4D4D4D"/>
                </a:solidFill>
              </a:rPr>
              <a:t>≥17 mutation/</a:t>
            </a:r>
            <a:r>
              <a:rPr lang="en-GB" sz="1400" b="1" dirty="0" err="1" smtClean="0">
                <a:solidFill>
                  <a:srgbClr val="4D4D4D"/>
                </a:solidFill>
              </a:rPr>
              <a:t>megabase</a:t>
            </a:r>
            <a:endParaRPr lang="en-GB" sz="1400" b="1" dirty="0">
              <a:solidFill>
                <a:srgbClr val="4D4D4D"/>
              </a:solidFill>
            </a:endParaRPr>
          </a:p>
        </p:txBody>
      </p:sp>
      <p:sp>
        <p:nvSpPr>
          <p:cNvPr id="9" name="TextBox 8"/>
          <p:cNvSpPr txBox="1"/>
          <p:nvPr/>
        </p:nvSpPr>
        <p:spPr>
          <a:xfrm>
            <a:off x="3446489" y="1676400"/>
            <a:ext cx="2308581" cy="307777"/>
          </a:xfrm>
          <a:prstGeom prst="rect">
            <a:avLst/>
          </a:prstGeom>
          <a:noFill/>
        </p:spPr>
        <p:txBody>
          <a:bodyPr wrap="none" rtlCol="0">
            <a:spAutoFit/>
          </a:bodyPr>
          <a:lstStyle/>
          <a:p>
            <a:r>
              <a:rPr lang="en-GB" sz="1400" b="1" dirty="0" smtClean="0">
                <a:solidFill>
                  <a:srgbClr val="4D4D4D"/>
                </a:solidFill>
              </a:rPr>
              <a:t>Mean TML per </a:t>
            </a:r>
            <a:r>
              <a:rPr lang="en-GB" sz="1400" b="1" dirty="0" err="1" smtClean="0">
                <a:solidFill>
                  <a:srgbClr val="4D4D4D"/>
                </a:solidFill>
              </a:rPr>
              <a:t>megabase</a:t>
            </a:r>
            <a:endParaRPr lang="en-GB" sz="1400" b="1" dirty="0">
              <a:solidFill>
                <a:srgbClr val="4D4D4D"/>
              </a:solidFill>
            </a:endParaRPr>
          </a:p>
        </p:txBody>
      </p:sp>
      <p:sp>
        <p:nvSpPr>
          <p:cNvPr id="10" name="Rectangle 9"/>
          <p:cNvSpPr/>
          <p:nvPr/>
        </p:nvSpPr>
        <p:spPr>
          <a:xfrm>
            <a:off x="6981312" y="1980298"/>
            <a:ext cx="76200" cy="8514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 name="TextBox 10"/>
          <p:cNvSpPr txBox="1"/>
          <p:nvPr/>
        </p:nvSpPr>
        <p:spPr>
          <a:xfrm>
            <a:off x="7021583" y="1868982"/>
            <a:ext cx="2178802" cy="307777"/>
          </a:xfrm>
          <a:prstGeom prst="rect">
            <a:avLst/>
          </a:prstGeom>
          <a:noFill/>
        </p:spPr>
        <p:txBody>
          <a:bodyPr wrap="none" rtlCol="0">
            <a:spAutoFit/>
          </a:bodyPr>
          <a:lstStyle/>
          <a:p>
            <a:r>
              <a:rPr lang="en-GB" sz="1400" dirty="0" smtClean="0">
                <a:solidFill>
                  <a:srgbClr val="4D4D4D"/>
                </a:solidFill>
              </a:rPr>
              <a:t>Descending colon (n=34)</a:t>
            </a:r>
            <a:endParaRPr lang="en-GB" sz="1400" dirty="0">
              <a:solidFill>
                <a:srgbClr val="4D4D4D"/>
              </a:solidFill>
            </a:endParaRPr>
          </a:p>
        </p:txBody>
      </p:sp>
      <p:sp>
        <p:nvSpPr>
          <p:cNvPr id="12" name="Rectangle 11"/>
          <p:cNvSpPr/>
          <p:nvPr/>
        </p:nvSpPr>
        <p:spPr>
          <a:xfrm>
            <a:off x="6981312" y="2224967"/>
            <a:ext cx="76200" cy="8514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 name="TextBox 12"/>
          <p:cNvSpPr txBox="1"/>
          <p:nvPr/>
        </p:nvSpPr>
        <p:spPr>
          <a:xfrm>
            <a:off x="7021583" y="2113651"/>
            <a:ext cx="1980029" cy="307777"/>
          </a:xfrm>
          <a:prstGeom prst="rect">
            <a:avLst/>
          </a:prstGeom>
          <a:noFill/>
        </p:spPr>
        <p:txBody>
          <a:bodyPr wrap="none" rtlCol="0">
            <a:spAutoFit/>
          </a:bodyPr>
          <a:lstStyle/>
          <a:p>
            <a:r>
              <a:rPr lang="en-GB" sz="1400" dirty="0" smtClean="0">
                <a:solidFill>
                  <a:srgbClr val="4D4D4D"/>
                </a:solidFill>
              </a:rPr>
              <a:t>Sigmoid colon (n=129)</a:t>
            </a:r>
            <a:endParaRPr lang="en-GB" sz="1400" dirty="0">
              <a:solidFill>
                <a:srgbClr val="4D4D4D"/>
              </a:solidFill>
            </a:endParaRPr>
          </a:p>
        </p:txBody>
      </p:sp>
      <p:sp>
        <p:nvSpPr>
          <p:cNvPr id="14" name="Rectangle 13"/>
          <p:cNvSpPr/>
          <p:nvPr/>
        </p:nvSpPr>
        <p:spPr>
          <a:xfrm>
            <a:off x="6981312" y="2469637"/>
            <a:ext cx="76200" cy="8514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 name="TextBox 14"/>
          <p:cNvSpPr txBox="1"/>
          <p:nvPr/>
        </p:nvSpPr>
        <p:spPr>
          <a:xfrm>
            <a:off x="7021583" y="2358321"/>
            <a:ext cx="1471878" cy="307777"/>
          </a:xfrm>
          <a:prstGeom prst="rect">
            <a:avLst/>
          </a:prstGeom>
          <a:noFill/>
        </p:spPr>
        <p:txBody>
          <a:bodyPr wrap="none" rtlCol="0">
            <a:spAutoFit/>
          </a:bodyPr>
          <a:lstStyle/>
          <a:p>
            <a:r>
              <a:rPr lang="en-GB" sz="1400" dirty="0" smtClean="0">
                <a:solidFill>
                  <a:srgbClr val="4D4D4D"/>
                </a:solidFill>
              </a:rPr>
              <a:t>Rectum (n=168)</a:t>
            </a:r>
            <a:endParaRPr lang="en-GB" sz="1400" dirty="0">
              <a:solidFill>
                <a:srgbClr val="4D4D4D"/>
              </a:solidFill>
            </a:endParaRPr>
          </a:p>
        </p:txBody>
      </p:sp>
      <p:graphicFrame>
        <p:nvGraphicFramePr>
          <p:cNvPr id="16" name="Chart 15"/>
          <p:cNvGraphicFramePr/>
          <p:nvPr>
            <p:extLst>
              <p:ext uri="{D42A27DB-BD31-4B8C-83A1-F6EECF244321}">
                <p14:modId xmlns:p14="http://schemas.microsoft.com/office/powerpoint/2010/main" val="1597439693"/>
              </p:ext>
            </p:extLst>
          </p:nvPr>
        </p:nvGraphicFramePr>
        <p:xfrm>
          <a:off x="1462021" y="3508177"/>
          <a:ext cx="6295501" cy="1545961"/>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rot="16200000">
            <a:off x="831276" y="2349432"/>
            <a:ext cx="968535" cy="276999"/>
          </a:xfrm>
          <a:prstGeom prst="rect">
            <a:avLst/>
          </a:prstGeom>
          <a:noFill/>
        </p:spPr>
        <p:txBody>
          <a:bodyPr wrap="none" rtlCol="0">
            <a:spAutoFit/>
          </a:bodyPr>
          <a:lstStyle/>
          <a:p>
            <a:r>
              <a:rPr lang="en-GB" sz="1200" dirty="0" smtClean="0"/>
              <a:t>Percentage</a:t>
            </a:r>
            <a:endParaRPr lang="en-GB" sz="1200" dirty="0"/>
          </a:p>
        </p:txBody>
      </p:sp>
      <p:sp>
        <p:nvSpPr>
          <p:cNvPr id="18" name="TextBox 17"/>
          <p:cNvSpPr txBox="1"/>
          <p:nvPr/>
        </p:nvSpPr>
        <p:spPr>
          <a:xfrm rot="16200000">
            <a:off x="831276" y="3939051"/>
            <a:ext cx="968535" cy="276999"/>
          </a:xfrm>
          <a:prstGeom prst="rect">
            <a:avLst/>
          </a:prstGeom>
          <a:noFill/>
        </p:spPr>
        <p:txBody>
          <a:bodyPr wrap="none" rtlCol="0">
            <a:spAutoFit/>
          </a:bodyPr>
          <a:lstStyle/>
          <a:p>
            <a:r>
              <a:rPr lang="en-GB" sz="1200" dirty="0" smtClean="0"/>
              <a:t>Percentage</a:t>
            </a:r>
            <a:endParaRPr lang="en-GB" sz="1200" dirty="0"/>
          </a:p>
        </p:txBody>
      </p:sp>
    </p:spTree>
    <p:extLst>
      <p:ext uri="{BB962C8B-B14F-4D97-AF65-F5344CB8AC3E}">
        <p14:creationId xmlns:p14="http://schemas.microsoft.com/office/powerpoint/2010/main" val="127991653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ontent Placeholder 5"/>
          <p:cNvGraphicFramePr>
            <a:graphicFrameLocks/>
          </p:cNvGraphicFramePr>
          <p:nvPr>
            <p:extLst>
              <p:ext uri="{D42A27DB-BD31-4B8C-83A1-F6EECF244321}">
                <p14:modId xmlns:p14="http://schemas.microsoft.com/office/powerpoint/2010/main" val="2396058654"/>
              </p:ext>
            </p:extLst>
          </p:nvPr>
        </p:nvGraphicFramePr>
        <p:xfrm>
          <a:off x="434458" y="2206823"/>
          <a:ext cx="8413750" cy="353137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dirty="0"/>
              <a:t>522: Molecular variances between rectal and left-sided colon </a:t>
            </a:r>
            <a:r>
              <a:rPr lang="en-GB" dirty="0" smtClean="0"/>
              <a:t>cancers </a:t>
            </a:r>
            <a:br>
              <a:rPr lang="en-GB" dirty="0" smtClean="0"/>
            </a:br>
            <a:r>
              <a:rPr lang="en-GB" dirty="0" smtClean="0"/>
              <a:t>– Marshall J, et al</a:t>
            </a:r>
            <a:endParaRPr lang="en-GB" dirty="0"/>
          </a:p>
        </p:txBody>
      </p:sp>
      <p:sp>
        <p:nvSpPr>
          <p:cNvPr id="3" name="Content Placeholder 2"/>
          <p:cNvSpPr>
            <a:spLocks noGrp="1"/>
          </p:cNvSpPr>
          <p:nvPr>
            <p:ph idx="1"/>
          </p:nvPr>
        </p:nvSpPr>
        <p:spPr>
          <a:xfrm>
            <a:off x="365124" y="1254035"/>
            <a:ext cx="8413751" cy="498565"/>
          </a:xfrm>
        </p:spPr>
        <p:txBody>
          <a:bodyPr/>
          <a:lstStyle/>
          <a:p>
            <a:pPr marL="0" indent="0">
              <a:buNone/>
            </a:pPr>
            <a:r>
              <a:rPr lang="en-GB" b="1" dirty="0" smtClean="0"/>
              <a:t>Key results (cont.)</a:t>
            </a:r>
            <a:endParaRPr lang="en-GB" b="1" dirty="0"/>
          </a:p>
        </p:txBody>
      </p:sp>
      <p:sp>
        <p:nvSpPr>
          <p:cNvPr id="5" name="Text Placeholder 4"/>
          <p:cNvSpPr>
            <a:spLocks noGrp="1"/>
          </p:cNvSpPr>
          <p:nvPr>
            <p:ph type="body" sz="quarter" idx="11"/>
          </p:nvPr>
        </p:nvSpPr>
        <p:spPr/>
        <p:txBody>
          <a:bodyPr/>
          <a:lstStyle/>
          <a:p>
            <a:r>
              <a:rPr lang="en-GB" dirty="0" smtClean="0"/>
              <a:t>Marshall J,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522</a:t>
            </a:r>
            <a:endParaRPr lang="en-GB" dirty="0"/>
          </a:p>
        </p:txBody>
      </p:sp>
      <p:sp>
        <p:nvSpPr>
          <p:cNvPr id="7" name="TextBox 6"/>
          <p:cNvSpPr txBox="1"/>
          <p:nvPr/>
        </p:nvSpPr>
        <p:spPr>
          <a:xfrm>
            <a:off x="2118443" y="1524000"/>
            <a:ext cx="4907114" cy="584775"/>
          </a:xfrm>
          <a:prstGeom prst="rect">
            <a:avLst/>
          </a:prstGeom>
          <a:noFill/>
        </p:spPr>
        <p:txBody>
          <a:bodyPr wrap="none" rtlCol="0">
            <a:spAutoFit/>
          </a:bodyPr>
          <a:lstStyle/>
          <a:p>
            <a:pPr algn="ctr"/>
            <a:r>
              <a:rPr lang="en-GB" sz="1600" b="1" dirty="0" smtClean="0"/>
              <a:t>Mutation frequency comparison between rectal </a:t>
            </a:r>
          </a:p>
          <a:p>
            <a:pPr algn="ctr"/>
            <a:r>
              <a:rPr lang="en-GB" sz="1600" b="1" dirty="0" smtClean="0"/>
              <a:t>and right-sided colon cancers</a:t>
            </a:r>
            <a:endParaRPr lang="en-GB" sz="1600" b="1" dirty="0"/>
          </a:p>
        </p:txBody>
      </p:sp>
      <p:sp>
        <p:nvSpPr>
          <p:cNvPr id="9" name="Rectangle 8"/>
          <p:cNvSpPr/>
          <p:nvPr/>
        </p:nvSpPr>
        <p:spPr>
          <a:xfrm>
            <a:off x="7391400" y="2318139"/>
            <a:ext cx="76200" cy="8514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7431671" y="2206823"/>
            <a:ext cx="1608133" cy="307777"/>
          </a:xfrm>
          <a:prstGeom prst="rect">
            <a:avLst/>
          </a:prstGeom>
          <a:noFill/>
        </p:spPr>
        <p:txBody>
          <a:bodyPr wrap="none" rtlCol="0">
            <a:spAutoFit/>
          </a:bodyPr>
          <a:lstStyle/>
          <a:p>
            <a:r>
              <a:rPr lang="en-GB" sz="1400" dirty="0" smtClean="0"/>
              <a:t>Descending colon</a:t>
            </a:r>
            <a:endParaRPr lang="en-GB" sz="1400" dirty="0"/>
          </a:p>
        </p:txBody>
      </p:sp>
      <p:sp>
        <p:nvSpPr>
          <p:cNvPr id="11" name="Rectangle 10"/>
          <p:cNvSpPr/>
          <p:nvPr/>
        </p:nvSpPr>
        <p:spPr>
          <a:xfrm>
            <a:off x="7391400" y="2775339"/>
            <a:ext cx="76200" cy="8514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7431671" y="2664023"/>
            <a:ext cx="603050" cy="307777"/>
          </a:xfrm>
          <a:prstGeom prst="rect">
            <a:avLst/>
          </a:prstGeom>
          <a:noFill/>
        </p:spPr>
        <p:txBody>
          <a:bodyPr wrap="none" rtlCol="0">
            <a:spAutoFit/>
          </a:bodyPr>
          <a:lstStyle/>
          <a:p>
            <a:r>
              <a:rPr lang="en-GB" sz="1400" dirty="0" smtClean="0"/>
              <a:t>Right</a:t>
            </a:r>
            <a:endParaRPr lang="en-GB" sz="1400" dirty="0"/>
          </a:p>
        </p:txBody>
      </p:sp>
      <p:sp>
        <p:nvSpPr>
          <p:cNvPr id="13" name="Rectangle 12"/>
          <p:cNvSpPr/>
          <p:nvPr/>
        </p:nvSpPr>
        <p:spPr>
          <a:xfrm>
            <a:off x="7391400" y="2546739"/>
            <a:ext cx="76200" cy="8514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p:cNvSpPr txBox="1"/>
          <p:nvPr/>
        </p:nvSpPr>
        <p:spPr>
          <a:xfrm>
            <a:off x="7431671" y="2435423"/>
            <a:ext cx="801823" cy="307777"/>
          </a:xfrm>
          <a:prstGeom prst="rect">
            <a:avLst/>
          </a:prstGeom>
          <a:noFill/>
        </p:spPr>
        <p:txBody>
          <a:bodyPr wrap="none" rtlCol="0">
            <a:spAutoFit/>
          </a:bodyPr>
          <a:lstStyle/>
          <a:p>
            <a:r>
              <a:rPr lang="en-GB" sz="1400" dirty="0" smtClean="0"/>
              <a:t>Rectum</a:t>
            </a:r>
          </a:p>
        </p:txBody>
      </p:sp>
      <p:sp>
        <p:nvSpPr>
          <p:cNvPr id="15" name="TextBox 14"/>
          <p:cNvSpPr txBox="1"/>
          <p:nvPr/>
        </p:nvSpPr>
        <p:spPr>
          <a:xfrm>
            <a:off x="533400" y="5632103"/>
            <a:ext cx="8382000" cy="29238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300" dirty="0" smtClean="0"/>
              <a:t>Significant difference between rectal and right-sided colon tumours (p&lt;0.05)</a:t>
            </a:r>
          </a:p>
        </p:txBody>
      </p:sp>
      <p:sp>
        <p:nvSpPr>
          <p:cNvPr id="16" name="5-Point Star 15"/>
          <p:cNvSpPr/>
          <p:nvPr/>
        </p:nvSpPr>
        <p:spPr>
          <a:xfrm>
            <a:off x="397164" y="5715000"/>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17" name="5-Point Star 16"/>
          <p:cNvSpPr/>
          <p:nvPr/>
        </p:nvSpPr>
        <p:spPr>
          <a:xfrm>
            <a:off x="948545" y="2336031"/>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18" name="5-Point Star 17"/>
          <p:cNvSpPr/>
          <p:nvPr/>
        </p:nvSpPr>
        <p:spPr>
          <a:xfrm>
            <a:off x="1427690" y="2422335"/>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19" name="5-Point Star 18"/>
          <p:cNvSpPr/>
          <p:nvPr/>
        </p:nvSpPr>
        <p:spPr>
          <a:xfrm>
            <a:off x="2410975" y="3962400"/>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20" name="5-Point Star 19"/>
          <p:cNvSpPr/>
          <p:nvPr/>
        </p:nvSpPr>
        <p:spPr>
          <a:xfrm>
            <a:off x="2882805" y="3827892"/>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21" name="5-Point Star 20"/>
          <p:cNvSpPr/>
          <p:nvPr/>
        </p:nvSpPr>
        <p:spPr>
          <a:xfrm>
            <a:off x="4835960" y="4495800"/>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22" name="5-Point Star 21"/>
          <p:cNvSpPr/>
          <p:nvPr/>
        </p:nvSpPr>
        <p:spPr>
          <a:xfrm>
            <a:off x="5819245" y="4563054"/>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23" name="5-Point Star 22"/>
          <p:cNvSpPr/>
          <p:nvPr/>
        </p:nvSpPr>
        <p:spPr>
          <a:xfrm>
            <a:off x="6313020" y="4554108"/>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24" name="5-Point Star 23"/>
          <p:cNvSpPr/>
          <p:nvPr/>
        </p:nvSpPr>
        <p:spPr>
          <a:xfrm>
            <a:off x="7774062" y="4573158"/>
            <a:ext cx="136236" cy="13450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Times New Roman"/>
            </a:endParaRPr>
          </a:p>
        </p:txBody>
      </p:sp>
      <p:sp>
        <p:nvSpPr>
          <p:cNvPr id="26" name="TextBox 25"/>
          <p:cNvSpPr txBox="1"/>
          <p:nvPr/>
        </p:nvSpPr>
        <p:spPr>
          <a:xfrm rot="16200000">
            <a:off x="-196343" y="3480037"/>
            <a:ext cx="968535" cy="276999"/>
          </a:xfrm>
          <a:prstGeom prst="rect">
            <a:avLst/>
          </a:prstGeom>
          <a:noFill/>
        </p:spPr>
        <p:txBody>
          <a:bodyPr wrap="none" rtlCol="0">
            <a:spAutoFit/>
          </a:bodyPr>
          <a:lstStyle/>
          <a:p>
            <a:r>
              <a:rPr lang="en-GB" sz="1200" dirty="0" smtClean="0"/>
              <a:t>Percentage</a:t>
            </a:r>
            <a:endParaRPr lang="en-GB" sz="1200" dirty="0"/>
          </a:p>
        </p:txBody>
      </p:sp>
    </p:spTree>
    <p:extLst>
      <p:ext uri="{BB962C8B-B14F-4D97-AF65-F5344CB8AC3E}">
        <p14:creationId xmlns:p14="http://schemas.microsoft.com/office/powerpoint/2010/main" val="12799165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4" y="1254035"/>
            <a:ext cx="8413751" cy="4994365"/>
          </a:xfrm>
        </p:spPr>
        <p:txBody>
          <a:bodyPr/>
          <a:lstStyle/>
          <a:p>
            <a:pPr marL="0" indent="0">
              <a:buNone/>
            </a:pPr>
            <a:r>
              <a:rPr lang="en-GB" b="1" dirty="0" smtClean="0"/>
              <a:t>Key results (cont.)</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sz="2000" b="1" dirty="0" smtClean="0"/>
          </a:p>
          <a:p>
            <a:pPr marL="0" indent="0">
              <a:buNone/>
            </a:pPr>
            <a:r>
              <a:rPr lang="en-GB" b="1" dirty="0"/>
              <a:t>Conclusions</a:t>
            </a:r>
          </a:p>
          <a:p>
            <a:r>
              <a:rPr lang="en-GB" b="1" dirty="0"/>
              <a:t>There is a continuum of molecular alterations from left to right in CRC</a:t>
            </a:r>
          </a:p>
          <a:p>
            <a:r>
              <a:rPr lang="en-GB" b="1" dirty="0"/>
              <a:t>Molecular features in rectal cancers are different from those in left-sided colon tumours</a:t>
            </a:r>
          </a:p>
          <a:p>
            <a:pPr marL="0" indent="0">
              <a:buNone/>
            </a:pPr>
            <a:endParaRPr lang="en-GB" b="1" dirty="0" smtClean="0"/>
          </a:p>
          <a:p>
            <a:pPr marL="0" indent="0">
              <a:buNone/>
            </a:pPr>
            <a:endParaRPr lang="en-GB" b="1" dirty="0"/>
          </a:p>
        </p:txBody>
      </p:sp>
      <p:graphicFrame>
        <p:nvGraphicFramePr>
          <p:cNvPr id="28" name="Content Placeholder 5"/>
          <p:cNvGraphicFramePr>
            <a:graphicFrameLocks/>
          </p:cNvGraphicFramePr>
          <p:nvPr>
            <p:extLst>
              <p:ext uri="{D42A27DB-BD31-4B8C-83A1-F6EECF244321}">
                <p14:modId xmlns:p14="http://schemas.microsoft.com/office/powerpoint/2010/main" val="2382217041"/>
              </p:ext>
            </p:extLst>
          </p:nvPr>
        </p:nvGraphicFramePr>
        <p:xfrm>
          <a:off x="401949" y="2121082"/>
          <a:ext cx="3724072" cy="225083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dirty="0"/>
              <a:t>522: Molecular variances between rectal and left-sided colon </a:t>
            </a:r>
            <a:r>
              <a:rPr lang="en-GB" dirty="0" smtClean="0"/>
              <a:t>cancers </a:t>
            </a:r>
            <a:br>
              <a:rPr lang="en-GB" dirty="0" smtClean="0"/>
            </a:br>
            <a:r>
              <a:rPr lang="en-GB" dirty="0" smtClean="0"/>
              <a:t>– Marshall J, et al</a:t>
            </a:r>
            <a:endParaRPr lang="en-GB" dirty="0"/>
          </a:p>
        </p:txBody>
      </p:sp>
      <p:sp>
        <p:nvSpPr>
          <p:cNvPr id="5" name="Text Placeholder 4"/>
          <p:cNvSpPr>
            <a:spLocks noGrp="1"/>
          </p:cNvSpPr>
          <p:nvPr>
            <p:ph type="body" sz="quarter" idx="11"/>
          </p:nvPr>
        </p:nvSpPr>
        <p:spPr/>
        <p:txBody>
          <a:bodyPr/>
          <a:lstStyle/>
          <a:p>
            <a:r>
              <a:rPr lang="en-GB" dirty="0" smtClean="0"/>
              <a:t>Marshall J,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522</a:t>
            </a:r>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1630818369"/>
              </p:ext>
            </p:extLst>
          </p:nvPr>
        </p:nvGraphicFramePr>
        <p:xfrm>
          <a:off x="76201" y="4343400"/>
          <a:ext cx="3895953" cy="762001"/>
        </p:xfrm>
        <a:graphic>
          <a:graphicData uri="http://schemas.openxmlformats.org/drawingml/2006/table">
            <a:tbl>
              <a:tblPr>
                <a:tableStyleId>{2D5ABB26-0587-4C30-8999-92F81FD0307C}</a:tableStyleId>
              </a:tblPr>
              <a:tblGrid>
                <a:gridCol w="706525"/>
                <a:gridCol w="1068020"/>
                <a:gridCol w="1060704"/>
                <a:gridCol w="1060704"/>
              </a:tblGrid>
              <a:tr h="416393">
                <a:tc>
                  <a:txBody>
                    <a:bodyPr/>
                    <a:lstStyle/>
                    <a:p>
                      <a:pPr algn="ctr" fontAlgn="ctr"/>
                      <a:r>
                        <a:rPr lang="en-US" sz="1000" u="none" strike="noStrike" dirty="0">
                          <a:effectLst/>
                          <a:latin typeface="+mn-lt"/>
                        </a:rPr>
                        <a:t> </a:t>
                      </a:r>
                      <a:endParaRPr lang="en-US" sz="1000" b="1" i="0" u="none" strike="noStrike" dirty="0">
                        <a:solidFill>
                          <a:schemeClr val="tx1"/>
                        </a:solidFill>
                        <a:effectLst/>
                        <a:latin typeface="+mn-lt"/>
                      </a:endParaRPr>
                    </a:p>
                  </a:txBody>
                  <a:tcPr marL="7620" marR="7620" marT="5715" marB="0" anchor="ct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fontAlgn="ctr"/>
                      <a:r>
                        <a:rPr lang="en-US" sz="1000" u="none" strike="noStrike" dirty="0">
                          <a:effectLst/>
                          <a:latin typeface="+mn-lt"/>
                        </a:rPr>
                        <a:t>Right </a:t>
                      </a:r>
                      <a:r>
                        <a:rPr lang="en-US" sz="1000" u="none" strike="noStrike" dirty="0" smtClean="0">
                          <a:effectLst/>
                          <a:latin typeface="+mn-lt"/>
                        </a:rPr>
                        <a:t>colon</a:t>
                      </a:r>
                    </a:p>
                    <a:p>
                      <a:pPr algn="ctr" fontAlgn="ctr"/>
                      <a:r>
                        <a:rPr lang="en-US" sz="1000" u="none" strike="noStrike" dirty="0" smtClean="0">
                          <a:effectLst/>
                          <a:latin typeface="+mn-lt"/>
                        </a:rPr>
                        <a:t>(n=</a:t>
                      </a:r>
                      <a:r>
                        <a:rPr lang="en-US" sz="1000" u="none" strike="noStrike" baseline="0" dirty="0" smtClean="0">
                          <a:effectLst/>
                          <a:latin typeface="+mn-lt"/>
                        </a:rPr>
                        <a:t>112)</a:t>
                      </a:r>
                      <a:endParaRPr lang="en-US" sz="1000" b="1" i="0" u="none" strike="noStrike" dirty="0">
                        <a:solidFill>
                          <a:schemeClr val="tx1"/>
                        </a:solidFill>
                        <a:effectLst/>
                        <a:latin typeface="+mn-lt"/>
                      </a:endParaRPr>
                    </a:p>
                  </a:txBody>
                  <a:tcPr marL="7620" marR="7620" marT="5715" marB="0" anchor="ct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fontAlgn="ctr"/>
                      <a:r>
                        <a:rPr lang="en-US" sz="1000" u="none" strike="noStrike" baseline="0" dirty="0" smtClean="0">
                          <a:effectLst/>
                          <a:latin typeface="+mn-lt"/>
                        </a:rPr>
                        <a:t>Descending </a:t>
                      </a:r>
                    </a:p>
                    <a:p>
                      <a:pPr algn="ctr" fontAlgn="ctr"/>
                      <a:r>
                        <a:rPr lang="en-US" sz="1000" u="none" strike="noStrike" baseline="0" dirty="0" smtClean="0">
                          <a:effectLst/>
                          <a:latin typeface="+mn-lt"/>
                        </a:rPr>
                        <a:t>(n=42)</a:t>
                      </a:r>
                      <a:endParaRPr lang="en-US" sz="1000" b="1" i="0" u="none" strike="noStrike" dirty="0">
                        <a:solidFill>
                          <a:schemeClr val="tx1"/>
                        </a:solidFill>
                        <a:effectLst/>
                        <a:latin typeface="+mn-lt"/>
                      </a:endParaRPr>
                    </a:p>
                  </a:txBody>
                  <a:tcPr marL="7620" marR="7620" marT="5715" marB="0" anchor="ct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fontAlgn="ctr"/>
                      <a:r>
                        <a:rPr lang="en-US" sz="1000" u="none" strike="noStrike" dirty="0" smtClean="0">
                          <a:effectLst/>
                          <a:latin typeface="+mn-lt"/>
                        </a:rPr>
                        <a:t>Rectum</a:t>
                      </a:r>
                    </a:p>
                    <a:p>
                      <a:pPr algn="ctr" fontAlgn="ctr"/>
                      <a:r>
                        <a:rPr lang="en-US" sz="1000" u="none" strike="noStrike" dirty="0" smtClean="0">
                          <a:effectLst/>
                          <a:latin typeface="+mn-lt"/>
                        </a:rPr>
                        <a:t>(n</a:t>
                      </a:r>
                      <a:r>
                        <a:rPr lang="en-US" sz="1000" u="none" strike="noStrike" baseline="0" dirty="0" smtClean="0">
                          <a:effectLst/>
                          <a:latin typeface="+mn-lt"/>
                        </a:rPr>
                        <a:t>=134)</a:t>
                      </a:r>
                      <a:endParaRPr lang="en-US" sz="1000" b="1" i="0" u="none" strike="noStrike" dirty="0">
                        <a:solidFill>
                          <a:schemeClr val="tx1"/>
                        </a:solidFill>
                        <a:effectLst/>
                        <a:latin typeface="+mn-lt"/>
                      </a:endParaRPr>
                    </a:p>
                  </a:txBody>
                  <a:tcPr marL="7620" marR="7620" marT="5715" marB="0" anchor="ct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r>
              <a:tr h="172804">
                <a:tc>
                  <a:txBody>
                    <a:bodyPr/>
                    <a:lstStyle/>
                    <a:p>
                      <a:pPr algn="ctr" fontAlgn="ctr"/>
                      <a:r>
                        <a:rPr lang="en-US" sz="1000" u="none" strike="noStrike" dirty="0" smtClean="0">
                          <a:effectLst/>
                          <a:latin typeface="+mn-lt"/>
                        </a:rPr>
                        <a:t>Deficient</a:t>
                      </a:r>
                      <a:endParaRPr lang="en-US" sz="1000" b="1" i="0" u="none" strike="noStrike" dirty="0">
                        <a:solidFill>
                          <a:schemeClr val="tx1"/>
                        </a:solidFill>
                        <a:effectLst/>
                        <a:latin typeface="+mn-lt"/>
                      </a:endParaRPr>
                    </a:p>
                  </a:txBody>
                  <a:tcPr marL="7620" marR="7620" marT="5715" marB="0" anchor="ctr">
                    <a:lnT w="12700" cap="flat" cmpd="sng" algn="ctr">
                      <a:solidFill>
                        <a:srgbClr val="4D4D4D"/>
                      </a:solidFill>
                      <a:prstDash val="solid"/>
                      <a:round/>
                      <a:headEnd type="none" w="med" len="med"/>
                      <a:tailEnd type="none" w="med" len="med"/>
                    </a:lnT>
                  </a:tcPr>
                </a:tc>
                <a:tc>
                  <a:txBody>
                    <a:bodyPr/>
                    <a:lstStyle/>
                    <a:p>
                      <a:pPr marL="0" marR="0" indent="0" algn="ctr" defTabSz="456986" rtl="0" eaLnBrk="1" fontAlgn="ctr" latinLnBrk="0" hangingPunct="1">
                        <a:lnSpc>
                          <a:spcPct val="100000"/>
                        </a:lnSpc>
                        <a:spcBef>
                          <a:spcPts val="0"/>
                        </a:spcBef>
                        <a:spcAft>
                          <a:spcPts val="0"/>
                        </a:spcAft>
                        <a:buClrTx/>
                        <a:buSzTx/>
                        <a:buFontTx/>
                        <a:buNone/>
                        <a:tabLst/>
                        <a:defRPr/>
                      </a:pPr>
                      <a:r>
                        <a:rPr lang="en-US" sz="1000" u="none" strike="noStrike" dirty="0" smtClean="0">
                          <a:effectLst/>
                          <a:latin typeface="+mn-lt"/>
                        </a:rPr>
                        <a:t>25 </a:t>
                      </a:r>
                      <a:endParaRPr lang="en-US" sz="1000" b="1" i="0" u="none" strike="noStrike" dirty="0" smtClean="0">
                        <a:solidFill>
                          <a:schemeClr val="tx1"/>
                        </a:solidFill>
                        <a:effectLst/>
                        <a:latin typeface="+mn-lt"/>
                      </a:endParaRPr>
                    </a:p>
                  </a:txBody>
                  <a:tcPr marL="7620" marR="7620" marT="5715" marB="0" anchor="ctr">
                    <a:lnT w="12700" cap="flat" cmpd="sng" algn="ctr">
                      <a:solidFill>
                        <a:srgbClr val="4D4D4D"/>
                      </a:solidFill>
                      <a:prstDash val="solid"/>
                      <a:round/>
                      <a:headEnd type="none" w="med" len="med"/>
                      <a:tailEnd type="none" w="med" len="med"/>
                    </a:lnT>
                  </a:tcPr>
                </a:tc>
                <a:tc>
                  <a:txBody>
                    <a:bodyPr/>
                    <a:lstStyle/>
                    <a:p>
                      <a:pPr marL="0" marR="0" indent="0" algn="ctr" defTabSz="456986" rtl="0" eaLnBrk="1" fontAlgn="ctr" latinLnBrk="0" hangingPunct="1">
                        <a:lnSpc>
                          <a:spcPct val="100000"/>
                        </a:lnSpc>
                        <a:spcBef>
                          <a:spcPts val="0"/>
                        </a:spcBef>
                        <a:spcAft>
                          <a:spcPts val="0"/>
                        </a:spcAft>
                        <a:buClrTx/>
                        <a:buSzTx/>
                        <a:buFontTx/>
                        <a:buNone/>
                        <a:tabLst/>
                        <a:defRPr/>
                      </a:pPr>
                      <a:r>
                        <a:rPr lang="en-US" sz="1000" u="none" strike="noStrike" dirty="0" smtClean="0">
                          <a:effectLst/>
                          <a:latin typeface="+mn-lt"/>
                        </a:rPr>
                        <a:t>3 </a:t>
                      </a:r>
                      <a:endParaRPr lang="en-US" sz="1000" b="1" i="0" u="none" strike="noStrike" dirty="0" smtClean="0">
                        <a:solidFill>
                          <a:schemeClr val="tx1"/>
                        </a:solidFill>
                        <a:effectLst/>
                        <a:latin typeface="+mn-lt"/>
                      </a:endParaRPr>
                    </a:p>
                  </a:txBody>
                  <a:tcPr marL="7620" marR="7620" marT="5715" marB="0" anchor="ctr">
                    <a:lnT w="12700" cap="flat" cmpd="sng" algn="ctr">
                      <a:solidFill>
                        <a:srgbClr val="4D4D4D"/>
                      </a:solidFill>
                      <a:prstDash val="solid"/>
                      <a:round/>
                      <a:headEnd type="none" w="med" len="med"/>
                      <a:tailEnd type="none" w="med" len="med"/>
                    </a:lnT>
                  </a:tcPr>
                </a:tc>
                <a:tc>
                  <a:txBody>
                    <a:bodyPr/>
                    <a:lstStyle/>
                    <a:p>
                      <a:pPr marL="0" marR="0" indent="0" algn="ctr" defTabSz="456986" rtl="0" eaLnBrk="1" fontAlgn="ctr" latinLnBrk="0" hangingPunct="1">
                        <a:lnSpc>
                          <a:spcPct val="100000"/>
                        </a:lnSpc>
                        <a:spcBef>
                          <a:spcPts val="0"/>
                        </a:spcBef>
                        <a:spcAft>
                          <a:spcPts val="0"/>
                        </a:spcAft>
                        <a:buClrTx/>
                        <a:buSzTx/>
                        <a:buFontTx/>
                        <a:buNone/>
                        <a:tabLst/>
                        <a:defRPr/>
                      </a:pPr>
                      <a:r>
                        <a:rPr lang="en-US" sz="1000" u="none" strike="noStrike" dirty="0" smtClean="0">
                          <a:effectLst/>
                          <a:latin typeface="+mn-lt"/>
                        </a:rPr>
                        <a:t>1 </a:t>
                      </a:r>
                      <a:endParaRPr lang="en-US" sz="1000" b="1" i="0" u="none" strike="noStrike" dirty="0" smtClean="0">
                        <a:solidFill>
                          <a:schemeClr val="tx1"/>
                        </a:solidFill>
                        <a:effectLst/>
                        <a:latin typeface="+mn-lt"/>
                      </a:endParaRPr>
                    </a:p>
                  </a:txBody>
                  <a:tcPr marL="7620" marR="7620" marT="5715" marB="0" anchor="ctr">
                    <a:lnT w="12700" cap="flat" cmpd="sng" algn="ctr">
                      <a:solidFill>
                        <a:srgbClr val="4D4D4D"/>
                      </a:solidFill>
                      <a:prstDash val="solid"/>
                      <a:round/>
                      <a:headEnd type="none" w="med" len="med"/>
                      <a:tailEnd type="none" w="med" len="med"/>
                    </a:lnT>
                  </a:tcPr>
                </a:tc>
              </a:tr>
              <a:tr h="172804">
                <a:tc>
                  <a:txBody>
                    <a:bodyPr/>
                    <a:lstStyle/>
                    <a:p>
                      <a:pPr algn="ctr" fontAlgn="ctr"/>
                      <a:r>
                        <a:rPr lang="en-US" sz="1000" u="none" strike="noStrike" dirty="0" smtClean="0">
                          <a:effectLst/>
                          <a:latin typeface="+mn-lt"/>
                        </a:rPr>
                        <a:t>Proficient </a:t>
                      </a:r>
                      <a:endParaRPr lang="en-US" sz="1000" b="1" i="0" u="none" strike="noStrike" dirty="0">
                        <a:solidFill>
                          <a:schemeClr val="tx1"/>
                        </a:solidFill>
                        <a:effectLst/>
                        <a:latin typeface="+mn-lt"/>
                      </a:endParaRPr>
                    </a:p>
                  </a:txBody>
                  <a:tcPr marL="7620" marR="7620" marT="5715" marB="0" anchor="ctr">
                    <a:lnB w="12700" cap="flat" cmpd="sng" algn="ctr">
                      <a:solidFill>
                        <a:srgbClr val="4D4D4D"/>
                      </a:solidFill>
                      <a:prstDash val="solid"/>
                      <a:round/>
                      <a:headEnd type="none" w="med" len="med"/>
                      <a:tailEnd type="none" w="med" len="med"/>
                    </a:lnB>
                  </a:tcPr>
                </a:tc>
                <a:tc>
                  <a:txBody>
                    <a:bodyPr/>
                    <a:lstStyle/>
                    <a:p>
                      <a:pPr algn="ctr" fontAlgn="ctr"/>
                      <a:r>
                        <a:rPr lang="en-US" sz="1000" u="none" strike="noStrike" dirty="0" smtClean="0">
                          <a:effectLst/>
                          <a:latin typeface="+mn-lt"/>
                        </a:rPr>
                        <a:t>87 </a:t>
                      </a:r>
                      <a:endParaRPr lang="en-US" sz="1000" b="1" i="0" u="none" strike="noStrike" dirty="0">
                        <a:solidFill>
                          <a:schemeClr val="tx1"/>
                        </a:solidFill>
                        <a:effectLst/>
                        <a:latin typeface="+mn-lt"/>
                      </a:endParaRPr>
                    </a:p>
                  </a:txBody>
                  <a:tcPr marL="7620" marR="7620" marT="5715" marB="0" anchor="ctr">
                    <a:lnB w="12700" cap="flat" cmpd="sng" algn="ctr">
                      <a:solidFill>
                        <a:srgbClr val="4D4D4D"/>
                      </a:solidFill>
                      <a:prstDash val="solid"/>
                      <a:round/>
                      <a:headEnd type="none" w="med" len="med"/>
                      <a:tailEnd type="none" w="med" len="med"/>
                    </a:lnB>
                  </a:tcPr>
                </a:tc>
                <a:tc>
                  <a:txBody>
                    <a:bodyPr/>
                    <a:lstStyle/>
                    <a:p>
                      <a:pPr algn="ctr" fontAlgn="ctr"/>
                      <a:r>
                        <a:rPr lang="en-US" sz="1000" u="none" strike="noStrike" dirty="0">
                          <a:effectLst/>
                          <a:latin typeface="+mn-lt"/>
                        </a:rPr>
                        <a:t>39</a:t>
                      </a:r>
                      <a:endParaRPr lang="en-US" sz="1000" b="1" i="0" u="none" strike="noStrike" dirty="0">
                        <a:solidFill>
                          <a:schemeClr val="tx1"/>
                        </a:solidFill>
                        <a:effectLst/>
                        <a:latin typeface="+mn-lt"/>
                      </a:endParaRPr>
                    </a:p>
                  </a:txBody>
                  <a:tcPr marL="7620" marR="7620" marT="5715" marB="0" anchor="ctr">
                    <a:lnB w="12700" cap="flat" cmpd="sng" algn="ctr">
                      <a:solidFill>
                        <a:srgbClr val="4D4D4D"/>
                      </a:solidFill>
                      <a:prstDash val="solid"/>
                      <a:round/>
                      <a:headEnd type="none" w="med" len="med"/>
                      <a:tailEnd type="none" w="med" len="med"/>
                    </a:lnB>
                  </a:tcPr>
                </a:tc>
                <a:tc>
                  <a:txBody>
                    <a:bodyPr/>
                    <a:lstStyle/>
                    <a:p>
                      <a:pPr algn="ctr" fontAlgn="ctr"/>
                      <a:r>
                        <a:rPr lang="en-US" sz="1000" u="none" strike="noStrike" dirty="0">
                          <a:effectLst/>
                          <a:latin typeface="+mn-lt"/>
                        </a:rPr>
                        <a:t>133</a:t>
                      </a:r>
                      <a:endParaRPr lang="en-US" sz="1000" b="1" i="0" u="none" strike="noStrike" dirty="0">
                        <a:solidFill>
                          <a:schemeClr val="tx1"/>
                        </a:solidFill>
                        <a:effectLst/>
                        <a:latin typeface="+mn-lt"/>
                      </a:endParaRPr>
                    </a:p>
                  </a:txBody>
                  <a:tcPr marL="7620" marR="7620" marT="5715" marB="0" anchor="ctr">
                    <a:lnB w="12700" cap="flat" cmpd="sng" algn="ctr">
                      <a:solidFill>
                        <a:srgbClr val="4D4D4D"/>
                      </a:solidFill>
                      <a:prstDash val="solid"/>
                      <a:round/>
                      <a:headEnd type="none" w="med" len="med"/>
                      <a:tailEnd type="none" w="med" len="med"/>
                    </a:lnB>
                  </a:tcPr>
                </a:tc>
              </a:tr>
            </a:tbl>
          </a:graphicData>
        </a:graphic>
      </p:graphicFrame>
      <p:sp>
        <p:nvSpPr>
          <p:cNvPr id="10" name="TextBox 9"/>
          <p:cNvSpPr txBox="1"/>
          <p:nvPr/>
        </p:nvSpPr>
        <p:spPr>
          <a:xfrm>
            <a:off x="732143" y="1524000"/>
            <a:ext cx="3393878" cy="307777"/>
          </a:xfrm>
          <a:prstGeom prst="rect">
            <a:avLst/>
          </a:prstGeom>
          <a:noFill/>
        </p:spPr>
        <p:txBody>
          <a:bodyPr wrap="none" rtlCol="0">
            <a:spAutoFit/>
          </a:bodyPr>
          <a:lstStyle/>
          <a:p>
            <a:r>
              <a:rPr lang="en-GB" sz="1400" b="1" dirty="0" smtClean="0"/>
              <a:t>Frequency of microsatellite instability</a:t>
            </a:r>
            <a:endParaRPr lang="en-GB" sz="1400" b="1" dirty="0"/>
          </a:p>
        </p:txBody>
      </p:sp>
      <p:sp>
        <p:nvSpPr>
          <p:cNvPr id="11" name="TextBox 10"/>
          <p:cNvSpPr txBox="1"/>
          <p:nvPr/>
        </p:nvSpPr>
        <p:spPr>
          <a:xfrm>
            <a:off x="1956421" y="1730523"/>
            <a:ext cx="827471" cy="276999"/>
          </a:xfrm>
          <a:prstGeom prst="rect">
            <a:avLst/>
          </a:prstGeom>
          <a:noFill/>
        </p:spPr>
        <p:txBody>
          <a:bodyPr wrap="none" rtlCol="0">
            <a:spAutoFit/>
          </a:bodyPr>
          <a:lstStyle/>
          <a:p>
            <a:r>
              <a:rPr lang="en-US" sz="1200" dirty="0" smtClean="0">
                <a:solidFill>
                  <a:srgbClr val="4D4D4D"/>
                </a:solidFill>
              </a:rPr>
              <a:t>p&lt;0.0001</a:t>
            </a:r>
            <a:endParaRPr lang="en-US" sz="1200" dirty="0">
              <a:solidFill>
                <a:srgbClr val="4D4D4D"/>
              </a:solidFill>
            </a:endParaRPr>
          </a:p>
        </p:txBody>
      </p:sp>
      <p:cxnSp>
        <p:nvCxnSpPr>
          <p:cNvPr id="12" name="Straight Connector 11"/>
          <p:cNvCxnSpPr/>
          <p:nvPr/>
        </p:nvCxnSpPr>
        <p:spPr>
          <a:xfrm>
            <a:off x="1255222" y="1982583"/>
            <a:ext cx="2132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87374" y="1982583"/>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454440" y="2694801"/>
            <a:ext cx="827471" cy="276999"/>
          </a:xfrm>
          <a:prstGeom prst="rect">
            <a:avLst/>
          </a:prstGeom>
          <a:noFill/>
        </p:spPr>
        <p:txBody>
          <a:bodyPr wrap="none" rtlCol="0">
            <a:spAutoFit/>
          </a:bodyPr>
          <a:lstStyle/>
          <a:p>
            <a:r>
              <a:rPr lang="en-US" sz="1200" dirty="0" smtClean="0">
                <a:solidFill>
                  <a:srgbClr val="4D4D4D"/>
                </a:solidFill>
              </a:rPr>
              <a:t>p=0.0152</a:t>
            </a:r>
            <a:endParaRPr lang="en-US" sz="1200" dirty="0">
              <a:solidFill>
                <a:srgbClr val="4D4D4D"/>
              </a:solidFill>
            </a:endParaRPr>
          </a:p>
        </p:txBody>
      </p:sp>
      <p:cxnSp>
        <p:nvCxnSpPr>
          <p:cNvPr id="16" name="Straight Connector 15"/>
          <p:cNvCxnSpPr/>
          <p:nvPr/>
        </p:nvCxnSpPr>
        <p:spPr>
          <a:xfrm>
            <a:off x="2353670" y="2971800"/>
            <a:ext cx="10337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53670" y="2971800"/>
            <a:ext cx="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539692" y="1982583"/>
            <a:ext cx="827471" cy="276999"/>
          </a:xfrm>
          <a:prstGeom prst="rect">
            <a:avLst/>
          </a:prstGeom>
          <a:noFill/>
        </p:spPr>
        <p:txBody>
          <a:bodyPr wrap="none" rtlCol="0">
            <a:spAutoFit/>
          </a:bodyPr>
          <a:lstStyle/>
          <a:p>
            <a:r>
              <a:rPr lang="en-US" sz="1200" dirty="0" smtClean="0">
                <a:solidFill>
                  <a:srgbClr val="4D4D4D"/>
                </a:solidFill>
              </a:rPr>
              <a:t>p=0.0296</a:t>
            </a:r>
            <a:endParaRPr lang="en-US" sz="1200" dirty="0">
              <a:solidFill>
                <a:srgbClr val="4D4D4D"/>
              </a:solidFill>
            </a:endParaRPr>
          </a:p>
        </p:txBody>
      </p:sp>
      <p:cxnSp>
        <p:nvCxnSpPr>
          <p:cNvPr id="22" name="Straight Connector 21"/>
          <p:cNvCxnSpPr/>
          <p:nvPr/>
        </p:nvCxnSpPr>
        <p:spPr>
          <a:xfrm>
            <a:off x="1371600" y="2211183"/>
            <a:ext cx="11636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535255" y="2211183"/>
            <a:ext cx="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255222" y="1982583"/>
            <a:ext cx="0" cy="2857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387374" y="2971800"/>
            <a:ext cx="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511065" y="1780401"/>
            <a:ext cx="827471" cy="276999"/>
          </a:xfrm>
          <a:prstGeom prst="rect">
            <a:avLst/>
          </a:prstGeom>
          <a:noFill/>
        </p:spPr>
        <p:txBody>
          <a:bodyPr wrap="none" rtlCol="0">
            <a:spAutoFit/>
          </a:bodyPr>
          <a:lstStyle/>
          <a:p>
            <a:r>
              <a:rPr lang="en-US" sz="1200" dirty="0" smtClean="0"/>
              <a:t>p=0.0328</a:t>
            </a:r>
            <a:endParaRPr lang="en-US" sz="1200" dirty="0"/>
          </a:p>
        </p:txBody>
      </p:sp>
      <p:cxnSp>
        <p:nvCxnSpPr>
          <p:cNvPr id="32" name="Straight Connector 31"/>
          <p:cNvCxnSpPr/>
          <p:nvPr/>
        </p:nvCxnSpPr>
        <p:spPr>
          <a:xfrm>
            <a:off x="7467600" y="2057400"/>
            <a:ext cx="914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467600" y="2060377"/>
            <a:ext cx="0" cy="10638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382000" y="2057400"/>
            <a:ext cx="0" cy="1509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419272" y="1457980"/>
            <a:ext cx="2533065" cy="523220"/>
          </a:xfrm>
          <a:prstGeom prst="rect">
            <a:avLst/>
          </a:prstGeom>
          <a:noFill/>
        </p:spPr>
        <p:txBody>
          <a:bodyPr wrap="none" rtlCol="0">
            <a:spAutoFit/>
          </a:bodyPr>
          <a:lstStyle/>
          <a:p>
            <a:pPr algn="ctr"/>
            <a:r>
              <a:rPr lang="en-GB" sz="1400" b="1" dirty="0" smtClean="0"/>
              <a:t>HER2/</a:t>
            </a:r>
            <a:r>
              <a:rPr lang="en-GB" sz="1400" b="1" dirty="0" err="1" smtClean="0"/>
              <a:t>Neu</a:t>
            </a:r>
            <a:r>
              <a:rPr lang="en-GB" sz="1400" b="1" dirty="0" smtClean="0"/>
              <a:t>: overexpression </a:t>
            </a:r>
            <a:br>
              <a:rPr lang="en-GB" sz="1400" b="1" dirty="0" smtClean="0"/>
            </a:br>
            <a:r>
              <a:rPr lang="en-GB" sz="1400" b="1" dirty="0" smtClean="0"/>
              <a:t>and amplification</a:t>
            </a:r>
            <a:endParaRPr lang="en-GB" sz="1400" b="1" dirty="0"/>
          </a:p>
        </p:txBody>
      </p:sp>
      <p:graphicFrame>
        <p:nvGraphicFramePr>
          <p:cNvPr id="41" name="Table 40"/>
          <p:cNvGraphicFramePr>
            <a:graphicFrameLocks noGrp="1"/>
          </p:cNvGraphicFramePr>
          <p:nvPr>
            <p:extLst>
              <p:ext uri="{D42A27DB-BD31-4B8C-83A1-F6EECF244321}">
                <p14:modId xmlns:p14="http://schemas.microsoft.com/office/powerpoint/2010/main" val="2482841876"/>
              </p:ext>
            </p:extLst>
          </p:nvPr>
        </p:nvGraphicFramePr>
        <p:xfrm>
          <a:off x="4343401" y="4343400"/>
          <a:ext cx="2514599" cy="773111"/>
        </p:xfrm>
        <a:graphic>
          <a:graphicData uri="http://schemas.openxmlformats.org/drawingml/2006/table">
            <a:tbl>
              <a:tblPr>
                <a:tableStyleId>{2D5ABB26-0587-4C30-8999-92F81FD0307C}</a:tableStyleId>
              </a:tblPr>
              <a:tblGrid>
                <a:gridCol w="488949"/>
                <a:gridCol w="654050"/>
                <a:gridCol w="685800"/>
                <a:gridCol w="685800"/>
              </a:tblGrid>
              <a:tr h="419793">
                <a:tc>
                  <a:txBody>
                    <a:bodyPr/>
                    <a:lstStyle/>
                    <a:p>
                      <a:pPr algn="l" fontAlgn="ctr"/>
                      <a:r>
                        <a:rPr lang="en-US" sz="900" u="none" strike="noStrike" dirty="0" smtClean="0">
                          <a:effectLst/>
                          <a:latin typeface="+mn-lt"/>
                        </a:rPr>
                        <a:t>HER2/</a:t>
                      </a:r>
                      <a:br>
                        <a:rPr lang="en-US" sz="900" u="none" strike="noStrike" dirty="0" smtClean="0">
                          <a:effectLst/>
                          <a:latin typeface="+mn-lt"/>
                        </a:rPr>
                      </a:br>
                      <a:r>
                        <a:rPr lang="en-US" sz="900" u="none" strike="noStrike" dirty="0" err="1" smtClean="0">
                          <a:effectLst/>
                          <a:latin typeface="+mn-lt"/>
                        </a:rPr>
                        <a:t>Neu</a:t>
                      </a:r>
                      <a:endParaRPr lang="en-US" sz="900" b="1" i="0" u="none" strike="noStrike" dirty="0">
                        <a:solidFill>
                          <a:schemeClr val="tx1"/>
                        </a:solidFill>
                        <a:effectLst/>
                        <a:latin typeface="+mn-lt"/>
                      </a:endParaRPr>
                    </a:p>
                  </a:txBody>
                  <a:tcPr marL="7620" marR="7620" marT="5715" marB="0" anchor="ct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fontAlgn="ctr"/>
                      <a:r>
                        <a:rPr lang="en-US" sz="900" u="none" strike="noStrike" dirty="0">
                          <a:effectLst/>
                          <a:latin typeface="+mn-lt"/>
                        </a:rPr>
                        <a:t>Right </a:t>
                      </a:r>
                      <a:r>
                        <a:rPr lang="en-US" sz="900" u="none" strike="noStrike" dirty="0" smtClean="0">
                          <a:effectLst/>
                          <a:latin typeface="+mn-lt"/>
                        </a:rPr>
                        <a:t>colon</a:t>
                      </a:r>
                    </a:p>
                    <a:p>
                      <a:pPr algn="ctr" fontAlgn="ctr"/>
                      <a:r>
                        <a:rPr lang="en-US" sz="900" u="none" strike="noStrike" dirty="0" smtClean="0">
                          <a:effectLst/>
                          <a:latin typeface="+mn-lt"/>
                        </a:rPr>
                        <a:t>(n=221</a:t>
                      </a:r>
                      <a:r>
                        <a:rPr lang="en-US" sz="900" u="none" strike="noStrike" baseline="0" dirty="0" smtClean="0">
                          <a:effectLst/>
                          <a:latin typeface="+mn-lt"/>
                        </a:rPr>
                        <a:t>)</a:t>
                      </a:r>
                      <a:endParaRPr lang="en-US" sz="900" b="1" i="0" u="none" strike="noStrike" dirty="0">
                        <a:solidFill>
                          <a:schemeClr val="tx1"/>
                        </a:solidFill>
                        <a:effectLst/>
                        <a:latin typeface="+mn-lt"/>
                      </a:endParaRPr>
                    </a:p>
                  </a:txBody>
                  <a:tcPr marL="7620" marR="7620" marT="5715" marB="0" anchor="ct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tcPr>
                </a:tc>
                <a:tc>
                  <a:txBody>
                    <a:bodyPr/>
                    <a:lstStyle/>
                    <a:p>
                      <a:pPr algn="ctr" fontAlgn="ctr"/>
                      <a:r>
                        <a:rPr lang="en-US" sz="900" u="none" strike="noStrike" baseline="0" dirty="0" smtClean="0">
                          <a:effectLst/>
                          <a:latin typeface="+mn-lt"/>
                        </a:rPr>
                        <a:t>Descending (n=99)</a:t>
                      </a:r>
                      <a:endParaRPr lang="en-US" sz="900" b="1" i="0" u="none" strike="noStrike" dirty="0">
                        <a:solidFill>
                          <a:schemeClr val="tx1"/>
                        </a:solidFill>
                        <a:effectLst/>
                        <a:latin typeface="+mn-lt"/>
                      </a:endParaRPr>
                    </a:p>
                  </a:txBody>
                  <a:tcPr marL="7620" marR="7620" marT="5715" marB="0" anchor="ctr">
                    <a:lnT w="12700" cap="flat" cmpd="sng" algn="ctr">
                      <a:solidFill>
                        <a:srgbClr val="4D4D4D"/>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smtClean="0">
                          <a:effectLst/>
                          <a:latin typeface="+mn-lt"/>
                        </a:rPr>
                        <a:t>Rectum</a:t>
                      </a:r>
                    </a:p>
                    <a:p>
                      <a:pPr algn="ctr" fontAlgn="ctr"/>
                      <a:r>
                        <a:rPr lang="en-US" sz="900" u="none" strike="noStrike" dirty="0" smtClean="0">
                          <a:effectLst/>
                          <a:latin typeface="+mn-lt"/>
                        </a:rPr>
                        <a:t>(n</a:t>
                      </a:r>
                      <a:r>
                        <a:rPr lang="en-US" sz="900" u="none" strike="noStrike" baseline="0" dirty="0" smtClean="0">
                          <a:effectLst/>
                          <a:latin typeface="+mn-lt"/>
                        </a:rPr>
                        <a:t>=590)</a:t>
                      </a:r>
                      <a:endParaRPr lang="en-US" sz="900" b="1" i="0" u="none" strike="noStrike" dirty="0">
                        <a:solidFill>
                          <a:schemeClr val="tx1"/>
                        </a:solidFill>
                        <a:effectLst/>
                        <a:latin typeface="+mn-lt"/>
                      </a:endParaRPr>
                    </a:p>
                  </a:txBody>
                  <a:tcPr marL="7620" marR="7620" marT="5715" marB="0" anchor="ctr">
                    <a:lnT w="12700" cap="flat" cmpd="sng" algn="ctr">
                      <a:solidFill>
                        <a:srgbClr val="4D4D4D"/>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659">
                <a:tc>
                  <a:txBody>
                    <a:bodyPr/>
                    <a:lstStyle/>
                    <a:p>
                      <a:pPr algn="ctr" fontAlgn="ctr"/>
                      <a:r>
                        <a:rPr lang="en-US" sz="900" u="none" strike="noStrike" dirty="0" smtClean="0">
                          <a:effectLst/>
                          <a:latin typeface="+mn-lt"/>
                        </a:rPr>
                        <a:t>Positive </a:t>
                      </a:r>
                      <a:endParaRPr lang="en-US" sz="900" b="1" i="0" u="none" strike="noStrike" dirty="0">
                        <a:solidFill>
                          <a:schemeClr val="tx1"/>
                        </a:solidFill>
                        <a:effectLst/>
                        <a:latin typeface="+mn-lt"/>
                      </a:endParaRPr>
                    </a:p>
                  </a:txBody>
                  <a:tcPr marL="7620" marR="7620" marT="5715" marB="0" anchor="ctr">
                    <a:lnT w="12700" cap="flat" cmpd="sng" algn="ctr">
                      <a:solidFill>
                        <a:srgbClr val="4D4D4D"/>
                      </a:solidFill>
                      <a:prstDash val="solid"/>
                      <a:round/>
                      <a:headEnd type="none" w="med" len="med"/>
                      <a:tailEnd type="none" w="med" len="med"/>
                    </a:lnT>
                  </a:tcPr>
                </a:tc>
                <a:tc>
                  <a:txBody>
                    <a:bodyPr/>
                    <a:lstStyle/>
                    <a:p>
                      <a:pPr marL="0" marR="0" indent="0" algn="ctr" defTabSz="456986" rtl="0" eaLnBrk="1" fontAlgn="ctr" latinLnBrk="0" hangingPunct="1">
                        <a:lnSpc>
                          <a:spcPct val="100000"/>
                        </a:lnSpc>
                        <a:spcBef>
                          <a:spcPts val="0"/>
                        </a:spcBef>
                        <a:spcAft>
                          <a:spcPts val="0"/>
                        </a:spcAft>
                        <a:buClrTx/>
                        <a:buSzTx/>
                        <a:buFontTx/>
                        <a:buNone/>
                        <a:tabLst/>
                        <a:defRPr/>
                      </a:pPr>
                      <a:r>
                        <a:rPr lang="en-US" sz="900" b="0" i="0" u="none" strike="noStrike" dirty="0" smtClean="0">
                          <a:solidFill>
                            <a:schemeClr val="tx1"/>
                          </a:solidFill>
                          <a:effectLst/>
                          <a:latin typeface="+mn-lt"/>
                        </a:rPr>
                        <a:t>3</a:t>
                      </a:r>
                    </a:p>
                  </a:txBody>
                  <a:tcPr marL="7620" marR="7620" marT="5715" marB="0" anchor="ctr">
                    <a:lnT w="12700" cap="flat" cmpd="sng" algn="ctr">
                      <a:solidFill>
                        <a:srgbClr val="4D4D4D"/>
                      </a:solidFill>
                      <a:prstDash val="solid"/>
                      <a:round/>
                      <a:headEnd type="none" w="med" len="med"/>
                      <a:tailEnd type="none" w="med" len="med"/>
                    </a:lnT>
                  </a:tcPr>
                </a:tc>
                <a:tc>
                  <a:txBody>
                    <a:bodyPr/>
                    <a:lstStyle/>
                    <a:p>
                      <a:pPr marL="0" marR="0" indent="0" algn="ctr" defTabSz="456986" rtl="0" eaLnBrk="1" fontAlgn="ctr" latinLnBrk="0" hangingPunct="1">
                        <a:lnSpc>
                          <a:spcPct val="100000"/>
                        </a:lnSpc>
                        <a:spcBef>
                          <a:spcPts val="0"/>
                        </a:spcBef>
                        <a:spcAft>
                          <a:spcPts val="0"/>
                        </a:spcAft>
                        <a:buClrTx/>
                        <a:buSzTx/>
                        <a:buFontTx/>
                        <a:buNone/>
                        <a:tabLst/>
                        <a:defRPr/>
                      </a:pPr>
                      <a:r>
                        <a:rPr lang="en-US" sz="900" b="0" i="0" u="none" strike="noStrike" dirty="0" smtClean="0">
                          <a:solidFill>
                            <a:schemeClr val="tx1"/>
                          </a:solidFill>
                          <a:effectLst/>
                          <a:latin typeface="+mn-lt"/>
                        </a:rPr>
                        <a:t>1</a:t>
                      </a:r>
                    </a:p>
                  </a:txBody>
                  <a:tcPr marL="7620" marR="7620" marT="5715" marB="0" anchor="ctr">
                    <a:lnT w="12700" cap="flat" cmpd="sng" algn="ctr">
                      <a:solidFill>
                        <a:schemeClr val="tx1"/>
                      </a:solidFill>
                      <a:prstDash val="solid"/>
                      <a:round/>
                      <a:headEnd type="none" w="med" len="med"/>
                      <a:tailEnd type="none" w="med" len="med"/>
                    </a:lnT>
                  </a:tcPr>
                </a:tc>
                <a:tc>
                  <a:txBody>
                    <a:bodyPr/>
                    <a:lstStyle/>
                    <a:p>
                      <a:pPr marL="0" marR="0" indent="0" algn="ctr" defTabSz="456986" rtl="0" eaLnBrk="1" fontAlgn="ctr" latinLnBrk="0" hangingPunct="1">
                        <a:lnSpc>
                          <a:spcPct val="100000"/>
                        </a:lnSpc>
                        <a:spcBef>
                          <a:spcPts val="0"/>
                        </a:spcBef>
                        <a:spcAft>
                          <a:spcPts val="0"/>
                        </a:spcAft>
                        <a:buClrTx/>
                        <a:buSzTx/>
                        <a:buFontTx/>
                        <a:buNone/>
                        <a:tabLst/>
                        <a:defRPr/>
                      </a:pPr>
                      <a:r>
                        <a:rPr lang="en-US" sz="900" b="0" i="0" u="none" strike="noStrike" dirty="0" smtClean="0">
                          <a:solidFill>
                            <a:schemeClr val="tx1"/>
                          </a:solidFill>
                          <a:effectLst/>
                          <a:latin typeface="+mn-lt"/>
                        </a:rPr>
                        <a:t>16</a:t>
                      </a:r>
                    </a:p>
                  </a:txBody>
                  <a:tcPr marL="7620" marR="7620" marT="5715" marB="0" anchor="ctr">
                    <a:lnT w="12700" cap="flat" cmpd="sng" algn="ctr">
                      <a:solidFill>
                        <a:schemeClr val="tx1"/>
                      </a:solidFill>
                      <a:prstDash val="solid"/>
                      <a:round/>
                      <a:headEnd type="none" w="med" len="med"/>
                      <a:tailEnd type="none" w="med" len="med"/>
                    </a:lnT>
                  </a:tcPr>
                </a:tc>
              </a:tr>
              <a:tr h="176659">
                <a:tc>
                  <a:txBody>
                    <a:bodyPr/>
                    <a:lstStyle/>
                    <a:p>
                      <a:pPr algn="ctr" fontAlgn="ctr"/>
                      <a:r>
                        <a:rPr lang="en-US" sz="900" u="none" strike="noStrike" dirty="0" smtClean="0">
                          <a:effectLst/>
                          <a:latin typeface="+mn-lt"/>
                        </a:rPr>
                        <a:t>Negative </a:t>
                      </a:r>
                      <a:endParaRPr lang="en-US" sz="900" b="1" i="0" u="none" strike="noStrike" dirty="0">
                        <a:solidFill>
                          <a:schemeClr val="tx1"/>
                        </a:solidFill>
                        <a:effectLst/>
                        <a:latin typeface="+mn-lt"/>
                      </a:endParaRPr>
                    </a:p>
                  </a:txBody>
                  <a:tcPr marL="7620" marR="7620" marT="5715" marB="0" anchor="ctr">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smtClean="0">
                          <a:solidFill>
                            <a:schemeClr val="tx1"/>
                          </a:solidFill>
                          <a:effectLst/>
                          <a:latin typeface="+mn-lt"/>
                        </a:rPr>
                        <a:t>218</a:t>
                      </a:r>
                      <a:endParaRPr lang="en-US" sz="900" b="0" i="0" u="none" strike="noStrike" dirty="0">
                        <a:solidFill>
                          <a:schemeClr val="tx1"/>
                        </a:solidFill>
                        <a:effectLst/>
                        <a:latin typeface="+mn-lt"/>
                      </a:endParaRPr>
                    </a:p>
                  </a:txBody>
                  <a:tcPr marL="7620" marR="7620" marT="5715" marB="0" anchor="ctr">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smtClean="0">
                          <a:solidFill>
                            <a:schemeClr val="tx1"/>
                          </a:solidFill>
                          <a:effectLst/>
                          <a:latin typeface="+mn-lt"/>
                        </a:rPr>
                        <a:t>98</a:t>
                      </a:r>
                      <a:endParaRPr lang="en-US" sz="900" b="0" i="0" u="none" strike="noStrike" dirty="0">
                        <a:solidFill>
                          <a:schemeClr val="tx1"/>
                        </a:solidFill>
                        <a:effectLst/>
                        <a:latin typeface="+mn-lt"/>
                      </a:endParaRPr>
                    </a:p>
                  </a:txBody>
                  <a:tcPr marL="7620" marR="7620" marT="5715" marB="0" anchor="ctr">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smtClean="0">
                          <a:solidFill>
                            <a:schemeClr val="tx1"/>
                          </a:solidFill>
                          <a:effectLst/>
                          <a:latin typeface="+mn-lt"/>
                        </a:rPr>
                        <a:t>574</a:t>
                      </a:r>
                      <a:endParaRPr lang="en-US" sz="900" b="0" i="0" u="none" strike="noStrike" dirty="0">
                        <a:solidFill>
                          <a:schemeClr val="tx1"/>
                        </a:solidFill>
                        <a:effectLst/>
                        <a:latin typeface="+mn-lt"/>
                      </a:endParaRPr>
                    </a:p>
                  </a:txBody>
                  <a:tcPr marL="7620" marR="7620" marT="5715" marB="0" anchor="ctr">
                    <a:lnB w="12700" cap="flat" cmpd="sng" algn="ctr">
                      <a:solidFill>
                        <a:schemeClr val="tx1"/>
                      </a:solidFill>
                      <a:prstDash val="solid"/>
                      <a:round/>
                      <a:headEnd type="none" w="med" len="med"/>
                      <a:tailEnd type="none" w="med" len="med"/>
                    </a:lnB>
                  </a:tcPr>
                </a:tc>
              </a:tr>
            </a:tbl>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49600946"/>
              </p:ext>
            </p:extLst>
          </p:nvPr>
        </p:nvGraphicFramePr>
        <p:xfrm>
          <a:off x="7010400" y="4343400"/>
          <a:ext cx="2025650" cy="773111"/>
        </p:xfrm>
        <a:graphic>
          <a:graphicData uri="http://schemas.openxmlformats.org/drawingml/2006/table">
            <a:tbl>
              <a:tblPr>
                <a:tableStyleId>{2D5ABB26-0587-4C30-8999-92F81FD0307C}</a:tableStyleId>
              </a:tblPr>
              <a:tblGrid>
                <a:gridCol w="654050"/>
                <a:gridCol w="685800"/>
                <a:gridCol w="685800"/>
              </a:tblGrid>
              <a:tr h="419793">
                <a:tc>
                  <a:txBody>
                    <a:bodyPr/>
                    <a:lstStyle/>
                    <a:p>
                      <a:pPr algn="ctr" fontAlgn="ctr"/>
                      <a:r>
                        <a:rPr lang="en-US" sz="900" u="none" strike="noStrike" dirty="0">
                          <a:effectLst/>
                          <a:latin typeface="+mn-lt"/>
                        </a:rPr>
                        <a:t>Right </a:t>
                      </a:r>
                      <a:r>
                        <a:rPr lang="en-US" sz="900" u="none" strike="noStrike" dirty="0" smtClean="0">
                          <a:effectLst/>
                          <a:latin typeface="+mn-lt"/>
                        </a:rPr>
                        <a:t>colon</a:t>
                      </a:r>
                    </a:p>
                    <a:p>
                      <a:pPr algn="ctr" fontAlgn="ctr"/>
                      <a:r>
                        <a:rPr lang="en-US" sz="900" u="none" strike="noStrike" dirty="0" smtClean="0">
                          <a:effectLst/>
                          <a:latin typeface="+mn-lt"/>
                        </a:rPr>
                        <a:t>(n=158</a:t>
                      </a:r>
                      <a:r>
                        <a:rPr lang="en-US" sz="900" u="none" strike="noStrike" baseline="0" dirty="0" smtClean="0">
                          <a:effectLst/>
                          <a:latin typeface="+mn-lt"/>
                        </a:rPr>
                        <a:t>)</a:t>
                      </a:r>
                      <a:endParaRPr lang="en-US" sz="900" b="1" i="0" u="none" strike="noStrike" dirty="0">
                        <a:solidFill>
                          <a:schemeClr val="tx1"/>
                        </a:solidFill>
                        <a:effectLst/>
                        <a:latin typeface="+mn-lt"/>
                      </a:endParaRPr>
                    </a:p>
                  </a:txBody>
                  <a:tcPr marL="7620" marR="7620" marT="5715" marB="0" anchor="ctr">
                    <a:lnT w="12700" cap="flat" cmpd="sng" algn="ctr">
                      <a:solidFill>
                        <a:srgbClr val="4D4D4D"/>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baseline="0" dirty="0" smtClean="0">
                          <a:effectLst/>
                          <a:latin typeface="+mn-lt"/>
                        </a:rPr>
                        <a:t>Descending (n=59)</a:t>
                      </a:r>
                      <a:endParaRPr lang="en-US" sz="900" b="1" i="0" u="none" strike="noStrike" dirty="0">
                        <a:solidFill>
                          <a:schemeClr val="tx1"/>
                        </a:solidFill>
                        <a:effectLst/>
                        <a:latin typeface="+mn-lt"/>
                      </a:endParaRPr>
                    </a:p>
                  </a:txBody>
                  <a:tcPr marL="7620" marR="7620" marT="5715" marB="0" anchor="ctr">
                    <a:lnT w="12700" cap="flat" cmpd="sng" algn="ctr">
                      <a:solidFill>
                        <a:srgbClr val="4D4D4D"/>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smtClean="0">
                          <a:effectLst/>
                          <a:latin typeface="+mn-lt"/>
                        </a:rPr>
                        <a:t>Rectum</a:t>
                      </a:r>
                    </a:p>
                    <a:p>
                      <a:pPr algn="ctr" fontAlgn="ctr"/>
                      <a:r>
                        <a:rPr lang="en-US" sz="900" u="none" strike="noStrike" dirty="0" smtClean="0">
                          <a:effectLst/>
                          <a:latin typeface="+mn-lt"/>
                        </a:rPr>
                        <a:t>(n</a:t>
                      </a:r>
                      <a:r>
                        <a:rPr lang="en-US" sz="900" u="none" strike="noStrike" baseline="0" dirty="0" smtClean="0">
                          <a:effectLst/>
                          <a:latin typeface="+mn-lt"/>
                        </a:rPr>
                        <a:t>=279)</a:t>
                      </a:r>
                      <a:endParaRPr lang="en-US" sz="900" b="1" i="0" u="none" strike="noStrike" dirty="0">
                        <a:solidFill>
                          <a:schemeClr val="tx1"/>
                        </a:solidFill>
                        <a:effectLst/>
                        <a:latin typeface="+mn-lt"/>
                      </a:endParaRPr>
                    </a:p>
                  </a:txBody>
                  <a:tcPr marL="7620" marR="7620" marT="5715" marB="0" anchor="ctr">
                    <a:lnT w="12700" cap="flat" cmpd="sng" algn="ctr">
                      <a:solidFill>
                        <a:srgbClr val="4D4D4D"/>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659">
                <a:tc>
                  <a:txBody>
                    <a:bodyPr/>
                    <a:lstStyle/>
                    <a:p>
                      <a:pPr marL="0" marR="0" indent="0" algn="ctr" defTabSz="456986" rtl="0" eaLnBrk="1" fontAlgn="ctr" latinLnBrk="0" hangingPunct="1">
                        <a:lnSpc>
                          <a:spcPct val="100000"/>
                        </a:lnSpc>
                        <a:spcBef>
                          <a:spcPts val="0"/>
                        </a:spcBef>
                        <a:spcAft>
                          <a:spcPts val="0"/>
                        </a:spcAft>
                        <a:buClrTx/>
                        <a:buSzTx/>
                        <a:buFontTx/>
                        <a:buNone/>
                        <a:tabLst/>
                        <a:defRPr/>
                      </a:pPr>
                      <a:r>
                        <a:rPr lang="en-US" sz="900" b="0" i="0" u="none" strike="noStrike" dirty="0" smtClean="0">
                          <a:solidFill>
                            <a:schemeClr val="tx1"/>
                          </a:solidFill>
                          <a:effectLst/>
                          <a:latin typeface="+mn-lt"/>
                        </a:rPr>
                        <a:t>2</a:t>
                      </a:r>
                    </a:p>
                  </a:txBody>
                  <a:tcPr marL="7620" marR="7620" marT="5715" marB="0" anchor="ctr">
                    <a:lnT w="12700" cap="flat" cmpd="sng" algn="ctr">
                      <a:solidFill>
                        <a:schemeClr val="tx1"/>
                      </a:solidFill>
                      <a:prstDash val="solid"/>
                      <a:round/>
                      <a:headEnd type="none" w="med" len="med"/>
                      <a:tailEnd type="none" w="med" len="med"/>
                    </a:lnT>
                  </a:tcPr>
                </a:tc>
                <a:tc>
                  <a:txBody>
                    <a:bodyPr/>
                    <a:lstStyle/>
                    <a:p>
                      <a:pPr marL="0" marR="0" indent="0" algn="ctr" defTabSz="456986" rtl="0" eaLnBrk="1" fontAlgn="ctr" latinLnBrk="0" hangingPunct="1">
                        <a:lnSpc>
                          <a:spcPct val="100000"/>
                        </a:lnSpc>
                        <a:spcBef>
                          <a:spcPts val="0"/>
                        </a:spcBef>
                        <a:spcAft>
                          <a:spcPts val="0"/>
                        </a:spcAft>
                        <a:buClrTx/>
                        <a:buSzTx/>
                        <a:buFontTx/>
                        <a:buNone/>
                        <a:tabLst/>
                        <a:defRPr/>
                      </a:pPr>
                      <a:r>
                        <a:rPr lang="en-US" sz="900" b="0" i="0" u="none" strike="noStrike" dirty="0" smtClean="0">
                          <a:solidFill>
                            <a:schemeClr val="tx1"/>
                          </a:solidFill>
                          <a:effectLst/>
                          <a:latin typeface="+mn-lt"/>
                        </a:rPr>
                        <a:t>2</a:t>
                      </a:r>
                    </a:p>
                  </a:txBody>
                  <a:tcPr marL="7620" marR="7620" marT="5715" marB="0" anchor="ctr">
                    <a:lnT w="12700" cap="flat" cmpd="sng" algn="ctr">
                      <a:solidFill>
                        <a:schemeClr val="tx1"/>
                      </a:solidFill>
                      <a:prstDash val="solid"/>
                      <a:round/>
                      <a:headEnd type="none" w="med" len="med"/>
                      <a:tailEnd type="none" w="med" len="med"/>
                    </a:lnT>
                  </a:tcPr>
                </a:tc>
                <a:tc>
                  <a:txBody>
                    <a:bodyPr/>
                    <a:lstStyle/>
                    <a:p>
                      <a:pPr marL="0" marR="0" indent="0" algn="ctr" defTabSz="456986" rtl="0" eaLnBrk="1" fontAlgn="ctr" latinLnBrk="0" hangingPunct="1">
                        <a:lnSpc>
                          <a:spcPct val="100000"/>
                        </a:lnSpc>
                        <a:spcBef>
                          <a:spcPts val="0"/>
                        </a:spcBef>
                        <a:spcAft>
                          <a:spcPts val="0"/>
                        </a:spcAft>
                        <a:buClrTx/>
                        <a:buSzTx/>
                        <a:buFontTx/>
                        <a:buNone/>
                        <a:tabLst/>
                        <a:defRPr/>
                      </a:pPr>
                      <a:r>
                        <a:rPr lang="en-US" sz="900" b="0" i="0" u="none" strike="noStrike" dirty="0" smtClean="0">
                          <a:solidFill>
                            <a:schemeClr val="tx1"/>
                          </a:solidFill>
                          <a:effectLst/>
                          <a:latin typeface="+mn-lt"/>
                        </a:rPr>
                        <a:t>15</a:t>
                      </a:r>
                    </a:p>
                  </a:txBody>
                  <a:tcPr marL="7620" marR="7620" marT="5715" marB="0" anchor="ctr">
                    <a:lnT w="12700" cap="flat" cmpd="sng" algn="ctr">
                      <a:solidFill>
                        <a:schemeClr val="tx1"/>
                      </a:solidFill>
                      <a:prstDash val="solid"/>
                      <a:round/>
                      <a:headEnd type="none" w="med" len="med"/>
                      <a:tailEnd type="none" w="med" len="med"/>
                    </a:lnT>
                  </a:tcPr>
                </a:tc>
              </a:tr>
              <a:tr h="176659">
                <a:tc>
                  <a:txBody>
                    <a:bodyPr/>
                    <a:lstStyle/>
                    <a:p>
                      <a:pPr algn="ctr" fontAlgn="ctr"/>
                      <a:r>
                        <a:rPr lang="en-US" sz="900" b="0" i="0" u="none" strike="noStrike" dirty="0" smtClean="0">
                          <a:solidFill>
                            <a:schemeClr val="tx1"/>
                          </a:solidFill>
                          <a:effectLst/>
                          <a:latin typeface="+mn-lt"/>
                        </a:rPr>
                        <a:t>156</a:t>
                      </a:r>
                      <a:endParaRPr lang="en-US" sz="900" b="0" i="0" u="none" strike="noStrike" dirty="0">
                        <a:solidFill>
                          <a:schemeClr val="tx1"/>
                        </a:solidFill>
                        <a:effectLst/>
                        <a:latin typeface="+mn-lt"/>
                      </a:endParaRPr>
                    </a:p>
                  </a:txBody>
                  <a:tcPr marL="7620" marR="7620" marT="5715" marB="0" anchor="ctr">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smtClean="0">
                          <a:solidFill>
                            <a:schemeClr val="tx1"/>
                          </a:solidFill>
                          <a:effectLst/>
                          <a:latin typeface="+mn-lt"/>
                        </a:rPr>
                        <a:t>57</a:t>
                      </a:r>
                      <a:endParaRPr lang="en-US" sz="900" b="0" i="0" u="none" strike="noStrike" dirty="0">
                        <a:solidFill>
                          <a:schemeClr val="tx1"/>
                        </a:solidFill>
                        <a:effectLst/>
                        <a:latin typeface="+mn-lt"/>
                      </a:endParaRPr>
                    </a:p>
                  </a:txBody>
                  <a:tcPr marL="7620" marR="7620" marT="5715" marB="0" anchor="ctr">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smtClean="0">
                          <a:solidFill>
                            <a:schemeClr val="tx1"/>
                          </a:solidFill>
                          <a:effectLst/>
                          <a:latin typeface="+mn-lt"/>
                        </a:rPr>
                        <a:t>264</a:t>
                      </a:r>
                      <a:endParaRPr lang="en-US" sz="900" b="0" i="0" u="none" strike="noStrike" dirty="0">
                        <a:solidFill>
                          <a:schemeClr val="tx1"/>
                        </a:solidFill>
                        <a:effectLst/>
                        <a:latin typeface="+mn-lt"/>
                      </a:endParaRPr>
                    </a:p>
                  </a:txBody>
                  <a:tcPr marL="7620" marR="7620" marT="5715" marB="0" anchor="ctr">
                    <a:lnB w="12700" cap="flat" cmpd="sng" algn="ctr">
                      <a:solidFill>
                        <a:schemeClr val="tx1"/>
                      </a:solidFill>
                      <a:prstDash val="solid"/>
                      <a:round/>
                      <a:headEnd type="none" w="med" len="med"/>
                      <a:tailEnd type="none" w="med" len="med"/>
                    </a:lnB>
                  </a:tcPr>
                </a:tc>
              </a:tr>
            </a:tbl>
          </a:graphicData>
        </a:graphic>
      </p:graphicFrame>
      <p:cxnSp>
        <p:nvCxnSpPr>
          <p:cNvPr id="35" name="Straight Connector 34"/>
          <p:cNvCxnSpPr/>
          <p:nvPr/>
        </p:nvCxnSpPr>
        <p:spPr>
          <a:xfrm>
            <a:off x="1374371" y="2211183"/>
            <a:ext cx="0" cy="571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rot="16200000">
            <a:off x="-207483" y="3077815"/>
            <a:ext cx="968535" cy="276999"/>
          </a:xfrm>
          <a:prstGeom prst="rect">
            <a:avLst/>
          </a:prstGeom>
          <a:noFill/>
        </p:spPr>
        <p:txBody>
          <a:bodyPr wrap="none" rtlCol="0">
            <a:spAutoFit/>
          </a:bodyPr>
          <a:lstStyle/>
          <a:p>
            <a:r>
              <a:rPr lang="en-GB" sz="1200" dirty="0" smtClean="0"/>
              <a:t>Percentage</a:t>
            </a:r>
            <a:endParaRPr lang="en-GB" sz="1200" dirty="0"/>
          </a:p>
        </p:txBody>
      </p:sp>
      <p:graphicFrame>
        <p:nvGraphicFramePr>
          <p:cNvPr id="38" name="Chart 37"/>
          <p:cNvGraphicFramePr/>
          <p:nvPr>
            <p:extLst>
              <p:ext uri="{D42A27DB-BD31-4B8C-83A1-F6EECF244321}">
                <p14:modId xmlns:p14="http://schemas.microsoft.com/office/powerpoint/2010/main" val="1279812654"/>
              </p:ext>
            </p:extLst>
          </p:nvPr>
        </p:nvGraphicFramePr>
        <p:xfrm>
          <a:off x="4326652" y="2259582"/>
          <a:ext cx="4718304" cy="2150969"/>
        </p:xfrm>
        <a:graphic>
          <a:graphicData uri="http://schemas.openxmlformats.org/drawingml/2006/chart">
            <c:chart xmlns:c="http://schemas.openxmlformats.org/drawingml/2006/chart" xmlns:r="http://schemas.openxmlformats.org/officeDocument/2006/relationships" r:id="rId3"/>
          </a:graphicData>
        </a:graphic>
      </p:graphicFrame>
      <p:sp>
        <p:nvSpPr>
          <p:cNvPr id="39" name="TextBox 38"/>
          <p:cNvSpPr txBox="1"/>
          <p:nvPr/>
        </p:nvSpPr>
        <p:spPr>
          <a:xfrm rot="16200000">
            <a:off x="3780253" y="3041075"/>
            <a:ext cx="968535" cy="276999"/>
          </a:xfrm>
          <a:prstGeom prst="rect">
            <a:avLst/>
          </a:prstGeom>
          <a:noFill/>
        </p:spPr>
        <p:txBody>
          <a:bodyPr wrap="none" rtlCol="0">
            <a:spAutoFit/>
          </a:bodyPr>
          <a:lstStyle/>
          <a:p>
            <a:r>
              <a:rPr lang="en-GB" sz="1200" dirty="0" smtClean="0"/>
              <a:t>Percentage</a:t>
            </a:r>
            <a:endParaRPr lang="en-GB" sz="1200" dirty="0"/>
          </a:p>
        </p:txBody>
      </p:sp>
    </p:spTree>
    <p:extLst>
      <p:ext uri="{BB962C8B-B14F-4D97-AF65-F5344CB8AC3E}">
        <p14:creationId xmlns:p14="http://schemas.microsoft.com/office/powerpoint/2010/main" val="12799165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523: Sidedness matters: Surrogate biomarkers prognosticate colorectal cancer upon anatomic </a:t>
            </a:r>
            <a:r>
              <a:rPr lang="en-GB" dirty="0" smtClean="0"/>
              <a:t>location – Ben-</a:t>
            </a:r>
            <a:r>
              <a:rPr lang="en-GB" dirty="0" err="1" smtClean="0"/>
              <a:t>Aharon</a:t>
            </a:r>
            <a:r>
              <a:rPr lang="en-GB" dirty="0" smtClean="0"/>
              <a:t> I, et al</a:t>
            </a:r>
            <a:endParaRPr lang="en-GB" dirty="0"/>
          </a:p>
        </p:txBody>
      </p:sp>
      <p:sp>
        <p:nvSpPr>
          <p:cNvPr id="3" name="Content Placeholder 2"/>
          <p:cNvSpPr>
            <a:spLocks noGrp="1"/>
          </p:cNvSpPr>
          <p:nvPr>
            <p:ph idx="1"/>
          </p:nvPr>
        </p:nvSpPr>
        <p:spPr>
          <a:xfrm>
            <a:off x="365124" y="1254035"/>
            <a:ext cx="8413751" cy="2198849"/>
          </a:xfrm>
        </p:spPr>
        <p:txBody>
          <a:bodyPr/>
          <a:lstStyle/>
          <a:p>
            <a:pPr marL="0" indent="0">
              <a:buNone/>
            </a:pPr>
            <a:r>
              <a:rPr lang="en-GB" b="1" dirty="0" smtClean="0"/>
              <a:t>Study objective</a:t>
            </a:r>
          </a:p>
          <a:p>
            <a:r>
              <a:rPr lang="en-GB" dirty="0" smtClean="0"/>
              <a:t>To evaluate whether the 12-gene </a:t>
            </a:r>
            <a:r>
              <a:rPr lang="en-GB" dirty="0" err="1" smtClean="0"/>
              <a:t>oncotype</a:t>
            </a:r>
            <a:r>
              <a:rPr lang="en-GB" dirty="0" smtClean="0"/>
              <a:t> DX score and/or CDX2 status correlate with primary tumour location, and whether location reflects differential prognosis in stage II and stage III CRC</a:t>
            </a:r>
          </a:p>
          <a:p>
            <a:pPr marL="0" indent="0">
              <a:buNone/>
            </a:pPr>
            <a:endParaRPr lang="en-GB" sz="400" b="1" dirty="0" smtClean="0"/>
          </a:p>
          <a:p>
            <a:pPr marL="0" indent="0">
              <a:buNone/>
            </a:pPr>
            <a:r>
              <a:rPr lang="en-GB" b="1" dirty="0" smtClean="0"/>
              <a:t>Methods</a:t>
            </a:r>
            <a:endParaRPr lang="en-GB" dirty="0" smtClean="0"/>
          </a:p>
          <a:p>
            <a:r>
              <a:rPr lang="en-GB" dirty="0" smtClean="0"/>
              <a:t>Retrospective analysis of patients with T3 MMR-P stage II CRC for whom the 12-gene assay was performed, and a subgroup of patients with stage III CRC</a:t>
            </a:r>
          </a:p>
          <a:p>
            <a:r>
              <a:rPr lang="en-GB" dirty="0" smtClean="0"/>
              <a:t>CDX2 expression reviewed in those diagnosed in 2016</a:t>
            </a:r>
            <a:endParaRPr lang="en-GB" dirty="0"/>
          </a:p>
        </p:txBody>
      </p:sp>
      <p:sp>
        <p:nvSpPr>
          <p:cNvPr id="4" name="Text Placeholder 3"/>
          <p:cNvSpPr>
            <a:spLocks noGrp="1"/>
          </p:cNvSpPr>
          <p:nvPr>
            <p:ph type="body" sz="quarter" idx="10"/>
          </p:nvPr>
        </p:nvSpPr>
        <p:spPr/>
        <p:txBody>
          <a:bodyPr/>
          <a:lstStyle/>
          <a:p>
            <a:r>
              <a:rPr lang="en-GB" dirty="0" smtClean="0"/>
              <a:t>*Pathological </a:t>
            </a:r>
            <a:r>
              <a:rPr lang="en-GB" dirty="0"/>
              <a:t>report not </a:t>
            </a:r>
            <a:r>
              <a:rPr lang="en-GB" dirty="0" smtClean="0"/>
              <a:t>available</a:t>
            </a:r>
            <a:endParaRPr lang="en-GB" dirty="0"/>
          </a:p>
        </p:txBody>
      </p:sp>
      <p:sp>
        <p:nvSpPr>
          <p:cNvPr id="5" name="Text Placeholder 4"/>
          <p:cNvSpPr>
            <a:spLocks noGrp="1"/>
          </p:cNvSpPr>
          <p:nvPr>
            <p:ph type="body" sz="quarter" idx="11"/>
          </p:nvPr>
        </p:nvSpPr>
        <p:spPr>
          <a:xfrm>
            <a:off x="4543866" y="6096000"/>
            <a:ext cx="4235010" cy="487363"/>
          </a:xfrm>
        </p:spPr>
        <p:txBody>
          <a:bodyPr/>
          <a:lstStyle/>
          <a:p>
            <a:r>
              <a:rPr lang="en-GB" dirty="0" smtClean="0"/>
              <a:t>Ben-</a:t>
            </a:r>
            <a:r>
              <a:rPr lang="en-GB" dirty="0" err="1" smtClean="0"/>
              <a:t>Aharon</a:t>
            </a:r>
            <a:r>
              <a:rPr lang="en-GB" dirty="0" smtClean="0"/>
              <a:t> I,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523</a:t>
            </a:r>
            <a:endParaRPr lang="en-GB" dirty="0"/>
          </a:p>
        </p:txBody>
      </p:sp>
      <p:sp>
        <p:nvSpPr>
          <p:cNvPr id="7" name="AutoShape 12"/>
          <p:cNvSpPr>
            <a:spLocks noChangeArrowheads="1"/>
          </p:cNvSpPr>
          <p:nvPr/>
        </p:nvSpPr>
        <p:spPr bwMode="auto">
          <a:xfrm>
            <a:off x="381000" y="4648200"/>
            <a:ext cx="2057399" cy="8382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ea typeface="SimSun" pitchFamily="2" charset="-122"/>
              </a:rPr>
              <a:t>All patients for whom </a:t>
            </a:r>
            <a:r>
              <a:rPr lang="en-GB" altLang="zh-CN" sz="1400" dirty="0" err="1" smtClean="0">
                <a:solidFill>
                  <a:srgbClr val="FFFFFF"/>
                </a:solidFill>
                <a:ea typeface="SimSun" pitchFamily="2" charset="-122"/>
              </a:rPr>
              <a:t>oncotype</a:t>
            </a:r>
            <a:r>
              <a:rPr lang="en-GB" altLang="zh-CN" sz="1400" dirty="0" smtClean="0">
                <a:solidFill>
                  <a:srgbClr val="FFFFFF"/>
                </a:solidFill>
                <a:ea typeface="SimSun" pitchFamily="2" charset="-122"/>
              </a:rPr>
              <a:t> DX was performed</a:t>
            </a:r>
          </a:p>
          <a:p>
            <a:pPr algn="ctr" defTabSz="892175" eaLnBrk="0" hangingPunct="0"/>
            <a:r>
              <a:rPr lang="en-GB" altLang="zh-CN" sz="1400" dirty="0" smtClean="0">
                <a:solidFill>
                  <a:srgbClr val="FFFFFF"/>
                </a:solidFill>
                <a:ea typeface="SimSun" pitchFamily="2" charset="-122"/>
              </a:rPr>
              <a:t>(n=1370)</a:t>
            </a:r>
            <a:endParaRPr lang="en-GB" altLang="zh-CN" sz="1400" dirty="0">
              <a:solidFill>
                <a:srgbClr val="FFFFFF"/>
              </a:solidFill>
              <a:ea typeface="SimSun" pitchFamily="2" charset="-122"/>
            </a:endParaRPr>
          </a:p>
        </p:txBody>
      </p:sp>
      <p:cxnSp>
        <p:nvCxnSpPr>
          <p:cNvPr id="8" name="AutoShape 19"/>
          <p:cNvCxnSpPr>
            <a:cxnSpLocks noChangeShapeType="1"/>
            <a:stCxn id="7" idx="3"/>
            <a:endCxn id="10" idx="1"/>
          </p:cNvCxnSpPr>
          <p:nvPr/>
        </p:nvCxnSpPr>
        <p:spPr bwMode="auto">
          <a:xfrm flipV="1">
            <a:off x="2438399" y="4309619"/>
            <a:ext cx="996288" cy="757681"/>
          </a:xfrm>
          <a:prstGeom prst="straightConnector1">
            <a:avLst/>
          </a:prstGeom>
          <a:noFill/>
          <a:ln w="57150">
            <a:solidFill>
              <a:schemeClr val="bg2">
                <a:lumMod val="60000"/>
                <a:lumOff val="40000"/>
              </a:schemeClr>
            </a:solidFill>
            <a:round/>
            <a:headEnd/>
            <a:tailEnd type="triangle" w="med" len="med"/>
          </a:ln>
        </p:spPr>
      </p:cxnSp>
      <p:sp>
        <p:nvSpPr>
          <p:cNvPr id="9" name="AutoShape 9"/>
          <p:cNvSpPr>
            <a:spLocks noChangeArrowheads="1"/>
          </p:cNvSpPr>
          <p:nvPr/>
        </p:nvSpPr>
        <p:spPr bwMode="auto">
          <a:xfrm>
            <a:off x="5602072" y="3605712"/>
            <a:ext cx="1179728" cy="52065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ctr" defTabSz="892175" eaLnBrk="0" hangingPunct="0">
              <a:spcAft>
                <a:spcPct val="30000"/>
              </a:spcAft>
            </a:pPr>
            <a:r>
              <a:rPr lang="en-GB" altLang="zh-CN" sz="1400" dirty="0" smtClean="0">
                <a:solidFill>
                  <a:srgbClr val="FFFFFF"/>
                </a:solidFill>
                <a:ea typeface="SimSun" pitchFamily="2" charset="-122"/>
              </a:rPr>
              <a:t>Excluded*</a:t>
            </a:r>
            <a:br>
              <a:rPr lang="en-GB" altLang="zh-CN" sz="1400" dirty="0" smtClean="0">
                <a:solidFill>
                  <a:srgbClr val="FFFFFF"/>
                </a:solidFill>
                <a:ea typeface="SimSun" pitchFamily="2" charset="-122"/>
              </a:rPr>
            </a:br>
            <a:r>
              <a:rPr lang="en-GB" altLang="zh-CN" sz="1400" dirty="0" smtClean="0">
                <a:solidFill>
                  <a:srgbClr val="FFFFFF"/>
                </a:solidFill>
                <a:ea typeface="SimSun" pitchFamily="2" charset="-122"/>
              </a:rPr>
              <a:t>(n=13)</a:t>
            </a:r>
            <a:endParaRPr lang="en-GB" altLang="zh-CN" sz="1400" dirty="0">
              <a:solidFill>
                <a:srgbClr val="FFFFFF"/>
              </a:solidFill>
              <a:ea typeface="SimSun" pitchFamily="2" charset="-122"/>
            </a:endParaRPr>
          </a:p>
        </p:txBody>
      </p:sp>
      <p:sp>
        <p:nvSpPr>
          <p:cNvPr id="10" name="AutoShape 12"/>
          <p:cNvSpPr>
            <a:spLocks noChangeArrowheads="1"/>
          </p:cNvSpPr>
          <p:nvPr/>
        </p:nvSpPr>
        <p:spPr bwMode="auto">
          <a:xfrm>
            <a:off x="3434687" y="3971038"/>
            <a:ext cx="2014986" cy="677162"/>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ea typeface="SimSun" pitchFamily="2" charset="-122"/>
              </a:rPr>
              <a:t>MMR-P stage II</a:t>
            </a:r>
          </a:p>
          <a:p>
            <a:pPr algn="ctr" defTabSz="892175" eaLnBrk="0" hangingPunct="0"/>
            <a:r>
              <a:rPr lang="en-GB" altLang="zh-CN" sz="1400" dirty="0" smtClean="0">
                <a:solidFill>
                  <a:srgbClr val="FFFFFF"/>
                </a:solidFill>
                <a:ea typeface="SimSun" pitchFamily="2" charset="-122"/>
              </a:rPr>
              <a:t>(n=1159)</a:t>
            </a:r>
            <a:endParaRPr lang="en-GB" altLang="zh-CN" sz="1400" dirty="0">
              <a:solidFill>
                <a:srgbClr val="FFFFFF"/>
              </a:solidFill>
              <a:ea typeface="SimSun" pitchFamily="2" charset="-122"/>
            </a:endParaRPr>
          </a:p>
        </p:txBody>
      </p:sp>
      <p:sp>
        <p:nvSpPr>
          <p:cNvPr id="11" name="AutoShape 12"/>
          <p:cNvSpPr>
            <a:spLocks noChangeArrowheads="1"/>
          </p:cNvSpPr>
          <p:nvPr/>
        </p:nvSpPr>
        <p:spPr bwMode="auto">
          <a:xfrm>
            <a:off x="3429000" y="4724400"/>
            <a:ext cx="2014986" cy="6477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ea typeface="SimSun" pitchFamily="2" charset="-122"/>
              </a:rPr>
              <a:t>Stage III</a:t>
            </a:r>
          </a:p>
          <a:p>
            <a:pPr algn="ctr" defTabSz="892175" eaLnBrk="0" hangingPunct="0"/>
            <a:r>
              <a:rPr lang="en-GB" altLang="zh-CN" sz="1400" dirty="0" smtClean="0">
                <a:solidFill>
                  <a:srgbClr val="FFFFFF"/>
                </a:solidFill>
                <a:ea typeface="SimSun" pitchFamily="2" charset="-122"/>
              </a:rPr>
              <a:t>(n=133)</a:t>
            </a:r>
            <a:endParaRPr lang="en-GB" altLang="zh-CN" sz="1400" dirty="0">
              <a:solidFill>
                <a:srgbClr val="FFFFFF"/>
              </a:solidFill>
              <a:ea typeface="SimSun" pitchFamily="2" charset="-122"/>
            </a:endParaRPr>
          </a:p>
        </p:txBody>
      </p:sp>
      <p:sp>
        <p:nvSpPr>
          <p:cNvPr id="12" name="AutoShape 12"/>
          <p:cNvSpPr>
            <a:spLocks noChangeArrowheads="1"/>
          </p:cNvSpPr>
          <p:nvPr/>
        </p:nvSpPr>
        <p:spPr bwMode="auto">
          <a:xfrm>
            <a:off x="3429000" y="5486400"/>
            <a:ext cx="2014986" cy="685800"/>
          </a:xfrm>
          <a:prstGeom prst="roundRect">
            <a:avLst>
              <a:gd name="adj" fmla="val 0"/>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dirty="0" smtClean="0">
                <a:ea typeface="SimSun" pitchFamily="2" charset="-122"/>
              </a:rPr>
              <a:t>Stage II rectal cancer</a:t>
            </a:r>
          </a:p>
          <a:p>
            <a:pPr algn="ctr" defTabSz="892175" eaLnBrk="0" hangingPunct="0"/>
            <a:r>
              <a:rPr lang="en-GB" altLang="zh-CN" sz="1400" dirty="0" smtClean="0">
                <a:ea typeface="SimSun" pitchFamily="2" charset="-122"/>
              </a:rPr>
              <a:t>(n=78)</a:t>
            </a:r>
            <a:endParaRPr lang="en-GB" altLang="zh-CN" sz="1400" dirty="0">
              <a:ea typeface="SimSun" pitchFamily="2" charset="-122"/>
            </a:endParaRPr>
          </a:p>
        </p:txBody>
      </p:sp>
      <p:sp>
        <p:nvSpPr>
          <p:cNvPr id="13" name="AutoShape 12"/>
          <p:cNvSpPr>
            <a:spLocks noChangeArrowheads="1"/>
          </p:cNvSpPr>
          <p:nvPr/>
        </p:nvSpPr>
        <p:spPr bwMode="auto">
          <a:xfrm>
            <a:off x="6900414" y="3886200"/>
            <a:ext cx="2014986" cy="8382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ea typeface="SimSun" pitchFamily="2" charset="-122"/>
              </a:rPr>
              <a:t>Eligible for analysis</a:t>
            </a:r>
          </a:p>
          <a:p>
            <a:pPr algn="ctr" defTabSz="892175" eaLnBrk="0" hangingPunct="0"/>
            <a:r>
              <a:rPr lang="en-GB" altLang="zh-CN" sz="1400" dirty="0" smtClean="0">
                <a:solidFill>
                  <a:srgbClr val="FFFFFF"/>
                </a:solidFill>
                <a:ea typeface="SimSun" pitchFamily="2" charset="-122"/>
              </a:rPr>
              <a:t>(stage II n=1147)</a:t>
            </a:r>
          </a:p>
          <a:p>
            <a:pPr algn="ctr" defTabSz="892175" eaLnBrk="0" hangingPunct="0"/>
            <a:r>
              <a:rPr lang="en-GB" altLang="zh-CN" sz="1400" dirty="0" smtClean="0">
                <a:solidFill>
                  <a:srgbClr val="FFFFFF"/>
                </a:solidFill>
                <a:ea typeface="SimSun" pitchFamily="2" charset="-122"/>
              </a:rPr>
              <a:t>(stage III n=132)</a:t>
            </a:r>
            <a:endParaRPr lang="en-GB" altLang="zh-CN" sz="1400" dirty="0">
              <a:solidFill>
                <a:srgbClr val="FFFFFF"/>
              </a:solidFill>
              <a:ea typeface="SimSun" pitchFamily="2" charset="-122"/>
            </a:endParaRPr>
          </a:p>
        </p:txBody>
      </p:sp>
      <p:sp>
        <p:nvSpPr>
          <p:cNvPr id="14" name="AutoShape 12"/>
          <p:cNvSpPr>
            <a:spLocks noChangeArrowheads="1"/>
          </p:cNvSpPr>
          <p:nvPr/>
        </p:nvSpPr>
        <p:spPr bwMode="auto">
          <a:xfrm>
            <a:off x="6900414" y="5105400"/>
            <a:ext cx="2014986" cy="8382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ea typeface="SimSun" pitchFamily="2" charset="-122"/>
              </a:rPr>
              <a:t>CDX2 eligible for analysis</a:t>
            </a:r>
          </a:p>
          <a:p>
            <a:pPr algn="ctr" defTabSz="892175" eaLnBrk="0" hangingPunct="0"/>
            <a:r>
              <a:rPr lang="en-GB" altLang="zh-CN" sz="1400" dirty="0" smtClean="0">
                <a:solidFill>
                  <a:srgbClr val="FFFFFF"/>
                </a:solidFill>
                <a:ea typeface="SimSun" pitchFamily="2" charset="-122"/>
              </a:rPr>
              <a:t>(stage II n=109)</a:t>
            </a:r>
          </a:p>
        </p:txBody>
      </p:sp>
      <p:cxnSp>
        <p:nvCxnSpPr>
          <p:cNvPr id="17" name="AutoShape 19"/>
          <p:cNvCxnSpPr>
            <a:cxnSpLocks noChangeShapeType="1"/>
            <a:stCxn id="7" idx="3"/>
            <a:endCxn id="11" idx="1"/>
          </p:cNvCxnSpPr>
          <p:nvPr/>
        </p:nvCxnSpPr>
        <p:spPr bwMode="auto">
          <a:xfrm flipV="1">
            <a:off x="2438399" y="5048250"/>
            <a:ext cx="990601" cy="19050"/>
          </a:xfrm>
          <a:prstGeom prst="straightConnector1">
            <a:avLst/>
          </a:prstGeom>
          <a:noFill/>
          <a:ln w="57150">
            <a:solidFill>
              <a:schemeClr val="bg2">
                <a:lumMod val="60000"/>
                <a:lumOff val="40000"/>
              </a:schemeClr>
            </a:solidFill>
            <a:round/>
            <a:headEnd/>
            <a:tailEnd type="triangle" w="med" len="med"/>
          </a:ln>
        </p:spPr>
      </p:cxnSp>
      <p:cxnSp>
        <p:nvCxnSpPr>
          <p:cNvPr id="20" name="AutoShape 19"/>
          <p:cNvCxnSpPr>
            <a:cxnSpLocks noChangeShapeType="1"/>
            <a:stCxn id="7" idx="3"/>
            <a:endCxn id="12" idx="1"/>
          </p:cNvCxnSpPr>
          <p:nvPr/>
        </p:nvCxnSpPr>
        <p:spPr bwMode="auto">
          <a:xfrm>
            <a:off x="2438399" y="5067300"/>
            <a:ext cx="990601" cy="762000"/>
          </a:xfrm>
          <a:prstGeom prst="straightConnector1">
            <a:avLst/>
          </a:prstGeom>
          <a:noFill/>
          <a:ln w="57150">
            <a:solidFill>
              <a:schemeClr val="bg2">
                <a:lumMod val="60000"/>
                <a:lumOff val="40000"/>
              </a:schemeClr>
            </a:solidFill>
            <a:round/>
            <a:headEnd/>
            <a:tailEnd type="triangle" w="med" len="med"/>
          </a:ln>
        </p:spPr>
      </p:cxnSp>
      <p:cxnSp>
        <p:nvCxnSpPr>
          <p:cNvPr id="23" name="AutoShape 19"/>
          <p:cNvCxnSpPr>
            <a:cxnSpLocks noChangeShapeType="1"/>
            <a:stCxn id="10" idx="3"/>
            <a:endCxn id="13" idx="1"/>
          </p:cNvCxnSpPr>
          <p:nvPr/>
        </p:nvCxnSpPr>
        <p:spPr bwMode="auto">
          <a:xfrm flipV="1">
            <a:off x="5449673" y="4305300"/>
            <a:ext cx="1450741" cy="4319"/>
          </a:xfrm>
          <a:prstGeom prst="straightConnector1">
            <a:avLst/>
          </a:prstGeom>
          <a:noFill/>
          <a:ln w="57150">
            <a:solidFill>
              <a:schemeClr val="bg2">
                <a:lumMod val="60000"/>
                <a:lumOff val="40000"/>
              </a:schemeClr>
            </a:solidFill>
            <a:round/>
            <a:headEnd/>
            <a:tailEnd type="triangle" w="med" len="med"/>
          </a:ln>
        </p:spPr>
      </p:cxnSp>
      <p:cxnSp>
        <p:nvCxnSpPr>
          <p:cNvPr id="28" name="AutoShape 19"/>
          <p:cNvCxnSpPr>
            <a:cxnSpLocks noChangeShapeType="1"/>
            <a:stCxn id="11" idx="3"/>
            <a:endCxn id="13" idx="1"/>
          </p:cNvCxnSpPr>
          <p:nvPr/>
        </p:nvCxnSpPr>
        <p:spPr bwMode="auto">
          <a:xfrm flipV="1">
            <a:off x="5443986" y="4305300"/>
            <a:ext cx="1456428" cy="742950"/>
          </a:xfrm>
          <a:prstGeom prst="straightConnector1">
            <a:avLst/>
          </a:prstGeom>
          <a:noFill/>
          <a:ln w="57150">
            <a:solidFill>
              <a:schemeClr val="bg2">
                <a:lumMod val="60000"/>
                <a:lumOff val="40000"/>
              </a:schemeClr>
            </a:solidFill>
            <a:round/>
            <a:headEnd/>
            <a:tailEnd type="triangle" w="med" len="med"/>
          </a:ln>
        </p:spPr>
      </p:cxnSp>
      <p:cxnSp>
        <p:nvCxnSpPr>
          <p:cNvPr id="31" name="AutoShape 19"/>
          <p:cNvCxnSpPr>
            <a:cxnSpLocks noChangeShapeType="1"/>
            <a:stCxn id="13" idx="2"/>
            <a:endCxn id="14" idx="0"/>
          </p:cNvCxnSpPr>
          <p:nvPr/>
        </p:nvCxnSpPr>
        <p:spPr bwMode="auto">
          <a:xfrm>
            <a:off x="7907907" y="4724400"/>
            <a:ext cx="0" cy="38100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390099403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523: Sidedness matters: Surrogate biomarkers prognosticate colorectal cancer upon anatomic </a:t>
            </a:r>
            <a:r>
              <a:rPr lang="en-GB" dirty="0" smtClean="0"/>
              <a:t>location – Ben-</a:t>
            </a:r>
            <a:r>
              <a:rPr lang="en-GB" dirty="0" err="1" smtClean="0"/>
              <a:t>Aharon</a:t>
            </a:r>
            <a:r>
              <a:rPr lang="en-GB" dirty="0" smtClean="0"/>
              <a:t> I, et al</a:t>
            </a:r>
            <a:endParaRPr lang="en-GB" dirty="0"/>
          </a:p>
        </p:txBody>
      </p:sp>
      <p:sp>
        <p:nvSpPr>
          <p:cNvPr id="3" name="Content Placeholder 2"/>
          <p:cNvSpPr>
            <a:spLocks noGrp="1"/>
          </p:cNvSpPr>
          <p:nvPr>
            <p:ph idx="1"/>
          </p:nvPr>
        </p:nvSpPr>
        <p:spPr>
          <a:xfrm>
            <a:off x="365124" y="1254035"/>
            <a:ext cx="8413751" cy="1108165"/>
          </a:xfrm>
        </p:spPr>
        <p:txBody>
          <a:bodyPr/>
          <a:lstStyle/>
          <a:p>
            <a:pPr marL="0" indent="0">
              <a:buNone/>
            </a:pPr>
            <a:r>
              <a:rPr lang="en-GB" b="1" dirty="0" smtClean="0"/>
              <a:t>Key results</a:t>
            </a:r>
          </a:p>
          <a:p>
            <a:r>
              <a:rPr lang="en-GB" dirty="0" smtClean="0"/>
              <a:t>In stage II tumours, recurrence score was higher in right-sided tumours</a:t>
            </a:r>
          </a:p>
        </p:txBody>
      </p:sp>
      <p:sp>
        <p:nvSpPr>
          <p:cNvPr id="5" name="Text Placeholder 4"/>
          <p:cNvSpPr>
            <a:spLocks noGrp="1"/>
          </p:cNvSpPr>
          <p:nvPr>
            <p:ph type="body" sz="quarter" idx="11"/>
          </p:nvPr>
        </p:nvSpPr>
        <p:spPr>
          <a:xfrm>
            <a:off x="4591190" y="6096000"/>
            <a:ext cx="4187686" cy="487363"/>
          </a:xfrm>
        </p:spPr>
        <p:txBody>
          <a:bodyPr/>
          <a:lstStyle/>
          <a:p>
            <a:r>
              <a:rPr lang="en-GB" dirty="0" smtClean="0"/>
              <a:t>Ben-</a:t>
            </a:r>
            <a:r>
              <a:rPr lang="en-GB" dirty="0" err="1" smtClean="0"/>
              <a:t>Aharon</a:t>
            </a:r>
            <a:r>
              <a:rPr lang="en-GB" dirty="0" smtClean="0"/>
              <a:t> I,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523</a:t>
            </a:r>
            <a:endParaRPr lang="en-GB" dirty="0"/>
          </a:p>
        </p:txBody>
      </p:sp>
      <p:graphicFrame>
        <p:nvGraphicFramePr>
          <p:cNvPr id="8" name="Group 88"/>
          <p:cNvGraphicFramePr>
            <a:graphicFrameLocks noGrp="1"/>
          </p:cNvGraphicFramePr>
          <p:nvPr>
            <p:extLst>
              <p:ext uri="{D42A27DB-BD31-4B8C-83A1-F6EECF244321}">
                <p14:modId xmlns:p14="http://schemas.microsoft.com/office/powerpoint/2010/main" val="1966714234"/>
              </p:ext>
            </p:extLst>
          </p:nvPr>
        </p:nvGraphicFramePr>
        <p:xfrm>
          <a:off x="228601" y="2438400"/>
          <a:ext cx="4114799" cy="2377821"/>
        </p:xfrm>
        <a:graphic>
          <a:graphicData uri="http://schemas.openxmlformats.org/drawingml/2006/table">
            <a:tbl>
              <a:tblPr firstRow="1" bandRow="1">
                <a:tableStyleId>{69012ECD-51FC-41F1-AA8D-1B2483CD663E}</a:tableStyleId>
              </a:tblPr>
              <a:tblGrid>
                <a:gridCol w="1219199"/>
                <a:gridCol w="1447800"/>
                <a:gridCol w="1447800"/>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2"/>
                          </a:solidFill>
                          <a:effectLst/>
                        </a:rPr>
                        <a:t>Mean score (range)</a:t>
                      </a:r>
                      <a:endParaRPr kumimoji="0" lang="en-GB"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Right-sided</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551 (48.03)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27.72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(6–71)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Left-sided</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596 (51.97)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25.79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(6–54)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Total</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1147 (100)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p=0.002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28" name="Freeform 27"/>
          <p:cNvSpPr>
            <a:spLocks/>
          </p:cNvSpPr>
          <p:nvPr/>
        </p:nvSpPr>
        <p:spPr bwMode="auto">
          <a:xfrm>
            <a:off x="4993060" y="2376563"/>
            <a:ext cx="3781054" cy="24838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 name="Line 6"/>
          <p:cNvSpPr>
            <a:spLocks noChangeShapeType="1"/>
          </p:cNvSpPr>
          <p:nvPr/>
        </p:nvSpPr>
        <p:spPr bwMode="auto">
          <a:xfrm>
            <a:off x="4901553" y="2376562"/>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0" name="Line 7"/>
          <p:cNvSpPr>
            <a:spLocks noChangeShapeType="1"/>
          </p:cNvSpPr>
          <p:nvPr/>
        </p:nvSpPr>
        <p:spPr bwMode="auto">
          <a:xfrm>
            <a:off x="4901553" y="2830290"/>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1" name="Line 8"/>
          <p:cNvSpPr>
            <a:spLocks noChangeShapeType="1"/>
          </p:cNvSpPr>
          <p:nvPr/>
        </p:nvSpPr>
        <p:spPr bwMode="auto">
          <a:xfrm>
            <a:off x="4901553" y="3309897"/>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2" name="Line 9"/>
          <p:cNvSpPr>
            <a:spLocks noChangeShapeType="1"/>
          </p:cNvSpPr>
          <p:nvPr/>
        </p:nvSpPr>
        <p:spPr bwMode="auto">
          <a:xfrm>
            <a:off x="4901553" y="3789503"/>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3" name="Line 10"/>
          <p:cNvSpPr>
            <a:spLocks noChangeShapeType="1"/>
          </p:cNvSpPr>
          <p:nvPr/>
        </p:nvSpPr>
        <p:spPr bwMode="auto">
          <a:xfrm>
            <a:off x="4901553" y="4286361"/>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4" name="Line 11"/>
          <p:cNvSpPr>
            <a:spLocks noChangeShapeType="1"/>
          </p:cNvSpPr>
          <p:nvPr/>
        </p:nvSpPr>
        <p:spPr bwMode="auto">
          <a:xfrm>
            <a:off x="4901553" y="4783219"/>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1" name="TextBox 10"/>
          <p:cNvSpPr txBox="1"/>
          <p:nvPr/>
        </p:nvSpPr>
        <p:spPr>
          <a:xfrm rot="16200000">
            <a:off x="4009755" y="3487357"/>
            <a:ext cx="1063112"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rPr>
              <a:t>95%CI score</a:t>
            </a:r>
            <a:endParaRPr lang="en-GB" sz="1200" dirty="0">
              <a:solidFill>
                <a:srgbClr val="4D4D4D"/>
              </a:solidFill>
            </a:endParaRPr>
          </a:p>
        </p:txBody>
      </p:sp>
      <p:sp>
        <p:nvSpPr>
          <p:cNvPr id="13" name="TextBox 12"/>
          <p:cNvSpPr txBox="1"/>
          <p:nvPr/>
        </p:nvSpPr>
        <p:spPr>
          <a:xfrm>
            <a:off x="4617836" y="2235403"/>
            <a:ext cx="354584" cy="276999"/>
          </a:xfrm>
          <a:prstGeom prst="rect">
            <a:avLst/>
          </a:prstGeom>
          <a:noFill/>
        </p:spPr>
        <p:txBody>
          <a:bodyPr wrap="none" rtlCol="0" anchor="ctr" anchorCtr="0">
            <a:spAutoFit/>
          </a:bodyPr>
          <a:lstStyle/>
          <a:p>
            <a:pPr algn="r"/>
            <a:r>
              <a:rPr lang="en-GB" sz="1200" dirty="0"/>
              <a:t>2</a:t>
            </a:r>
            <a:r>
              <a:rPr lang="en-GB" sz="1200" dirty="0" smtClean="0"/>
              <a:t>9</a:t>
            </a:r>
            <a:endParaRPr lang="en-GB" sz="1200" dirty="0"/>
          </a:p>
        </p:txBody>
      </p:sp>
      <p:sp>
        <p:nvSpPr>
          <p:cNvPr id="14" name="TextBox 13"/>
          <p:cNvSpPr txBox="1"/>
          <p:nvPr/>
        </p:nvSpPr>
        <p:spPr>
          <a:xfrm>
            <a:off x="4617836" y="2690988"/>
            <a:ext cx="354584" cy="276999"/>
          </a:xfrm>
          <a:prstGeom prst="rect">
            <a:avLst/>
          </a:prstGeom>
          <a:noFill/>
        </p:spPr>
        <p:txBody>
          <a:bodyPr wrap="none" rtlCol="0" anchor="ctr" anchorCtr="0">
            <a:spAutoFit/>
          </a:bodyPr>
          <a:lstStyle/>
          <a:p>
            <a:pPr algn="r"/>
            <a:r>
              <a:rPr lang="en-GB" sz="1200" dirty="0"/>
              <a:t>2</a:t>
            </a:r>
            <a:r>
              <a:rPr lang="en-GB" sz="1200" dirty="0" smtClean="0"/>
              <a:t>8</a:t>
            </a:r>
            <a:endParaRPr lang="en-GB" sz="1200" dirty="0"/>
          </a:p>
        </p:txBody>
      </p:sp>
      <p:sp>
        <p:nvSpPr>
          <p:cNvPr id="15" name="TextBox 14"/>
          <p:cNvSpPr txBox="1"/>
          <p:nvPr/>
        </p:nvSpPr>
        <p:spPr>
          <a:xfrm>
            <a:off x="4617836" y="3170373"/>
            <a:ext cx="354584" cy="276999"/>
          </a:xfrm>
          <a:prstGeom prst="rect">
            <a:avLst/>
          </a:prstGeom>
          <a:noFill/>
        </p:spPr>
        <p:txBody>
          <a:bodyPr wrap="none" rtlCol="0" anchor="ctr" anchorCtr="0">
            <a:spAutoFit/>
          </a:bodyPr>
          <a:lstStyle/>
          <a:p>
            <a:pPr algn="r"/>
            <a:r>
              <a:rPr lang="en-GB" sz="1200" dirty="0"/>
              <a:t>2</a:t>
            </a:r>
            <a:r>
              <a:rPr lang="en-GB" sz="1200" dirty="0" smtClean="0"/>
              <a:t>7</a:t>
            </a:r>
            <a:endParaRPr lang="en-GB" sz="1200" dirty="0"/>
          </a:p>
        </p:txBody>
      </p:sp>
      <p:sp>
        <p:nvSpPr>
          <p:cNvPr id="16" name="TextBox 15"/>
          <p:cNvSpPr txBox="1"/>
          <p:nvPr/>
        </p:nvSpPr>
        <p:spPr>
          <a:xfrm>
            <a:off x="4617836" y="3649758"/>
            <a:ext cx="354584" cy="276999"/>
          </a:xfrm>
          <a:prstGeom prst="rect">
            <a:avLst/>
          </a:prstGeom>
          <a:noFill/>
        </p:spPr>
        <p:txBody>
          <a:bodyPr wrap="none" rtlCol="0" anchor="ctr" anchorCtr="0">
            <a:spAutoFit/>
          </a:bodyPr>
          <a:lstStyle/>
          <a:p>
            <a:pPr algn="r"/>
            <a:r>
              <a:rPr lang="en-GB" sz="1200" dirty="0"/>
              <a:t>2</a:t>
            </a:r>
            <a:r>
              <a:rPr lang="en-GB" sz="1200" dirty="0" smtClean="0"/>
              <a:t>6</a:t>
            </a:r>
            <a:endParaRPr lang="en-GB" sz="1200" dirty="0"/>
          </a:p>
        </p:txBody>
      </p:sp>
      <p:sp>
        <p:nvSpPr>
          <p:cNvPr id="17" name="TextBox 16"/>
          <p:cNvSpPr txBox="1"/>
          <p:nvPr/>
        </p:nvSpPr>
        <p:spPr>
          <a:xfrm>
            <a:off x="4617836" y="4146395"/>
            <a:ext cx="354584" cy="276999"/>
          </a:xfrm>
          <a:prstGeom prst="rect">
            <a:avLst/>
          </a:prstGeom>
          <a:noFill/>
        </p:spPr>
        <p:txBody>
          <a:bodyPr wrap="none" rtlCol="0" anchor="ctr" anchorCtr="0">
            <a:spAutoFit/>
          </a:bodyPr>
          <a:lstStyle/>
          <a:p>
            <a:pPr algn="r"/>
            <a:r>
              <a:rPr lang="en-GB" sz="1200" dirty="0"/>
              <a:t>2</a:t>
            </a:r>
            <a:r>
              <a:rPr lang="en-GB" sz="1200" dirty="0" smtClean="0"/>
              <a:t>5</a:t>
            </a:r>
            <a:endParaRPr lang="en-GB" sz="1200" dirty="0"/>
          </a:p>
        </p:txBody>
      </p:sp>
      <p:sp>
        <p:nvSpPr>
          <p:cNvPr id="18" name="TextBox 17"/>
          <p:cNvSpPr txBox="1"/>
          <p:nvPr/>
        </p:nvSpPr>
        <p:spPr>
          <a:xfrm>
            <a:off x="4617837" y="4643033"/>
            <a:ext cx="354584" cy="276999"/>
          </a:xfrm>
          <a:prstGeom prst="rect">
            <a:avLst/>
          </a:prstGeom>
          <a:noFill/>
        </p:spPr>
        <p:txBody>
          <a:bodyPr wrap="none" rtlCol="0" anchor="ctr" anchorCtr="0">
            <a:spAutoFit/>
          </a:bodyPr>
          <a:lstStyle/>
          <a:p>
            <a:pPr algn="r"/>
            <a:r>
              <a:rPr lang="en-GB" sz="1200" dirty="0"/>
              <a:t>2</a:t>
            </a:r>
            <a:r>
              <a:rPr lang="en-GB" sz="1200" dirty="0" smtClean="0"/>
              <a:t>4</a:t>
            </a:r>
            <a:endParaRPr lang="en-GB" sz="1200" dirty="0"/>
          </a:p>
        </p:txBody>
      </p:sp>
      <p:grpSp>
        <p:nvGrpSpPr>
          <p:cNvPr id="6" name="Group 5"/>
          <p:cNvGrpSpPr/>
          <p:nvPr/>
        </p:nvGrpSpPr>
        <p:grpSpPr>
          <a:xfrm>
            <a:off x="5795722" y="4860853"/>
            <a:ext cx="958917" cy="401745"/>
            <a:chOff x="5493812" y="4860853"/>
            <a:chExt cx="958917" cy="401745"/>
          </a:xfrm>
        </p:grpSpPr>
        <p:sp>
          <p:nvSpPr>
            <p:cNvPr id="41" name="Line 19"/>
            <p:cNvSpPr>
              <a:spLocks noChangeShapeType="1"/>
            </p:cNvSpPr>
            <p:nvPr/>
          </p:nvSpPr>
          <p:spPr bwMode="auto">
            <a:xfrm>
              <a:off x="5971377" y="4860853"/>
              <a:ext cx="0" cy="10999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1" name="TextBox 20"/>
            <p:cNvSpPr txBox="1"/>
            <p:nvPr/>
          </p:nvSpPr>
          <p:spPr>
            <a:xfrm>
              <a:off x="5493812" y="4985599"/>
              <a:ext cx="958917" cy="276999"/>
            </a:xfrm>
            <a:prstGeom prst="rect">
              <a:avLst/>
            </a:prstGeom>
            <a:noFill/>
          </p:spPr>
          <p:txBody>
            <a:bodyPr wrap="none" rtlCol="0" anchor="t" anchorCtr="0">
              <a:spAutoFit/>
            </a:bodyPr>
            <a:lstStyle/>
            <a:p>
              <a:pPr algn="ctr"/>
              <a:r>
                <a:rPr lang="en-GB" sz="1200" dirty="0" smtClean="0"/>
                <a:t>Right-sided</a:t>
              </a:r>
              <a:endParaRPr lang="en-GB" sz="1200" dirty="0"/>
            </a:p>
          </p:txBody>
        </p:sp>
      </p:grpSp>
      <p:grpSp>
        <p:nvGrpSpPr>
          <p:cNvPr id="44" name="Group 43"/>
          <p:cNvGrpSpPr/>
          <p:nvPr/>
        </p:nvGrpSpPr>
        <p:grpSpPr>
          <a:xfrm>
            <a:off x="7469894" y="4860853"/>
            <a:ext cx="857927" cy="401745"/>
            <a:chOff x="5544306" y="4860853"/>
            <a:chExt cx="857927" cy="401745"/>
          </a:xfrm>
        </p:grpSpPr>
        <p:sp>
          <p:nvSpPr>
            <p:cNvPr id="45" name="Line 19"/>
            <p:cNvSpPr>
              <a:spLocks noChangeShapeType="1"/>
            </p:cNvSpPr>
            <p:nvPr/>
          </p:nvSpPr>
          <p:spPr bwMode="auto">
            <a:xfrm>
              <a:off x="5971377" y="4860853"/>
              <a:ext cx="0" cy="10999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6" name="TextBox 45"/>
            <p:cNvSpPr txBox="1"/>
            <p:nvPr/>
          </p:nvSpPr>
          <p:spPr>
            <a:xfrm>
              <a:off x="5544306" y="4985599"/>
              <a:ext cx="857927" cy="276999"/>
            </a:xfrm>
            <a:prstGeom prst="rect">
              <a:avLst/>
            </a:prstGeom>
            <a:noFill/>
          </p:spPr>
          <p:txBody>
            <a:bodyPr wrap="none" rtlCol="0" anchor="t" anchorCtr="0">
              <a:spAutoFit/>
            </a:bodyPr>
            <a:lstStyle/>
            <a:p>
              <a:pPr algn="ctr"/>
              <a:r>
                <a:rPr lang="en-GB" sz="1200" dirty="0" smtClean="0"/>
                <a:t>Left-sided</a:t>
              </a:r>
              <a:endParaRPr lang="en-GB" sz="1200" dirty="0"/>
            </a:p>
          </p:txBody>
        </p:sp>
      </p:grpSp>
      <p:grpSp>
        <p:nvGrpSpPr>
          <p:cNvPr id="9224" name="Group 9223"/>
          <p:cNvGrpSpPr/>
          <p:nvPr/>
        </p:nvGrpSpPr>
        <p:grpSpPr>
          <a:xfrm>
            <a:off x="6140837" y="2529654"/>
            <a:ext cx="268685" cy="864000"/>
            <a:chOff x="5860959" y="2529654"/>
            <a:chExt cx="268685" cy="864000"/>
          </a:xfrm>
        </p:grpSpPr>
        <p:grpSp>
          <p:nvGrpSpPr>
            <p:cNvPr id="9222" name="Group 9221"/>
            <p:cNvGrpSpPr/>
            <p:nvPr/>
          </p:nvGrpSpPr>
          <p:grpSpPr>
            <a:xfrm>
              <a:off x="5860959" y="2529654"/>
              <a:ext cx="268685" cy="864000"/>
              <a:chOff x="6275007" y="2512402"/>
              <a:chExt cx="268685" cy="916598"/>
            </a:xfrm>
            <a:effectLst/>
          </p:grpSpPr>
          <p:cxnSp>
            <p:nvCxnSpPr>
              <p:cNvPr id="9216" name="Straight Connector 9215"/>
              <p:cNvCxnSpPr/>
              <p:nvPr/>
            </p:nvCxnSpPr>
            <p:spPr>
              <a:xfrm flipH="1">
                <a:off x="6409349" y="2512402"/>
                <a:ext cx="1" cy="91659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21" name="Straight Connector 9220"/>
              <p:cNvCxnSpPr/>
              <p:nvPr/>
            </p:nvCxnSpPr>
            <p:spPr>
              <a:xfrm>
                <a:off x="6275007" y="2512402"/>
                <a:ext cx="26868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275007" y="3419613"/>
                <a:ext cx="26868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223" name="Oval 9222"/>
            <p:cNvSpPr>
              <a:spLocks noChangeAspect="1"/>
            </p:cNvSpPr>
            <p:nvPr/>
          </p:nvSpPr>
          <p:spPr>
            <a:xfrm>
              <a:off x="5950301" y="2916654"/>
              <a:ext cx="90000" cy="9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225" name="Group 9224"/>
          <p:cNvGrpSpPr/>
          <p:nvPr/>
        </p:nvGrpSpPr>
        <p:grpSpPr>
          <a:xfrm>
            <a:off x="7764514" y="3447372"/>
            <a:ext cx="268685" cy="864000"/>
            <a:chOff x="7764514" y="3447372"/>
            <a:chExt cx="268685" cy="864000"/>
          </a:xfrm>
        </p:grpSpPr>
        <p:grpSp>
          <p:nvGrpSpPr>
            <p:cNvPr id="58" name="Group 57"/>
            <p:cNvGrpSpPr/>
            <p:nvPr/>
          </p:nvGrpSpPr>
          <p:grpSpPr>
            <a:xfrm>
              <a:off x="7764514" y="3447372"/>
              <a:ext cx="268685" cy="864000"/>
              <a:chOff x="6275007" y="2512402"/>
              <a:chExt cx="268685" cy="916598"/>
            </a:xfrm>
            <a:effectLst/>
          </p:grpSpPr>
          <p:cxnSp>
            <p:nvCxnSpPr>
              <p:cNvPr id="60" name="Straight Connector 59"/>
              <p:cNvCxnSpPr/>
              <p:nvPr/>
            </p:nvCxnSpPr>
            <p:spPr>
              <a:xfrm flipH="1">
                <a:off x="6409349" y="2512402"/>
                <a:ext cx="1" cy="91659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275007" y="2512402"/>
                <a:ext cx="26868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275007" y="3419613"/>
                <a:ext cx="26868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9" name="Oval 58"/>
            <p:cNvSpPr>
              <a:spLocks noChangeAspect="1"/>
            </p:cNvSpPr>
            <p:nvPr/>
          </p:nvSpPr>
          <p:spPr>
            <a:xfrm>
              <a:off x="7853856" y="3834372"/>
              <a:ext cx="90000" cy="9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62394659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523: Sidedness matters: Surrogate biomarkers prognosticate colorectal cancer upon anatomic </a:t>
            </a:r>
            <a:r>
              <a:rPr lang="en-GB" dirty="0" smtClean="0"/>
              <a:t>location – Ben-</a:t>
            </a:r>
            <a:r>
              <a:rPr lang="en-GB" dirty="0" err="1" smtClean="0"/>
              <a:t>Aharon</a:t>
            </a:r>
            <a:r>
              <a:rPr lang="en-GB" dirty="0" smtClean="0"/>
              <a:t> I, et al</a:t>
            </a:r>
            <a:endParaRPr lang="en-GB" dirty="0"/>
          </a:p>
        </p:txBody>
      </p:sp>
      <p:sp>
        <p:nvSpPr>
          <p:cNvPr id="3" name="Content Placeholder 2"/>
          <p:cNvSpPr>
            <a:spLocks noGrp="1"/>
          </p:cNvSpPr>
          <p:nvPr>
            <p:ph idx="1"/>
          </p:nvPr>
        </p:nvSpPr>
        <p:spPr>
          <a:xfrm>
            <a:off x="365124" y="1254035"/>
            <a:ext cx="8413751" cy="879565"/>
          </a:xfrm>
        </p:spPr>
        <p:txBody>
          <a:bodyPr/>
          <a:lstStyle/>
          <a:p>
            <a:pPr marL="0" indent="0">
              <a:buNone/>
            </a:pPr>
            <a:r>
              <a:rPr lang="en-GB" b="1" dirty="0" smtClean="0"/>
              <a:t>Key results (cont.)</a:t>
            </a:r>
          </a:p>
          <a:p>
            <a:r>
              <a:rPr lang="en-GB" dirty="0" smtClean="0"/>
              <a:t>Recurrence score gradually decreased across the colon</a:t>
            </a:r>
            <a:endParaRPr lang="en-GB" dirty="0"/>
          </a:p>
        </p:txBody>
      </p:sp>
      <p:sp>
        <p:nvSpPr>
          <p:cNvPr id="5" name="Text Placeholder 4"/>
          <p:cNvSpPr>
            <a:spLocks noGrp="1"/>
          </p:cNvSpPr>
          <p:nvPr>
            <p:ph type="body" sz="quarter" idx="11"/>
          </p:nvPr>
        </p:nvSpPr>
        <p:spPr>
          <a:xfrm>
            <a:off x="4489598" y="6096000"/>
            <a:ext cx="4289278" cy="487363"/>
          </a:xfrm>
        </p:spPr>
        <p:txBody>
          <a:bodyPr/>
          <a:lstStyle/>
          <a:p>
            <a:r>
              <a:rPr lang="en-GB" dirty="0" smtClean="0"/>
              <a:t>Ben-</a:t>
            </a:r>
            <a:r>
              <a:rPr lang="en-GB" dirty="0" err="1" smtClean="0"/>
              <a:t>Aharon</a:t>
            </a:r>
            <a:r>
              <a:rPr lang="en-GB" dirty="0" smtClean="0"/>
              <a:t> I,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523</a:t>
            </a:r>
            <a:endParaRPr lang="en-GB" dirty="0"/>
          </a:p>
        </p:txBody>
      </p:sp>
      <p:graphicFrame>
        <p:nvGraphicFramePr>
          <p:cNvPr id="8" name="Group 88"/>
          <p:cNvGraphicFramePr>
            <a:graphicFrameLocks noGrp="1"/>
          </p:cNvGraphicFramePr>
          <p:nvPr>
            <p:extLst>
              <p:ext uri="{D42A27DB-BD31-4B8C-83A1-F6EECF244321}">
                <p14:modId xmlns:p14="http://schemas.microsoft.com/office/powerpoint/2010/main" val="3195009884"/>
              </p:ext>
            </p:extLst>
          </p:nvPr>
        </p:nvGraphicFramePr>
        <p:xfrm>
          <a:off x="228601" y="2438400"/>
          <a:ext cx="4038598" cy="3005709"/>
        </p:xfrm>
        <a:graphic>
          <a:graphicData uri="http://schemas.openxmlformats.org/drawingml/2006/table">
            <a:tbl>
              <a:tblPr firstRow="1" bandRow="1">
                <a:tableStyleId>{69012ECD-51FC-41F1-AA8D-1B2483CD663E}</a:tableStyleId>
              </a:tblPr>
              <a:tblGrid>
                <a:gridCol w="1141342"/>
                <a:gridCol w="952745"/>
                <a:gridCol w="1944511"/>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2"/>
                          </a:solidFill>
                          <a:effectLst/>
                        </a:rPr>
                        <a:t>Mean score (range)</a:t>
                      </a:r>
                      <a:endParaRPr kumimoji="0" lang="en-GB"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Cecum</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29.75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(8–71)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Hepatic flexure</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27.76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(7–57)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Sigmoid</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306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24.49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(0–52)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cap="none" normalizeH="0" baseline="0" dirty="0" smtClean="0">
                          <a:ln>
                            <a:noFill/>
                          </a:ln>
                          <a:solidFill>
                            <a:schemeClr val="tx1"/>
                          </a:solidFill>
                          <a:effectLst/>
                          <a:latin typeface="Arial" charset="0"/>
                          <a:cs typeface="Arial" charset="0"/>
                        </a:rPr>
                        <a:t>p=0.014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10" name="Freeform 9"/>
          <p:cNvSpPr>
            <a:spLocks/>
          </p:cNvSpPr>
          <p:nvPr/>
        </p:nvSpPr>
        <p:spPr bwMode="auto">
          <a:xfrm>
            <a:off x="4993060" y="2376563"/>
            <a:ext cx="3781054" cy="24838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1" name="Line 6"/>
          <p:cNvSpPr>
            <a:spLocks noChangeShapeType="1"/>
          </p:cNvSpPr>
          <p:nvPr/>
        </p:nvSpPr>
        <p:spPr bwMode="auto">
          <a:xfrm>
            <a:off x="4901553" y="2376562"/>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2" name="Line 7"/>
          <p:cNvSpPr>
            <a:spLocks noChangeShapeType="1"/>
          </p:cNvSpPr>
          <p:nvPr/>
        </p:nvSpPr>
        <p:spPr bwMode="auto">
          <a:xfrm>
            <a:off x="4901553" y="2830290"/>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3" name="Line 8"/>
          <p:cNvSpPr>
            <a:spLocks noChangeShapeType="1"/>
          </p:cNvSpPr>
          <p:nvPr/>
        </p:nvSpPr>
        <p:spPr bwMode="auto">
          <a:xfrm>
            <a:off x="4901553" y="3309897"/>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4" name="Line 9"/>
          <p:cNvSpPr>
            <a:spLocks noChangeShapeType="1"/>
          </p:cNvSpPr>
          <p:nvPr/>
        </p:nvSpPr>
        <p:spPr bwMode="auto">
          <a:xfrm>
            <a:off x="4901553" y="3789503"/>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5" name="Line 10"/>
          <p:cNvSpPr>
            <a:spLocks noChangeShapeType="1"/>
          </p:cNvSpPr>
          <p:nvPr/>
        </p:nvSpPr>
        <p:spPr bwMode="auto">
          <a:xfrm>
            <a:off x="4901553" y="4286361"/>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6" name="Line 11"/>
          <p:cNvSpPr>
            <a:spLocks noChangeShapeType="1"/>
          </p:cNvSpPr>
          <p:nvPr/>
        </p:nvSpPr>
        <p:spPr bwMode="auto">
          <a:xfrm>
            <a:off x="4901553" y="4783219"/>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 name="TextBox 16"/>
          <p:cNvSpPr txBox="1"/>
          <p:nvPr/>
        </p:nvSpPr>
        <p:spPr>
          <a:xfrm rot="16200000">
            <a:off x="3899842" y="3487357"/>
            <a:ext cx="1063112"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rPr>
              <a:t>95%CI score</a:t>
            </a:r>
            <a:endParaRPr lang="en-GB" sz="1200" dirty="0">
              <a:solidFill>
                <a:srgbClr val="4D4D4D"/>
              </a:solidFill>
            </a:endParaRPr>
          </a:p>
        </p:txBody>
      </p:sp>
      <p:sp>
        <p:nvSpPr>
          <p:cNvPr id="19" name="TextBox 18"/>
          <p:cNvSpPr txBox="1"/>
          <p:nvPr/>
        </p:nvSpPr>
        <p:spPr>
          <a:xfrm>
            <a:off x="4489596" y="2235403"/>
            <a:ext cx="482824" cy="276999"/>
          </a:xfrm>
          <a:prstGeom prst="rect">
            <a:avLst/>
          </a:prstGeom>
          <a:noFill/>
        </p:spPr>
        <p:txBody>
          <a:bodyPr wrap="none" rtlCol="0" anchor="ctr" anchorCtr="0">
            <a:spAutoFit/>
          </a:bodyPr>
          <a:lstStyle/>
          <a:p>
            <a:pPr algn="r"/>
            <a:r>
              <a:rPr lang="en-GB" sz="1200" dirty="0" smtClean="0"/>
              <a:t>35.0</a:t>
            </a:r>
            <a:endParaRPr lang="en-GB" sz="1200" dirty="0"/>
          </a:p>
        </p:txBody>
      </p:sp>
      <p:sp>
        <p:nvSpPr>
          <p:cNvPr id="20" name="TextBox 19"/>
          <p:cNvSpPr txBox="1"/>
          <p:nvPr/>
        </p:nvSpPr>
        <p:spPr>
          <a:xfrm>
            <a:off x="4489596" y="2690988"/>
            <a:ext cx="482824" cy="276999"/>
          </a:xfrm>
          <a:prstGeom prst="rect">
            <a:avLst/>
          </a:prstGeom>
          <a:noFill/>
        </p:spPr>
        <p:txBody>
          <a:bodyPr wrap="none" rtlCol="0" anchor="ctr" anchorCtr="0">
            <a:spAutoFit/>
          </a:bodyPr>
          <a:lstStyle/>
          <a:p>
            <a:pPr algn="r"/>
            <a:r>
              <a:rPr lang="en-GB" sz="1200" dirty="0" smtClean="0"/>
              <a:t>32.5</a:t>
            </a:r>
            <a:endParaRPr lang="en-GB" sz="1200" dirty="0"/>
          </a:p>
        </p:txBody>
      </p:sp>
      <p:sp>
        <p:nvSpPr>
          <p:cNvPr id="21" name="TextBox 20"/>
          <p:cNvSpPr txBox="1"/>
          <p:nvPr/>
        </p:nvSpPr>
        <p:spPr>
          <a:xfrm>
            <a:off x="4489596" y="3170373"/>
            <a:ext cx="482824" cy="276999"/>
          </a:xfrm>
          <a:prstGeom prst="rect">
            <a:avLst/>
          </a:prstGeom>
          <a:noFill/>
        </p:spPr>
        <p:txBody>
          <a:bodyPr wrap="none" rtlCol="0" anchor="ctr" anchorCtr="0">
            <a:spAutoFit/>
          </a:bodyPr>
          <a:lstStyle/>
          <a:p>
            <a:pPr algn="r"/>
            <a:r>
              <a:rPr lang="en-GB" sz="1200" dirty="0" smtClean="0"/>
              <a:t>30.0</a:t>
            </a:r>
            <a:endParaRPr lang="en-GB" sz="1200" dirty="0"/>
          </a:p>
        </p:txBody>
      </p:sp>
      <p:sp>
        <p:nvSpPr>
          <p:cNvPr id="22" name="TextBox 21"/>
          <p:cNvSpPr txBox="1"/>
          <p:nvPr/>
        </p:nvSpPr>
        <p:spPr>
          <a:xfrm>
            <a:off x="4489596" y="3649758"/>
            <a:ext cx="482824" cy="276999"/>
          </a:xfrm>
          <a:prstGeom prst="rect">
            <a:avLst/>
          </a:prstGeom>
          <a:noFill/>
        </p:spPr>
        <p:txBody>
          <a:bodyPr wrap="none" rtlCol="0" anchor="ctr" anchorCtr="0">
            <a:spAutoFit/>
          </a:bodyPr>
          <a:lstStyle/>
          <a:p>
            <a:pPr algn="r"/>
            <a:r>
              <a:rPr lang="en-GB" sz="1200" dirty="0" smtClean="0"/>
              <a:t>27.5</a:t>
            </a:r>
            <a:endParaRPr lang="en-GB" sz="1200" dirty="0"/>
          </a:p>
        </p:txBody>
      </p:sp>
      <p:sp>
        <p:nvSpPr>
          <p:cNvPr id="23" name="TextBox 22"/>
          <p:cNvSpPr txBox="1"/>
          <p:nvPr/>
        </p:nvSpPr>
        <p:spPr>
          <a:xfrm>
            <a:off x="4489596" y="4146395"/>
            <a:ext cx="482824" cy="276999"/>
          </a:xfrm>
          <a:prstGeom prst="rect">
            <a:avLst/>
          </a:prstGeom>
          <a:noFill/>
        </p:spPr>
        <p:txBody>
          <a:bodyPr wrap="none" rtlCol="0" anchor="ctr" anchorCtr="0">
            <a:spAutoFit/>
          </a:bodyPr>
          <a:lstStyle/>
          <a:p>
            <a:pPr algn="r"/>
            <a:r>
              <a:rPr lang="en-GB" sz="1200" dirty="0" smtClean="0"/>
              <a:t>25.0</a:t>
            </a:r>
            <a:endParaRPr lang="en-GB" sz="1200" dirty="0"/>
          </a:p>
        </p:txBody>
      </p:sp>
      <p:sp>
        <p:nvSpPr>
          <p:cNvPr id="24" name="TextBox 23"/>
          <p:cNvSpPr txBox="1"/>
          <p:nvPr/>
        </p:nvSpPr>
        <p:spPr>
          <a:xfrm>
            <a:off x="4489597" y="4643033"/>
            <a:ext cx="482824" cy="276999"/>
          </a:xfrm>
          <a:prstGeom prst="rect">
            <a:avLst/>
          </a:prstGeom>
          <a:noFill/>
        </p:spPr>
        <p:txBody>
          <a:bodyPr wrap="none" rtlCol="0" anchor="ctr" anchorCtr="0">
            <a:spAutoFit/>
          </a:bodyPr>
          <a:lstStyle/>
          <a:p>
            <a:pPr algn="r"/>
            <a:r>
              <a:rPr lang="en-GB" sz="1200" dirty="0" smtClean="0"/>
              <a:t>22.5</a:t>
            </a:r>
            <a:endParaRPr lang="en-GB" sz="1200" dirty="0"/>
          </a:p>
        </p:txBody>
      </p:sp>
      <p:grpSp>
        <p:nvGrpSpPr>
          <p:cNvPr id="26" name="Group 25"/>
          <p:cNvGrpSpPr/>
          <p:nvPr/>
        </p:nvGrpSpPr>
        <p:grpSpPr>
          <a:xfrm>
            <a:off x="7530006" y="4860853"/>
            <a:ext cx="737702" cy="401745"/>
            <a:chOff x="5604418" y="4860853"/>
            <a:chExt cx="737702" cy="401745"/>
          </a:xfrm>
        </p:grpSpPr>
        <p:sp>
          <p:nvSpPr>
            <p:cNvPr id="39" name="Line 19"/>
            <p:cNvSpPr>
              <a:spLocks noChangeShapeType="1"/>
            </p:cNvSpPr>
            <p:nvPr/>
          </p:nvSpPr>
          <p:spPr bwMode="auto">
            <a:xfrm>
              <a:off x="5971377" y="4860853"/>
              <a:ext cx="0" cy="10999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0" name="TextBox 39"/>
            <p:cNvSpPr txBox="1"/>
            <p:nvPr/>
          </p:nvSpPr>
          <p:spPr>
            <a:xfrm>
              <a:off x="5604418" y="4985599"/>
              <a:ext cx="737702" cy="276999"/>
            </a:xfrm>
            <a:prstGeom prst="rect">
              <a:avLst/>
            </a:prstGeom>
            <a:noFill/>
          </p:spPr>
          <p:txBody>
            <a:bodyPr wrap="none" rtlCol="0" anchor="t" anchorCtr="0">
              <a:spAutoFit/>
            </a:bodyPr>
            <a:lstStyle/>
            <a:p>
              <a:pPr algn="ctr"/>
              <a:r>
                <a:rPr lang="en-GB" sz="1200" dirty="0" smtClean="0"/>
                <a:t>Sigmoid</a:t>
              </a:r>
              <a:endParaRPr lang="en-GB" sz="1200" dirty="0"/>
            </a:p>
          </p:txBody>
        </p:sp>
      </p:grpSp>
      <p:grpSp>
        <p:nvGrpSpPr>
          <p:cNvPr id="34" name="Group 33"/>
          <p:cNvGrpSpPr/>
          <p:nvPr/>
        </p:nvGrpSpPr>
        <p:grpSpPr>
          <a:xfrm>
            <a:off x="7764514" y="3866116"/>
            <a:ext cx="268685" cy="756000"/>
            <a:chOff x="6275007" y="2512402"/>
            <a:chExt cx="268685" cy="916598"/>
          </a:xfrm>
          <a:effectLst/>
        </p:grpSpPr>
        <p:cxnSp>
          <p:nvCxnSpPr>
            <p:cNvPr id="36" name="Straight Connector 35"/>
            <p:cNvCxnSpPr/>
            <p:nvPr/>
          </p:nvCxnSpPr>
          <p:spPr>
            <a:xfrm flipH="1">
              <a:off x="6409349" y="2512402"/>
              <a:ext cx="1" cy="91659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275007" y="2512402"/>
              <a:ext cx="26868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275007" y="3419613"/>
              <a:ext cx="26868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Oval 34"/>
          <p:cNvSpPr>
            <a:spLocks noChangeAspect="1"/>
          </p:cNvSpPr>
          <p:nvPr/>
        </p:nvSpPr>
        <p:spPr>
          <a:xfrm>
            <a:off x="7853856" y="4157010"/>
            <a:ext cx="90000" cy="9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5288010" y="2829487"/>
            <a:ext cx="670376" cy="2433111"/>
            <a:chOff x="5295961" y="2829487"/>
            <a:chExt cx="670376" cy="2433111"/>
          </a:xfrm>
        </p:grpSpPr>
        <p:grpSp>
          <p:nvGrpSpPr>
            <p:cNvPr id="25" name="Group 24"/>
            <p:cNvGrpSpPr/>
            <p:nvPr/>
          </p:nvGrpSpPr>
          <p:grpSpPr>
            <a:xfrm>
              <a:off x="5295961" y="4860853"/>
              <a:ext cx="670376" cy="401745"/>
              <a:chOff x="5638082" y="4860853"/>
              <a:chExt cx="670376" cy="401745"/>
            </a:xfrm>
          </p:grpSpPr>
          <p:sp>
            <p:nvSpPr>
              <p:cNvPr id="41" name="Line 19"/>
              <p:cNvSpPr>
                <a:spLocks noChangeShapeType="1"/>
              </p:cNvSpPr>
              <p:nvPr/>
            </p:nvSpPr>
            <p:spPr bwMode="auto">
              <a:xfrm>
                <a:off x="5971377" y="4860853"/>
                <a:ext cx="0" cy="10999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2" name="TextBox 41"/>
              <p:cNvSpPr txBox="1"/>
              <p:nvPr/>
            </p:nvSpPr>
            <p:spPr>
              <a:xfrm>
                <a:off x="5638082" y="4985599"/>
                <a:ext cx="670376" cy="276999"/>
              </a:xfrm>
              <a:prstGeom prst="rect">
                <a:avLst/>
              </a:prstGeom>
              <a:noFill/>
            </p:spPr>
            <p:txBody>
              <a:bodyPr wrap="none" rtlCol="0" anchor="t" anchorCtr="0">
                <a:spAutoFit/>
              </a:bodyPr>
              <a:lstStyle/>
              <a:p>
                <a:pPr algn="ctr"/>
                <a:r>
                  <a:rPr lang="en-GB" sz="1200" dirty="0" smtClean="0"/>
                  <a:t>Cecum</a:t>
                </a:r>
                <a:endParaRPr lang="en-GB" sz="1200" dirty="0"/>
              </a:p>
            </p:txBody>
          </p:sp>
        </p:grpSp>
        <p:grpSp>
          <p:nvGrpSpPr>
            <p:cNvPr id="29" name="Group 28"/>
            <p:cNvGrpSpPr/>
            <p:nvPr/>
          </p:nvGrpSpPr>
          <p:grpSpPr>
            <a:xfrm>
              <a:off x="5506843" y="2829487"/>
              <a:ext cx="268685" cy="980972"/>
              <a:chOff x="6275007" y="2512402"/>
              <a:chExt cx="268685" cy="916598"/>
            </a:xfrm>
            <a:effectLst/>
          </p:grpSpPr>
          <p:cxnSp>
            <p:nvCxnSpPr>
              <p:cNvPr id="31" name="Straight Connector 30"/>
              <p:cNvCxnSpPr/>
              <p:nvPr/>
            </p:nvCxnSpPr>
            <p:spPr>
              <a:xfrm flipH="1">
                <a:off x="6409349" y="2512402"/>
                <a:ext cx="1" cy="91659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275007" y="2512402"/>
                <a:ext cx="26868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275007" y="3419613"/>
                <a:ext cx="26868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0" name="Oval 29"/>
            <p:cNvSpPr>
              <a:spLocks noChangeAspect="1"/>
            </p:cNvSpPr>
            <p:nvPr/>
          </p:nvSpPr>
          <p:spPr>
            <a:xfrm>
              <a:off x="5596185" y="3293704"/>
              <a:ext cx="90000" cy="9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up 43"/>
          <p:cNvGrpSpPr/>
          <p:nvPr/>
        </p:nvGrpSpPr>
        <p:grpSpPr>
          <a:xfrm>
            <a:off x="6398548" y="4860853"/>
            <a:ext cx="704039" cy="586411"/>
            <a:chOff x="5621251" y="4860853"/>
            <a:chExt cx="704039" cy="586411"/>
          </a:xfrm>
        </p:grpSpPr>
        <p:sp>
          <p:nvSpPr>
            <p:cNvPr id="50" name="Line 19"/>
            <p:cNvSpPr>
              <a:spLocks noChangeShapeType="1"/>
            </p:cNvSpPr>
            <p:nvPr/>
          </p:nvSpPr>
          <p:spPr bwMode="auto">
            <a:xfrm>
              <a:off x="5971377" y="4860853"/>
              <a:ext cx="0" cy="10999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1" name="TextBox 50"/>
            <p:cNvSpPr txBox="1"/>
            <p:nvPr/>
          </p:nvSpPr>
          <p:spPr>
            <a:xfrm>
              <a:off x="5621251" y="4985599"/>
              <a:ext cx="704039" cy="461665"/>
            </a:xfrm>
            <a:prstGeom prst="rect">
              <a:avLst/>
            </a:prstGeom>
            <a:noFill/>
          </p:spPr>
          <p:txBody>
            <a:bodyPr wrap="none" rtlCol="0" anchor="t" anchorCtr="0">
              <a:spAutoFit/>
            </a:bodyPr>
            <a:lstStyle/>
            <a:p>
              <a:pPr algn="ctr"/>
              <a:r>
                <a:rPr lang="en-GB" sz="1200" dirty="0" smtClean="0"/>
                <a:t>Hepatic</a:t>
              </a:r>
            </a:p>
            <a:p>
              <a:pPr algn="ctr"/>
              <a:r>
                <a:rPr lang="en-GB" sz="1200" dirty="0" smtClean="0"/>
                <a:t>flexure</a:t>
              </a:r>
              <a:endParaRPr lang="en-GB" sz="1200" dirty="0"/>
            </a:p>
          </p:txBody>
        </p:sp>
      </p:grpSp>
      <p:grpSp>
        <p:nvGrpSpPr>
          <p:cNvPr id="45" name="Group 44"/>
          <p:cNvGrpSpPr/>
          <p:nvPr/>
        </p:nvGrpSpPr>
        <p:grpSpPr>
          <a:xfrm>
            <a:off x="6626261" y="3093057"/>
            <a:ext cx="268685" cy="1281923"/>
            <a:chOff x="6275007" y="2512402"/>
            <a:chExt cx="268685" cy="916598"/>
          </a:xfrm>
          <a:effectLst/>
        </p:grpSpPr>
        <p:cxnSp>
          <p:nvCxnSpPr>
            <p:cNvPr id="47" name="Straight Connector 46"/>
            <p:cNvCxnSpPr/>
            <p:nvPr/>
          </p:nvCxnSpPr>
          <p:spPr>
            <a:xfrm flipH="1">
              <a:off x="6409349" y="2512402"/>
              <a:ext cx="1" cy="91659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275007" y="2512402"/>
              <a:ext cx="26868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275007" y="3419613"/>
              <a:ext cx="26868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6" name="Oval 45"/>
          <p:cNvSpPr>
            <a:spLocks noChangeAspect="1"/>
          </p:cNvSpPr>
          <p:nvPr/>
        </p:nvSpPr>
        <p:spPr>
          <a:xfrm>
            <a:off x="6715603" y="3691254"/>
            <a:ext cx="90000" cy="9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218851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523: Sidedness matters: Surrogate biomarkers prognosticate colorectal cancer upon anatomic </a:t>
            </a:r>
            <a:r>
              <a:rPr lang="en-GB" dirty="0" smtClean="0"/>
              <a:t>location – Ben-</a:t>
            </a:r>
            <a:r>
              <a:rPr lang="en-GB" dirty="0" err="1" smtClean="0"/>
              <a:t>Aharon</a:t>
            </a:r>
            <a:r>
              <a:rPr lang="en-GB" dirty="0" smtClean="0"/>
              <a:t> I,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r>
              <a:rPr lang="en-GB" dirty="0" smtClean="0"/>
              <a:t>Right-sided tumours exhibited more CDX2-negative tumours then left-sided tumours</a:t>
            </a:r>
          </a:p>
          <a:p>
            <a:r>
              <a:rPr lang="en-GB" dirty="0" smtClean="0"/>
              <a:t>CDX2-negative tumours had a higher </a:t>
            </a:r>
            <a:r>
              <a:rPr lang="en-GB" dirty="0" err="1" smtClean="0"/>
              <a:t>oncotype</a:t>
            </a:r>
            <a:r>
              <a:rPr lang="en-GB" dirty="0" smtClean="0"/>
              <a:t> DX score</a:t>
            </a:r>
          </a:p>
          <a:p>
            <a:endParaRPr lang="en-GB" dirty="0"/>
          </a:p>
        </p:txBody>
      </p:sp>
      <p:sp>
        <p:nvSpPr>
          <p:cNvPr id="5" name="Text Placeholder 4"/>
          <p:cNvSpPr>
            <a:spLocks noGrp="1"/>
          </p:cNvSpPr>
          <p:nvPr>
            <p:ph type="body" sz="quarter" idx="11"/>
          </p:nvPr>
        </p:nvSpPr>
        <p:spPr>
          <a:xfrm>
            <a:off x="4600136" y="6096000"/>
            <a:ext cx="4178740" cy="487363"/>
          </a:xfrm>
        </p:spPr>
        <p:txBody>
          <a:bodyPr/>
          <a:lstStyle/>
          <a:p>
            <a:r>
              <a:rPr lang="en-GB" dirty="0" smtClean="0"/>
              <a:t>Ben-</a:t>
            </a:r>
            <a:r>
              <a:rPr lang="en-GB" dirty="0" err="1" smtClean="0"/>
              <a:t>Aharon</a:t>
            </a:r>
            <a:r>
              <a:rPr lang="en-GB" dirty="0" smtClean="0"/>
              <a:t> I,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523</a:t>
            </a:r>
            <a:endParaRPr lang="en-GB" dirty="0"/>
          </a:p>
        </p:txBody>
      </p:sp>
      <p:graphicFrame>
        <p:nvGraphicFramePr>
          <p:cNvPr id="8" name="Group 88"/>
          <p:cNvGraphicFramePr>
            <a:graphicFrameLocks noGrp="1"/>
          </p:cNvGraphicFramePr>
          <p:nvPr>
            <p:extLst>
              <p:ext uri="{D42A27DB-BD31-4B8C-83A1-F6EECF244321}">
                <p14:modId xmlns:p14="http://schemas.microsoft.com/office/powerpoint/2010/main" val="2467762874"/>
              </p:ext>
            </p:extLst>
          </p:nvPr>
        </p:nvGraphicFramePr>
        <p:xfrm>
          <a:off x="228601" y="2438400"/>
          <a:ext cx="4343400" cy="2752408"/>
        </p:xfrm>
        <a:graphic>
          <a:graphicData uri="http://schemas.openxmlformats.org/drawingml/2006/table">
            <a:tbl>
              <a:tblPr firstRow="1" bandRow="1">
                <a:tableStyleId>{69012ECD-51FC-41F1-AA8D-1B2483CD663E}</a:tableStyleId>
              </a:tblPr>
              <a:tblGrid>
                <a:gridCol w="1658388"/>
                <a:gridCol w="1342506"/>
                <a:gridCol w="1342506"/>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1" i="0" u="none" strike="noStrike" cap="none" normalizeH="0" baseline="0" smtClean="0">
                          <a:ln>
                            <a:noFill/>
                          </a:ln>
                          <a:solidFill>
                            <a:schemeClr val="tx2"/>
                          </a:solidFill>
                          <a:effectLst/>
                          <a:latin typeface="Arial" charset="0"/>
                          <a:cs typeface="Arial" charset="0"/>
                        </a:rPr>
                        <a:t>Right-side</a:t>
                      </a:r>
                      <a:r>
                        <a:rPr kumimoji="0" lang="en-GB" sz="1600" b="1" i="0" u="none" strike="noStrike" cap="none" normalizeH="0" baseline="0" dirty="0" smtClean="0">
                          <a:ln>
                            <a:noFill/>
                          </a:ln>
                          <a:solidFill>
                            <a:schemeClr val="tx2"/>
                          </a:solidFill>
                          <a:effectLst/>
                          <a:latin typeface="Arial" charset="0"/>
                          <a:cs typeface="Arial" charset="0"/>
                        </a:rPr>
                        <a:t>, </a:t>
                      </a:r>
                      <a:r>
                        <a:rPr kumimoji="0" lang="en-US" sz="1600" b="1" i="0" u="none" strike="noStrike" cap="none" normalizeH="0" baseline="0" dirty="0" smtClean="0">
                          <a:ln>
                            <a:noFill/>
                          </a:ln>
                          <a:solidFill>
                            <a:schemeClr val="tx2"/>
                          </a:solidFill>
                          <a:effectLst/>
                          <a:latin typeface="Arial" charset="0"/>
                          <a:cs typeface="Arial" charset="0"/>
                        </a:rPr>
                        <a:t>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1" i="0" u="none" strike="noStrike" cap="none" normalizeH="0" baseline="0" dirty="0" smtClean="0">
                          <a:ln>
                            <a:noFill/>
                          </a:ln>
                          <a:solidFill>
                            <a:schemeClr val="tx2"/>
                          </a:solidFill>
                          <a:effectLst/>
                          <a:latin typeface="Arial" charset="0"/>
                          <a:cs typeface="Arial" charset="0"/>
                        </a:rPr>
                        <a:t>Left-side,</a:t>
                      </a:r>
                      <a:br>
                        <a:rPr kumimoji="0" lang="en-GB" sz="1600" b="1" i="0" u="none" strike="noStrike" cap="none" normalizeH="0" baseline="0" dirty="0" smtClean="0">
                          <a:ln>
                            <a:noFill/>
                          </a:ln>
                          <a:solidFill>
                            <a:schemeClr val="tx2"/>
                          </a:solidFill>
                          <a:effectLst/>
                          <a:latin typeface="Arial" charset="0"/>
                          <a:cs typeface="Arial" charset="0"/>
                        </a:rPr>
                      </a:br>
                      <a:r>
                        <a:rPr kumimoji="0" lang="en-US" sz="1600" b="1" i="0" u="none" strike="noStrike" cap="none" normalizeH="0" baseline="0" dirty="0" smtClean="0">
                          <a:ln>
                            <a:noFill/>
                          </a:ln>
                          <a:solidFill>
                            <a:schemeClr val="tx2"/>
                          </a:solidFill>
                          <a:effectLst/>
                          <a:latin typeface="Arial" charset="0"/>
                          <a:cs typeface="Arial" charset="0"/>
                        </a:rPr>
                        <a:t>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CDX2-positive</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34 (64.2)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47 (83.9)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CDX2-negative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19 (35.8)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9 (16.1)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Total (n=109)</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cap="none" normalizeH="0" baseline="0" dirty="0" smtClean="0">
                          <a:ln>
                            <a:noFill/>
                          </a:ln>
                          <a:solidFill>
                            <a:schemeClr val="tx1"/>
                          </a:solidFill>
                          <a:effectLst/>
                          <a:latin typeface="Arial" charset="0"/>
                          <a:cs typeface="Arial" charset="0"/>
                        </a:rPr>
                        <a:t>p=0.029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1699394334"/>
              </p:ext>
            </p:extLst>
          </p:nvPr>
        </p:nvGraphicFramePr>
        <p:xfrm>
          <a:off x="4648201" y="2438400"/>
          <a:ext cx="4191001" cy="2453323"/>
        </p:xfrm>
        <a:graphic>
          <a:graphicData uri="http://schemas.openxmlformats.org/drawingml/2006/table">
            <a:tbl>
              <a:tblPr firstRow="1" bandRow="1">
                <a:tableStyleId>{69012ECD-51FC-41F1-AA8D-1B2483CD663E}</a:tableStyleId>
              </a:tblPr>
              <a:tblGrid>
                <a:gridCol w="1725705"/>
                <a:gridCol w="1232648"/>
                <a:gridCol w="1232648"/>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1" i="0" u="none" strike="noStrike" cap="none" normalizeH="0" baseline="0" dirty="0" smtClean="0">
                          <a:ln>
                            <a:noFill/>
                          </a:ln>
                          <a:solidFill>
                            <a:schemeClr val="tx2"/>
                          </a:solidFill>
                          <a:effectLst/>
                          <a:latin typeface="Arial" charset="0"/>
                          <a:cs typeface="Arial" charset="0"/>
                        </a:rPr>
                        <a:t>Mean </a:t>
                      </a:r>
                      <a:r>
                        <a:rPr kumimoji="0" lang="en-GB" sz="1600" b="1" i="0" u="none" strike="noStrike" cap="none" normalizeH="0" baseline="0" dirty="0" err="1" smtClean="0">
                          <a:ln>
                            <a:noFill/>
                          </a:ln>
                          <a:solidFill>
                            <a:schemeClr val="tx2"/>
                          </a:solidFill>
                          <a:effectLst/>
                          <a:latin typeface="Arial" charset="0"/>
                          <a:cs typeface="Arial" charset="0"/>
                        </a:rPr>
                        <a:t>oncotype</a:t>
                      </a:r>
                      <a:r>
                        <a:rPr kumimoji="0" lang="en-GB" sz="1600" b="1" i="0" u="none" strike="noStrike" cap="none" normalizeH="0" baseline="0" dirty="0" smtClean="0">
                          <a:ln>
                            <a:noFill/>
                          </a:ln>
                          <a:solidFill>
                            <a:schemeClr val="tx2"/>
                          </a:solidFill>
                          <a:effectLst/>
                          <a:latin typeface="Arial" charset="0"/>
                          <a:cs typeface="Arial" charset="0"/>
                        </a:rPr>
                        <a:t> score</a:t>
                      </a:r>
                      <a:endParaRPr kumimoji="0" lang="en-US"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600" b="1" i="0" u="none" strike="noStrike" cap="none" normalizeH="0" baseline="0" dirty="0" smtClean="0">
                          <a:ln>
                            <a:noFill/>
                          </a:ln>
                          <a:solidFill>
                            <a:schemeClr val="tx2"/>
                          </a:solidFill>
                          <a:effectLst/>
                          <a:latin typeface="Arial" charset="0"/>
                          <a:cs typeface="Arial" charset="0"/>
                        </a:rPr>
                        <a:t>Standard deviation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CDX2-positive</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24.42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10.30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CDX2-negative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32.00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12.686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p=0.020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387329380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523: Sidedness matters: Surrogate biomarkers prognosticate colorectal cancer upon anatomic </a:t>
            </a:r>
            <a:r>
              <a:rPr lang="en-GB" dirty="0" smtClean="0"/>
              <a:t>location – Ben-</a:t>
            </a:r>
            <a:r>
              <a:rPr lang="en-GB" dirty="0" err="1" smtClean="0"/>
              <a:t>Aharon</a:t>
            </a:r>
            <a:r>
              <a:rPr lang="en-GB" dirty="0" smtClean="0"/>
              <a:t> I,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r>
              <a:rPr lang="en-GB" dirty="0" smtClean="0"/>
              <a:t>In stage III tumours, recurrence score was higher in right-sided tumours than left-sided tumours, and higher than stage II tumours</a:t>
            </a:r>
            <a:endParaRPr lang="en-GB" dirty="0"/>
          </a:p>
        </p:txBody>
      </p:sp>
      <p:sp>
        <p:nvSpPr>
          <p:cNvPr id="5" name="Text Placeholder 4"/>
          <p:cNvSpPr>
            <a:spLocks noGrp="1"/>
          </p:cNvSpPr>
          <p:nvPr>
            <p:ph type="body" sz="quarter" idx="11"/>
          </p:nvPr>
        </p:nvSpPr>
        <p:spPr>
          <a:xfrm>
            <a:off x="4605146" y="6096000"/>
            <a:ext cx="4173729" cy="487363"/>
          </a:xfrm>
        </p:spPr>
        <p:txBody>
          <a:bodyPr/>
          <a:lstStyle/>
          <a:p>
            <a:r>
              <a:rPr lang="en-GB" dirty="0" smtClean="0"/>
              <a:t>Ben-</a:t>
            </a:r>
            <a:r>
              <a:rPr lang="en-GB" dirty="0" err="1" smtClean="0"/>
              <a:t>Aharon</a:t>
            </a:r>
            <a:r>
              <a:rPr lang="en-GB" dirty="0" smtClean="0"/>
              <a:t> I,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523</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542543313"/>
              </p:ext>
            </p:extLst>
          </p:nvPr>
        </p:nvGraphicFramePr>
        <p:xfrm>
          <a:off x="228601" y="2438400"/>
          <a:ext cx="4114799" cy="2209483"/>
        </p:xfrm>
        <a:graphic>
          <a:graphicData uri="http://schemas.openxmlformats.org/drawingml/2006/table">
            <a:tbl>
              <a:tblPr firstRow="1" bandRow="1">
                <a:tableStyleId>{69012ECD-51FC-41F1-AA8D-1B2483CD663E}</a:tableStyleId>
              </a:tblPr>
              <a:tblGrid>
                <a:gridCol w="1219199"/>
                <a:gridCol w="1447800"/>
                <a:gridCol w="1447800"/>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2"/>
                          </a:solidFill>
                          <a:effectLst/>
                        </a:rPr>
                        <a:t>Mean score (range)</a:t>
                      </a:r>
                      <a:endParaRPr kumimoji="0" lang="en-GB"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Right-sided</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60 (45.4)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31.15 (3–63)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Left-sided</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72 (54.6)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24.6 (7–52)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Total</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132 (100)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p=0.001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8" name="Freeform 7"/>
          <p:cNvSpPr>
            <a:spLocks/>
          </p:cNvSpPr>
          <p:nvPr/>
        </p:nvSpPr>
        <p:spPr bwMode="auto">
          <a:xfrm>
            <a:off x="5092816" y="2376563"/>
            <a:ext cx="3781054" cy="24838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 name="Line 6"/>
          <p:cNvSpPr>
            <a:spLocks noChangeShapeType="1"/>
          </p:cNvSpPr>
          <p:nvPr/>
        </p:nvSpPr>
        <p:spPr bwMode="auto">
          <a:xfrm>
            <a:off x="5001309" y="2376562"/>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0" name="Line 7"/>
          <p:cNvSpPr>
            <a:spLocks noChangeShapeType="1"/>
          </p:cNvSpPr>
          <p:nvPr/>
        </p:nvSpPr>
        <p:spPr bwMode="auto">
          <a:xfrm>
            <a:off x="5001309" y="2768939"/>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1" name="Line 8"/>
          <p:cNvSpPr>
            <a:spLocks noChangeShapeType="1"/>
          </p:cNvSpPr>
          <p:nvPr/>
        </p:nvSpPr>
        <p:spPr bwMode="auto">
          <a:xfrm>
            <a:off x="5001309" y="3161316"/>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2" name="Line 9"/>
          <p:cNvSpPr>
            <a:spLocks noChangeShapeType="1"/>
          </p:cNvSpPr>
          <p:nvPr/>
        </p:nvSpPr>
        <p:spPr bwMode="auto">
          <a:xfrm>
            <a:off x="5001309" y="3553693"/>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4" name="Line 11"/>
          <p:cNvSpPr>
            <a:spLocks noChangeShapeType="1"/>
          </p:cNvSpPr>
          <p:nvPr/>
        </p:nvSpPr>
        <p:spPr bwMode="auto">
          <a:xfrm>
            <a:off x="5001309" y="4730826"/>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5" name="TextBox 14"/>
          <p:cNvSpPr txBox="1"/>
          <p:nvPr/>
        </p:nvSpPr>
        <p:spPr>
          <a:xfrm rot="16200000">
            <a:off x="3954298" y="3487357"/>
            <a:ext cx="1063112"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rPr>
              <a:t>95%CI score</a:t>
            </a:r>
            <a:endParaRPr lang="en-GB" sz="1200" dirty="0">
              <a:solidFill>
                <a:srgbClr val="4D4D4D"/>
              </a:solidFill>
            </a:endParaRPr>
          </a:p>
        </p:txBody>
      </p:sp>
      <p:sp>
        <p:nvSpPr>
          <p:cNvPr id="17" name="TextBox 16"/>
          <p:cNvSpPr txBox="1"/>
          <p:nvPr/>
        </p:nvSpPr>
        <p:spPr>
          <a:xfrm>
            <a:off x="4551252" y="2235403"/>
            <a:ext cx="482824" cy="276999"/>
          </a:xfrm>
          <a:prstGeom prst="rect">
            <a:avLst/>
          </a:prstGeom>
          <a:noFill/>
        </p:spPr>
        <p:txBody>
          <a:bodyPr wrap="none" rtlCol="0" anchor="ctr" anchorCtr="0">
            <a:spAutoFit/>
          </a:bodyPr>
          <a:lstStyle/>
          <a:p>
            <a:pPr algn="r"/>
            <a:r>
              <a:rPr lang="en-GB" sz="1200" dirty="0" smtClean="0"/>
              <a:t>35.0</a:t>
            </a:r>
            <a:endParaRPr lang="en-GB" sz="1200" dirty="0"/>
          </a:p>
        </p:txBody>
      </p:sp>
      <p:sp>
        <p:nvSpPr>
          <p:cNvPr id="18" name="TextBox 17"/>
          <p:cNvSpPr txBox="1"/>
          <p:nvPr/>
        </p:nvSpPr>
        <p:spPr>
          <a:xfrm>
            <a:off x="4551252" y="2627943"/>
            <a:ext cx="482824" cy="276999"/>
          </a:xfrm>
          <a:prstGeom prst="rect">
            <a:avLst/>
          </a:prstGeom>
          <a:noFill/>
        </p:spPr>
        <p:txBody>
          <a:bodyPr wrap="none" rtlCol="0" anchor="ctr" anchorCtr="0">
            <a:spAutoFit/>
          </a:bodyPr>
          <a:lstStyle/>
          <a:p>
            <a:pPr algn="r"/>
            <a:r>
              <a:rPr lang="en-GB" sz="1200" dirty="0" smtClean="0"/>
              <a:t>32.5</a:t>
            </a:r>
            <a:endParaRPr lang="en-GB" sz="1200" dirty="0"/>
          </a:p>
        </p:txBody>
      </p:sp>
      <p:sp>
        <p:nvSpPr>
          <p:cNvPr id="19" name="TextBox 18"/>
          <p:cNvSpPr txBox="1"/>
          <p:nvPr/>
        </p:nvSpPr>
        <p:spPr>
          <a:xfrm>
            <a:off x="4551252" y="3020483"/>
            <a:ext cx="482824" cy="276999"/>
          </a:xfrm>
          <a:prstGeom prst="rect">
            <a:avLst/>
          </a:prstGeom>
          <a:noFill/>
        </p:spPr>
        <p:txBody>
          <a:bodyPr wrap="none" rtlCol="0" anchor="ctr" anchorCtr="0">
            <a:spAutoFit/>
          </a:bodyPr>
          <a:lstStyle/>
          <a:p>
            <a:pPr algn="r"/>
            <a:r>
              <a:rPr lang="en-GB" sz="1200" dirty="0" smtClean="0"/>
              <a:t>30.0</a:t>
            </a:r>
            <a:endParaRPr lang="en-GB" sz="1200" dirty="0"/>
          </a:p>
        </p:txBody>
      </p:sp>
      <p:sp>
        <p:nvSpPr>
          <p:cNvPr id="20" name="TextBox 19"/>
          <p:cNvSpPr txBox="1"/>
          <p:nvPr/>
        </p:nvSpPr>
        <p:spPr>
          <a:xfrm>
            <a:off x="4551252" y="3413023"/>
            <a:ext cx="482824" cy="276999"/>
          </a:xfrm>
          <a:prstGeom prst="rect">
            <a:avLst/>
          </a:prstGeom>
          <a:noFill/>
        </p:spPr>
        <p:txBody>
          <a:bodyPr wrap="none" rtlCol="0" anchor="ctr" anchorCtr="0">
            <a:spAutoFit/>
          </a:bodyPr>
          <a:lstStyle/>
          <a:p>
            <a:pPr algn="r"/>
            <a:r>
              <a:rPr lang="en-GB" sz="1200" dirty="0" smtClean="0"/>
              <a:t>27.5</a:t>
            </a:r>
            <a:endParaRPr lang="en-GB" sz="1200" dirty="0"/>
          </a:p>
        </p:txBody>
      </p:sp>
      <p:sp>
        <p:nvSpPr>
          <p:cNvPr id="13" name="Line 10"/>
          <p:cNvSpPr>
            <a:spLocks noChangeShapeType="1"/>
          </p:cNvSpPr>
          <p:nvPr/>
        </p:nvSpPr>
        <p:spPr bwMode="auto">
          <a:xfrm>
            <a:off x="5001309" y="3946070"/>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1" name="TextBox 20"/>
          <p:cNvSpPr txBox="1"/>
          <p:nvPr/>
        </p:nvSpPr>
        <p:spPr>
          <a:xfrm>
            <a:off x="4551252" y="3805563"/>
            <a:ext cx="482824" cy="276999"/>
          </a:xfrm>
          <a:prstGeom prst="rect">
            <a:avLst/>
          </a:prstGeom>
          <a:noFill/>
        </p:spPr>
        <p:txBody>
          <a:bodyPr wrap="none" rtlCol="0" anchor="ctr" anchorCtr="0">
            <a:spAutoFit/>
          </a:bodyPr>
          <a:lstStyle/>
          <a:p>
            <a:pPr algn="r"/>
            <a:r>
              <a:rPr lang="en-GB" sz="1200" dirty="0" smtClean="0"/>
              <a:t>25.0</a:t>
            </a:r>
            <a:endParaRPr lang="en-GB" sz="1200" dirty="0"/>
          </a:p>
        </p:txBody>
      </p:sp>
      <p:sp>
        <p:nvSpPr>
          <p:cNvPr id="22" name="TextBox 21"/>
          <p:cNvSpPr txBox="1"/>
          <p:nvPr/>
        </p:nvSpPr>
        <p:spPr>
          <a:xfrm>
            <a:off x="4551253" y="4590640"/>
            <a:ext cx="482824" cy="276999"/>
          </a:xfrm>
          <a:prstGeom prst="rect">
            <a:avLst/>
          </a:prstGeom>
          <a:noFill/>
        </p:spPr>
        <p:txBody>
          <a:bodyPr wrap="none" rtlCol="0" anchor="ctr" anchorCtr="0">
            <a:spAutoFit/>
          </a:bodyPr>
          <a:lstStyle/>
          <a:p>
            <a:pPr algn="r"/>
            <a:r>
              <a:rPr lang="en-GB" sz="1200" dirty="0" smtClean="0"/>
              <a:t>20.0</a:t>
            </a:r>
            <a:endParaRPr lang="en-GB" sz="1200" dirty="0"/>
          </a:p>
        </p:txBody>
      </p:sp>
      <p:grpSp>
        <p:nvGrpSpPr>
          <p:cNvPr id="23" name="Group 22"/>
          <p:cNvGrpSpPr/>
          <p:nvPr/>
        </p:nvGrpSpPr>
        <p:grpSpPr>
          <a:xfrm>
            <a:off x="5895478" y="4860853"/>
            <a:ext cx="958917" cy="401745"/>
            <a:chOff x="5493812" y="4860853"/>
            <a:chExt cx="958917" cy="401745"/>
          </a:xfrm>
        </p:grpSpPr>
        <p:sp>
          <p:nvSpPr>
            <p:cNvPr id="24" name="Line 19"/>
            <p:cNvSpPr>
              <a:spLocks noChangeShapeType="1"/>
            </p:cNvSpPr>
            <p:nvPr/>
          </p:nvSpPr>
          <p:spPr bwMode="auto">
            <a:xfrm>
              <a:off x="5971377" y="4860853"/>
              <a:ext cx="0" cy="10999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5" name="TextBox 24"/>
            <p:cNvSpPr txBox="1"/>
            <p:nvPr/>
          </p:nvSpPr>
          <p:spPr>
            <a:xfrm>
              <a:off x="5493812" y="4985599"/>
              <a:ext cx="958917" cy="276999"/>
            </a:xfrm>
            <a:prstGeom prst="rect">
              <a:avLst/>
            </a:prstGeom>
            <a:noFill/>
          </p:spPr>
          <p:txBody>
            <a:bodyPr wrap="none" rtlCol="0" anchor="t" anchorCtr="0">
              <a:spAutoFit/>
            </a:bodyPr>
            <a:lstStyle/>
            <a:p>
              <a:pPr algn="ctr"/>
              <a:r>
                <a:rPr lang="en-GB" sz="1200" dirty="0" smtClean="0"/>
                <a:t>Right-sided</a:t>
              </a:r>
              <a:endParaRPr lang="en-GB" sz="1200" dirty="0"/>
            </a:p>
          </p:txBody>
        </p:sp>
      </p:grpSp>
      <p:grpSp>
        <p:nvGrpSpPr>
          <p:cNvPr id="26" name="Group 25"/>
          <p:cNvGrpSpPr/>
          <p:nvPr/>
        </p:nvGrpSpPr>
        <p:grpSpPr>
          <a:xfrm>
            <a:off x="7569650" y="4860853"/>
            <a:ext cx="857927" cy="401745"/>
            <a:chOff x="5544306" y="4860853"/>
            <a:chExt cx="857927" cy="401745"/>
          </a:xfrm>
        </p:grpSpPr>
        <p:sp>
          <p:nvSpPr>
            <p:cNvPr id="27" name="Line 19"/>
            <p:cNvSpPr>
              <a:spLocks noChangeShapeType="1"/>
            </p:cNvSpPr>
            <p:nvPr/>
          </p:nvSpPr>
          <p:spPr bwMode="auto">
            <a:xfrm>
              <a:off x="5971377" y="4860853"/>
              <a:ext cx="0" cy="10999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 name="TextBox 27"/>
            <p:cNvSpPr txBox="1"/>
            <p:nvPr/>
          </p:nvSpPr>
          <p:spPr>
            <a:xfrm>
              <a:off x="5544306" y="4985599"/>
              <a:ext cx="857927" cy="276999"/>
            </a:xfrm>
            <a:prstGeom prst="rect">
              <a:avLst/>
            </a:prstGeom>
            <a:noFill/>
          </p:spPr>
          <p:txBody>
            <a:bodyPr wrap="none" rtlCol="0" anchor="t" anchorCtr="0">
              <a:spAutoFit/>
            </a:bodyPr>
            <a:lstStyle/>
            <a:p>
              <a:pPr algn="ctr"/>
              <a:r>
                <a:rPr lang="en-GB" sz="1200" dirty="0" smtClean="0"/>
                <a:t>Left-sided</a:t>
              </a:r>
              <a:endParaRPr lang="en-GB" sz="1200" dirty="0"/>
            </a:p>
          </p:txBody>
        </p:sp>
      </p:grpSp>
      <p:grpSp>
        <p:nvGrpSpPr>
          <p:cNvPr id="29" name="Group 28"/>
          <p:cNvGrpSpPr/>
          <p:nvPr/>
        </p:nvGrpSpPr>
        <p:grpSpPr>
          <a:xfrm>
            <a:off x="6240593" y="2475866"/>
            <a:ext cx="268685" cy="864000"/>
            <a:chOff x="5860959" y="2529654"/>
            <a:chExt cx="268685" cy="864000"/>
          </a:xfrm>
        </p:grpSpPr>
        <p:grpSp>
          <p:nvGrpSpPr>
            <p:cNvPr id="30" name="Group 29"/>
            <p:cNvGrpSpPr/>
            <p:nvPr/>
          </p:nvGrpSpPr>
          <p:grpSpPr>
            <a:xfrm>
              <a:off x="5860959" y="2529654"/>
              <a:ext cx="268685" cy="864000"/>
              <a:chOff x="6275007" y="2512402"/>
              <a:chExt cx="268685" cy="916598"/>
            </a:xfrm>
            <a:effectLst/>
          </p:grpSpPr>
          <p:cxnSp>
            <p:nvCxnSpPr>
              <p:cNvPr id="32" name="Straight Connector 31"/>
              <p:cNvCxnSpPr/>
              <p:nvPr/>
            </p:nvCxnSpPr>
            <p:spPr>
              <a:xfrm flipH="1">
                <a:off x="6409349" y="2512402"/>
                <a:ext cx="1" cy="91659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275007" y="2512402"/>
                <a:ext cx="26868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275007" y="3419613"/>
                <a:ext cx="26868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1" name="Oval 30"/>
            <p:cNvSpPr>
              <a:spLocks noChangeAspect="1"/>
            </p:cNvSpPr>
            <p:nvPr/>
          </p:nvSpPr>
          <p:spPr>
            <a:xfrm>
              <a:off x="5950301" y="2916654"/>
              <a:ext cx="90000" cy="9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34"/>
          <p:cNvGrpSpPr/>
          <p:nvPr/>
        </p:nvGrpSpPr>
        <p:grpSpPr>
          <a:xfrm>
            <a:off x="7864270" y="3514607"/>
            <a:ext cx="268685" cy="918000"/>
            <a:chOff x="7764514" y="3447372"/>
            <a:chExt cx="268685" cy="864000"/>
          </a:xfrm>
        </p:grpSpPr>
        <p:grpSp>
          <p:nvGrpSpPr>
            <p:cNvPr id="36" name="Group 35"/>
            <p:cNvGrpSpPr/>
            <p:nvPr/>
          </p:nvGrpSpPr>
          <p:grpSpPr>
            <a:xfrm>
              <a:off x="7764514" y="3447372"/>
              <a:ext cx="268685" cy="864000"/>
              <a:chOff x="6275007" y="2512402"/>
              <a:chExt cx="268685" cy="916598"/>
            </a:xfrm>
            <a:effectLst/>
          </p:grpSpPr>
          <p:cxnSp>
            <p:nvCxnSpPr>
              <p:cNvPr id="38" name="Straight Connector 37"/>
              <p:cNvCxnSpPr/>
              <p:nvPr/>
            </p:nvCxnSpPr>
            <p:spPr>
              <a:xfrm flipH="1">
                <a:off x="6409349" y="2512402"/>
                <a:ext cx="1" cy="91659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275007" y="2512402"/>
                <a:ext cx="26868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275007" y="3419613"/>
                <a:ext cx="26868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7" name="Oval 36"/>
            <p:cNvSpPr>
              <a:spLocks noChangeAspect="1"/>
            </p:cNvSpPr>
            <p:nvPr/>
          </p:nvSpPr>
          <p:spPr>
            <a:xfrm>
              <a:off x="7853856" y="3834372"/>
              <a:ext cx="90000" cy="9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4" name="Line 10"/>
          <p:cNvSpPr>
            <a:spLocks noChangeShapeType="1"/>
          </p:cNvSpPr>
          <p:nvPr/>
        </p:nvSpPr>
        <p:spPr bwMode="auto">
          <a:xfrm>
            <a:off x="5001309" y="4338447"/>
            <a:ext cx="9150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5" name="TextBox 44"/>
          <p:cNvSpPr txBox="1"/>
          <p:nvPr/>
        </p:nvSpPr>
        <p:spPr>
          <a:xfrm>
            <a:off x="4551252" y="4198103"/>
            <a:ext cx="482824" cy="276999"/>
          </a:xfrm>
          <a:prstGeom prst="rect">
            <a:avLst/>
          </a:prstGeom>
          <a:noFill/>
        </p:spPr>
        <p:txBody>
          <a:bodyPr wrap="none" rtlCol="0" anchor="ctr" anchorCtr="0">
            <a:spAutoFit/>
          </a:bodyPr>
          <a:lstStyle/>
          <a:p>
            <a:pPr algn="r"/>
            <a:r>
              <a:rPr lang="en-GB" sz="1200" dirty="0" smtClean="0"/>
              <a:t>22.5</a:t>
            </a:r>
            <a:endParaRPr lang="en-GB" sz="1200" dirty="0"/>
          </a:p>
        </p:txBody>
      </p:sp>
    </p:spTree>
    <p:extLst>
      <p:ext uri="{BB962C8B-B14F-4D97-AF65-F5344CB8AC3E}">
        <p14:creationId xmlns:p14="http://schemas.microsoft.com/office/powerpoint/2010/main" val="4181565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1143000" y="2667000"/>
            <a:ext cx="2209800" cy="2843673"/>
            <a:chOff x="1143000" y="2667000"/>
            <a:chExt cx="2209800" cy="2843673"/>
          </a:xfrm>
        </p:grpSpPr>
        <p:cxnSp>
          <p:nvCxnSpPr>
            <p:cNvPr id="25" name="Straight Connector 24"/>
            <p:cNvCxnSpPr/>
            <p:nvPr/>
          </p:nvCxnSpPr>
          <p:spPr>
            <a:xfrm>
              <a:off x="3352800" y="2971800"/>
              <a:ext cx="0" cy="2538873"/>
            </a:xfrm>
            <a:prstGeom prst="line">
              <a:avLst/>
            </a:prstGeom>
            <a:ln w="381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43000" y="2971800"/>
              <a:ext cx="0" cy="2538873"/>
            </a:xfrm>
            <a:prstGeom prst="line">
              <a:avLst/>
            </a:prstGeom>
            <a:ln w="381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143000" y="2971800"/>
              <a:ext cx="2209800" cy="1"/>
            </a:xfrm>
            <a:prstGeom prst="line">
              <a:avLst/>
            </a:prstGeom>
            <a:ln w="285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286000" y="2667000"/>
              <a:ext cx="0" cy="304801"/>
            </a:xfrm>
            <a:prstGeom prst="line">
              <a:avLst/>
            </a:prstGeom>
            <a:ln w="285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5798594" y="2667000"/>
            <a:ext cx="2209800" cy="2843673"/>
            <a:chOff x="1143000" y="2667000"/>
            <a:chExt cx="2209800" cy="2843673"/>
          </a:xfrm>
        </p:grpSpPr>
        <p:cxnSp>
          <p:nvCxnSpPr>
            <p:cNvPr id="33" name="Straight Connector 32"/>
            <p:cNvCxnSpPr/>
            <p:nvPr/>
          </p:nvCxnSpPr>
          <p:spPr>
            <a:xfrm>
              <a:off x="3352800" y="2971800"/>
              <a:ext cx="0" cy="2538873"/>
            </a:xfrm>
            <a:prstGeom prst="line">
              <a:avLst/>
            </a:prstGeom>
            <a:ln w="381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143000" y="2971800"/>
              <a:ext cx="0" cy="2538873"/>
            </a:xfrm>
            <a:prstGeom prst="line">
              <a:avLst/>
            </a:prstGeom>
            <a:ln w="381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143000" y="2971800"/>
              <a:ext cx="2209800" cy="1"/>
            </a:xfrm>
            <a:prstGeom prst="line">
              <a:avLst/>
            </a:prstGeom>
            <a:ln w="285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286000" y="2667000"/>
              <a:ext cx="0" cy="304801"/>
            </a:xfrm>
            <a:prstGeom prst="line">
              <a:avLst/>
            </a:prstGeom>
            <a:ln w="28575">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GB" sz="1800" dirty="0"/>
              <a:t>1: Initial results of CALGB 80803 (Alliance): A randomized phase II trial of PET scan-directed combined modality therapy for </a:t>
            </a:r>
            <a:r>
              <a:rPr lang="en-GB" sz="1800" dirty="0" err="1"/>
              <a:t>esophageal</a:t>
            </a:r>
            <a:r>
              <a:rPr lang="en-GB" sz="1800" dirty="0"/>
              <a:t> </a:t>
            </a:r>
            <a:r>
              <a:rPr lang="en-GB" sz="1800" dirty="0" smtClean="0"/>
              <a:t>cancer </a:t>
            </a:r>
            <a:br>
              <a:rPr lang="en-GB" sz="1800" dirty="0" smtClean="0"/>
            </a:br>
            <a:r>
              <a:rPr lang="en-GB" sz="1800" dirty="0" smtClean="0"/>
              <a:t>– Goodman KA, et al</a:t>
            </a:r>
            <a:endParaRPr lang="en-GB" sz="1800" dirty="0"/>
          </a:p>
        </p:txBody>
      </p:sp>
      <p:sp>
        <p:nvSpPr>
          <p:cNvPr id="3" name="Content Placeholder 2"/>
          <p:cNvSpPr>
            <a:spLocks noGrp="1"/>
          </p:cNvSpPr>
          <p:nvPr>
            <p:ph idx="1"/>
          </p:nvPr>
        </p:nvSpPr>
        <p:spPr>
          <a:xfrm>
            <a:off x="365124" y="1254035"/>
            <a:ext cx="8413751" cy="498565"/>
          </a:xfrm>
        </p:spPr>
        <p:txBody>
          <a:bodyPr/>
          <a:lstStyle/>
          <a:p>
            <a:pPr marL="0" indent="0">
              <a:buNone/>
            </a:pPr>
            <a:r>
              <a:rPr lang="en-GB" b="1" dirty="0" smtClean="0"/>
              <a:t>Key results</a:t>
            </a:r>
          </a:p>
          <a:p>
            <a:endParaRPr lang="en-GB" dirty="0"/>
          </a:p>
        </p:txBody>
      </p:sp>
      <p:sp>
        <p:nvSpPr>
          <p:cNvPr id="4" name="Text Placeholder 3"/>
          <p:cNvSpPr>
            <a:spLocks noGrp="1"/>
          </p:cNvSpPr>
          <p:nvPr>
            <p:ph type="body" sz="quarter" idx="10"/>
          </p:nvPr>
        </p:nvSpPr>
        <p:spPr/>
        <p:txBody>
          <a:bodyPr/>
          <a:lstStyle/>
          <a:p>
            <a:r>
              <a:rPr lang="en-GB" dirty="0" smtClean="0"/>
              <a:t>*Evaluable patients</a:t>
            </a:r>
            <a:endParaRPr lang="en-GB" dirty="0"/>
          </a:p>
        </p:txBody>
      </p:sp>
      <p:sp>
        <p:nvSpPr>
          <p:cNvPr id="5" name="Text Placeholder 4"/>
          <p:cNvSpPr>
            <a:spLocks noGrp="1"/>
          </p:cNvSpPr>
          <p:nvPr>
            <p:ph type="body" sz="quarter" idx="11"/>
          </p:nvPr>
        </p:nvSpPr>
        <p:spPr/>
        <p:txBody>
          <a:bodyPr/>
          <a:lstStyle/>
          <a:p>
            <a:r>
              <a:rPr lang="en-GB" dirty="0" smtClean="0"/>
              <a:t>Goodman KA,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1</a:t>
            </a:r>
            <a:endParaRPr lang="en-GB" dirty="0"/>
          </a:p>
        </p:txBody>
      </p:sp>
      <p:sp>
        <p:nvSpPr>
          <p:cNvPr id="6" name="TextBox 5"/>
          <p:cNvSpPr txBox="1"/>
          <p:nvPr/>
        </p:nvSpPr>
        <p:spPr>
          <a:xfrm>
            <a:off x="2558532" y="1524000"/>
            <a:ext cx="4026936" cy="338554"/>
          </a:xfrm>
          <a:prstGeom prst="rect">
            <a:avLst/>
          </a:prstGeom>
          <a:noFill/>
        </p:spPr>
        <p:txBody>
          <a:bodyPr wrap="none" rtlCol="0">
            <a:spAutoFit/>
          </a:bodyPr>
          <a:lstStyle/>
          <a:p>
            <a:r>
              <a:rPr lang="en-GB" sz="1600" b="1" dirty="0" smtClean="0"/>
              <a:t>Treatment course by induction </a:t>
            </a:r>
            <a:r>
              <a:rPr lang="en-GB" sz="1600" b="1" dirty="0"/>
              <a:t>t</a:t>
            </a:r>
            <a:r>
              <a:rPr lang="en-GB" sz="1600" b="1" dirty="0" smtClean="0"/>
              <a:t>herapy</a:t>
            </a:r>
            <a:endParaRPr lang="en-GB" sz="1600" b="1" dirty="0"/>
          </a:p>
        </p:txBody>
      </p:sp>
      <p:sp>
        <p:nvSpPr>
          <p:cNvPr id="9" name="AutoShape 8"/>
          <p:cNvSpPr>
            <a:spLocks noChangeArrowheads="1"/>
          </p:cNvSpPr>
          <p:nvPr/>
        </p:nvSpPr>
        <p:spPr bwMode="auto">
          <a:xfrm>
            <a:off x="1143000" y="1998663"/>
            <a:ext cx="228600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ea typeface="SimSun" pitchFamily="2" charset="-122"/>
              </a:rPr>
              <a:t>Induction </a:t>
            </a:r>
          </a:p>
          <a:p>
            <a:pPr algn="ctr" defTabSz="892175" eaLnBrk="0" hangingPunct="0"/>
            <a:r>
              <a:rPr lang="en-GB" altLang="zh-CN" sz="1400" dirty="0" err="1" smtClean="0">
                <a:solidFill>
                  <a:srgbClr val="FFFFFF"/>
                </a:solidFill>
                <a:ea typeface="SimSun" pitchFamily="2" charset="-122"/>
              </a:rPr>
              <a:t>mFOLFOX</a:t>
            </a:r>
            <a:endParaRPr lang="en-GB" altLang="zh-CN" sz="1400" dirty="0" smtClean="0">
              <a:solidFill>
                <a:srgbClr val="FFFFFF"/>
              </a:solidFill>
              <a:ea typeface="SimSun" pitchFamily="2" charset="-122"/>
            </a:endParaRPr>
          </a:p>
          <a:p>
            <a:pPr algn="ctr" defTabSz="892175" eaLnBrk="0" hangingPunct="0"/>
            <a:r>
              <a:rPr lang="en-GB" altLang="zh-CN" sz="1400" dirty="0" smtClean="0">
                <a:solidFill>
                  <a:srgbClr val="FFFFFF"/>
                </a:solidFill>
                <a:ea typeface="SimSun" pitchFamily="2" charset="-122"/>
              </a:rPr>
              <a:t>(n=129)</a:t>
            </a:r>
            <a:endParaRPr lang="en-GB" altLang="zh-CN" sz="1400" dirty="0">
              <a:solidFill>
                <a:srgbClr val="FFFFFF"/>
              </a:solidFill>
              <a:ea typeface="SimSun" pitchFamily="2" charset="-122"/>
            </a:endParaRPr>
          </a:p>
        </p:txBody>
      </p:sp>
      <p:sp>
        <p:nvSpPr>
          <p:cNvPr id="10" name="AutoShape 8"/>
          <p:cNvSpPr>
            <a:spLocks noChangeArrowheads="1"/>
          </p:cNvSpPr>
          <p:nvPr/>
        </p:nvSpPr>
        <p:spPr bwMode="auto">
          <a:xfrm>
            <a:off x="163246" y="3124200"/>
            <a:ext cx="196904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ea typeface="SimSun" pitchFamily="2" charset="-122"/>
              </a:rPr>
              <a:t>PET responder</a:t>
            </a:r>
          </a:p>
          <a:p>
            <a:pPr algn="ctr" defTabSz="892175" eaLnBrk="0" hangingPunct="0"/>
            <a:r>
              <a:rPr lang="en-GB" altLang="zh-CN" sz="1400" dirty="0" smtClean="0">
                <a:solidFill>
                  <a:srgbClr val="FFFFFF"/>
                </a:solidFill>
                <a:ea typeface="SimSun" pitchFamily="2" charset="-122"/>
              </a:rPr>
              <a:t>73/129 (57%)</a:t>
            </a:r>
            <a:endParaRPr lang="en-GB" altLang="zh-CN" sz="1400" dirty="0">
              <a:solidFill>
                <a:srgbClr val="FFFFFF"/>
              </a:solidFill>
              <a:ea typeface="SimSun" pitchFamily="2" charset="-122"/>
            </a:endParaRPr>
          </a:p>
        </p:txBody>
      </p:sp>
      <p:sp>
        <p:nvSpPr>
          <p:cNvPr id="11" name="AutoShape 8"/>
          <p:cNvSpPr>
            <a:spLocks noChangeArrowheads="1"/>
          </p:cNvSpPr>
          <p:nvPr/>
        </p:nvSpPr>
        <p:spPr bwMode="auto">
          <a:xfrm>
            <a:off x="2369581" y="3124199"/>
            <a:ext cx="1969040" cy="820737"/>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dirty="0" smtClean="0">
                <a:solidFill>
                  <a:srgbClr val="4D4D4D"/>
                </a:solidFill>
                <a:ea typeface="SimSun" pitchFamily="2" charset="-122"/>
              </a:rPr>
              <a:t>PET non-responder</a:t>
            </a:r>
          </a:p>
          <a:p>
            <a:pPr algn="ctr" defTabSz="892175" eaLnBrk="0" hangingPunct="0"/>
            <a:r>
              <a:rPr lang="en-GB" altLang="zh-CN" sz="1400" dirty="0" smtClean="0">
                <a:solidFill>
                  <a:srgbClr val="4D4D4D"/>
                </a:solidFill>
                <a:ea typeface="SimSun" pitchFamily="2" charset="-122"/>
              </a:rPr>
              <a:t>39/129 (30%)</a:t>
            </a:r>
            <a:endParaRPr lang="en-GB" altLang="zh-CN" sz="1400" dirty="0">
              <a:solidFill>
                <a:srgbClr val="4D4D4D"/>
              </a:solidFill>
              <a:ea typeface="SimSun" pitchFamily="2" charset="-122"/>
            </a:endParaRPr>
          </a:p>
        </p:txBody>
      </p:sp>
      <p:sp>
        <p:nvSpPr>
          <p:cNvPr id="12" name="AutoShape 8"/>
          <p:cNvSpPr>
            <a:spLocks noChangeArrowheads="1"/>
          </p:cNvSpPr>
          <p:nvPr/>
        </p:nvSpPr>
        <p:spPr bwMode="auto">
          <a:xfrm>
            <a:off x="163246" y="4097337"/>
            <a:ext cx="196904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ea typeface="SimSun" pitchFamily="2" charset="-122"/>
              </a:rPr>
              <a:t>Concurrent </a:t>
            </a:r>
            <a:r>
              <a:rPr lang="en-GB" altLang="zh-CN" sz="1400" dirty="0" err="1" smtClean="0">
                <a:solidFill>
                  <a:srgbClr val="FFFFFF"/>
                </a:solidFill>
                <a:ea typeface="SimSun" pitchFamily="2" charset="-122"/>
              </a:rPr>
              <a:t>mFOLFOX</a:t>
            </a:r>
            <a:endParaRPr lang="en-GB" altLang="zh-CN" sz="1400" dirty="0" smtClean="0">
              <a:solidFill>
                <a:srgbClr val="FFFFFF"/>
              </a:solidFill>
              <a:ea typeface="SimSun" pitchFamily="2" charset="-122"/>
            </a:endParaRPr>
          </a:p>
          <a:p>
            <a:pPr algn="ctr" defTabSz="892175" eaLnBrk="0" hangingPunct="0"/>
            <a:r>
              <a:rPr lang="en-GB" altLang="zh-CN" sz="1400" dirty="0" smtClean="0">
                <a:solidFill>
                  <a:srgbClr val="FFFFFF"/>
                </a:solidFill>
                <a:ea typeface="SimSun" pitchFamily="2" charset="-122"/>
              </a:rPr>
              <a:t>64/73* (86%)</a:t>
            </a:r>
            <a:endParaRPr lang="en-GB" altLang="zh-CN" sz="1400" dirty="0">
              <a:solidFill>
                <a:srgbClr val="FFFFFF"/>
              </a:solidFill>
              <a:ea typeface="SimSun" pitchFamily="2" charset="-122"/>
            </a:endParaRPr>
          </a:p>
        </p:txBody>
      </p:sp>
      <p:sp>
        <p:nvSpPr>
          <p:cNvPr id="13" name="AutoShape 8"/>
          <p:cNvSpPr>
            <a:spLocks noChangeArrowheads="1"/>
          </p:cNvSpPr>
          <p:nvPr/>
        </p:nvSpPr>
        <p:spPr bwMode="auto">
          <a:xfrm>
            <a:off x="163246" y="5105400"/>
            <a:ext cx="196904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ea typeface="SimSun" pitchFamily="2" charset="-122"/>
              </a:rPr>
              <a:t>Surgery</a:t>
            </a:r>
          </a:p>
          <a:p>
            <a:pPr algn="ctr" defTabSz="892175" eaLnBrk="0" hangingPunct="0"/>
            <a:r>
              <a:rPr lang="en-GB" altLang="zh-CN" sz="1400" dirty="0" smtClean="0">
                <a:solidFill>
                  <a:srgbClr val="FFFFFF"/>
                </a:solidFill>
                <a:ea typeface="SimSun" pitchFamily="2" charset="-122"/>
              </a:rPr>
              <a:t>n=58</a:t>
            </a:r>
            <a:endParaRPr lang="en-GB" altLang="zh-CN" sz="1400" dirty="0">
              <a:solidFill>
                <a:srgbClr val="FFFFFF"/>
              </a:solidFill>
              <a:ea typeface="SimSun" pitchFamily="2" charset="-122"/>
            </a:endParaRPr>
          </a:p>
        </p:txBody>
      </p:sp>
      <p:sp>
        <p:nvSpPr>
          <p:cNvPr id="14" name="AutoShape 12"/>
          <p:cNvSpPr>
            <a:spLocks noChangeArrowheads="1"/>
          </p:cNvSpPr>
          <p:nvPr/>
        </p:nvSpPr>
        <p:spPr bwMode="auto">
          <a:xfrm>
            <a:off x="5791200" y="1998664"/>
            <a:ext cx="228600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dirty="0" smtClean="0">
                <a:solidFill>
                  <a:srgbClr val="4D4D4D"/>
                </a:solidFill>
                <a:ea typeface="SimSun" pitchFamily="2" charset="-122"/>
              </a:rPr>
              <a:t>Induction</a:t>
            </a:r>
          </a:p>
          <a:p>
            <a:pPr algn="ctr" defTabSz="892175" eaLnBrk="0" hangingPunct="0"/>
            <a:r>
              <a:rPr lang="en-GB" altLang="zh-CN" sz="1400" dirty="0" smtClean="0">
                <a:solidFill>
                  <a:srgbClr val="4D4D4D"/>
                </a:solidFill>
                <a:ea typeface="SimSun" pitchFamily="2" charset="-122"/>
              </a:rPr>
              <a:t>carboplatin/paclitaxel</a:t>
            </a:r>
          </a:p>
          <a:p>
            <a:pPr algn="ctr" defTabSz="892175" eaLnBrk="0" hangingPunct="0"/>
            <a:r>
              <a:rPr lang="en-GB" altLang="zh-CN" sz="1400" dirty="0" smtClean="0">
                <a:solidFill>
                  <a:srgbClr val="4D4D4D"/>
                </a:solidFill>
                <a:ea typeface="SimSun" pitchFamily="2" charset="-122"/>
              </a:rPr>
              <a:t>(n=128)</a:t>
            </a:r>
            <a:endParaRPr lang="en-GB" altLang="zh-CN" sz="1400" dirty="0">
              <a:solidFill>
                <a:srgbClr val="4D4D4D"/>
              </a:solidFill>
              <a:ea typeface="SimSun" pitchFamily="2" charset="-122"/>
            </a:endParaRPr>
          </a:p>
        </p:txBody>
      </p:sp>
      <p:sp>
        <p:nvSpPr>
          <p:cNvPr id="15" name="AutoShape 8"/>
          <p:cNvSpPr>
            <a:spLocks noChangeArrowheads="1"/>
          </p:cNvSpPr>
          <p:nvPr/>
        </p:nvSpPr>
        <p:spPr bwMode="auto">
          <a:xfrm>
            <a:off x="2369581" y="4097337"/>
            <a:ext cx="1969040"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en-GB" altLang="zh-CN" sz="1400" dirty="0" smtClean="0">
                <a:solidFill>
                  <a:sysClr val="windowText" lastClr="000000"/>
                </a:solidFill>
                <a:ea typeface="SimSun" pitchFamily="2" charset="-122"/>
              </a:rPr>
              <a:t>Concurrent carboplatin/paclitaxel</a:t>
            </a:r>
          </a:p>
          <a:p>
            <a:pPr algn="ctr" defTabSz="892175" eaLnBrk="0" hangingPunct="0"/>
            <a:r>
              <a:rPr lang="en-GB" altLang="zh-CN" sz="1400" dirty="0" smtClean="0">
                <a:solidFill>
                  <a:sysClr val="windowText" lastClr="000000"/>
                </a:solidFill>
                <a:ea typeface="SimSun" pitchFamily="2" charset="-122"/>
              </a:rPr>
              <a:t>37/39* (95%)</a:t>
            </a:r>
            <a:endParaRPr lang="en-GB" altLang="zh-CN" sz="1400" dirty="0">
              <a:solidFill>
                <a:sysClr val="windowText" lastClr="000000"/>
              </a:solidFill>
              <a:ea typeface="SimSun" pitchFamily="2" charset="-122"/>
            </a:endParaRPr>
          </a:p>
        </p:txBody>
      </p:sp>
      <p:sp>
        <p:nvSpPr>
          <p:cNvPr id="16" name="AutoShape 8"/>
          <p:cNvSpPr>
            <a:spLocks noChangeArrowheads="1"/>
          </p:cNvSpPr>
          <p:nvPr/>
        </p:nvSpPr>
        <p:spPr bwMode="auto">
          <a:xfrm>
            <a:off x="2369581" y="5118538"/>
            <a:ext cx="1969040"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en-GB" altLang="zh-CN" sz="1400" dirty="0" smtClean="0">
                <a:solidFill>
                  <a:sysClr val="windowText" lastClr="000000"/>
                </a:solidFill>
                <a:ea typeface="SimSun" pitchFamily="2" charset="-122"/>
              </a:rPr>
              <a:t>Surgery</a:t>
            </a:r>
          </a:p>
          <a:p>
            <a:pPr algn="ctr" defTabSz="892175" eaLnBrk="0" hangingPunct="0"/>
            <a:r>
              <a:rPr lang="en-GB" altLang="zh-CN" sz="1400" dirty="0" smtClean="0">
                <a:solidFill>
                  <a:sysClr val="windowText" lastClr="000000"/>
                </a:solidFill>
                <a:ea typeface="SimSun" pitchFamily="2" charset="-122"/>
              </a:rPr>
              <a:t>n=27</a:t>
            </a:r>
            <a:endParaRPr lang="en-GB" altLang="zh-CN" sz="1400" dirty="0">
              <a:solidFill>
                <a:sysClr val="windowText" lastClr="000000"/>
              </a:solidFill>
              <a:ea typeface="SimSun" pitchFamily="2" charset="-122"/>
            </a:endParaRPr>
          </a:p>
        </p:txBody>
      </p:sp>
      <p:sp>
        <p:nvSpPr>
          <p:cNvPr id="17" name="AutoShape 12"/>
          <p:cNvSpPr>
            <a:spLocks noChangeArrowheads="1"/>
          </p:cNvSpPr>
          <p:nvPr/>
        </p:nvSpPr>
        <p:spPr bwMode="auto">
          <a:xfrm>
            <a:off x="4824620" y="3124201"/>
            <a:ext cx="1966412" cy="820736"/>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smtClean="0">
                <a:solidFill>
                  <a:schemeClr val="tx2"/>
                </a:solidFill>
                <a:ea typeface="SimSun" pitchFamily="2" charset="-122"/>
              </a:rPr>
              <a:t>PET responder</a:t>
            </a:r>
          </a:p>
          <a:p>
            <a:pPr algn="ctr" defTabSz="892175" eaLnBrk="0" hangingPunct="0"/>
            <a:r>
              <a:rPr lang="en-GB" altLang="zh-CN" sz="1400" dirty="0" smtClean="0">
                <a:solidFill>
                  <a:schemeClr val="tx2"/>
                </a:solidFill>
                <a:ea typeface="SimSun" pitchFamily="2" charset="-122"/>
              </a:rPr>
              <a:t>64/128 (50%)</a:t>
            </a:r>
            <a:endParaRPr lang="en-GB" altLang="zh-CN" sz="1400" dirty="0">
              <a:solidFill>
                <a:schemeClr val="tx2"/>
              </a:solidFill>
              <a:ea typeface="SimSun" pitchFamily="2" charset="-122"/>
            </a:endParaRPr>
          </a:p>
        </p:txBody>
      </p:sp>
      <p:sp>
        <p:nvSpPr>
          <p:cNvPr id="18" name="AutoShape 12"/>
          <p:cNvSpPr>
            <a:spLocks noChangeArrowheads="1"/>
          </p:cNvSpPr>
          <p:nvPr/>
        </p:nvSpPr>
        <p:spPr bwMode="auto">
          <a:xfrm>
            <a:off x="7022874" y="3124200"/>
            <a:ext cx="1966412"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dirty="0" smtClean="0">
                <a:solidFill>
                  <a:srgbClr val="4D4D4D"/>
                </a:solidFill>
                <a:ea typeface="SimSun" pitchFamily="2" charset="-122"/>
              </a:rPr>
              <a:t>PET non-responder</a:t>
            </a:r>
          </a:p>
          <a:p>
            <a:pPr algn="ctr" defTabSz="892175" eaLnBrk="0" hangingPunct="0"/>
            <a:r>
              <a:rPr lang="en-GB" altLang="zh-CN" sz="1400" dirty="0" smtClean="0">
                <a:solidFill>
                  <a:srgbClr val="4D4D4D"/>
                </a:solidFill>
                <a:ea typeface="SimSun" pitchFamily="2" charset="-122"/>
              </a:rPr>
              <a:t>49/128 (38%)</a:t>
            </a:r>
            <a:endParaRPr lang="en-GB" altLang="zh-CN" sz="1400" dirty="0">
              <a:solidFill>
                <a:srgbClr val="4D4D4D"/>
              </a:solidFill>
              <a:ea typeface="SimSun" pitchFamily="2" charset="-122"/>
            </a:endParaRPr>
          </a:p>
        </p:txBody>
      </p:sp>
      <p:sp>
        <p:nvSpPr>
          <p:cNvPr id="19" name="AutoShape 12"/>
          <p:cNvSpPr>
            <a:spLocks noChangeArrowheads="1"/>
          </p:cNvSpPr>
          <p:nvPr/>
        </p:nvSpPr>
        <p:spPr bwMode="auto">
          <a:xfrm>
            <a:off x="4824620" y="4114800"/>
            <a:ext cx="1966412"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dirty="0" smtClean="0">
                <a:solidFill>
                  <a:srgbClr val="4D4D4D"/>
                </a:solidFill>
                <a:ea typeface="SimSun" pitchFamily="2" charset="-122"/>
              </a:rPr>
              <a:t>Concurrent carboplatin/paclitaxel</a:t>
            </a:r>
          </a:p>
          <a:p>
            <a:pPr algn="ctr" defTabSz="892175" eaLnBrk="0" hangingPunct="0"/>
            <a:r>
              <a:rPr lang="en-GB" altLang="zh-CN" sz="1400" dirty="0" smtClean="0">
                <a:solidFill>
                  <a:srgbClr val="4D4D4D"/>
                </a:solidFill>
                <a:ea typeface="SimSun" pitchFamily="2" charset="-122"/>
              </a:rPr>
              <a:t>56/64* (86%)</a:t>
            </a:r>
            <a:endParaRPr lang="en-GB" altLang="zh-CN" sz="1400" dirty="0">
              <a:solidFill>
                <a:srgbClr val="4D4D4D"/>
              </a:solidFill>
              <a:ea typeface="SimSun" pitchFamily="2" charset="-122"/>
            </a:endParaRPr>
          </a:p>
        </p:txBody>
      </p:sp>
      <p:sp>
        <p:nvSpPr>
          <p:cNvPr id="20" name="AutoShape 12"/>
          <p:cNvSpPr>
            <a:spLocks noChangeArrowheads="1"/>
          </p:cNvSpPr>
          <p:nvPr/>
        </p:nvSpPr>
        <p:spPr bwMode="auto">
          <a:xfrm>
            <a:off x="4824620" y="5118539"/>
            <a:ext cx="1966412"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dirty="0" smtClean="0">
                <a:solidFill>
                  <a:srgbClr val="4D4D4D"/>
                </a:solidFill>
                <a:ea typeface="SimSun" pitchFamily="2" charset="-122"/>
              </a:rPr>
              <a:t>Surgery</a:t>
            </a:r>
          </a:p>
          <a:p>
            <a:pPr algn="ctr" defTabSz="892175" eaLnBrk="0" hangingPunct="0"/>
            <a:r>
              <a:rPr lang="en-GB" altLang="zh-CN" sz="1400" dirty="0" smtClean="0">
                <a:solidFill>
                  <a:srgbClr val="4D4D4D"/>
                </a:solidFill>
                <a:ea typeface="SimSun" pitchFamily="2" charset="-122"/>
              </a:rPr>
              <a:t>n=49</a:t>
            </a:r>
            <a:endParaRPr lang="en-GB" altLang="zh-CN" sz="1400" dirty="0">
              <a:solidFill>
                <a:srgbClr val="4D4D4D"/>
              </a:solidFill>
              <a:ea typeface="SimSun" pitchFamily="2" charset="-122"/>
            </a:endParaRPr>
          </a:p>
        </p:txBody>
      </p:sp>
      <p:sp>
        <p:nvSpPr>
          <p:cNvPr id="21" name="AutoShape 12"/>
          <p:cNvSpPr>
            <a:spLocks noChangeArrowheads="1"/>
          </p:cNvSpPr>
          <p:nvPr/>
        </p:nvSpPr>
        <p:spPr bwMode="auto">
          <a:xfrm>
            <a:off x="7022874" y="4127169"/>
            <a:ext cx="1966412" cy="820736"/>
          </a:xfrm>
          <a:prstGeom prst="rect">
            <a:avLst/>
          </a:prstGeom>
          <a:solidFill>
            <a:schemeClr val="accent5"/>
          </a:solidFill>
          <a:ln w="9525" algn="ctr">
            <a:noFill/>
            <a:round/>
            <a:headEnd/>
            <a:tailEnd/>
          </a:ln>
        </p:spPr>
        <p:txBody>
          <a:bodyPr lIns="90488" tIns="0" rIns="90488" bIns="0" anchor="ctr"/>
          <a:lstStyle/>
          <a:p>
            <a:pPr algn="ctr" defTabSz="892175" eaLnBrk="0" hangingPunct="0"/>
            <a:r>
              <a:rPr lang="en-GB" altLang="zh-CN" sz="1400" dirty="0" smtClean="0">
                <a:solidFill>
                  <a:schemeClr val="tx2"/>
                </a:solidFill>
                <a:ea typeface="SimSun" pitchFamily="2" charset="-122"/>
              </a:rPr>
              <a:t>Concurrent </a:t>
            </a:r>
            <a:r>
              <a:rPr lang="en-GB" altLang="zh-CN" sz="1400" dirty="0" err="1" smtClean="0">
                <a:solidFill>
                  <a:schemeClr val="tx2"/>
                </a:solidFill>
                <a:ea typeface="SimSun" pitchFamily="2" charset="-122"/>
              </a:rPr>
              <a:t>mFOLFOX</a:t>
            </a:r>
            <a:endParaRPr lang="en-GB" altLang="zh-CN" sz="1400" dirty="0" smtClean="0">
              <a:solidFill>
                <a:schemeClr val="tx2"/>
              </a:solidFill>
              <a:ea typeface="SimSun" pitchFamily="2" charset="-122"/>
            </a:endParaRPr>
          </a:p>
          <a:p>
            <a:pPr algn="ctr" defTabSz="892175" eaLnBrk="0" hangingPunct="0"/>
            <a:r>
              <a:rPr lang="en-GB" altLang="zh-CN" sz="1400" dirty="0" smtClean="0">
                <a:solidFill>
                  <a:schemeClr val="tx2"/>
                </a:solidFill>
                <a:ea typeface="SimSun" pitchFamily="2" charset="-122"/>
              </a:rPr>
              <a:t>41/49* (84%)</a:t>
            </a:r>
            <a:endParaRPr lang="en-GB" altLang="zh-CN" sz="1400" dirty="0">
              <a:solidFill>
                <a:schemeClr val="tx2"/>
              </a:solidFill>
              <a:ea typeface="SimSun" pitchFamily="2" charset="-122"/>
            </a:endParaRPr>
          </a:p>
        </p:txBody>
      </p:sp>
      <p:sp>
        <p:nvSpPr>
          <p:cNvPr id="22" name="AutoShape 12"/>
          <p:cNvSpPr>
            <a:spLocks noChangeArrowheads="1"/>
          </p:cNvSpPr>
          <p:nvPr/>
        </p:nvSpPr>
        <p:spPr bwMode="auto">
          <a:xfrm>
            <a:off x="7022874" y="5100305"/>
            <a:ext cx="1966412" cy="820736"/>
          </a:xfrm>
          <a:prstGeom prst="rect">
            <a:avLst/>
          </a:prstGeom>
          <a:solidFill>
            <a:schemeClr val="accent5"/>
          </a:solidFill>
          <a:ln w="9525" algn="ctr">
            <a:noFill/>
            <a:round/>
            <a:headEnd/>
            <a:tailEnd/>
          </a:ln>
        </p:spPr>
        <p:txBody>
          <a:bodyPr lIns="90488" tIns="0" rIns="90488" bIns="0" anchor="ctr"/>
          <a:lstStyle/>
          <a:p>
            <a:pPr algn="ctr" defTabSz="892175" eaLnBrk="0" hangingPunct="0"/>
            <a:r>
              <a:rPr lang="en-GB" altLang="zh-CN" sz="1400" dirty="0" smtClean="0">
                <a:solidFill>
                  <a:schemeClr val="tx2"/>
                </a:solidFill>
                <a:ea typeface="SimSun" pitchFamily="2" charset="-122"/>
              </a:rPr>
              <a:t>Surgery</a:t>
            </a:r>
          </a:p>
          <a:p>
            <a:pPr algn="ctr" defTabSz="892175" eaLnBrk="0" hangingPunct="0"/>
            <a:r>
              <a:rPr lang="en-GB" altLang="zh-CN" sz="1400" dirty="0" smtClean="0">
                <a:solidFill>
                  <a:schemeClr val="tx2"/>
                </a:solidFill>
                <a:ea typeface="SimSun" pitchFamily="2" charset="-122"/>
              </a:rPr>
              <a:t>n=32</a:t>
            </a:r>
            <a:endParaRPr lang="en-GB" altLang="zh-CN" sz="1400" dirty="0">
              <a:solidFill>
                <a:schemeClr val="tx2"/>
              </a:solidFill>
              <a:ea typeface="SimSun" pitchFamily="2" charset="-122"/>
            </a:endParaRPr>
          </a:p>
        </p:txBody>
      </p:sp>
    </p:spTree>
    <p:extLst>
      <p:ext uri="{BB962C8B-B14F-4D97-AF65-F5344CB8AC3E}">
        <p14:creationId xmlns:p14="http://schemas.microsoft.com/office/powerpoint/2010/main" val="218104225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523: Sidedness matters: Surrogate biomarkers prognosticate colorectal cancer upon anatomic </a:t>
            </a:r>
            <a:r>
              <a:rPr lang="en-GB" dirty="0" smtClean="0"/>
              <a:t>location – Ben-</a:t>
            </a:r>
            <a:r>
              <a:rPr lang="en-GB" dirty="0" err="1" smtClean="0"/>
              <a:t>Aharon</a:t>
            </a:r>
            <a:r>
              <a:rPr lang="en-GB" dirty="0" smtClean="0"/>
              <a:t> I,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r>
              <a:rPr lang="en-GB" dirty="0" smtClean="0"/>
              <a:t>Recurrence scores for stage II and III rectal cancer were higher than left-sided tumours</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a:p>
          <a:p>
            <a:endParaRPr lang="en-GB" dirty="0"/>
          </a:p>
          <a:p>
            <a:pPr marL="0" indent="0">
              <a:buNone/>
            </a:pPr>
            <a:r>
              <a:rPr lang="en-GB" b="1" dirty="0" smtClean="0"/>
              <a:t>Conclusion</a:t>
            </a:r>
          </a:p>
          <a:p>
            <a:r>
              <a:rPr lang="en-GB" b="1" dirty="0" smtClean="0"/>
              <a:t>These results indicate that in MMR-P stage II CRC, right-sided tumours may display worse prognosis </a:t>
            </a:r>
            <a:r>
              <a:rPr lang="en-GB" b="1" dirty="0"/>
              <a:t>compared </a:t>
            </a:r>
            <a:r>
              <a:rPr lang="en-GB" b="1" dirty="0" smtClean="0"/>
              <a:t>with </a:t>
            </a:r>
            <a:r>
              <a:rPr lang="en-GB" b="1" dirty="0"/>
              <a:t>left-sided tumours using </a:t>
            </a:r>
            <a:r>
              <a:rPr lang="en-GB" b="1" dirty="0" smtClean="0"/>
              <a:t>these prognostic tools </a:t>
            </a:r>
            <a:endParaRPr lang="en-GB" b="1" dirty="0"/>
          </a:p>
        </p:txBody>
      </p:sp>
      <p:sp>
        <p:nvSpPr>
          <p:cNvPr id="5" name="Text Placeholder 4"/>
          <p:cNvSpPr>
            <a:spLocks noGrp="1"/>
          </p:cNvSpPr>
          <p:nvPr>
            <p:ph type="body" sz="quarter" idx="11"/>
          </p:nvPr>
        </p:nvSpPr>
        <p:spPr>
          <a:xfrm>
            <a:off x="4572000" y="6096000"/>
            <a:ext cx="4206875" cy="487363"/>
          </a:xfrm>
        </p:spPr>
        <p:txBody>
          <a:bodyPr/>
          <a:lstStyle/>
          <a:p>
            <a:r>
              <a:rPr lang="en-GB" dirty="0" smtClean="0"/>
              <a:t>Ben-</a:t>
            </a:r>
            <a:r>
              <a:rPr lang="en-GB" dirty="0" err="1" smtClean="0"/>
              <a:t>Aharon</a:t>
            </a:r>
            <a:r>
              <a:rPr lang="en-GB" dirty="0" smtClean="0"/>
              <a:t> I,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523</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2051684989"/>
              </p:ext>
            </p:extLst>
          </p:nvPr>
        </p:nvGraphicFramePr>
        <p:xfrm>
          <a:off x="1524001" y="2057400"/>
          <a:ext cx="6095999" cy="2716213"/>
        </p:xfrm>
        <a:graphic>
          <a:graphicData uri="http://schemas.openxmlformats.org/drawingml/2006/table">
            <a:tbl>
              <a:tblPr firstRow="1" bandRow="1">
                <a:tableStyleId>{69012ECD-51FC-41F1-AA8D-1B2483CD663E}</a:tableStyleId>
              </a:tblPr>
              <a:tblGrid>
                <a:gridCol w="1909590"/>
                <a:gridCol w="1251297"/>
                <a:gridCol w="2935112"/>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2"/>
                          </a:solidFill>
                          <a:effectLst/>
                        </a:rPr>
                        <a:t>Mean score</a:t>
                      </a:r>
                      <a:endParaRPr kumimoji="0" lang="en-GB"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Stage II left colon</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596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25.79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Stage II rectal</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27.06*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mn-cs"/>
                        </a:rPr>
                        <a:t>Stage III left colon</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24.6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Stage III rectal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cap="none" normalizeH="0" baseline="0" dirty="0" smtClean="0">
                          <a:ln>
                            <a:noFill/>
                          </a:ln>
                          <a:solidFill>
                            <a:schemeClr val="tx1"/>
                          </a:solidFill>
                          <a:effectLst/>
                          <a:latin typeface="Arial" charset="0"/>
                          <a:cs typeface="Arial" charset="0"/>
                        </a:rPr>
                        <a:t>27.15**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6" name="TextBox 5"/>
          <p:cNvSpPr txBox="1"/>
          <p:nvPr/>
        </p:nvSpPr>
        <p:spPr>
          <a:xfrm>
            <a:off x="5181600" y="4800600"/>
            <a:ext cx="2005677" cy="369332"/>
          </a:xfrm>
          <a:prstGeom prst="rect">
            <a:avLst/>
          </a:prstGeom>
          <a:noFill/>
        </p:spPr>
        <p:txBody>
          <a:bodyPr wrap="none" rtlCol="0">
            <a:spAutoFit/>
          </a:bodyPr>
          <a:lstStyle/>
          <a:p>
            <a:r>
              <a:rPr lang="en-GB" dirty="0" smtClean="0"/>
              <a:t>*p=0.04; **p=0.05</a:t>
            </a:r>
            <a:endParaRPr lang="en-GB" dirty="0"/>
          </a:p>
        </p:txBody>
      </p:sp>
    </p:spTree>
    <p:extLst>
      <p:ext uri="{BB962C8B-B14F-4D97-AF65-F5344CB8AC3E}">
        <p14:creationId xmlns:p14="http://schemas.microsoft.com/office/powerpoint/2010/main" val="387329380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rectal cancer</a:t>
            </a:r>
          </a:p>
        </p:txBody>
      </p:sp>
      <p:sp>
        <p:nvSpPr>
          <p:cNvPr id="3" name="Text Placeholder 2"/>
          <p:cNvSpPr>
            <a:spLocks noGrp="1"/>
          </p:cNvSpPr>
          <p:nvPr>
            <p:ph type="body" idx="1"/>
          </p:nvPr>
        </p:nvSpPr>
        <p:spPr/>
        <p:txBody>
          <a:bodyPr/>
          <a:lstStyle/>
          <a:p>
            <a:r>
              <a:rPr lang="de-DE" b="1" dirty="0"/>
              <a:t>Cancers of the colon, rectum and anus</a:t>
            </a:r>
            <a:endParaRPr lang="en-GB" b="1" dirty="0"/>
          </a:p>
        </p:txBody>
      </p:sp>
    </p:spTree>
    <p:extLst>
      <p:ext uri="{BB962C8B-B14F-4D97-AF65-F5344CB8AC3E}">
        <p14:creationId xmlns:p14="http://schemas.microsoft.com/office/powerpoint/2010/main" val="338858220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521</a:t>
            </a:r>
            <a:r>
              <a:rPr lang="en-GB" dirty="0"/>
              <a:t>: The International Watch &amp; Wait database (IWWD) for rectal cancer: An </a:t>
            </a:r>
            <a:r>
              <a:rPr lang="en-GB" dirty="0" smtClean="0"/>
              <a:t>update – van der </a:t>
            </a:r>
            <a:r>
              <a:rPr lang="en-GB" dirty="0" err="1" smtClean="0"/>
              <a:t>Valk</a:t>
            </a:r>
            <a:r>
              <a:rPr lang="en-GB" dirty="0" smtClean="0"/>
              <a:t> M, et al</a:t>
            </a:r>
            <a:endParaRPr lang="en-GB" dirty="0"/>
          </a:p>
        </p:txBody>
      </p:sp>
      <p:sp>
        <p:nvSpPr>
          <p:cNvPr id="3" name="Content Placeholder 2"/>
          <p:cNvSpPr>
            <a:spLocks noGrp="1"/>
          </p:cNvSpPr>
          <p:nvPr>
            <p:ph idx="1"/>
          </p:nvPr>
        </p:nvSpPr>
        <p:spPr/>
        <p:txBody>
          <a:bodyPr/>
          <a:lstStyle/>
          <a:p>
            <a:pPr marL="0" indent="0">
              <a:buNone/>
            </a:pPr>
            <a:r>
              <a:rPr lang="en-GB" b="1" dirty="0"/>
              <a:t>Study objective</a:t>
            </a:r>
          </a:p>
          <a:p>
            <a:r>
              <a:rPr lang="en-GB" dirty="0" smtClean="0"/>
              <a:t>To assess the characteristics of patients with rectal cancer included in the International Watch and Wait database (IWWD)</a:t>
            </a:r>
          </a:p>
          <a:p>
            <a:pPr marL="0" indent="0">
              <a:buNone/>
            </a:pPr>
            <a:endParaRPr lang="en-GB" b="1" dirty="0" smtClean="0"/>
          </a:p>
          <a:p>
            <a:pPr marL="0" indent="0">
              <a:buNone/>
            </a:pPr>
            <a:r>
              <a:rPr lang="en-GB" b="1" dirty="0" smtClean="0"/>
              <a:t>Methods</a:t>
            </a:r>
          </a:p>
          <a:p>
            <a:r>
              <a:rPr lang="en-GB" dirty="0" smtClean="0"/>
              <a:t>An international, multicentre, observational study</a:t>
            </a:r>
          </a:p>
          <a:p>
            <a:r>
              <a:rPr lang="en-GB" dirty="0" smtClean="0"/>
              <a:t>As of August 2016, 775 patients from 11 countries were included in the database</a:t>
            </a:r>
          </a:p>
          <a:p>
            <a:pPr lvl="1"/>
            <a:r>
              <a:rPr lang="en-GB" dirty="0" smtClean="0"/>
              <a:t>679 (90%) patients were included due to a </a:t>
            </a:r>
            <a:r>
              <a:rPr lang="en-GB" dirty="0"/>
              <a:t>clinical complete response</a:t>
            </a:r>
            <a:r>
              <a:rPr lang="en-GB" dirty="0" smtClean="0"/>
              <a:t>, all other patients were excluded from this analysis</a:t>
            </a:r>
          </a:p>
        </p:txBody>
      </p:sp>
      <p:sp>
        <p:nvSpPr>
          <p:cNvPr id="5" name="Text Placeholder 4"/>
          <p:cNvSpPr>
            <a:spLocks noGrp="1"/>
          </p:cNvSpPr>
          <p:nvPr>
            <p:ph type="body" sz="quarter" idx="11"/>
          </p:nvPr>
        </p:nvSpPr>
        <p:spPr>
          <a:xfrm>
            <a:off x="4445391" y="6096000"/>
            <a:ext cx="4333485" cy="487363"/>
          </a:xfrm>
        </p:spPr>
        <p:txBody>
          <a:bodyPr/>
          <a:lstStyle/>
          <a:p>
            <a:r>
              <a:rPr lang="en-GB" b="1" dirty="0"/>
              <a:t>Note: Based on data from abstract </a:t>
            </a:r>
            <a:r>
              <a:rPr lang="en-GB" b="1" dirty="0" smtClean="0"/>
              <a:t>only</a:t>
            </a:r>
            <a:endParaRPr lang="en-GB" dirty="0" smtClean="0"/>
          </a:p>
          <a:p>
            <a:r>
              <a:rPr lang="en-GB" dirty="0" smtClean="0"/>
              <a:t>van der </a:t>
            </a:r>
            <a:r>
              <a:rPr lang="en-GB" dirty="0" err="1" smtClean="0"/>
              <a:t>Valk</a:t>
            </a:r>
            <a:r>
              <a:rPr lang="en-GB" dirty="0" smtClean="0"/>
              <a:t> M,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521</a:t>
            </a:r>
            <a:endParaRPr lang="en-GB" dirty="0"/>
          </a:p>
        </p:txBody>
      </p:sp>
    </p:spTree>
    <p:extLst>
      <p:ext uri="{BB962C8B-B14F-4D97-AF65-F5344CB8AC3E}">
        <p14:creationId xmlns:p14="http://schemas.microsoft.com/office/powerpoint/2010/main" val="152175525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521</a:t>
            </a:r>
            <a:r>
              <a:rPr lang="en-GB" dirty="0"/>
              <a:t>: The International Watch &amp; Wait database (IWWD) for rectal cancer: An </a:t>
            </a:r>
            <a:r>
              <a:rPr lang="en-GB" dirty="0" smtClean="0"/>
              <a:t>update – van der </a:t>
            </a:r>
            <a:r>
              <a:rPr lang="en-GB" dirty="0" err="1" smtClean="0"/>
              <a:t>Valk</a:t>
            </a:r>
            <a:r>
              <a:rPr lang="en-GB" dirty="0" smtClean="0"/>
              <a:t> M, et al</a:t>
            </a:r>
            <a:endParaRPr lang="en-GB" dirty="0"/>
          </a:p>
        </p:txBody>
      </p:sp>
      <p:sp>
        <p:nvSpPr>
          <p:cNvPr id="3" name="Content Placeholder 2"/>
          <p:cNvSpPr>
            <a:spLocks noGrp="1"/>
          </p:cNvSpPr>
          <p:nvPr>
            <p:ph idx="1"/>
          </p:nvPr>
        </p:nvSpPr>
        <p:spPr>
          <a:xfrm>
            <a:off x="365124" y="1254035"/>
            <a:ext cx="8413751" cy="727165"/>
          </a:xfrm>
        </p:spPr>
        <p:txBody>
          <a:bodyPr/>
          <a:lstStyle/>
          <a:p>
            <a:pPr marL="0" indent="0">
              <a:buNone/>
            </a:pPr>
            <a:r>
              <a:rPr lang="en-GB" b="1" dirty="0" smtClean="0"/>
              <a:t>Key results</a:t>
            </a:r>
            <a:endParaRPr lang="en-GB" b="1" dirty="0"/>
          </a:p>
        </p:txBody>
      </p:sp>
      <p:sp>
        <p:nvSpPr>
          <p:cNvPr id="5" name="Text Placeholder 4"/>
          <p:cNvSpPr>
            <a:spLocks noGrp="1"/>
          </p:cNvSpPr>
          <p:nvPr>
            <p:ph type="body" sz="quarter" idx="11"/>
          </p:nvPr>
        </p:nvSpPr>
        <p:spPr>
          <a:xfrm>
            <a:off x="4466492" y="6096000"/>
            <a:ext cx="4312384" cy="487363"/>
          </a:xfrm>
        </p:spPr>
        <p:txBody>
          <a:bodyPr/>
          <a:lstStyle/>
          <a:p>
            <a:r>
              <a:rPr lang="en-GB" b="1" dirty="0"/>
              <a:t>Note: Based on data from abstract </a:t>
            </a:r>
            <a:r>
              <a:rPr lang="en-GB" b="1" dirty="0" smtClean="0"/>
              <a:t>only</a:t>
            </a:r>
            <a:endParaRPr lang="en-GB" dirty="0" smtClean="0"/>
          </a:p>
          <a:p>
            <a:r>
              <a:rPr lang="en-GB" dirty="0" smtClean="0"/>
              <a:t>van der </a:t>
            </a:r>
            <a:r>
              <a:rPr lang="en-GB" dirty="0" err="1" smtClean="0"/>
              <a:t>Valk</a:t>
            </a:r>
            <a:r>
              <a:rPr lang="en-GB" dirty="0" smtClean="0"/>
              <a:t> M,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521</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2487791372"/>
              </p:ext>
            </p:extLst>
          </p:nvPr>
        </p:nvGraphicFramePr>
        <p:xfrm>
          <a:off x="2058746" y="1447800"/>
          <a:ext cx="4875454" cy="4574287"/>
        </p:xfrm>
        <a:graphic>
          <a:graphicData uri="http://schemas.openxmlformats.org/drawingml/2006/table">
            <a:tbl>
              <a:tblPr firstRow="1" bandRow="1">
                <a:tableStyleId>{69012ECD-51FC-41F1-AA8D-1B2483CD663E}</a:tableStyleId>
              </a:tblPr>
              <a:tblGrid>
                <a:gridCol w="913054"/>
                <a:gridCol w="2315095"/>
                <a:gridCol w="1647305"/>
              </a:tblGrid>
              <a:tr h="407194">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200" b="1" i="0" u="none" strike="noStrike" cap="none" normalizeH="0" baseline="0" dirty="0" smtClean="0">
                          <a:ln>
                            <a:noFill/>
                          </a:ln>
                          <a:solidFill>
                            <a:schemeClr val="tx2"/>
                          </a:solidFill>
                          <a:effectLst/>
                          <a:latin typeface="Arial" charset="0"/>
                          <a:cs typeface="Arial" charset="0"/>
                        </a:rPr>
                        <a:t>Characteristic, </a:t>
                      </a:r>
                      <a:r>
                        <a:rPr kumimoji="0" lang="en-GB" sz="1200" b="1" i="0" u="none" strike="noStrike" cap="none" normalizeH="0" baseline="0" dirty="0" smtClean="0">
                          <a:ln>
                            <a:noFill/>
                          </a:ln>
                          <a:solidFill>
                            <a:schemeClr val="tx2"/>
                          </a:solidFill>
                          <a:effectLst/>
                          <a:latin typeface="+mn-lt"/>
                          <a:cs typeface="+mn-cs"/>
                        </a:rPr>
                        <a:t>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mn-cs"/>
                        </a:rPr>
                        <a:t>Patients</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mn-cs"/>
                        </a:rPr>
                        <a:t> (n=679)</a:t>
                      </a:r>
                      <a:endParaRPr kumimoji="0" lang="en-GB" sz="12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26219">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effectLst/>
                        </a:rPr>
                        <a:t>Sex, male</a:t>
                      </a:r>
                      <a:endParaRPr kumimoji="0" lang="en-GB" sz="12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449 (66)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26219">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mn-cs"/>
                        </a:rPr>
                        <a:t>Mean age, years</a:t>
                      </a:r>
                      <a:endParaRPr kumimoji="0" lang="en-GB" sz="12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63.6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26219">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mn-cs"/>
                        </a:rPr>
                        <a:t>Mean BMI, kg/m</a:t>
                      </a:r>
                      <a:r>
                        <a:rPr kumimoji="0" lang="en-GB" sz="1200" b="0" i="0" u="none" strike="noStrike" cap="none" normalizeH="0" baseline="30000" dirty="0" smtClean="0">
                          <a:ln>
                            <a:noFill/>
                          </a:ln>
                          <a:solidFill>
                            <a:schemeClr val="tx1"/>
                          </a:solidFill>
                          <a:effectLst/>
                          <a:latin typeface="+mn-lt"/>
                          <a:cs typeface="+mn-cs"/>
                        </a:rPr>
                        <a:t>2</a:t>
                      </a:r>
                      <a:endParaRPr kumimoji="0" lang="en-GB" sz="12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26.7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95011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mn-cs"/>
                        </a:rPr>
                        <a:t>Imaging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mn-cs"/>
                        </a:rPr>
                        <a:t>Endo/</a:t>
                      </a:r>
                      <a:r>
                        <a:rPr kumimoji="0" lang="en-GB" sz="1200" b="0" i="0" u="none" strike="noStrike" cap="none" normalizeH="0" baseline="0" dirty="0" err="1" smtClean="0">
                          <a:ln>
                            <a:noFill/>
                          </a:ln>
                          <a:solidFill>
                            <a:schemeClr val="tx1"/>
                          </a:solidFill>
                          <a:effectLst/>
                          <a:latin typeface="+mn-lt"/>
                          <a:cs typeface="+mn-cs"/>
                        </a:rPr>
                        <a:t>rectoscopy</a:t>
                      </a:r>
                      <a:endParaRPr kumimoji="0" lang="en-GB" sz="1200" b="0" i="0" u="none" strike="noStrike" cap="none" normalizeH="0" baseline="0" dirty="0" smtClean="0">
                        <a:ln>
                          <a:noFill/>
                        </a:ln>
                        <a:solidFill>
                          <a:schemeClr val="tx1"/>
                        </a:solidFill>
                        <a:effectLst/>
                        <a:latin typeface="+mn-lt"/>
                        <a:cs typeface="+mn-cs"/>
                      </a:endParaRP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mn-cs"/>
                        </a:rPr>
                        <a:t>MRI</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mn-cs"/>
                        </a:rPr>
                        <a:t>ERUS</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mn-cs"/>
                        </a:rPr>
                        <a:t>Computed tomography-pelvis</a:t>
                      </a:r>
                      <a:endParaRPr kumimoji="0" lang="en-GB" sz="12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598 (87)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434 (64)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42 (6)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172 (25)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95011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mn-cs"/>
                        </a:rPr>
                        <a:t>T stage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mn-cs"/>
                        </a:rPr>
                        <a:t>cT1</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mn-cs"/>
                        </a:rPr>
                        <a:t>cT2</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mn-cs"/>
                        </a:rPr>
                        <a:t>cT3</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mn-cs"/>
                        </a:rPr>
                        <a:t>cT4</a:t>
                      </a:r>
                      <a:endParaRPr kumimoji="0" lang="en-GB" sz="12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13 (2)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146 (28)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335 (64)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27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76914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N stage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cN0</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cN1</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cN2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208 (40)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185 (35)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132 (25)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58816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M stage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M0</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M+</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635 (99)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8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101776997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521</a:t>
            </a:r>
            <a:r>
              <a:rPr lang="en-GB" dirty="0"/>
              <a:t>: The International Watch &amp; Wait database (IWWD) for rectal cancer: An </a:t>
            </a:r>
            <a:r>
              <a:rPr lang="en-GB" dirty="0" smtClean="0"/>
              <a:t>update – van der </a:t>
            </a:r>
            <a:r>
              <a:rPr lang="en-GB" dirty="0" err="1" smtClean="0"/>
              <a:t>Valk</a:t>
            </a:r>
            <a:r>
              <a:rPr lang="en-GB" dirty="0" smtClean="0"/>
              <a:t> M, et al</a:t>
            </a:r>
            <a:endParaRPr lang="en-GB" dirty="0"/>
          </a:p>
        </p:txBody>
      </p:sp>
      <p:sp>
        <p:nvSpPr>
          <p:cNvPr id="3" name="Content Placeholder 2"/>
          <p:cNvSpPr>
            <a:spLocks noGrp="1"/>
          </p:cNvSpPr>
          <p:nvPr>
            <p:ph idx="1"/>
          </p:nvPr>
        </p:nvSpPr>
        <p:spPr>
          <a:xfrm>
            <a:off x="365124" y="1254035"/>
            <a:ext cx="8554432" cy="4746172"/>
          </a:xfrm>
        </p:spPr>
        <p:txBody>
          <a:bodyPr/>
          <a:lstStyle/>
          <a:p>
            <a:pPr marL="0" indent="0">
              <a:buNone/>
            </a:pPr>
            <a:r>
              <a:rPr lang="en-GB" b="1" dirty="0" smtClean="0"/>
              <a:t>Key results (cont.)</a:t>
            </a:r>
          </a:p>
          <a:p>
            <a:r>
              <a:rPr lang="en-GB" dirty="0" smtClean="0"/>
              <a:t>In 90% of cases induction </a:t>
            </a:r>
            <a:r>
              <a:rPr lang="en-GB" dirty="0"/>
              <a:t>treatment consisted of </a:t>
            </a:r>
            <a:r>
              <a:rPr lang="en-GB" dirty="0" smtClean="0"/>
              <a:t>chemo-radiotherapy</a:t>
            </a:r>
          </a:p>
          <a:p>
            <a:r>
              <a:rPr lang="en-GB" dirty="0" smtClean="0"/>
              <a:t>Median follow-up </a:t>
            </a:r>
            <a:r>
              <a:rPr lang="en-GB" dirty="0"/>
              <a:t>time </a:t>
            </a:r>
            <a:r>
              <a:rPr lang="en-GB" dirty="0" smtClean="0"/>
              <a:t>was </a:t>
            </a:r>
            <a:r>
              <a:rPr lang="en-GB" dirty="0"/>
              <a:t>2.6 years (range </a:t>
            </a:r>
            <a:r>
              <a:rPr lang="en-GB" dirty="0" smtClean="0"/>
              <a:t>0–24)</a:t>
            </a:r>
          </a:p>
          <a:p>
            <a:r>
              <a:rPr lang="en-GB" dirty="0" smtClean="0"/>
              <a:t>Local </a:t>
            </a:r>
            <a:r>
              <a:rPr lang="en-GB" dirty="0"/>
              <a:t>regrowth occurred in </a:t>
            </a:r>
            <a:r>
              <a:rPr lang="en-GB" dirty="0" smtClean="0"/>
              <a:t>167 (25%) patients</a:t>
            </a:r>
          </a:p>
          <a:p>
            <a:pPr lvl="1"/>
            <a:r>
              <a:rPr lang="en-GB" dirty="0" smtClean="0"/>
              <a:t>84% of which occurred in </a:t>
            </a:r>
            <a:r>
              <a:rPr lang="en-GB" dirty="0"/>
              <a:t>the </a:t>
            </a:r>
            <a:r>
              <a:rPr lang="en-GB" dirty="0" smtClean="0"/>
              <a:t>first 2 </a:t>
            </a:r>
            <a:r>
              <a:rPr lang="en-GB" dirty="0"/>
              <a:t>years of </a:t>
            </a:r>
            <a:r>
              <a:rPr lang="en-GB" dirty="0" smtClean="0"/>
              <a:t>follow-up</a:t>
            </a:r>
          </a:p>
          <a:p>
            <a:pPr lvl="1"/>
            <a:r>
              <a:rPr lang="en-GB" dirty="0" smtClean="0"/>
              <a:t>Local regrowth was </a:t>
            </a:r>
            <a:r>
              <a:rPr lang="en-GB" dirty="0" err="1" smtClean="0"/>
              <a:t>endoluminal</a:t>
            </a:r>
            <a:r>
              <a:rPr lang="en-GB" dirty="0" smtClean="0"/>
              <a:t> </a:t>
            </a:r>
            <a:r>
              <a:rPr lang="en-GB" dirty="0"/>
              <a:t>in </a:t>
            </a:r>
            <a:r>
              <a:rPr lang="en-GB" dirty="0" smtClean="0"/>
              <a:t>161 (96%) </a:t>
            </a:r>
            <a:r>
              <a:rPr lang="en-GB" dirty="0"/>
              <a:t>and in the loco-regional lymph nodes </a:t>
            </a:r>
            <a:r>
              <a:rPr lang="en-GB" dirty="0" smtClean="0"/>
              <a:t/>
            </a:r>
            <a:br>
              <a:rPr lang="en-GB" dirty="0" smtClean="0"/>
            </a:br>
            <a:r>
              <a:rPr lang="en-GB" dirty="0" smtClean="0"/>
              <a:t>in 7 (4%)</a:t>
            </a:r>
          </a:p>
          <a:p>
            <a:r>
              <a:rPr lang="en-GB" dirty="0" smtClean="0"/>
              <a:t>Distant metastasis </a:t>
            </a:r>
            <a:r>
              <a:rPr lang="en-GB" dirty="0"/>
              <a:t>occurred in </a:t>
            </a:r>
            <a:r>
              <a:rPr lang="en-GB" dirty="0" smtClean="0"/>
              <a:t>49 (7%)</a:t>
            </a:r>
          </a:p>
          <a:p>
            <a:r>
              <a:rPr lang="en-GB" dirty="0" smtClean="0"/>
              <a:t>The 3-year OS rate was 91% </a:t>
            </a:r>
          </a:p>
          <a:p>
            <a:pPr lvl="1"/>
            <a:r>
              <a:rPr lang="en-GB" dirty="0" smtClean="0"/>
              <a:t>87% for </a:t>
            </a:r>
            <a:r>
              <a:rPr lang="en-GB" dirty="0"/>
              <a:t>patients with </a:t>
            </a:r>
            <a:r>
              <a:rPr lang="en-GB" dirty="0" smtClean="0"/>
              <a:t>local regrowth</a:t>
            </a:r>
            <a:endParaRPr lang="en-GB" dirty="0"/>
          </a:p>
          <a:p>
            <a:pPr marL="0" indent="0">
              <a:buNone/>
            </a:pPr>
            <a:endParaRPr lang="en-GB" dirty="0"/>
          </a:p>
          <a:p>
            <a:pPr marL="0" indent="0">
              <a:buNone/>
            </a:pPr>
            <a:r>
              <a:rPr lang="en-GB" b="1" dirty="0" smtClean="0"/>
              <a:t>Conclusion</a:t>
            </a:r>
          </a:p>
          <a:p>
            <a:r>
              <a:rPr lang="en-GB" b="1" dirty="0" smtClean="0"/>
              <a:t>This is the largest database of patients with rectal cancer where surgery was omitted after induction therapy, and illustrates differences in imaging and induction therapy</a:t>
            </a:r>
          </a:p>
        </p:txBody>
      </p:sp>
      <p:sp>
        <p:nvSpPr>
          <p:cNvPr id="5" name="Text Placeholder 4"/>
          <p:cNvSpPr>
            <a:spLocks noGrp="1"/>
          </p:cNvSpPr>
          <p:nvPr>
            <p:ph type="body" sz="quarter" idx="11"/>
          </p:nvPr>
        </p:nvSpPr>
        <p:spPr>
          <a:xfrm>
            <a:off x="4480560" y="6096000"/>
            <a:ext cx="4298315" cy="487363"/>
          </a:xfrm>
        </p:spPr>
        <p:txBody>
          <a:bodyPr/>
          <a:lstStyle/>
          <a:p>
            <a:r>
              <a:rPr lang="en-GB" b="1" dirty="0"/>
              <a:t>Note: Based on data from abstract </a:t>
            </a:r>
            <a:r>
              <a:rPr lang="en-GB" b="1" dirty="0" smtClean="0"/>
              <a:t>only</a:t>
            </a:r>
            <a:endParaRPr lang="en-GB" dirty="0" smtClean="0"/>
          </a:p>
          <a:p>
            <a:r>
              <a:rPr lang="en-GB" dirty="0" smtClean="0"/>
              <a:t>van der </a:t>
            </a:r>
            <a:r>
              <a:rPr lang="en-GB" dirty="0" err="1" smtClean="0"/>
              <a:t>Valk</a:t>
            </a:r>
            <a:r>
              <a:rPr lang="en-GB" dirty="0" smtClean="0"/>
              <a:t> M,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521</a:t>
            </a:r>
            <a:endParaRPr lang="en-GB" dirty="0"/>
          </a:p>
        </p:txBody>
      </p:sp>
    </p:spTree>
    <p:extLst>
      <p:ext uri="{BB962C8B-B14F-4D97-AF65-F5344CB8AC3E}">
        <p14:creationId xmlns:p14="http://schemas.microsoft.com/office/powerpoint/2010/main" val="3772560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1: Initial results of CALGB 80803 (Alliance): A randomized phase II trial of PET scan-directed combined modality therapy for </a:t>
            </a:r>
            <a:r>
              <a:rPr lang="en-GB" sz="1800" dirty="0" err="1"/>
              <a:t>esophageal</a:t>
            </a:r>
            <a:r>
              <a:rPr lang="en-GB" sz="1800" dirty="0"/>
              <a:t> </a:t>
            </a:r>
            <a:r>
              <a:rPr lang="en-GB" sz="1800" dirty="0" smtClean="0"/>
              <a:t>cancer </a:t>
            </a:r>
            <a:br>
              <a:rPr lang="en-GB" sz="1800" dirty="0" smtClean="0"/>
            </a:br>
            <a:r>
              <a:rPr lang="en-GB" sz="1800" dirty="0" smtClean="0"/>
              <a:t>– Goodman KA, et al</a:t>
            </a:r>
            <a:endParaRPr lang="en-GB" sz="1800" dirty="0"/>
          </a:p>
        </p:txBody>
      </p:sp>
      <p:sp>
        <p:nvSpPr>
          <p:cNvPr id="3" name="Content Placeholder 2"/>
          <p:cNvSpPr>
            <a:spLocks noGrp="1"/>
          </p:cNvSpPr>
          <p:nvPr>
            <p:ph idx="1"/>
          </p:nvPr>
        </p:nvSpPr>
        <p:spPr>
          <a:xfrm>
            <a:off x="365124" y="1254035"/>
            <a:ext cx="8413751" cy="269965"/>
          </a:xfrm>
        </p:spPr>
        <p:txBody>
          <a:bodyPr/>
          <a:lstStyle/>
          <a:p>
            <a:pPr marL="0" indent="0">
              <a:buNone/>
            </a:pPr>
            <a:r>
              <a:rPr lang="en-GB" b="1" dirty="0" smtClean="0"/>
              <a:t>Key results (cont.)</a:t>
            </a:r>
            <a:endParaRPr lang="en-GB" b="1" dirty="0"/>
          </a:p>
        </p:txBody>
      </p:sp>
      <p:sp>
        <p:nvSpPr>
          <p:cNvPr id="4" name="Text Placeholder 3"/>
          <p:cNvSpPr>
            <a:spLocks noGrp="1"/>
          </p:cNvSpPr>
          <p:nvPr>
            <p:ph type="body" sz="quarter" idx="10"/>
          </p:nvPr>
        </p:nvSpPr>
        <p:spPr/>
        <p:txBody>
          <a:bodyPr/>
          <a:lstStyle/>
          <a:p>
            <a:r>
              <a:rPr lang="en-GB" dirty="0" smtClean="0"/>
              <a:t>*One ypTON1 excluded</a:t>
            </a:r>
            <a:endParaRPr lang="en-GB" dirty="0"/>
          </a:p>
        </p:txBody>
      </p:sp>
      <p:sp>
        <p:nvSpPr>
          <p:cNvPr id="5" name="Text Placeholder 4"/>
          <p:cNvSpPr>
            <a:spLocks noGrp="1"/>
          </p:cNvSpPr>
          <p:nvPr>
            <p:ph type="body" sz="quarter" idx="11"/>
          </p:nvPr>
        </p:nvSpPr>
        <p:spPr/>
        <p:txBody>
          <a:bodyPr/>
          <a:lstStyle/>
          <a:p>
            <a:r>
              <a:rPr lang="en-GB" dirty="0" smtClean="0"/>
              <a:t>Goodman KA, et al. J </a:t>
            </a:r>
            <a:r>
              <a:rPr lang="en-GB" dirty="0" err="1" smtClean="0"/>
              <a:t>Clin</a:t>
            </a:r>
            <a:r>
              <a:rPr lang="en-GB" dirty="0" smtClean="0"/>
              <a:t> </a:t>
            </a:r>
            <a:r>
              <a:rPr lang="en-GB" dirty="0" err="1" smtClean="0"/>
              <a:t>Oncol</a:t>
            </a:r>
            <a:r>
              <a:rPr lang="en-GB" dirty="0" smtClean="0"/>
              <a:t> 2017; 35 (</a:t>
            </a:r>
            <a:r>
              <a:rPr lang="en-GB" dirty="0" err="1" smtClean="0"/>
              <a:t>suppl</a:t>
            </a:r>
            <a:r>
              <a:rPr lang="en-GB" dirty="0" smtClean="0"/>
              <a:t> 4): </a:t>
            </a:r>
            <a:r>
              <a:rPr lang="en-GB" dirty="0" err="1" smtClean="0"/>
              <a:t>abstr</a:t>
            </a:r>
            <a:r>
              <a:rPr lang="en-GB" dirty="0" smtClean="0"/>
              <a:t> 1</a:t>
            </a:r>
            <a:endParaRPr lang="en-GB" dirty="0"/>
          </a:p>
        </p:txBody>
      </p:sp>
      <p:grpSp>
        <p:nvGrpSpPr>
          <p:cNvPr id="7" name="Group 6"/>
          <p:cNvGrpSpPr/>
          <p:nvPr/>
        </p:nvGrpSpPr>
        <p:grpSpPr>
          <a:xfrm>
            <a:off x="1143000" y="2403565"/>
            <a:ext cx="2209800" cy="2843673"/>
            <a:chOff x="1143000" y="2667000"/>
            <a:chExt cx="2209800" cy="2843673"/>
          </a:xfrm>
        </p:grpSpPr>
        <p:cxnSp>
          <p:nvCxnSpPr>
            <p:cNvPr id="8" name="Straight Connector 7"/>
            <p:cNvCxnSpPr/>
            <p:nvPr/>
          </p:nvCxnSpPr>
          <p:spPr>
            <a:xfrm>
              <a:off x="3352800" y="2971800"/>
              <a:ext cx="0" cy="2538873"/>
            </a:xfrm>
            <a:prstGeom prst="line">
              <a:avLst/>
            </a:prstGeom>
            <a:ln w="381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143000" y="2971800"/>
              <a:ext cx="0" cy="2538873"/>
            </a:xfrm>
            <a:prstGeom prst="line">
              <a:avLst/>
            </a:prstGeom>
            <a:ln w="381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143000" y="2971800"/>
              <a:ext cx="2209800" cy="1"/>
            </a:xfrm>
            <a:prstGeom prst="line">
              <a:avLst/>
            </a:prstGeom>
            <a:ln w="285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86000" y="2667000"/>
              <a:ext cx="0" cy="304801"/>
            </a:xfrm>
            <a:prstGeom prst="line">
              <a:avLst/>
            </a:prstGeom>
            <a:ln w="285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5798594" y="2403565"/>
            <a:ext cx="2209800" cy="2843673"/>
            <a:chOff x="1143000" y="2667000"/>
            <a:chExt cx="2209800" cy="2843673"/>
          </a:xfrm>
        </p:grpSpPr>
        <p:cxnSp>
          <p:nvCxnSpPr>
            <p:cNvPr id="13" name="Straight Connector 12"/>
            <p:cNvCxnSpPr/>
            <p:nvPr/>
          </p:nvCxnSpPr>
          <p:spPr>
            <a:xfrm>
              <a:off x="3352800" y="2971800"/>
              <a:ext cx="0" cy="2538873"/>
            </a:xfrm>
            <a:prstGeom prst="line">
              <a:avLst/>
            </a:prstGeom>
            <a:ln w="381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43000" y="2971800"/>
              <a:ext cx="0" cy="2538873"/>
            </a:xfrm>
            <a:prstGeom prst="line">
              <a:avLst/>
            </a:prstGeom>
            <a:ln w="381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143000" y="2971800"/>
              <a:ext cx="2209800" cy="1"/>
            </a:xfrm>
            <a:prstGeom prst="line">
              <a:avLst/>
            </a:prstGeom>
            <a:ln w="285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0" y="2667000"/>
              <a:ext cx="0" cy="304801"/>
            </a:xfrm>
            <a:prstGeom prst="line">
              <a:avLst/>
            </a:prstGeom>
            <a:ln w="28575">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3995560" y="1260565"/>
            <a:ext cx="1152880" cy="338554"/>
          </a:xfrm>
          <a:prstGeom prst="rect">
            <a:avLst/>
          </a:prstGeom>
          <a:noFill/>
        </p:spPr>
        <p:txBody>
          <a:bodyPr wrap="none" rtlCol="0">
            <a:spAutoFit/>
          </a:bodyPr>
          <a:lstStyle/>
          <a:p>
            <a:r>
              <a:rPr lang="en-GB" sz="1600" b="1" dirty="0" err="1" smtClean="0"/>
              <a:t>pCR</a:t>
            </a:r>
            <a:r>
              <a:rPr lang="en-GB" sz="1600" b="1" dirty="0" smtClean="0"/>
              <a:t> rates</a:t>
            </a:r>
            <a:endParaRPr lang="en-GB" sz="1600" b="1" dirty="0"/>
          </a:p>
        </p:txBody>
      </p:sp>
      <p:sp>
        <p:nvSpPr>
          <p:cNvPr id="18" name="AutoShape 8"/>
          <p:cNvSpPr>
            <a:spLocks noChangeArrowheads="1"/>
          </p:cNvSpPr>
          <p:nvPr/>
        </p:nvSpPr>
        <p:spPr bwMode="auto">
          <a:xfrm>
            <a:off x="1143000" y="1735228"/>
            <a:ext cx="228600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ea typeface="SimSun" pitchFamily="2" charset="-122"/>
              </a:rPr>
              <a:t>Induction </a:t>
            </a:r>
          </a:p>
          <a:p>
            <a:pPr algn="ctr" defTabSz="892175" eaLnBrk="0" hangingPunct="0"/>
            <a:r>
              <a:rPr lang="en-GB" altLang="zh-CN" sz="1400" dirty="0" err="1" smtClean="0">
                <a:solidFill>
                  <a:srgbClr val="FFFFFF"/>
                </a:solidFill>
                <a:ea typeface="SimSun" pitchFamily="2" charset="-122"/>
              </a:rPr>
              <a:t>mFOLFOX</a:t>
            </a:r>
            <a:endParaRPr lang="en-GB" altLang="zh-CN" sz="1400" dirty="0" smtClean="0">
              <a:solidFill>
                <a:srgbClr val="FFFFFF"/>
              </a:solidFill>
              <a:ea typeface="SimSun" pitchFamily="2" charset="-122"/>
            </a:endParaRPr>
          </a:p>
          <a:p>
            <a:pPr algn="ctr" defTabSz="892175" eaLnBrk="0" hangingPunct="0"/>
            <a:r>
              <a:rPr lang="en-GB" altLang="zh-CN" sz="1400" dirty="0" smtClean="0">
                <a:solidFill>
                  <a:srgbClr val="FFFFFF"/>
                </a:solidFill>
                <a:ea typeface="SimSun" pitchFamily="2" charset="-122"/>
              </a:rPr>
              <a:t>(n=129)</a:t>
            </a:r>
            <a:endParaRPr lang="en-GB" altLang="zh-CN" sz="1400" dirty="0">
              <a:solidFill>
                <a:srgbClr val="FFFFFF"/>
              </a:solidFill>
              <a:ea typeface="SimSun" pitchFamily="2" charset="-122"/>
            </a:endParaRPr>
          </a:p>
        </p:txBody>
      </p:sp>
      <p:sp>
        <p:nvSpPr>
          <p:cNvPr id="19" name="AutoShape 8"/>
          <p:cNvSpPr>
            <a:spLocks noChangeArrowheads="1"/>
          </p:cNvSpPr>
          <p:nvPr/>
        </p:nvSpPr>
        <p:spPr bwMode="auto">
          <a:xfrm>
            <a:off x="164560" y="2860765"/>
            <a:ext cx="196904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ea typeface="SimSun" pitchFamily="2" charset="-122"/>
              </a:rPr>
              <a:t>PET responder</a:t>
            </a:r>
          </a:p>
          <a:p>
            <a:pPr algn="ctr" defTabSz="892175" eaLnBrk="0" hangingPunct="0"/>
            <a:r>
              <a:rPr lang="en-GB" altLang="zh-CN" sz="1400" dirty="0" smtClean="0">
                <a:solidFill>
                  <a:srgbClr val="FFFFFF"/>
                </a:solidFill>
                <a:ea typeface="SimSun" pitchFamily="2" charset="-122"/>
              </a:rPr>
              <a:t>73/129 (57%)</a:t>
            </a:r>
            <a:endParaRPr lang="en-GB" altLang="zh-CN" sz="1400" dirty="0">
              <a:solidFill>
                <a:srgbClr val="FFFFFF"/>
              </a:solidFill>
              <a:ea typeface="SimSun" pitchFamily="2" charset="-122"/>
            </a:endParaRPr>
          </a:p>
        </p:txBody>
      </p:sp>
      <p:sp>
        <p:nvSpPr>
          <p:cNvPr id="20" name="AutoShape 8"/>
          <p:cNvSpPr>
            <a:spLocks noChangeArrowheads="1"/>
          </p:cNvSpPr>
          <p:nvPr/>
        </p:nvSpPr>
        <p:spPr bwMode="auto">
          <a:xfrm>
            <a:off x="2405891" y="2860764"/>
            <a:ext cx="1969040" cy="820737"/>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dirty="0" smtClean="0">
                <a:solidFill>
                  <a:srgbClr val="4D4D4D"/>
                </a:solidFill>
                <a:ea typeface="SimSun" pitchFamily="2" charset="-122"/>
              </a:rPr>
              <a:t>PET non-responder</a:t>
            </a:r>
          </a:p>
          <a:p>
            <a:pPr algn="ctr" defTabSz="892175" eaLnBrk="0" hangingPunct="0"/>
            <a:r>
              <a:rPr lang="en-GB" altLang="zh-CN" sz="1400" dirty="0" smtClean="0">
                <a:solidFill>
                  <a:srgbClr val="4D4D4D"/>
                </a:solidFill>
                <a:ea typeface="SimSun" pitchFamily="2" charset="-122"/>
              </a:rPr>
              <a:t>39/129 (30%)</a:t>
            </a:r>
            <a:endParaRPr lang="en-GB" altLang="zh-CN" sz="1400" dirty="0">
              <a:solidFill>
                <a:srgbClr val="4D4D4D"/>
              </a:solidFill>
              <a:ea typeface="SimSun" pitchFamily="2" charset="-122"/>
            </a:endParaRPr>
          </a:p>
        </p:txBody>
      </p:sp>
      <p:sp>
        <p:nvSpPr>
          <p:cNvPr id="21" name="AutoShape 8"/>
          <p:cNvSpPr>
            <a:spLocks noChangeArrowheads="1"/>
          </p:cNvSpPr>
          <p:nvPr/>
        </p:nvSpPr>
        <p:spPr bwMode="auto">
          <a:xfrm>
            <a:off x="164560" y="3833902"/>
            <a:ext cx="196904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ea typeface="SimSun" pitchFamily="2" charset="-122"/>
              </a:rPr>
              <a:t>Concurrent </a:t>
            </a:r>
            <a:r>
              <a:rPr lang="en-GB" altLang="zh-CN" sz="1400" dirty="0" err="1" smtClean="0">
                <a:solidFill>
                  <a:srgbClr val="FFFFFF"/>
                </a:solidFill>
                <a:ea typeface="SimSun" pitchFamily="2" charset="-122"/>
              </a:rPr>
              <a:t>mFOLFOX</a:t>
            </a:r>
            <a:endParaRPr lang="en-GB" altLang="zh-CN" sz="1400" dirty="0" smtClean="0">
              <a:solidFill>
                <a:srgbClr val="FFFFFF"/>
              </a:solidFill>
              <a:ea typeface="SimSun" pitchFamily="2" charset="-122"/>
            </a:endParaRPr>
          </a:p>
        </p:txBody>
      </p:sp>
      <p:sp>
        <p:nvSpPr>
          <p:cNvPr id="22" name="AutoShape 8"/>
          <p:cNvSpPr>
            <a:spLocks noChangeArrowheads="1"/>
          </p:cNvSpPr>
          <p:nvPr/>
        </p:nvSpPr>
        <p:spPr bwMode="auto">
          <a:xfrm>
            <a:off x="161932" y="4841965"/>
            <a:ext cx="196904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err="1" smtClean="0">
                <a:solidFill>
                  <a:srgbClr val="FFFFFF"/>
                </a:solidFill>
                <a:ea typeface="SimSun" pitchFamily="2" charset="-122"/>
              </a:rPr>
              <a:t>pCR</a:t>
            </a:r>
            <a:r>
              <a:rPr lang="en-GB" altLang="zh-CN" sz="1400" dirty="0" smtClean="0">
                <a:solidFill>
                  <a:srgbClr val="FFFFFF"/>
                </a:solidFill>
                <a:ea typeface="SimSun" pitchFamily="2" charset="-122"/>
              </a:rPr>
              <a:t>: 24/64 (37.5%)</a:t>
            </a:r>
            <a:endParaRPr lang="en-GB" altLang="zh-CN" sz="1400" dirty="0">
              <a:solidFill>
                <a:srgbClr val="FFFFFF"/>
              </a:solidFill>
              <a:ea typeface="SimSun" pitchFamily="2" charset="-122"/>
            </a:endParaRPr>
          </a:p>
        </p:txBody>
      </p:sp>
      <p:sp>
        <p:nvSpPr>
          <p:cNvPr id="23" name="AutoShape 12"/>
          <p:cNvSpPr>
            <a:spLocks noChangeArrowheads="1"/>
          </p:cNvSpPr>
          <p:nvPr/>
        </p:nvSpPr>
        <p:spPr bwMode="auto">
          <a:xfrm>
            <a:off x="5791200" y="1735229"/>
            <a:ext cx="228600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dirty="0" smtClean="0">
                <a:solidFill>
                  <a:srgbClr val="4D4D4D"/>
                </a:solidFill>
                <a:ea typeface="SimSun" pitchFamily="2" charset="-122"/>
              </a:rPr>
              <a:t>Induction</a:t>
            </a:r>
          </a:p>
          <a:p>
            <a:pPr algn="ctr" defTabSz="892175" eaLnBrk="0" hangingPunct="0"/>
            <a:r>
              <a:rPr lang="en-GB" altLang="zh-CN" sz="1400" dirty="0">
                <a:solidFill>
                  <a:srgbClr val="4D4D4D"/>
                </a:solidFill>
                <a:ea typeface="SimSun" pitchFamily="2" charset="-122"/>
              </a:rPr>
              <a:t>c</a:t>
            </a:r>
            <a:r>
              <a:rPr lang="en-GB" altLang="zh-CN" sz="1400" dirty="0" smtClean="0">
                <a:solidFill>
                  <a:srgbClr val="4D4D4D"/>
                </a:solidFill>
                <a:ea typeface="SimSun" pitchFamily="2" charset="-122"/>
              </a:rPr>
              <a:t>arboplatin/paclitaxel</a:t>
            </a:r>
          </a:p>
          <a:p>
            <a:pPr algn="ctr" defTabSz="892175" eaLnBrk="0" hangingPunct="0"/>
            <a:r>
              <a:rPr lang="en-GB" altLang="zh-CN" sz="1400" dirty="0" smtClean="0">
                <a:solidFill>
                  <a:srgbClr val="4D4D4D"/>
                </a:solidFill>
                <a:ea typeface="SimSun" pitchFamily="2" charset="-122"/>
              </a:rPr>
              <a:t>(n=128)</a:t>
            </a:r>
            <a:endParaRPr lang="en-GB" altLang="zh-CN" sz="1400" dirty="0">
              <a:solidFill>
                <a:srgbClr val="4D4D4D"/>
              </a:solidFill>
              <a:ea typeface="SimSun" pitchFamily="2" charset="-122"/>
            </a:endParaRPr>
          </a:p>
        </p:txBody>
      </p:sp>
      <p:sp>
        <p:nvSpPr>
          <p:cNvPr id="24" name="AutoShape 8"/>
          <p:cNvSpPr>
            <a:spLocks noChangeArrowheads="1"/>
          </p:cNvSpPr>
          <p:nvPr/>
        </p:nvSpPr>
        <p:spPr bwMode="auto">
          <a:xfrm>
            <a:off x="2405891" y="3833902"/>
            <a:ext cx="1969040"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en-GB" altLang="zh-CN" sz="1400" dirty="0" smtClean="0">
                <a:solidFill>
                  <a:sysClr val="windowText" lastClr="000000"/>
                </a:solidFill>
                <a:ea typeface="SimSun" pitchFamily="2" charset="-122"/>
              </a:rPr>
              <a:t>Concurrent carboplatin/paclitaxel</a:t>
            </a:r>
          </a:p>
        </p:txBody>
      </p:sp>
      <p:sp>
        <p:nvSpPr>
          <p:cNvPr id="25" name="AutoShape 8"/>
          <p:cNvSpPr>
            <a:spLocks noChangeArrowheads="1"/>
          </p:cNvSpPr>
          <p:nvPr/>
        </p:nvSpPr>
        <p:spPr bwMode="auto">
          <a:xfrm>
            <a:off x="2416401" y="4855103"/>
            <a:ext cx="1969040"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en-GB" altLang="zh-CN" sz="1400" dirty="0" err="1" smtClean="0">
                <a:solidFill>
                  <a:sysClr val="windowText" lastClr="000000"/>
                </a:solidFill>
                <a:ea typeface="SimSun" pitchFamily="2" charset="-122"/>
              </a:rPr>
              <a:t>pCR</a:t>
            </a:r>
            <a:r>
              <a:rPr lang="en-GB" altLang="zh-CN" sz="1400" dirty="0" smtClean="0">
                <a:solidFill>
                  <a:sysClr val="windowText" lastClr="000000"/>
                </a:solidFill>
                <a:ea typeface="SimSun" pitchFamily="2" charset="-122"/>
              </a:rPr>
              <a:t>: 7/37 (19.0%)</a:t>
            </a:r>
            <a:endParaRPr lang="en-GB" altLang="zh-CN" sz="1400" dirty="0">
              <a:solidFill>
                <a:sysClr val="windowText" lastClr="000000"/>
              </a:solidFill>
              <a:ea typeface="SimSun" pitchFamily="2" charset="-122"/>
            </a:endParaRPr>
          </a:p>
        </p:txBody>
      </p:sp>
      <p:sp>
        <p:nvSpPr>
          <p:cNvPr id="26" name="AutoShape 12"/>
          <p:cNvSpPr>
            <a:spLocks noChangeArrowheads="1"/>
          </p:cNvSpPr>
          <p:nvPr/>
        </p:nvSpPr>
        <p:spPr bwMode="auto">
          <a:xfrm>
            <a:off x="4815388" y="2860766"/>
            <a:ext cx="1966412" cy="820736"/>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smtClean="0">
                <a:solidFill>
                  <a:schemeClr val="tx2"/>
                </a:solidFill>
                <a:ea typeface="SimSun" pitchFamily="2" charset="-122"/>
              </a:rPr>
              <a:t>PET responder</a:t>
            </a:r>
          </a:p>
          <a:p>
            <a:pPr algn="ctr" defTabSz="892175" eaLnBrk="0" hangingPunct="0"/>
            <a:r>
              <a:rPr lang="en-GB" altLang="zh-CN" sz="1400" dirty="0" smtClean="0">
                <a:solidFill>
                  <a:schemeClr val="tx2"/>
                </a:solidFill>
                <a:ea typeface="SimSun" pitchFamily="2" charset="-122"/>
              </a:rPr>
              <a:t>64/128 (50%)</a:t>
            </a:r>
            <a:endParaRPr lang="en-GB" altLang="zh-CN" sz="1400" dirty="0">
              <a:solidFill>
                <a:schemeClr val="tx2"/>
              </a:solidFill>
              <a:ea typeface="SimSun" pitchFamily="2" charset="-122"/>
            </a:endParaRPr>
          </a:p>
        </p:txBody>
      </p:sp>
      <p:sp>
        <p:nvSpPr>
          <p:cNvPr id="27" name="AutoShape 12"/>
          <p:cNvSpPr>
            <a:spLocks noChangeArrowheads="1"/>
          </p:cNvSpPr>
          <p:nvPr/>
        </p:nvSpPr>
        <p:spPr bwMode="auto">
          <a:xfrm>
            <a:off x="7101388" y="2860765"/>
            <a:ext cx="1966412"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dirty="0" smtClean="0">
                <a:solidFill>
                  <a:srgbClr val="4D4D4D"/>
                </a:solidFill>
                <a:ea typeface="SimSun" pitchFamily="2" charset="-122"/>
              </a:rPr>
              <a:t>PET non-responder</a:t>
            </a:r>
          </a:p>
          <a:p>
            <a:pPr algn="ctr" defTabSz="892175" eaLnBrk="0" hangingPunct="0"/>
            <a:r>
              <a:rPr lang="en-GB" altLang="zh-CN" sz="1400" dirty="0" smtClean="0">
                <a:solidFill>
                  <a:srgbClr val="4D4D4D"/>
                </a:solidFill>
                <a:ea typeface="SimSun" pitchFamily="2" charset="-122"/>
              </a:rPr>
              <a:t>49/128 (38%)</a:t>
            </a:r>
            <a:endParaRPr lang="en-GB" altLang="zh-CN" sz="1400" dirty="0">
              <a:solidFill>
                <a:srgbClr val="4D4D4D"/>
              </a:solidFill>
              <a:ea typeface="SimSun" pitchFamily="2" charset="-122"/>
            </a:endParaRPr>
          </a:p>
        </p:txBody>
      </p:sp>
      <p:sp>
        <p:nvSpPr>
          <p:cNvPr id="28" name="AutoShape 12"/>
          <p:cNvSpPr>
            <a:spLocks noChangeArrowheads="1"/>
          </p:cNvSpPr>
          <p:nvPr/>
        </p:nvSpPr>
        <p:spPr bwMode="auto">
          <a:xfrm>
            <a:off x="4800600" y="3851365"/>
            <a:ext cx="1966412"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dirty="0" smtClean="0">
                <a:solidFill>
                  <a:srgbClr val="4D4D4D"/>
                </a:solidFill>
                <a:ea typeface="SimSun" pitchFamily="2" charset="-122"/>
              </a:rPr>
              <a:t>Concurrent carboplatin/paclitaxel</a:t>
            </a:r>
          </a:p>
        </p:txBody>
      </p:sp>
      <p:sp>
        <p:nvSpPr>
          <p:cNvPr id="29" name="AutoShape 12"/>
          <p:cNvSpPr>
            <a:spLocks noChangeArrowheads="1"/>
          </p:cNvSpPr>
          <p:nvPr/>
        </p:nvSpPr>
        <p:spPr bwMode="auto">
          <a:xfrm>
            <a:off x="4807994" y="4855104"/>
            <a:ext cx="1966412"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dirty="0" err="1" smtClean="0">
                <a:solidFill>
                  <a:srgbClr val="4D4D4D"/>
                </a:solidFill>
                <a:ea typeface="SimSun" pitchFamily="2" charset="-122"/>
              </a:rPr>
              <a:t>pCR</a:t>
            </a:r>
            <a:r>
              <a:rPr lang="en-GB" altLang="zh-CN" sz="1400" dirty="0" smtClean="0">
                <a:solidFill>
                  <a:srgbClr val="4D4D4D"/>
                </a:solidFill>
                <a:ea typeface="SimSun" pitchFamily="2" charset="-122"/>
              </a:rPr>
              <a:t>: 7/56 (12.5%)</a:t>
            </a:r>
            <a:endParaRPr lang="en-GB" altLang="zh-CN" sz="1400" dirty="0">
              <a:solidFill>
                <a:srgbClr val="4D4D4D"/>
              </a:solidFill>
              <a:ea typeface="SimSun" pitchFamily="2" charset="-122"/>
            </a:endParaRPr>
          </a:p>
        </p:txBody>
      </p:sp>
      <p:sp>
        <p:nvSpPr>
          <p:cNvPr id="30" name="AutoShape 12"/>
          <p:cNvSpPr>
            <a:spLocks noChangeArrowheads="1"/>
          </p:cNvSpPr>
          <p:nvPr/>
        </p:nvSpPr>
        <p:spPr bwMode="auto">
          <a:xfrm>
            <a:off x="7093994" y="3863734"/>
            <a:ext cx="1966412" cy="820736"/>
          </a:xfrm>
          <a:prstGeom prst="rect">
            <a:avLst/>
          </a:prstGeom>
          <a:solidFill>
            <a:schemeClr val="accent5"/>
          </a:solidFill>
          <a:ln w="9525" algn="ctr">
            <a:noFill/>
            <a:round/>
            <a:headEnd/>
            <a:tailEnd/>
          </a:ln>
        </p:spPr>
        <p:txBody>
          <a:bodyPr lIns="90488" tIns="0" rIns="90488" bIns="0" anchor="ctr"/>
          <a:lstStyle/>
          <a:p>
            <a:pPr algn="ctr" defTabSz="892175" eaLnBrk="0" hangingPunct="0"/>
            <a:r>
              <a:rPr lang="en-GB" altLang="zh-CN" sz="1400" dirty="0" smtClean="0">
                <a:solidFill>
                  <a:schemeClr val="tx2"/>
                </a:solidFill>
                <a:ea typeface="SimSun" pitchFamily="2" charset="-122"/>
              </a:rPr>
              <a:t>Concurrent </a:t>
            </a:r>
            <a:r>
              <a:rPr lang="en-GB" altLang="zh-CN" sz="1400" dirty="0" err="1" smtClean="0">
                <a:solidFill>
                  <a:schemeClr val="tx2"/>
                </a:solidFill>
                <a:ea typeface="SimSun" pitchFamily="2" charset="-122"/>
              </a:rPr>
              <a:t>mFOLFOX</a:t>
            </a:r>
            <a:endParaRPr lang="en-GB" altLang="zh-CN" sz="1400" dirty="0" smtClean="0">
              <a:solidFill>
                <a:schemeClr val="tx2"/>
              </a:solidFill>
              <a:ea typeface="SimSun" pitchFamily="2" charset="-122"/>
            </a:endParaRPr>
          </a:p>
        </p:txBody>
      </p:sp>
      <p:sp>
        <p:nvSpPr>
          <p:cNvPr id="31" name="AutoShape 12"/>
          <p:cNvSpPr>
            <a:spLocks noChangeArrowheads="1"/>
          </p:cNvSpPr>
          <p:nvPr/>
        </p:nvSpPr>
        <p:spPr bwMode="auto">
          <a:xfrm>
            <a:off x="7093994" y="4836870"/>
            <a:ext cx="1966412" cy="820736"/>
          </a:xfrm>
          <a:prstGeom prst="rect">
            <a:avLst/>
          </a:prstGeom>
          <a:solidFill>
            <a:schemeClr val="accent5"/>
          </a:solidFill>
          <a:ln w="9525" algn="ctr">
            <a:noFill/>
            <a:round/>
            <a:headEnd/>
            <a:tailEnd/>
          </a:ln>
        </p:spPr>
        <p:txBody>
          <a:bodyPr lIns="90488" tIns="0" rIns="90488" bIns="0" anchor="ctr"/>
          <a:lstStyle/>
          <a:p>
            <a:pPr algn="ctr" defTabSz="892175" eaLnBrk="0" hangingPunct="0"/>
            <a:r>
              <a:rPr lang="en-GB" altLang="zh-CN" sz="1400" dirty="0" err="1" smtClean="0">
                <a:solidFill>
                  <a:schemeClr val="tx2"/>
                </a:solidFill>
                <a:ea typeface="SimSun" pitchFamily="2" charset="-122"/>
              </a:rPr>
              <a:t>pCR</a:t>
            </a:r>
            <a:r>
              <a:rPr lang="en-GB" altLang="zh-CN" sz="1400" dirty="0" smtClean="0">
                <a:solidFill>
                  <a:schemeClr val="tx2"/>
                </a:solidFill>
                <a:ea typeface="SimSun" pitchFamily="2" charset="-122"/>
              </a:rPr>
              <a:t>: 7/41* (17.0%)</a:t>
            </a:r>
            <a:endParaRPr lang="en-GB" altLang="zh-CN" sz="1400" dirty="0">
              <a:solidFill>
                <a:schemeClr val="tx2"/>
              </a:solidFill>
              <a:ea typeface="SimSun" pitchFamily="2" charset="-122"/>
            </a:endParaRPr>
          </a:p>
        </p:txBody>
      </p:sp>
    </p:spTree>
    <p:extLst>
      <p:ext uri="{BB962C8B-B14F-4D97-AF65-F5344CB8AC3E}">
        <p14:creationId xmlns:p14="http://schemas.microsoft.com/office/powerpoint/2010/main" val="8442759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2743</TotalTime>
  <Words>11080</Words>
  <Application>Microsoft Office PowerPoint</Application>
  <PresentationFormat>On-screen Show (4:3)</PresentationFormat>
  <Paragraphs>2943</Paragraphs>
  <Slides>84</Slides>
  <Notes>0</Notes>
  <HiddenSlides>0</HiddenSlides>
  <MMClips>0</MMClips>
  <ScaleCrop>false</ScaleCrop>
  <HeadingPairs>
    <vt:vector size="4" baseType="variant">
      <vt:variant>
        <vt:lpstr>Theme</vt:lpstr>
      </vt:variant>
      <vt:variant>
        <vt:i4>3</vt:i4>
      </vt:variant>
      <vt:variant>
        <vt:lpstr>Slide Titles</vt:lpstr>
      </vt:variant>
      <vt:variant>
        <vt:i4>84</vt:i4>
      </vt:variant>
    </vt:vector>
  </HeadingPairs>
  <TitlesOfParts>
    <vt:vector size="87" baseType="lpstr">
      <vt:lpstr>Default Design</vt:lpstr>
      <vt:lpstr>1_Default Design</vt:lpstr>
      <vt:lpstr>2_Default Design</vt:lpstr>
      <vt:lpstr>GI SLIDE DECK 2017 Selected abstracts from:</vt:lpstr>
      <vt:lpstr>Letter from ESDO</vt:lpstr>
      <vt:lpstr>ESDO Medical Oncology Slide Deck  Editors 2017</vt:lpstr>
      <vt:lpstr>Glossary</vt:lpstr>
      <vt:lpstr>Contents</vt:lpstr>
      <vt:lpstr>Cancers of the Oesophagus and stomach</vt:lpstr>
      <vt:lpstr>1: Initial results of CALGB 80803 (Alliance): A randomized phase II trial of PET scan-directed combined modality therapy for esophageal cancer  – Goodman KA, et al</vt:lpstr>
      <vt:lpstr>1: Initial results of CALGB 80803 (Alliance): A randomized phase II trial of PET scan-directed combined modality therapy for esophageal cancer  – Goodman KA, et al</vt:lpstr>
      <vt:lpstr>1: Initial results of CALGB 80803 (Alliance): A randomized phase II trial of PET scan-directed combined modality therapy for esophageal cancer  – Goodman KA, et al</vt:lpstr>
      <vt:lpstr>1: Initial results of CALGB 80803 (Alliance): A randomized phase II trial of PET scan-directed combined modality therapy for esophageal cancer  – Goodman KA, et al</vt:lpstr>
      <vt:lpstr>1: Initial results of CALGB 80803 (Alliance): A randomized phase II trial of PET scan-directed combined modality therapy for esophageal cancer  – Goodman KA, et al</vt:lpstr>
      <vt:lpstr>1: Initial results of CALGB 80803 (Alliance): A randomized phase II trial of PET scan-directed combined modality therapy for esophageal cancer  – Goodman KA, et al</vt:lpstr>
      <vt:lpstr>2: Nivolumab (ONO-4538/BMS-936558) as salvage treatment after second or later-line chemotherapy for advanced gastric or gastro-esophageal junction cancer (AGC): A double-blinded, randomized phase III trial – Kang Y-K, et al</vt:lpstr>
      <vt:lpstr>2: Nivolumab (ONO-4538/BMS-936558) as salvage treatment after second or later-line chemotherapy for advanced gastric or gastro-esophageal junction cancer (AGC): A double-blinded, randomized phase III trial – Kang Y-K, et al</vt:lpstr>
      <vt:lpstr>2: Nivolumab (ONO-4538/BMS-936558) as salvage treatment after second or later-line chemotherapy for advanced gastric or gastro-esophageal junction cancer (AGC): A double-blinded, randomized phase III trial – Kang Y-K, et al</vt:lpstr>
      <vt:lpstr>2: Nivolumab (ONO-4538/BMS-936558) as salvage treatment after second or later-line chemotherapy for advanced gastric or gastro-esophageal junction cancer (AGC): A double-blinded, randomized phase III trial – Kang Y-K, et al</vt:lpstr>
      <vt:lpstr>2: Nivolumab (ONO-4538/BMS-936558) as salvage treatment after second or later-line chemotherapy for advanced gastric or gastro-esophageal junction cancer (AGC): A double-blinded, randomized phase III trial – Kang Y-K, et al</vt:lpstr>
      <vt:lpstr>2: Nivolumab (ONO-4538/BMS-936558) as salvage treatment after second or later-line chemotherapy for advanced gastric or gastro-esophageal junction cancer (AGC): A double-blinded, randomized phase III trial – Kang Y-K, et al</vt:lpstr>
      <vt:lpstr>2: Nivolumab (ONO-4538/BMS-936558) as salvage treatment after second or later-line chemotherapy for advanced gastric or gastro-esophageal junction cancer (AGC): A double-blinded, randomized phase III trial – Kang Y-K, et al</vt:lpstr>
      <vt:lpstr>3: Efficacy and safety of ramucirumab (RAM) for metastatic gastric or gastroesophageal junction (GEJ) adenocarcinoma across age subgroups in two global phase 3 trials – Muro K, et al</vt:lpstr>
      <vt:lpstr>3: Efficacy and safety of ramucirumab (RAM) for metastatic gastric or gastroesophageal junction (GEJ) adenocarcinoma across age subgroups in two global phase 3 trials – Muro K, et al</vt:lpstr>
      <vt:lpstr>3: Efficacy and safety of ramucirumab (RAM) for metastatic gastric or gastroesophageal junction (GEJ) adenocarcinoma across age subgroups in two global phase 3 trials – Muro K, et al</vt:lpstr>
      <vt:lpstr>4: A randomized, double-blind, multicenter phase III study evaluating paclitaxel with and without RAD001 in patients with gastric cancer who have progressed after therapy with a fluoropyrimidine/platinum-containing regimen (RADPAC) – Al-Batran S-E, et al</vt:lpstr>
      <vt:lpstr>4: A randomized, double-blind, multicenter phase III study evaluating paclitaxel with and without RAD001 in patients with gastric cancer who have progressed after therapy with a fluoropyrimidine/platinum-containing regimen (RADPAC) – Al-Batran S-E, et al</vt:lpstr>
      <vt:lpstr>4: A randomized, double-blind, multicenter phase III study evaluating paclitaxel with and without RAD001 in patients with gastric cancer who have progressed after therapy with a fluoropyrimidine/platinum-containing regimen (RADPAC) – Al-Batran S-E, et al</vt:lpstr>
      <vt:lpstr>Cancers of the pancreas, small bowel and hepatobiliary tract</vt:lpstr>
      <vt:lpstr>Pancreatic cancer</vt:lpstr>
      <vt:lpstr>227: Correlation of phase 2 trials (Ph2t) results with outcomes of Phase 3 trials (Ph3t) of investigational agents (IA) in locally advanced and metastatic pancreas cancer (LAMPC) – Tang M, et al</vt:lpstr>
      <vt:lpstr>227: Correlation of phase 2 trials (Ph2t) results with outcomes of Phase 3 trials (Ph3t) of investigational agents (IA) in locally advanced and metastatic pancreas cancer (LAMPC) – Tang M, et al</vt:lpstr>
      <vt:lpstr>227: Correlation of phase 2 trials (Ph2t) results with outcomes of Phase 3 trials (Ph3t) of investigational agents (IA) in locally advanced and metastatic pancreas cancer (LAMPC) – Tang M, et al</vt:lpstr>
      <vt:lpstr>227: Correlation of phase 2 trials (Ph2t) results with outcomes of Phase 3 trials (Ph3t) of investigational agents (IA) in locally advanced and metastatic pancreas cancer (LAMPC) – Tang M, et al</vt:lpstr>
      <vt:lpstr>227: Correlation of phase 2 trials (Ph2t) results with outcomes of Phase 3 trials (Ph3t) of investigational agents (IA) in locally advanced and metastatic pancreas cancer (LAMPC) – Tang M, et al</vt:lpstr>
      <vt:lpstr>227: Correlation of phase 2 trials (Ph2t) results with outcomes of Phase 3 trials (Ph3t) of investigational agents (IA) in locally advanced and metastatic pancreas cancer (LAMPC) – Tang M, et al</vt:lpstr>
      <vt:lpstr>Hepatocellular carcinoma</vt:lpstr>
      <vt:lpstr>223: A randomized phase II study of individualized stereotactic body radiation therapy (SBRT) versus transarterial chemoembolization (TACE) with DEBDOX beads as a bridge to transplant in hepatocellular carcinoma (HCC) – Nugent FW, et al</vt:lpstr>
      <vt:lpstr>223: A randomized phase II study of individualized stereotactic body radiation therapy (SBRT) versus transarterial chemoembolization (TACE) with DEBDOX beads as a bridge to transplant in hepatocellular carcinoma (HCC) – Nugent FW, et al</vt:lpstr>
      <vt:lpstr>223: A randomized phase II study of individualized stereotactic body radiation therapy (SBRT) versus transarterial chemoembolization (TACE) with DEBDOX beads as a bridge to transplant in hepatocellular carcinoma (HCC) – Nugent FW, et al</vt:lpstr>
      <vt:lpstr>223: A randomized phase II study of individualized stereotactic body radiation therapy (SBRT) versus transarterial chemoembolization (TACE) with DEBDOX beads as a bridge to transplant in hepatocellular carcinoma (HCC) – Nugent FW, et al</vt:lpstr>
      <vt:lpstr>223: A randomized phase II study of individualized stereotactic body radiation therapy (SBRT) versus transarterial chemoembolization (TACE) with DEBDOX beads as a bridge to transplant in hepatocellular carcinoma (HCC) – Nugent FW, et al</vt:lpstr>
      <vt:lpstr>226: Nivolumab dose escalation and expansion in patients with advanced hepatocellular carcinoma (HCC): The CheckMate 040 study – Melero I, et al</vt:lpstr>
      <vt:lpstr>226: Nivolumab dose escalation and expansion in patients with advanced hepatocellular carcinoma (HCC): The CheckMate 040 study – Melero I, et al</vt:lpstr>
      <vt:lpstr>226: Nivolumab dose escalation and expansion in patients with advanced hepatocellular carcinoma (HCC): The CheckMate 040 study – Melero I, et al</vt:lpstr>
      <vt:lpstr>226: Nivolumab dose escalation and expansion in patients with advanced hepatocellular carcinoma (HCC): The CheckMate 040 study – Melero I, et al</vt:lpstr>
      <vt:lpstr>226: Nivolumab dose escalation and expansion in patients with advanced hepatocellular carcinoma (HCC): The CheckMate 040 study – Melero I, et al</vt:lpstr>
      <vt:lpstr>226: Nivolumab dose escalation and expansion in patients with advanced hepatocellular carcinoma (HCC): The CheckMate 040 study – Melero I, et al</vt:lpstr>
      <vt:lpstr>BILIARY Tract caNCER</vt:lpstr>
      <vt:lpstr>225: Gemox versus surveillance following surgery of localized biliary tract cancer: Results of the PRODIGE 12-ACCORD 18 (UNICANCER GI) phase III trial – Edeline J, et al</vt:lpstr>
      <vt:lpstr>225: Gemox versus surveillance following surgery of localized biliary tract cancer: Results of the PRODIGE 12-ACCORD 18 (UNICANCER GI) phase III trial – Edeline J, et al</vt:lpstr>
      <vt:lpstr>225: Gemox versus surveillance following surgery of localized biliary tract cancer: Results of the PRODIGE 12-ACCORD 18 (UNICANCER GI) phase III trial – Edeline J, et al</vt:lpstr>
      <vt:lpstr>225: Gemox versus surveillance following surgery of localized biliary tract cancer: Results of the PRODIGE 12-ACCORD 18 (UNICANCER GI) phase III trial – Edeline J, et al</vt:lpstr>
      <vt:lpstr>Neuroendocrine tumour</vt:lpstr>
      <vt:lpstr>228: Phase II trial of cabozantinib in patients with carcinoid and pancreatic neuroendocrine tumors (pNET) – Chan JA, et al</vt:lpstr>
      <vt:lpstr>228: Phase II trial of cabozantinib in patients with carcinoid and pancreatic neuroendocrine tumors (pNET) – Chan JA, et al</vt:lpstr>
      <vt:lpstr>228: Phase II trial of cabozantinib in patients with carcinoid and pancreatic neuroendocrine tumors (pNET) – Chan JA, et al</vt:lpstr>
      <vt:lpstr>224: Development of follow up recommendations for completely resected gastroenteropancreatic neuroendocrine tumours (GEP-NETS): Practice Survey of Commonwealth Neuroendocrine Tumour Collaboration (CommNETS) in conjunction with North American Neuroendocrine Tumour Society (NANETS) – Singh S, et al</vt:lpstr>
      <vt:lpstr>224: Development of follow up recommendations for completely resected gastroenteropancreatic neuroendocrine tumours (GEP-NETS): Practice Survey of Commonwealth Neuroendocrine Tumour Collaboration (CommNETS) in conjunction with North American Neuroendocrine Tumour Society (NANETS) – Singh S, et al</vt:lpstr>
      <vt:lpstr>Cancers of the colon, rectum and anus</vt:lpstr>
      <vt:lpstr>Colorectal cancer</vt:lpstr>
      <vt:lpstr>519: Nivolumab in patients with DNA mismatch repair deficient/microsatellite instability high metastatic colorectal cancer: Update from CheckMate 142  – Overman MJ, et al </vt:lpstr>
      <vt:lpstr>519: Nivolumab in patients with DNA mismatch repair deficient/microsatellite instability high metastatic colorectal cancer: Update from CheckMate 142  – Overman MJ, et al </vt:lpstr>
      <vt:lpstr>519: Nivolumab in patients with DNA mismatch repair deficient/microsatellite instability high metastatic colorectal cancer: Update from CheckMate 142  – Overman MJ, et al </vt:lpstr>
      <vt:lpstr>519: Nivolumab in patients with DNA mismatch repair deficient/microsatellite instability high metastatic colorectal cancer: Update from CheckMate 142  – Overman MJ, et al </vt:lpstr>
      <vt:lpstr>519: Nivolumab in patients with DNA mismatch repair deficient/microsatellite instability high metastatic colorectal cancer: Update from CheckMate 142  – Overman MJ, et al </vt:lpstr>
      <vt:lpstr>519: Nivolumab in patients with DNA mismatch repair deficient/microsatellite instability high metastatic colorectal cancer: Update from CheckMate 142  – Overman MJ, et al </vt:lpstr>
      <vt:lpstr>520: Randomized trial of irinotecan and cetuximab with or without vemurafenib in BRAF-mutant metastatic colorectal cancer (SWOG 1406)  – Kopetz S, et al</vt:lpstr>
      <vt:lpstr>520: Randomized trial of irinotecan and cetuximab with or without vemurafenib in BRAF-mutant metastatic colorectal cancer (SWOG 1406)  – Kopetz S, et al</vt:lpstr>
      <vt:lpstr>520: Randomized trial of irinotecan and cetuximab with or without vemurafenib in BRAF-mutant metastatic colorectal cancer (SWOG 1406)  – Kopetz S, et al</vt:lpstr>
      <vt:lpstr>520: Randomized trial of irinotecan and cetuximab with or without vemurafenib in BRAF-mutant metastatic colorectal cancer (SWOG 1406)  – Kopetz S, et al</vt:lpstr>
      <vt:lpstr>522: Molecular variances between rectal and left-sided colon cancers  – Marshall J, et al</vt:lpstr>
      <vt:lpstr>522: Molecular variances between rectal and left-sided colon cancers  – Marshall J, et al</vt:lpstr>
      <vt:lpstr>522: Molecular variances between rectal and left-sided colon cancers  – Marshall J, et al</vt:lpstr>
      <vt:lpstr>522: Molecular variances between rectal and left-sided colon cancers  – Marshall J, et al</vt:lpstr>
      <vt:lpstr>522: Molecular variances between rectal and left-sided colon cancers  – Marshall J, et al</vt:lpstr>
      <vt:lpstr>522: Molecular variances between rectal and left-sided colon cancers  – Marshall J, et al</vt:lpstr>
      <vt:lpstr>523: Sidedness matters: Surrogate biomarkers prognosticate colorectal cancer upon anatomic location – Ben-Aharon I, et al</vt:lpstr>
      <vt:lpstr>523: Sidedness matters: Surrogate biomarkers prognosticate colorectal cancer upon anatomic location – Ben-Aharon I, et al</vt:lpstr>
      <vt:lpstr>523: Sidedness matters: Surrogate biomarkers prognosticate colorectal cancer upon anatomic location – Ben-Aharon I, et al</vt:lpstr>
      <vt:lpstr>523: Sidedness matters: Surrogate biomarkers prognosticate colorectal cancer upon anatomic location – Ben-Aharon I, et al</vt:lpstr>
      <vt:lpstr>523: Sidedness matters: Surrogate biomarkers prognosticate colorectal cancer upon anatomic location – Ben-Aharon I, et al</vt:lpstr>
      <vt:lpstr>523: Sidedness matters: Surrogate biomarkers prognosticate colorectal cancer upon anatomic location – Ben-Aharon I, et al</vt:lpstr>
      <vt:lpstr>rectal cancer</vt:lpstr>
      <vt:lpstr>521: The International Watch &amp; Wait database (IWWD) for rectal cancer: An update – van der Valk M, et al</vt:lpstr>
      <vt:lpstr>521: The International Watch &amp; Wait database (IWWD) for rectal cancer: An update – van der Valk M, et al</vt:lpstr>
      <vt:lpstr>521: The International Watch &amp; Wait database (IWWD) for rectal cancer: An update – van der Valk M, et al</vt:lpstr>
    </vt:vector>
  </TitlesOfParts>
  <Company>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Wheatcroft, Clare, Springer</cp:lastModifiedBy>
  <cp:revision>452</cp:revision>
  <dcterms:created xsi:type="dcterms:W3CDTF">2011-02-23T10:20:57Z</dcterms:created>
  <dcterms:modified xsi:type="dcterms:W3CDTF">2017-02-14T10:02:02Z</dcterms:modified>
</cp:coreProperties>
</file>