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5"/>
  </p:notesMasterIdLst>
  <p:sldIdLst>
    <p:sldId id="1082" r:id="rId3"/>
    <p:sldId id="1098" r:id="rId4"/>
    <p:sldId id="1100" r:id="rId5"/>
    <p:sldId id="1101" r:id="rId6"/>
    <p:sldId id="1096" r:id="rId7"/>
    <p:sldId id="1103" r:id="rId8"/>
    <p:sldId id="1094" r:id="rId9"/>
    <p:sldId id="1083" r:id="rId10"/>
    <p:sldId id="1087" r:id="rId11"/>
    <p:sldId id="1102" r:id="rId12"/>
    <p:sldId id="1089" r:id="rId13"/>
    <p:sldId id="108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2481" autoAdjust="0"/>
  </p:normalViewPr>
  <p:slideViewPr>
    <p:cSldViewPr snapToGrid="0">
      <p:cViewPr varScale="1">
        <p:scale>
          <a:sx n="103" d="100"/>
          <a:sy n="103" d="100"/>
        </p:scale>
        <p:origin x="15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0AF00-84CC-4E9B-AE17-916ABFBD0C60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F0FF2-94F7-4B00-A2C3-1303D90D89C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02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9192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F0FF2-94F7-4B00-A2C3-1303D90D89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16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F0FF2-94F7-4B00-A2C3-1303D90D89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68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F0FF2-94F7-4B00-A2C3-1303D90D89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628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F0FF2-94F7-4B00-A2C3-1303D90D89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06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F0FF2-94F7-4B00-A2C3-1303D90D89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30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F0FF2-94F7-4B00-A2C3-1303D90D89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41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F0FF2-94F7-4B00-A2C3-1303D90D89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22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F0FF2-94F7-4B00-A2C3-1303D90D89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30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F0FF2-94F7-4B00-A2C3-1303D90D89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21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F0FF2-94F7-4B00-A2C3-1303D90D89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27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F0FF2-94F7-4B00-A2C3-1303D90D89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889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A6060-5CD2-4001-B457-7A5378F25129}" type="datetime1">
              <a:rPr lang="en-GB" smtClean="0"/>
              <a:pPr/>
              <a:t>17/12/2021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B78A-F0F7-4EA3-AB6D-09D55770B7B8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020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97D88-DF29-46A4-87D9-48169209F3AA}" type="datetime1">
              <a:rPr lang="en-GB" smtClean="0"/>
              <a:pPr/>
              <a:t>17/12/2021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B78A-F0F7-4EA3-AB6D-09D55770B7B8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530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DC0C-D0FB-4F73-AE34-3353655D6600}" type="datetime1">
              <a:rPr lang="en-GB" smtClean="0"/>
              <a:pPr/>
              <a:t>17/12/2021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B78A-F0F7-4EA3-AB6D-09D55770B7B8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878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219203"/>
            <a:ext cx="12192000" cy="2229395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6835" y="1332411"/>
            <a:ext cx="11020092" cy="2002972"/>
          </a:xfrm>
        </p:spPr>
        <p:txBody>
          <a:bodyPr bIns="45720"/>
          <a:lstStyle>
            <a:lvl1pPr>
              <a:defRPr sz="3600"/>
            </a:lvl1pPr>
          </a:lstStyle>
          <a:p>
            <a:pPr lvl="0"/>
            <a:r>
              <a:rPr lang="en-GB" noProof="0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86834" y="3563698"/>
            <a:ext cx="11218335" cy="1416050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Click to edit Master subtitle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1705169" y="1219203"/>
            <a:ext cx="486833" cy="22293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" name="Rectangle 6"/>
          <p:cNvSpPr/>
          <p:nvPr userDrawn="1"/>
        </p:nvSpPr>
        <p:spPr>
          <a:xfrm>
            <a:off x="-1" y="6674634"/>
            <a:ext cx="7350036" cy="1833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1" name="Picture 10" descr="LILLY_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861255" y="6063613"/>
            <a:ext cx="845303" cy="345152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 userDrawn="1"/>
        </p:nvSpPr>
        <p:spPr>
          <a:xfrm>
            <a:off x="1286935" y="5870051"/>
            <a:ext cx="9451495" cy="5323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spcBef>
                <a:spcPct val="20000"/>
              </a:spcBef>
              <a:buFont typeface="Arial"/>
              <a:buNone/>
              <a:defRPr/>
            </a:pPr>
            <a:r>
              <a:rPr lang="en-US" sz="1100" b="1" dirty="0"/>
              <a:t>Supported by Eli Lilly and Company.</a:t>
            </a:r>
          </a:p>
          <a:p>
            <a:pPr algn="r">
              <a:spcBef>
                <a:spcPct val="20000"/>
              </a:spcBef>
              <a:buFont typeface="Arial"/>
              <a:buNone/>
              <a:defRPr/>
            </a:pPr>
            <a:r>
              <a:rPr lang="en-US" sz="1000" dirty="0">
                <a:solidFill>
                  <a:srgbClr val="363636"/>
                </a:solidFill>
              </a:rPr>
              <a:t> Eli Lilly and Company has not influenced the content of this publication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3" b="108"/>
          <a:stretch/>
        </p:blipFill>
        <p:spPr>
          <a:xfrm>
            <a:off x="418041" y="5803903"/>
            <a:ext cx="694104" cy="6541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"/>
          <a:stretch/>
        </p:blipFill>
        <p:spPr>
          <a:xfrm>
            <a:off x="1139166" y="5980436"/>
            <a:ext cx="2000079" cy="21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55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1600"/>
            </a:lvl1pPr>
            <a:lvl2pPr>
              <a:spcBef>
                <a:spcPts val="0"/>
              </a:spcBef>
              <a:spcAft>
                <a:spcPts val="400"/>
              </a:spcAft>
              <a:defRPr sz="1600"/>
            </a:lvl2pPr>
            <a:lvl3pPr>
              <a:spcBef>
                <a:spcPts val="0"/>
              </a:spcBef>
              <a:spcAft>
                <a:spcPts val="400"/>
              </a:spcAft>
              <a:defRPr sz="1600"/>
            </a:lvl3pPr>
            <a:lvl4pPr>
              <a:spcBef>
                <a:spcPts val="0"/>
              </a:spcBef>
              <a:spcAft>
                <a:spcPts val="400"/>
              </a:spcAft>
              <a:defRPr sz="1600"/>
            </a:lvl4pPr>
            <a:lvl5pPr>
              <a:spcBef>
                <a:spcPts val="0"/>
              </a:spcBef>
              <a:spcAft>
                <a:spcPts val="400"/>
              </a:spcAf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86835" y="6096003"/>
            <a:ext cx="5507567" cy="487363"/>
          </a:xfrm>
        </p:spPr>
        <p:txBody>
          <a:bodyPr tIns="0" bIns="0" anchor="b"/>
          <a:lstStyle>
            <a:lvl1pPr marL="0" indent="0">
              <a:buNone/>
              <a:defRPr sz="1200"/>
            </a:lvl1pPr>
          </a:lstStyle>
          <a:p>
            <a:r>
              <a:rPr lang="en-GB" sz="1200" dirty="0"/>
              <a:t>Footnote text left aligned (Arial 12pt roman, black)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197602" y="6096003"/>
            <a:ext cx="5507567" cy="487363"/>
          </a:xfrm>
        </p:spPr>
        <p:txBody>
          <a:bodyPr tIns="0" bIns="0" anchor="b"/>
          <a:lstStyle>
            <a:lvl1pPr marL="0" indent="0" algn="r">
              <a:buNone/>
              <a:defRPr sz="1200" baseline="0"/>
            </a:lvl1pPr>
          </a:lstStyle>
          <a:p>
            <a:r>
              <a:rPr lang="en-GB" sz="1200" dirty="0"/>
              <a:t>Reference text right aligned (Arial 12pt roman, black)</a:t>
            </a:r>
          </a:p>
        </p:txBody>
      </p:sp>
    </p:spTree>
    <p:extLst>
      <p:ext uri="{BB962C8B-B14F-4D97-AF65-F5344CB8AC3E}">
        <p14:creationId xmlns:p14="http://schemas.microsoft.com/office/powerpoint/2010/main" val="2135572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86835" y="6096003"/>
            <a:ext cx="5507567" cy="487363"/>
          </a:xfrm>
        </p:spPr>
        <p:txBody>
          <a:bodyPr tIns="0" bIns="0" anchor="b"/>
          <a:lstStyle>
            <a:lvl1pPr marL="0" indent="0">
              <a:buNone/>
              <a:defRPr sz="1200"/>
            </a:lvl1pPr>
          </a:lstStyle>
          <a:p>
            <a:r>
              <a:rPr lang="en-GB" sz="1200" dirty="0"/>
              <a:t>Footnote text left aligned (Arial 12pt roman, black)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197602" y="6096003"/>
            <a:ext cx="5507567" cy="487363"/>
          </a:xfrm>
        </p:spPr>
        <p:txBody>
          <a:bodyPr tIns="0" bIns="0" anchor="b"/>
          <a:lstStyle>
            <a:lvl1pPr marL="0" indent="0" algn="r">
              <a:buNone/>
              <a:defRPr sz="1200" baseline="0"/>
            </a:lvl1pPr>
          </a:lstStyle>
          <a:p>
            <a:r>
              <a:rPr lang="en-GB" sz="1200" dirty="0"/>
              <a:t>Reference text right aligned (Arial 12pt roman, black)</a:t>
            </a:r>
          </a:p>
        </p:txBody>
      </p:sp>
    </p:spTree>
    <p:extLst>
      <p:ext uri="{BB962C8B-B14F-4D97-AF65-F5344CB8AC3E}">
        <p14:creationId xmlns:p14="http://schemas.microsoft.com/office/powerpoint/2010/main" val="1421567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11705169" y="3"/>
            <a:ext cx="486833" cy="11669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" name="Rectangle 4"/>
          <p:cNvSpPr/>
          <p:nvPr userDrawn="1"/>
        </p:nvSpPr>
        <p:spPr>
          <a:xfrm>
            <a:off x="1" y="6705600"/>
            <a:ext cx="6108699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531517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6832" y="1447800"/>
            <a:ext cx="5507568" cy="4500154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1600"/>
            </a:lvl1pPr>
            <a:lvl2pPr>
              <a:spcBef>
                <a:spcPts val="0"/>
              </a:spcBef>
              <a:spcAft>
                <a:spcPts val="400"/>
              </a:spcAft>
              <a:defRPr sz="1600"/>
            </a:lvl2pPr>
            <a:lvl3pPr>
              <a:spcBef>
                <a:spcPts val="0"/>
              </a:spcBef>
              <a:spcAft>
                <a:spcPts val="400"/>
              </a:spcAft>
              <a:defRPr sz="1600"/>
            </a:lvl3pPr>
            <a:lvl4pPr>
              <a:spcBef>
                <a:spcPts val="0"/>
              </a:spcBef>
              <a:spcAft>
                <a:spcPts val="400"/>
              </a:spcAft>
              <a:defRPr sz="1600"/>
            </a:lvl4pPr>
            <a:lvl5pPr>
              <a:spcBef>
                <a:spcPts val="0"/>
              </a:spcBef>
              <a:spcAft>
                <a:spcPts val="4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2" y="1447800"/>
            <a:ext cx="5507567" cy="4500154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1600"/>
            </a:lvl1pPr>
            <a:lvl2pPr>
              <a:spcBef>
                <a:spcPts val="0"/>
              </a:spcBef>
              <a:spcAft>
                <a:spcPts val="400"/>
              </a:spcAft>
              <a:defRPr sz="1600"/>
            </a:lvl2pPr>
            <a:lvl3pPr>
              <a:spcBef>
                <a:spcPts val="0"/>
              </a:spcBef>
              <a:spcAft>
                <a:spcPts val="400"/>
              </a:spcAft>
              <a:defRPr sz="1600"/>
            </a:lvl3pPr>
            <a:lvl4pPr>
              <a:spcBef>
                <a:spcPts val="0"/>
              </a:spcBef>
              <a:spcAft>
                <a:spcPts val="400"/>
              </a:spcAft>
              <a:defRPr sz="1600"/>
            </a:lvl4pPr>
            <a:lvl5pPr>
              <a:spcBef>
                <a:spcPts val="0"/>
              </a:spcBef>
              <a:spcAft>
                <a:spcPts val="4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86835" y="6096003"/>
            <a:ext cx="5507567" cy="487363"/>
          </a:xfrm>
        </p:spPr>
        <p:txBody>
          <a:bodyPr tIns="0" bIns="0" anchor="b"/>
          <a:lstStyle>
            <a:lvl1pPr marL="0" indent="0">
              <a:buNone/>
              <a:defRPr sz="1200"/>
            </a:lvl1pPr>
          </a:lstStyle>
          <a:p>
            <a:r>
              <a:rPr lang="en-GB" sz="1200" dirty="0"/>
              <a:t>Footnote text left aligned (Arial 12pt roman, black)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197602" y="6096003"/>
            <a:ext cx="5507567" cy="487363"/>
          </a:xfrm>
        </p:spPr>
        <p:txBody>
          <a:bodyPr tIns="0" bIns="0" anchor="b"/>
          <a:lstStyle>
            <a:lvl1pPr marL="0" indent="0" algn="r">
              <a:buNone/>
              <a:defRPr sz="1200" baseline="0"/>
            </a:lvl1pPr>
          </a:lstStyle>
          <a:p>
            <a:r>
              <a:rPr lang="en-GB" sz="1200" dirty="0"/>
              <a:t>Reference text right aligned (Arial 12pt roman, black)</a:t>
            </a:r>
          </a:p>
        </p:txBody>
      </p:sp>
    </p:spTree>
    <p:extLst>
      <p:ext uri="{BB962C8B-B14F-4D97-AF65-F5344CB8AC3E}">
        <p14:creationId xmlns:p14="http://schemas.microsoft.com/office/powerpoint/2010/main" val="2531256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27815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229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/>
            </a:lvl1pPr>
            <a:lvl2pPr>
              <a:spcBef>
                <a:spcPts val="0"/>
              </a:spcBef>
              <a:spcAft>
                <a:spcPts val="400"/>
              </a:spcAft>
              <a:defRPr/>
            </a:lvl2pPr>
            <a:lvl3pPr>
              <a:spcBef>
                <a:spcPts val="0"/>
              </a:spcBef>
              <a:spcAft>
                <a:spcPts val="400"/>
              </a:spcAft>
              <a:defRPr/>
            </a:lvl3pPr>
            <a:lvl4pPr>
              <a:spcBef>
                <a:spcPts val="0"/>
              </a:spcBef>
              <a:spcAft>
                <a:spcPts val="400"/>
              </a:spcAft>
              <a:defRPr/>
            </a:lvl4pPr>
            <a:lvl5pPr>
              <a:spcBef>
                <a:spcPts val="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86835" y="6096003"/>
            <a:ext cx="5507567" cy="487363"/>
          </a:xfrm>
        </p:spPr>
        <p:txBody>
          <a:bodyPr tIns="0" bIns="0" anchor="b"/>
          <a:lstStyle>
            <a:lvl1pPr marL="0" indent="0">
              <a:buNone/>
              <a:defRPr sz="1200"/>
            </a:lvl1pPr>
          </a:lstStyle>
          <a:p>
            <a:r>
              <a:rPr lang="en-GB" sz="1200" dirty="0"/>
              <a:t>Footnote text left aligned (Arial 12pt roman, black)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197602" y="6096003"/>
            <a:ext cx="5507567" cy="487363"/>
          </a:xfrm>
        </p:spPr>
        <p:txBody>
          <a:bodyPr tIns="0" bIns="0" anchor="b"/>
          <a:lstStyle>
            <a:lvl1pPr marL="0" indent="0" algn="r">
              <a:buNone/>
              <a:defRPr sz="1200" baseline="0"/>
            </a:lvl1pPr>
          </a:lstStyle>
          <a:p>
            <a:r>
              <a:rPr lang="en-GB" sz="1200" dirty="0"/>
              <a:t>Reference text right aligned (Arial 12pt roman, black)</a:t>
            </a:r>
          </a:p>
        </p:txBody>
      </p:sp>
    </p:spTree>
    <p:extLst>
      <p:ext uri="{BB962C8B-B14F-4D97-AF65-F5344CB8AC3E}">
        <p14:creationId xmlns:p14="http://schemas.microsoft.com/office/powerpoint/2010/main" val="2837552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2D17-E91F-4F2F-8272-8D616189B09D}" type="datetime1">
              <a:rPr lang="en-GB" smtClean="0"/>
              <a:pPr/>
              <a:t>17/12/2021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B78A-F0F7-4EA3-AB6D-09D55770B7B8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0852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86835" y="6096003"/>
            <a:ext cx="5507567" cy="487363"/>
          </a:xfrm>
        </p:spPr>
        <p:txBody>
          <a:bodyPr tIns="0" bIns="0" anchor="b"/>
          <a:lstStyle>
            <a:lvl1pPr marL="0" indent="0">
              <a:buNone/>
              <a:defRPr sz="1200"/>
            </a:lvl1pPr>
          </a:lstStyle>
          <a:p>
            <a:r>
              <a:rPr lang="en-GB" sz="1200" dirty="0"/>
              <a:t>Footnote text left aligned (Arial 12pt roman, black)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197602" y="6096003"/>
            <a:ext cx="5507567" cy="487363"/>
          </a:xfrm>
        </p:spPr>
        <p:txBody>
          <a:bodyPr tIns="0" bIns="0" anchor="b"/>
          <a:lstStyle>
            <a:lvl1pPr marL="0" indent="0" algn="r">
              <a:buNone/>
              <a:defRPr sz="1200" baseline="0"/>
            </a:lvl1pPr>
          </a:lstStyle>
          <a:p>
            <a:r>
              <a:rPr lang="en-GB" sz="1200" dirty="0"/>
              <a:t>Reference text right aligned (Arial 12pt roman, black)</a:t>
            </a:r>
          </a:p>
        </p:txBody>
      </p:sp>
    </p:spTree>
    <p:extLst>
      <p:ext uri="{BB962C8B-B14F-4D97-AF65-F5344CB8AC3E}">
        <p14:creationId xmlns:p14="http://schemas.microsoft.com/office/powerpoint/2010/main" val="780120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6832" y="1447800"/>
            <a:ext cx="5507568" cy="4500154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1800"/>
            </a:lvl1pPr>
            <a:lvl2pPr>
              <a:spcBef>
                <a:spcPts val="0"/>
              </a:spcBef>
              <a:spcAft>
                <a:spcPts val="400"/>
              </a:spcAft>
              <a:defRPr sz="1800"/>
            </a:lvl2pPr>
            <a:lvl3pPr>
              <a:spcBef>
                <a:spcPts val="0"/>
              </a:spcBef>
              <a:spcAft>
                <a:spcPts val="400"/>
              </a:spcAft>
              <a:defRPr sz="1800"/>
            </a:lvl3pPr>
            <a:lvl4pPr>
              <a:spcBef>
                <a:spcPts val="0"/>
              </a:spcBef>
              <a:spcAft>
                <a:spcPts val="400"/>
              </a:spcAft>
              <a:defRPr sz="1800"/>
            </a:lvl4pPr>
            <a:lvl5pPr>
              <a:spcBef>
                <a:spcPts val="0"/>
              </a:spcBef>
              <a:spcAft>
                <a:spcPts val="400"/>
              </a:spcAft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2" y="1447800"/>
            <a:ext cx="5507567" cy="4500154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1800"/>
            </a:lvl1pPr>
            <a:lvl2pPr>
              <a:spcBef>
                <a:spcPts val="0"/>
              </a:spcBef>
              <a:spcAft>
                <a:spcPts val="400"/>
              </a:spcAft>
              <a:defRPr sz="1800"/>
            </a:lvl2pPr>
            <a:lvl3pPr>
              <a:spcBef>
                <a:spcPts val="0"/>
              </a:spcBef>
              <a:spcAft>
                <a:spcPts val="400"/>
              </a:spcAft>
              <a:defRPr sz="1800"/>
            </a:lvl3pPr>
            <a:lvl4pPr>
              <a:spcBef>
                <a:spcPts val="0"/>
              </a:spcBef>
              <a:spcAft>
                <a:spcPts val="400"/>
              </a:spcAft>
              <a:defRPr sz="1800"/>
            </a:lvl4pPr>
            <a:lvl5pPr>
              <a:spcBef>
                <a:spcPts val="0"/>
              </a:spcBef>
              <a:spcAft>
                <a:spcPts val="400"/>
              </a:spcAft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86835" y="6096003"/>
            <a:ext cx="5507567" cy="487363"/>
          </a:xfrm>
        </p:spPr>
        <p:txBody>
          <a:bodyPr tIns="0" bIns="0" anchor="b"/>
          <a:lstStyle>
            <a:lvl1pPr marL="0" indent="0">
              <a:buNone/>
              <a:defRPr sz="1200"/>
            </a:lvl1pPr>
          </a:lstStyle>
          <a:p>
            <a:r>
              <a:rPr lang="en-GB" sz="1200" dirty="0"/>
              <a:t>Footnote text left aligned (Arial 12pt roman, black)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197602" y="6096003"/>
            <a:ext cx="5507567" cy="487363"/>
          </a:xfrm>
        </p:spPr>
        <p:txBody>
          <a:bodyPr tIns="0" bIns="0" anchor="b"/>
          <a:lstStyle>
            <a:lvl1pPr marL="0" indent="0" algn="r">
              <a:buNone/>
              <a:defRPr sz="1200" baseline="0"/>
            </a:lvl1pPr>
          </a:lstStyle>
          <a:p>
            <a:r>
              <a:rPr lang="en-GB" sz="1200" dirty="0"/>
              <a:t>Reference text right aligned (Arial 12pt roman, black)</a:t>
            </a:r>
          </a:p>
        </p:txBody>
      </p:sp>
    </p:spTree>
    <p:extLst>
      <p:ext uri="{BB962C8B-B14F-4D97-AF65-F5344CB8AC3E}">
        <p14:creationId xmlns:p14="http://schemas.microsoft.com/office/powerpoint/2010/main" val="825774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4"/>
            <a:ext cx="12192000" cy="1474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rgbClr val="363636"/>
              </a:solidFill>
            </a:endParaRPr>
          </a:p>
        </p:txBody>
      </p:sp>
      <p:pic>
        <p:nvPicPr>
          <p:cNvPr id="7" name="Picture 6" descr="LILLY_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861255" y="6368413"/>
            <a:ext cx="845303" cy="34515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 userDrawn="1"/>
        </p:nvSpPr>
        <p:spPr>
          <a:xfrm>
            <a:off x="1286935" y="6174851"/>
            <a:ext cx="9451495" cy="5323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spcBef>
                <a:spcPct val="20000"/>
              </a:spcBef>
              <a:buFont typeface="Arial"/>
              <a:buNone/>
              <a:defRPr/>
            </a:pPr>
            <a:r>
              <a:rPr lang="en-US" sz="1100" b="1" dirty="0"/>
              <a:t>Supported by Eli Lilly and Company.</a:t>
            </a:r>
          </a:p>
          <a:p>
            <a:pPr algn="r">
              <a:spcBef>
                <a:spcPct val="20000"/>
              </a:spcBef>
              <a:buFont typeface="Arial"/>
              <a:buNone/>
              <a:defRPr/>
            </a:pPr>
            <a:r>
              <a:rPr lang="en-US" sz="1000" dirty="0">
                <a:solidFill>
                  <a:srgbClr val="363636"/>
                </a:solidFill>
              </a:rPr>
              <a:t> Eli Lilly and Company has not influenced the content of this publication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3" b="108"/>
          <a:stretch/>
        </p:blipFill>
        <p:spPr>
          <a:xfrm>
            <a:off x="418041" y="6108703"/>
            <a:ext cx="694104" cy="6541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"/>
          <a:stretch/>
        </p:blipFill>
        <p:spPr>
          <a:xfrm>
            <a:off x="1139166" y="6285236"/>
            <a:ext cx="2000079" cy="218903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0" y="6019800"/>
            <a:ext cx="12192000" cy="0"/>
          </a:xfrm>
          <a:prstGeom prst="line">
            <a:avLst/>
          </a:prstGeom>
          <a:ln w="28575">
            <a:solidFill>
              <a:srgbClr val="B60D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0" y="1474220"/>
            <a:ext cx="12192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86834" y="165101"/>
            <a:ext cx="11218335" cy="1206500"/>
          </a:xfrm>
        </p:spPr>
        <p:txBody>
          <a:bodyPr bIns="45720"/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GI SLIDE DECK 2017</a:t>
            </a:r>
            <a:br>
              <a:rPr lang="en-US" dirty="0"/>
            </a:br>
            <a:r>
              <a:rPr lang="en-US" sz="2800" b="0" dirty="0"/>
              <a:t>Selected abstracts from:</a:t>
            </a:r>
            <a:endParaRPr lang="en-GB" noProof="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2144959" y="1692098"/>
            <a:ext cx="78701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ESMO 2017 CONGRESS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1200" dirty="0">
                <a:solidFill>
                  <a:schemeClr val="tx2"/>
                </a:solidFill>
                <a:effectLst/>
                <a:latin typeface="Arial"/>
                <a:ea typeface="+mn-ea"/>
                <a:cs typeface="Arial"/>
              </a:rPr>
              <a:t>8–12 September 2017 | </a:t>
            </a:r>
            <a:r>
              <a:rPr lang="en-US" sz="2000" b="0" kern="1200" baseline="0" dirty="0">
                <a:solidFill>
                  <a:schemeClr val="tx2"/>
                </a:solidFill>
                <a:effectLst/>
                <a:latin typeface="Arial"/>
                <a:ea typeface="+mn-ea"/>
                <a:cs typeface="Arial"/>
              </a:rPr>
              <a:t>Madrid, Spain</a:t>
            </a:r>
            <a:endParaRPr lang="en-US" sz="2000" b="0" kern="1200" dirty="0">
              <a:solidFill>
                <a:schemeClr val="tx2"/>
              </a:solidFill>
              <a:effectLst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10084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1600"/>
            </a:lvl1pPr>
            <a:lvl2pPr>
              <a:spcBef>
                <a:spcPts val="0"/>
              </a:spcBef>
              <a:spcAft>
                <a:spcPts val="400"/>
              </a:spcAft>
              <a:defRPr sz="1600"/>
            </a:lvl2pPr>
            <a:lvl3pPr>
              <a:spcBef>
                <a:spcPts val="0"/>
              </a:spcBef>
              <a:spcAft>
                <a:spcPts val="400"/>
              </a:spcAft>
              <a:defRPr sz="1600"/>
            </a:lvl3pPr>
            <a:lvl4pPr>
              <a:spcBef>
                <a:spcPts val="0"/>
              </a:spcBef>
              <a:spcAft>
                <a:spcPts val="400"/>
              </a:spcAft>
              <a:defRPr sz="1600"/>
            </a:lvl4pPr>
            <a:lvl5pPr>
              <a:spcBef>
                <a:spcPts val="0"/>
              </a:spcBef>
              <a:spcAft>
                <a:spcPts val="400"/>
              </a:spcAf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86835" y="6096003"/>
            <a:ext cx="5507567" cy="487363"/>
          </a:xfrm>
        </p:spPr>
        <p:txBody>
          <a:bodyPr tIns="0" bIns="0" anchor="b"/>
          <a:lstStyle>
            <a:lvl1pPr marL="0" indent="0">
              <a:buNone/>
              <a:defRPr sz="1200"/>
            </a:lvl1pPr>
          </a:lstStyle>
          <a:p>
            <a:r>
              <a:rPr lang="en-GB" sz="1200" dirty="0"/>
              <a:t>Footnote text left aligned (Arial 12pt roman, black)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197602" y="6096003"/>
            <a:ext cx="5507567" cy="487363"/>
          </a:xfrm>
        </p:spPr>
        <p:txBody>
          <a:bodyPr tIns="0" bIns="0" anchor="b"/>
          <a:lstStyle>
            <a:lvl1pPr marL="0" indent="0" algn="r">
              <a:buNone/>
              <a:defRPr sz="1200" baseline="0"/>
            </a:lvl1pPr>
          </a:lstStyle>
          <a:p>
            <a:r>
              <a:rPr lang="en-GB" sz="1200" dirty="0"/>
              <a:t>Reference text right aligned (Arial 12pt roman, black)</a:t>
            </a:r>
          </a:p>
        </p:txBody>
      </p:sp>
    </p:spTree>
    <p:extLst>
      <p:ext uri="{BB962C8B-B14F-4D97-AF65-F5344CB8AC3E}">
        <p14:creationId xmlns:p14="http://schemas.microsoft.com/office/powerpoint/2010/main" val="2841553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86835" y="6096003"/>
            <a:ext cx="5507567" cy="487363"/>
          </a:xfrm>
        </p:spPr>
        <p:txBody>
          <a:bodyPr tIns="0" bIns="0" anchor="b"/>
          <a:lstStyle>
            <a:lvl1pPr marL="0" indent="0">
              <a:buNone/>
              <a:defRPr sz="1200"/>
            </a:lvl1pPr>
          </a:lstStyle>
          <a:p>
            <a:r>
              <a:rPr lang="en-GB" sz="1200" dirty="0"/>
              <a:t>Footnote text left aligned (Arial 12pt roman, black)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197602" y="6096003"/>
            <a:ext cx="5507567" cy="487363"/>
          </a:xfrm>
        </p:spPr>
        <p:txBody>
          <a:bodyPr tIns="0" bIns="0" anchor="b"/>
          <a:lstStyle>
            <a:lvl1pPr marL="0" indent="0" algn="r">
              <a:buNone/>
              <a:defRPr sz="1200" baseline="0"/>
            </a:lvl1pPr>
          </a:lstStyle>
          <a:p>
            <a:r>
              <a:rPr lang="en-GB" sz="1200" dirty="0"/>
              <a:t>Reference text right aligned (Arial 12pt roman, black)</a:t>
            </a:r>
          </a:p>
        </p:txBody>
      </p:sp>
    </p:spTree>
    <p:extLst>
      <p:ext uri="{BB962C8B-B14F-4D97-AF65-F5344CB8AC3E}">
        <p14:creationId xmlns:p14="http://schemas.microsoft.com/office/powerpoint/2010/main" val="21830064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6832" y="1447800"/>
            <a:ext cx="5507568" cy="4500154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1600"/>
            </a:lvl1pPr>
            <a:lvl2pPr>
              <a:spcBef>
                <a:spcPts val="0"/>
              </a:spcBef>
              <a:spcAft>
                <a:spcPts val="400"/>
              </a:spcAft>
              <a:defRPr sz="1600"/>
            </a:lvl2pPr>
            <a:lvl3pPr>
              <a:spcBef>
                <a:spcPts val="0"/>
              </a:spcBef>
              <a:spcAft>
                <a:spcPts val="400"/>
              </a:spcAft>
              <a:defRPr sz="1600"/>
            </a:lvl3pPr>
            <a:lvl4pPr>
              <a:spcBef>
                <a:spcPts val="0"/>
              </a:spcBef>
              <a:spcAft>
                <a:spcPts val="400"/>
              </a:spcAft>
              <a:defRPr sz="1600"/>
            </a:lvl4pPr>
            <a:lvl5pPr>
              <a:spcBef>
                <a:spcPts val="0"/>
              </a:spcBef>
              <a:spcAft>
                <a:spcPts val="4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2" y="1447800"/>
            <a:ext cx="5507567" cy="4500154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1600"/>
            </a:lvl1pPr>
            <a:lvl2pPr>
              <a:spcBef>
                <a:spcPts val="0"/>
              </a:spcBef>
              <a:spcAft>
                <a:spcPts val="400"/>
              </a:spcAft>
              <a:defRPr sz="1600"/>
            </a:lvl2pPr>
            <a:lvl3pPr>
              <a:spcBef>
                <a:spcPts val="0"/>
              </a:spcBef>
              <a:spcAft>
                <a:spcPts val="400"/>
              </a:spcAft>
              <a:defRPr sz="1600"/>
            </a:lvl3pPr>
            <a:lvl4pPr>
              <a:spcBef>
                <a:spcPts val="0"/>
              </a:spcBef>
              <a:spcAft>
                <a:spcPts val="400"/>
              </a:spcAft>
              <a:defRPr sz="1600"/>
            </a:lvl4pPr>
            <a:lvl5pPr>
              <a:spcBef>
                <a:spcPts val="0"/>
              </a:spcBef>
              <a:spcAft>
                <a:spcPts val="4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86835" y="6096003"/>
            <a:ext cx="5507567" cy="487363"/>
          </a:xfrm>
        </p:spPr>
        <p:txBody>
          <a:bodyPr tIns="0" bIns="0" anchor="b"/>
          <a:lstStyle>
            <a:lvl1pPr marL="0" indent="0">
              <a:buNone/>
              <a:defRPr sz="1200"/>
            </a:lvl1pPr>
          </a:lstStyle>
          <a:p>
            <a:r>
              <a:rPr lang="en-GB" sz="1200" dirty="0"/>
              <a:t>Footnote text left aligned (Arial 12pt roman, black)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197602" y="6096003"/>
            <a:ext cx="5507567" cy="487363"/>
          </a:xfrm>
        </p:spPr>
        <p:txBody>
          <a:bodyPr tIns="0" bIns="0" anchor="b"/>
          <a:lstStyle>
            <a:lvl1pPr marL="0" indent="0" algn="r">
              <a:buNone/>
              <a:defRPr sz="1200" baseline="0"/>
            </a:lvl1pPr>
          </a:lstStyle>
          <a:p>
            <a:r>
              <a:rPr lang="en-GB" sz="1200" dirty="0"/>
              <a:t>Reference text right aligned (Arial 12pt roman, black)</a:t>
            </a:r>
          </a:p>
        </p:txBody>
      </p:sp>
    </p:spTree>
    <p:extLst>
      <p:ext uri="{BB962C8B-B14F-4D97-AF65-F5344CB8AC3E}">
        <p14:creationId xmlns:p14="http://schemas.microsoft.com/office/powerpoint/2010/main" val="42341295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4"/>
            <a:ext cx="12192000" cy="1474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rgbClr val="363636"/>
              </a:solidFill>
            </a:endParaRPr>
          </a:p>
        </p:txBody>
      </p:sp>
      <p:pic>
        <p:nvPicPr>
          <p:cNvPr id="7" name="Picture 6" descr="LILLY_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861255" y="6368413"/>
            <a:ext cx="845303" cy="34515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 userDrawn="1"/>
        </p:nvSpPr>
        <p:spPr>
          <a:xfrm>
            <a:off x="1286935" y="6174851"/>
            <a:ext cx="9451495" cy="5323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spcBef>
                <a:spcPct val="20000"/>
              </a:spcBef>
              <a:buFont typeface="Arial"/>
              <a:buNone/>
              <a:defRPr/>
            </a:pPr>
            <a:r>
              <a:rPr lang="en-US" sz="1100" b="1" dirty="0">
                <a:solidFill>
                  <a:srgbClr val="4D4D4D"/>
                </a:solidFill>
              </a:rPr>
              <a:t>Supported by Eli Lilly and Company.</a:t>
            </a:r>
          </a:p>
          <a:p>
            <a:pPr algn="r">
              <a:spcBef>
                <a:spcPct val="20000"/>
              </a:spcBef>
              <a:buFont typeface="Arial"/>
              <a:buNone/>
              <a:defRPr/>
            </a:pPr>
            <a:r>
              <a:rPr lang="en-US" sz="1000" dirty="0">
                <a:solidFill>
                  <a:srgbClr val="363636"/>
                </a:solidFill>
              </a:rPr>
              <a:t> Eli Lilly and Company has not influenced the content of this publication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3" b="108"/>
          <a:stretch/>
        </p:blipFill>
        <p:spPr>
          <a:xfrm>
            <a:off x="418041" y="6108703"/>
            <a:ext cx="694104" cy="6541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"/>
          <a:stretch/>
        </p:blipFill>
        <p:spPr>
          <a:xfrm>
            <a:off x="1139166" y="6285236"/>
            <a:ext cx="2000079" cy="218903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0" y="6019800"/>
            <a:ext cx="12192000" cy="0"/>
          </a:xfrm>
          <a:prstGeom prst="line">
            <a:avLst/>
          </a:prstGeom>
          <a:ln w="28575">
            <a:solidFill>
              <a:srgbClr val="B60D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0" y="1474220"/>
            <a:ext cx="12192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6834" y="165101"/>
            <a:ext cx="11218335" cy="1206500"/>
          </a:xfrm>
        </p:spPr>
        <p:txBody>
          <a:bodyPr bIns="45720"/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3478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1600"/>
            </a:lvl1pPr>
            <a:lvl2pPr>
              <a:spcBef>
                <a:spcPts val="0"/>
              </a:spcBef>
              <a:spcAft>
                <a:spcPts val="400"/>
              </a:spcAft>
              <a:defRPr sz="1600"/>
            </a:lvl2pPr>
            <a:lvl3pPr>
              <a:spcBef>
                <a:spcPts val="0"/>
              </a:spcBef>
              <a:spcAft>
                <a:spcPts val="400"/>
              </a:spcAft>
              <a:defRPr sz="1600"/>
            </a:lvl3pPr>
            <a:lvl4pPr>
              <a:spcBef>
                <a:spcPts val="0"/>
              </a:spcBef>
              <a:spcAft>
                <a:spcPts val="400"/>
              </a:spcAft>
              <a:defRPr sz="1600"/>
            </a:lvl4pPr>
            <a:lvl5pPr>
              <a:spcBef>
                <a:spcPts val="0"/>
              </a:spcBef>
              <a:spcAft>
                <a:spcPts val="400"/>
              </a:spcAf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86835" y="6096003"/>
            <a:ext cx="5507567" cy="487363"/>
          </a:xfrm>
        </p:spPr>
        <p:txBody>
          <a:bodyPr tIns="0" bIns="0" anchor="b"/>
          <a:lstStyle>
            <a:lvl1pPr marL="0" indent="0">
              <a:buNone/>
              <a:defRPr sz="1200"/>
            </a:lvl1pPr>
          </a:lstStyle>
          <a:p>
            <a:r>
              <a:rPr lang="en-GB" sz="1200" dirty="0"/>
              <a:t>Footnote text left aligned (Arial 12pt roman, black)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197602" y="6096003"/>
            <a:ext cx="5507567" cy="487363"/>
          </a:xfrm>
        </p:spPr>
        <p:txBody>
          <a:bodyPr tIns="0" bIns="0" anchor="b"/>
          <a:lstStyle>
            <a:lvl1pPr marL="0" indent="0" algn="r">
              <a:buNone/>
              <a:defRPr sz="1200" baseline="0"/>
            </a:lvl1pPr>
          </a:lstStyle>
          <a:p>
            <a:r>
              <a:rPr lang="en-GB" sz="1200" dirty="0"/>
              <a:t>Reference text right aligned (Arial 12pt roman, black)</a:t>
            </a:r>
          </a:p>
        </p:txBody>
      </p:sp>
    </p:spTree>
    <p:extLst>
      <p:ext uri="{BB962C8B-B14F-4D97-AF65-F5344CB8AC3E}">
        <p14:creationId xmlns:p14="http://schemas.microsoft.com/office/powerpoint/2010/main" val="25753812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86835" y="6096003"/>
            <a:ext cx="5507567" cy="487363"/>
          </a:xfrm>
        </p:spPr>
        <p:txBody>
          <a:bodyPr tIns="0" bIns="0" anchor="b"/>
          <a:lstStyle>
            <a:lvl1pPr marL="0" indent="0">
              <a:buNone/>
              <a:defRPr sz="1200"/>
            </a:lvl1pPr>
          </a:lstStyle>
          <a:p>
            <a:r>
              <a:rPr lang="en-GB" sz="1200" dirty="0"/>
              <a:t>Footnote text left aligned (Arial 12pt roman, black)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197602" y="6096003"/>
            <a:ext cx="5507567" cy="487363"/>
          </a:xfrm>
        </p:spPr>
        <p:txBody>
          <a:bodyPr tIns="0" bIns="0" anchor="b"/>
          <a:lstStyle>
            <a:lvl1pPr marL="0" indent="0" algn="r">
              <a:buNone/>
              <a:defRPr sz="1200" baseline="0"/>
            </a:lvl1pPr>
          </a:lstStyle>
          <a:p>
            <a:r>
              <a:rPr lang="en-GB" sz="1200" dirty="0"/>
              <a:t>Reference text right aligned (Arial 12pt roman, black)</a:t>
            </a:r>
          </a:p>
        </p:txBody>
      </p:sp>
    </p:spTree>
    <p:extLst>
      <p:ext uri="{BB962C8B-B14F-4D97-AF65-F5344CB8AC3E}">
        <p14:creationId xmlns:p14="http://schemas.microsoft.com/office/powerpoint/2010/main" val="860407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6832" y="1447800"/>
            <a:ext cx="5507568" cy="4500154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1600"/>
            </a:lvl1pPr>
            <a:lvl2pPr>
              <a:spcBef>
                <a:spcPts val="0"/>
              </a:spcBef>
              <a:spcAft>
                <a:spcPts val="400"/>
              </a:spcAft>
              <a:defRPr sz="1600"/>
            </a:lvl2pPr>
            <a:lvl3pPr>
              <a:spcBef>
                <a:spcPts val="0"/>
              </a:spcBef>
              <a:spcAft>
                <a:spcPts val="400"/>
              </a:spcAft>
              <a:defRPr sz="1600"/>
            </a:lvl3pPr>
            <a:lvl4pPr>
              <a:spcBef>
                <a:spcPts val="0"/>
              </a:spcBef>
              <a:spcAft>
                <a:spcPts val="400"/>
              </a:spcAft>
              <a:defRPr sz="1600"/>
            </a:lvl4pPr>
            <a:lvl5pPr>
              <a:spcBef>
                <a:spcPts val="0"/>
              </a:spcBef>
              <a:spcAft>
                <a:spcPts val="4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2" y="1447800"/>
            <a:ext cx="5507567" cy="4500154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1600"/>
            </a:lvl1pPr>
            <a:lvl2pPr>
              <a:spcBef>
                <a:spcPts val="0"/>
              </a:spcBef>
              <a:spcAft>
                <a:spcPts val="400"/>
              </a:spcAft>
              <a:defRPr sz="1600"/>
            </a:lvl2pPr>
            <a:lvl3pPr>
              <a:spcBef>
                <a:spcPts val="0"/>
              </a:spcBef>
              <a:spcAft>
                <a:spcPts val="400"/>
              </a:spcAft>
              <a:defRPr sz="1600"/>
            </a:lvl3pPr>
            <a:lvl4pPr>
              <a:spcBef>
                <a:spcPts val="0"/>
              </a:spcBef>
              <a:spcAft>
                <a:spcPts val="400"/>
              </a:spcAft>
              <a:defRPr sz="1600"/>
            </a:lvl4pPr>
            <a:lvl5pPr>
              <a:spcBef>
                <a:spcPts val="0"/>
              </a:spcBef>
              <a:spcAft>
                <a:spcPts val="40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86835" y="6096003"/>
            <a:ext cx="5507567" cy="487363"/>
          </a:xfrm>
        </p:spPr>
        <p:txBody>
          <a:bodyPr tIns="0" bIns="0" anchor="b"/>
          <a:lstStyle>
            <a:lvl1pPr marL="0" indent="0">
              <a:buNone/>
              <a:defRPr sz="1200"/>
            </a:lvl1pPr>
          </a:lstStyle>
          <a:p>
            <a:r>
              <a:rPr lang="en-GB" sz="1200" dirty="0"/>
              <a:t>Footnote text left aligned (Arial 12pt roman, black)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197602" y="6096003"/>
            <a:ext cx="5507567" cy="487363"/>
          </a:xfrm>
        </p:spPr>
        <p:txBody>
          <a:bodyPr tIns="0" bIns="0" anchor="b"/>
          <a:lstStyle>
            <a:lvl1pPr marL="0" indent="0" algn="r">
              <a:buNone/>
              <a:defRPr sz="1200" baseline="0"/>
            </a:lvl1pPr>
          </a:lstStyle>
          <a:p>
            <a:r>
              <a:rPr lang="en-GB" sz="1200" dirty="0"/>
              <a:t>Reference text right aligned (Arial 12pt roman, black)</a:t>
            </a:r>
          </a:p>
        </p:txBody>
      </p:sp>
    </p:spTree>
    <p:extLst>
      <p:ext uri="{BB962C8B-B14F-4D97-AF65-F5344CB8AC3E}">
        <p14:creationId xmlns:p14="http://schemas.microsoft.com/office/powerpoint/2010/main" val="650125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54C26-6FC5-456F-BB86-4CA14046A3FC}" type="datetime1">
              <a:rPr lang="en-GB" smtClean="0"/>
              <a:pPr/>
              <a:t>17/12/2021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B78A-F0F7-4EA3-AB6D-09D55770B7B8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148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0759F-381C-4772-9673-4C63499C2E9A}" type="datetime1">
              <a:rPr lang="en-GB" smtClean="0"/>
              <a:pPr/>
              <a:t>17/12/2021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B78A-F0F7-4EA3-AB6D-09D55770B7B8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734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01E07-1334-4DDD-A252-D0E66FBAD349}" type="datetime1">
              <a:rPr lang="en-GB" smtClean="0"/>
              <a:pPr/>
              <a:t>17/12/2021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B78A-F0F7-4EA3-AB6D-09D55770B7B8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983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0518D-3AE0-4841-A8AA-CE0B8AFB1F42}" type="datetime1">
              <a:rPr lang="en-GB" smtClean="0"/>
              <a:pPr/>
              <a:t>17/12/2021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B78A-F0F7-4EA3-AB6D-09D55770B7B8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140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63D8D-8C78-46EB-B567-F816C47200AE}" type="datetime1">
              <a:rPr lang="en-GB" smtClean="0"/>
              <a:pPr/>
              <a:t>17/12/2021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B78A-F0F7-4EA3-AB6D-09D55770B7B8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355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8B6B0-B554-4C6E-AD55-8CB12FB6E4C9}" type="datetime1">
              <a:rPr lang="en-GB" smtClean="0"/>
              <a:pPr/>
              <a:t>17/12/2021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B78A-F0F7-4EA3-AB6D-09D55770B7B8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08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FF757-F50B-440C-AE26-F05545E00803}" type="datetime1">
              <a:rPr lang="en-GB" smtClean="0"/>
              <a:pPr/>
              <a:t>17/12/2021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8B78A-F0F7-4EA3-AB6D-09D55770B7B8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530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6031B-50E2-4804-B867-A20212604FFB}" type="datetime1">
              <a:rPr lang="en-GB" smtClean="0"/>
              <a:pPr/>
              <a:t>17/12/2021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8B78A-F0F7-4EA3-AB6D-09D55770B7B8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312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3"/>
            <a:ext cx="12192000" cy="116694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6834" y="179614"/>
            <a:ext cx="10985260" cy="80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6834" y="1254035"/>
            <a:ext cx="11218335" cy="4746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1705169" y="3"/>
            <a:ext cx="486833" cy="11669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Rectangle 9"/>
          <p:cNvSpPr/>
          <p:nvPr userDrawn="1"/>
        </p:nvSpPr>
        <p:spPr>
          <a:xfrm>
            <a:off x="1" y="6705600"/>
            <a:ext cx="6108699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92728340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txStyles>
    <p:titleStyle>
      <a:lvl1pPr algn="l" rtl="0" fontAlgn="base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0825" indent="-250825" algn="l" rtl="0" fontAlgn="base">
        <a:spcBef>
          <a:spcPts val="0"/>
        </a:spcBef>
        <a:spcAft>
          <a:spcPts val="400"/>
        </a:spcAft>
        <a:buClr>
          <a:schemeClr val="bg1"/>
        </a:buClr>
        <a:buSzPct val="110000"/>
        <a:buChar char="•"/>
        <a:defRPr sz="1600">
          <a:solidFill>
            <a:srgbClr val="4D4D4D"/>
          </a:solidFill>
          <a:latin typeface="+mn-lt"/>
          <a:ea typeface="+mn-ea"/>
          <a:cs typeface="+mn-cs"/>
        </a:defRPr>
      </a:lvl1pPr>
      <a:lvl2pPr marL="561975" indent="-309563" algn="l" rtl="0" fontAlgn="base">
        <a:spcBef>
          <a:spcPts val="0"/>
        </a:spcBef>
        <a:spcAft>
          <a:spcPts val="400"/>
        </a:spcAft>
        <a:buClr>
          <a:schemeClr val="bg1"/>
        </a:buClr>
        <a:buChar char="–"/>
        <a:defRPr sz="1600">
          <a:solidFill>
            <a:srgbClr val="4D4D4D"/>
          </a:solidFill>
          <a:latin typeface="+mn-lt"/>
          <a:cs typeface="+mn-cs"/>
        </a:defRPr>
      </a:lvl2pPr>
      <a:lvl3pPr marL="812800" indent="-249238" algn="l" rtl="0" fontAlgn="base">
        <a:spcBef>
          <a:spcPts val="0"/>
        </a:spcBef>
        <a:spcAft>
          <a:spcPts val="400"/>
        </a:spcAft>
        <a:buClr>
          <a:schemeClr val="bg1"/>
        </a:buClr>
        <a:buChar char="•"/>
        <a:defRPr sz="1600">
          <a:solidFill>
            <a:srgbClr val="4D4D4D"/>
          </a:solidFill>
          <a:latin typeface="+mn-lt"/>
          <a:cs typeface="+mn-cs"/>
        </a:defRPr>
      </a:lvl3pPr>
      <a:lvl4pPr marL="1101725" indent="-287338" algn="l" rtl="0" fontAlgn="base">
        <a:spcBef>
          <a:spcPts val="0"/>
        </a:spcBef>
        <a:spcAft>
          <a:spcPts val="400"/>
        </a:spcAft>
        <a:buClr>
          <a:schemeClr val="bg1"/>
        </a:buClr>
        <a:buChar char="–"/>
        <a:defRPr sz="1600">
          <a:solidFill>
            <a:srgbClr val="4D4D4D"/>
          </a:solidFill>
          <a:latin typeface="+mn-lt"/>
          <a:cs typeface="+mn-cs"/>
        </a:defRPr>
      </a:lvl4pPr>
      <a:lvl5pPr marL="1390650" indent="-287338" algn="l" rtl="0" fontAlgn="base">
        <a:spcBef>
          <a:spcPts val="0"/>
        </a:spcBef>
        <a:spcAft>
          <a:spcPts val="400"/>
        </a:spcAft>
        <a:buClr>
          <a:schemeClr val="bg1"/>
        </a:buClr>
        <a:buChar char="»"/>
        <a:defRPr sz="1600">
          <a:solidFill>
            <a:srgbClr val="4D4D4D"/>
          </a:solidFill>
          <a:latin typeface="+mn-lt"/>
          <a:cs typeface="+mn-cs"/>
        </a:defRPr>
      </a:lvl5pPr>
      <a:lvl6pPr marL="1847850" indent="-28733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305050" indent="-28733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2762250" indent="-28733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219450" indent="-28733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231" userDrawn="1">
          <p15:clr>
            <a:srgbClr val="F26B43"/>
          </p15:clr>
        </p15:guide>
        <p15:guide id="4" pos="5531" userDrawn="1">
          <p15:clr>
            <a:srgbClr val="F26B43"/>
          </p15:clr>
        </p15:guide>
        <p15:guide id="5" orient="horz" pos="104" userDrawn="1">
          <p15:clr>
            <a:srgbClr val="F26B43"/>
          </p15:clr>
        </p15:guide>
        <p15:guide id="6" orient="horz" pos="4147" userDrawn="1">
          <p15:clr>
            <a:srgbClr val="F26B43"/>
          </p15:clr>
        </p15:guide>
        <p15:guide id="7" orient="horz" pos="73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7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7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8.jp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7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7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0.jp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7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2.jpe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ild 5" descr="hintergrund_A4_quer_komplet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54D7134-FFD1-4267-B092-9A2926CF65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072" y="365253"/>
            <a:ext cx="865834" cy="1243028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AD4FD091-6A24-4360-B734-6ECA084F2FA9}"/>
              </a:ext>
            </a:extLst>
          </p:cNvPr>
          <p:cNvSpPr/>
          <p:nvPr/>
        </p:nvSpPr>
        <p:spPr>
          <a:xfrm>
            <a:off x="3276095" y="423894"/>
            <a:ext cx="1186904" cy="12449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6EA9FFD-A8FF-4391-A166-2E6B7C5E3F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617" y="6229284"/>
            <a:ext cx="2845383" cy="372464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E6A30D66-AC70-4268-8FA2-A4E1895BBE2C}"/>
              </a:ext>
            </a:extLst>
          </p:cNvPr>
          <p:cNvSpPr/>
          <p:nvPr/>
        </p:nvSpPr>
        <p:spPr>
          <a:xfrm>
            <a:off x="3310410" y="6122241"/>
            <a:ext cx="3120668" cy="311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985328" y="1108669"/>
            <a:ext cx="7992755" cy="551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sz="3200" b="1" dirty="0">
                <a:solidFill>
                  <a:srgbClr val="1F497D"/>
                </a:solidFill>
                <a:latin typeface="Calibri"/>
              </a:rPr>
              <a:t>Why and how to test for germline </a:t>
            </a:r>
            <a:r>
              <a:rPr lang="en-US" sz="3200" b="1" i="1" dirty="0">
                <a:solidFill>
                  <a:srgbClr val="1F497D"/>
                </a:solidFill>
                <a:latin typeface="Calibri"/>
              </a:rPr>
              <a:t>BRCA</a:t>
            </a:r>
            <a:r>
              <a:rPr lang="en-US" sz="3200" b="1" dirty="0">
                <a:solidFill>
                  <a:srgbClr val="1F497D"/>
                </a:solidFill>
                <a:latin typeface="Calibri"/>
              </a:rPr>
              <a:t> mutations in Pancreatic Cancer</a:t>
            </a:r>
          </a:p>
          <a:p>
            <a:pPr algn="ctr" eaLnBrk="1" hangingPunct="1">
              <a:lnSpc>
                <a:spcPct val="120000"/>
              </a:lnSpc>
              <a:defRPr/>
            </a:pPr>
            <a:endParaRPr lang="en-GB" sz="2400" b="1" dirty="0">
              <a:solidFill>
                <a:srgbClr val="1F497D"/>
              </a:solidFill>
              <a:latin typeface="Calibri"/>
            </a:endParaRPr>
          </a:p>
          <a:p>
            <a:pPr algn="ctr" eaLnBrk="1" hangingPunct="1">
              <a:lnSpc>
                <a:spcPct val="120000"/>
              </a:lnSpc>
              <a:defRPr/>
            </a:pPr>
            <a:br>
              <a:rPr lang="en-GB" sz="2400" b="1" dirty="0">
                <a:solidFill>
                  <a:srgbClr val="1F497D"/>
                </a:solidFill>
                <a:latin typeface="Calibri"/>
              </a:rPr>
            </a:br>
            <a:r>
              <a:rPr lang="en-GB" sz="2800" b="1" dirty="0">
                <a:solidFill>
                  <a:srgbClr val="C00000"/>
                </a:solidFill>
                <a:latin typeface="Calibri"/>
              </a:rPr>
              <a:t>ESDO Learning Bytes </a:t>
            </a:r>
          </a:p>
          <a:p>
            <a:pPr algn="ctr" eaLnBrk="1" hangingPunct="1">
              <a:lnSpc>
                <a:spcPct val="120000"/>
              </a:lnSpc>
              <a:defRPr/>
            </a:pPr>
            <a:r>
              <a:rPr lang="en-GB" sz="2800" b="1" dirty="0">
                <a:solidFill>
                  <a:srgbClr val="C00000"/>
                </a:solidFill>
                <a:latin typeface="Calibri"/>
              </a:rPr>
              <a:t>December 2021</a:t>
            </a:r>
          </a:p>
          <a:p>
            <a:pPr algn="ctr" eaLnBrk="1" hangingPunct="1">
              <a:lnSpc>
                <a:spcPct val="120000"/>
              </a:lnSpc>
              <a:defRPr/>
            </a:pPr>
            <a:endParaRPr lang="en-GB" sz="2400" b="1" dirty="0">
              <a:solidFill>
                <a:srgbClr val="376092"/>
              </a:solidFill>
            </a:endParaRPr>
          </a:p>
          <a:p>
            <a:pPr algn="ctr" eaLnBrk="1" hangingPunct="1">
              <a:lnSpc>
                <a:spcPct val="120000"/>
              </a:lnSpc>
              <a:defRPr/>
            </a:pPr>
            <a:endParaRPr lang="en-GB" sz="2400" dirty="0">
              <a:solidFill>
                <a:srgbClr val="376092"/>
              </a:solidFill>
            </a:endParaRPr>
          </a:p>
          <a:p>
            <a:pPr algn="ctr" eaLnBrk="1" hangingPunct="1">
              <a:lnSpc>
                <a:spcPct val="120000"/>
              </a:lnSpc>
              <a:defRPr/>
            </a:pPr>
            <a:r>
              <a:rPr lang="en-GB" sz="2000" b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Alica Katrin Beutel</a:t>
            </a:r>
            <a:br>
              <a:rPr lang="en-GB" sz="2400" b="1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Department of Internal Medicine I, University Hospital Ulm, Germany</a:t>
            </a:r>
          </a:p>
          <a:p>
            <a:pPr algn="ctr" eaLnBrk="1" hangingPunct="1">
              <a:lnSpc>
                <a:spcPct val="120000"/>
              </a:lnSpc>
              <a:defRPr/>
            </a:pPr>
            <a:endParaRPr lang="en-GB" dirty="0">
              <a:solidFill>
                <a:srgbClr val="1F49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120000"/>
              </a:lnSpc>
              <a:defRPr/>
            </a:pPr>
            <a:endParaRPr lang="en-GB" sz="2400" b="1" dirty="0">
              <a:solidFill>
                <a:srgbClr val="002060"/>
              </a:solidFill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55F8740B-0CF8-4DAF-932D-78B6D806FE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9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2"/>
    </mc:Choice>
    <mc:Fallback xmlns="">
      <p:transition spd="slow" advTm="9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958F468F-D298-482E-AFBF-FC97624C8A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2781" y="179614"/>
            <a:ext cx="11233193" cy="807720"/>
          </a:xfrm>
        </p:spPr>
        <p:txBody>
          <a:bodyPr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Why should we test for germline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BRCA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mutations?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07C9528-B758-48A1-8A35-12703BCB405C}"/>
              </a:ext>
            </a:extLst>
          </p:cNvPr>
          <p:cNvSpPr txBox="1"/>
          <p:nvPr/>
        </p:nvSpPr>
        <p:spPr>
          <a:xfrm>
            <a:off x="416103" y="1486699"/>
            <a:ext cx="1159826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Immediate treatment implications for patients with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BRCA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mutation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Platinum-based induction therapy </a:t>
            </a:r>
          </a:p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preferentially FOLFIRINOX or gemcitabine with cisplatin or oxaliplatin </a:t>
            </a:r>
          </a:p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Maintenance therapy with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olaparib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platinum-sensitive PDAC </a:t>
            </a:r>
          </a:p>
          <a:p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Genetic counseling for patients with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BRCA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mutation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Consider screening for secondary cancer in PDAC patients in remission</a:t>
            </a:r>
          </a:p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Identification of mutation carriers among relatives </a:t>
            </a:r>
          </a:p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cancer screening and prevention strategies (breast, ovarian and pancreatic cancer)</a:t>
            </a:r>
          </a:p>
          <a:p>
            <a:pPr marL="342900" indent="-342900">
              <a:buFontTx/>
              <a:buChar char="-"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should we treat somatic BRCA1/2 mutations or non-BRCA DDR mutations?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Platinum-based therapy, clinical trial</a:t>
            </a:r>
          </a:p>
          <a:p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7BA706B-DE9B-4393-A808-85D07BE1E3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527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70"/>
    </mc:Choice>
    <mc:Fallback xmlns="">
      <p:transition spd="slow" advTm="64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697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958F468F-D298-482E-AFBF-FC97624C8A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2781" y="179614"/>
            <a:ext cx="11233193" cy="807720"/>
          </a:xfrm>
        </p:spPr>
        <p:txBody>
          <a:bodyPr/>
          <a:lstStyle/>
          <a:p>
            <a:pPr algn="ctr"/>
            <a:r>
              <a:rPr lang="en-US" sz="24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How should we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test for germline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BRCA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mutations? 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9BA4160-23E7-46DE-8412-DE691E16A3E9}"/>
              </a:ext>
            </a:extLst>
          </p:cNvPr>
          <p:cNvSpPr txBox="1"/>
          <p:nvPr/>
        </p:nvSpPr>
        <p:spPr>
          <a:xfrm>
            <a:off x="7099443" y="6160432"/>
            <a:ext cx="5092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Shindo</a:t>
            </a:r>
            <a:r>
              <a:rPr lang="de-DE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JCO 2017</a:t>
            </a:r>
          </a:p>
          <a:p>
            <a:pPr algn="r"/>
            <a:r>
              <a:rPr lang="de-DE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ESDO Expert Panel: </a:t>
            </a:r>
            <a:r>
              <a:rPr lang="de-DE" sz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Perkhofer</a:t>
            </a:r>
            <a:r>
              <a:rPr lang="de-DE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Cancers 2021</a:t>
            </a:r>
          </a:p>
          <a:p>
            <a:pPr algn="r"/>
            <a:r>
              <a:rPr lang="de-DE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NCCN Guidelines </a:t>
            </a:r>
            <a:r>
              <a:rPr lang="de-DE" sz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Pancreatic</a:t>
            </a:r>
            <a:r>
              <a:rPr lang="de-DE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Adenocarcinoma</a:t>
            </a:r>
            <a:r>
              <a:rPr lang="de-DE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Version 2.2021</a:t>
            </a:r>
            <a:endParaRPr lang="en-US" sz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2AA5E9E-03CF-43DD-89C4-76C48B8A9F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0076" y="3509086"/>
            <a:ext cx="7375645" cy="269244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AEB56D3-25A4-486F-BF1C-3FF64EDDC208}"/>
              </a:ext>
            </a:extLst>
          </p:cNvPr>
          <p:cNvSpPr txBox="1"/>
          <p:nvPr/>
        </p:nvSpPr>
        <p:spPr>
          <a:xfrm>
            <a:off x="222179" y="1199087"/>
            <a:ext cx="118396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should we test?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newly diagnosed advanced PDAC patients fit to undergo anti-cancer treatment</a:t>
            </a:r>
          </a:p>
          <a:p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should we test?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 sample or tumor tissue sample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 panel testing including at a minimum: </a:t>
            </a:r>
            <a:r>
              <a:rPr lang="en-US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BRCA1, BRCA2, ATM, MLH1, MSH2, MSH6, EPCA, CDKN21, TP53</a:t>
            </a:r>
          </a:p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broader testing strategy: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5F5709C-223F-4855-8587-D12B2E8270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987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75"/>
    </mc:Choice>
    <mc:Fallback xmlns="">
      <p:transition spd="slow" advTm="34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958F468F-D298-482E-AFBF-FC97624C8A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2781" y="179614"/>
            <a:ext cx="11233193" cy="807720"/>
          </a:xfrm>
        </p:spPr>
        <p:txBody>
          <a:bodyPr/>
          <a:lstStyle/>
          <a:p>
            <a:pPr algn="ctr"/>
            <a:r>
              <a:rPr lang="en-US" sz="24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Summary: Algorithm for clinical decision making as proposed by the ESDO expert panel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9BA4160-23E7-46DE-8412-DE691E16A3E9}"/>
              </a:ext>
            </a:extLst>
          </p:cNvPr>
          <p:cNvSpPr txBox="1"/>
          <p:nvPr/>
        </p:nvSpPr>
        <p:spPr>
          <a:xfrm>
            <a:off x="10037852" y="6524497"/>
            <a:ext cx="2103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Perkhofer</a:t>
            </a:r>
            <a:r>
              <a:rPr lang="de-DE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Cancers 2021</a:t>
            </a:r>
            <a:endParaRPr lang="en-US" sz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607FF1A-D1EF-4915-BA87-4C0FB49BF0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563" y="2104924"/>
            <a:ext cx="12192000" cy="386771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7C3BC7F-8429-4E41-B9DF-B98BFC4E48FC}"/>
              </a:ext>
            </a:extLst>
          </p:cNvPr>
          <p:cNvSpPr txBox="1"/>
          <p:nvPr/>
        </p:nvSpPr>
        <p:spPr>
          <a:xfrm>
            <a:off x="492302" y="3171007"/>
            <a:ext cx="1546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should we test?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2AE7941-025F-4E98-A80D-2CE84F5402E5}"/>
              </a:ext>
            </a:extLst>
          </p:cNvPr>
          <p:cNvSpPr txBox="1"/>
          <p:nvPr/>
        </p:nvSpPr>
        <p:spPr>
          <a:xfrm>
            <a:off x="2993203" y="2674705"/>
            <a:ext cx="1546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should we test?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52A2B87E-8630-4D77-AE0D-CAA76794DC1F}"/>
              </a:ext>
            </a:extLst>
          </p:cNvPr>
          <p:cNvSpPr/>
          <p:nvPr/>
        </p:nvSpPr>
        <p:spPr>
          <a:xfrm>
            <a:off x="2517168" y="4531844"/>
            <a:ext cx="2804845" cy="64633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2F131AB-3895-43A0-83F4-94D4882D4260}"/>
              </a:ext>
            </a:extLst>
          </p:cNvPr>
          <p:cNvSpPr/>
          <p:nvPr/>
        </p:nvSpPr>
        <p:spPr>
          <a:xfrm>
            <a:off x="7019817" y="2198670"/>
            <a:ext cx="2804845" cy="97233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FE76E9E-7816-421C-8B72-8D5351DEC680}"/>
              </a:ext>
            </a:extLst>
          </p:cNvPr>
          <p:cNvSpPr txBox="1"/>
          <p:nvPr/>
        </p:nvSpPr>
        <p:spPr>
          <a:xfrm>
            <a:off x="6962453" y="2162373"/>
            <a:ext cx="1546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should we test?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F6636AD-6113-42FF-A11E-7A14A0F37885}"/>
              </a:ext>
            </a:extLst>
          </p:cNvPr>
          <p:cNvSpPr txBox="1"/>
          <p:nvPr/>
        </p:nvSpPr>
        <p:spPr>
          <a:xfrm>
            <a:off x="302781" y="1335640"/>
            <a:ext cx="3996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gBRCA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mutations</a:t>
            </a:r>
            <a:r>
              <a:rPr lang="de-D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PDAC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F91DAEAD-0F45-4B40-9BFA-B3D5492508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976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66"/>
    </mc:Choice>
    <mc:Fallback xmlns="">
      <p:transition spd="slow" advTm="61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958F468F-D298-482E-AFBF-FC97624C8A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4126" y="179614"/>
            <a:ext cx="9349483" cy="807720"/>
          </a:xfrm>
        </p:spPr>
        <p:txBody>
          <a:bodyPr/>
          <a:lstStyle/>
          <a:p>
            <a:pPr algn="ctr"/>
            <a:r>
              <a:rPr lang="en-GB" sz="2400" i="1" dirty="0">
                <a:latin typeface="Calibri" panose="020F0502020204030204" pitchFamily="34" charset="0"/>
                <a:cs typeface="Calibri" panose="020F0502020204030204" pitchFamily="34" charset="0"/>
              </a:rPr>
              <a:t>BRCA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BReast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CAncer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Susceptibility Genes)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210E311-6D46-4021-821B-A5284C5CCC71}"/>
              </a:ext>
            </a:extLst>
          </p:cNvPr>
          <p:cNvSpPr txBox="1"/>
          <p:nvPr/>
        </p:nvSpPr>
        <p:spPr>
          <a:xfrm>
            <a:off x="200346" y="1813173"/>
            <a:ext cx="53322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BRCA1 </a:t>
            </a:r>
            <a:r>
              <a:rPr lang="en-GB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GB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  <a:p>
            <a:pPr marL="285750" indent="-285750" algn="just">
              <a:buFontTx/>
              <a:buChar char="-"/>
            </a:pP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DNA damage repair (DDR) genes </a:t>
            </a:r>
          </a:p>
          <a:p>
            <a:pPr marL="285750" indent="-285750" algn="just">
              <a:buFontTx/>
              <a:buChar char="-"/>
            </a:pPr>
            <a:r>
              <a:rPr lang="en-US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play a crucial role in maintaining genome integrity </a:t>
            </a:r>
          </a:p>
          <a:p>
            <a:pPr marL="285750" indent="-285750" algn="just">
              <a:buFontTx/>
              <a:buChar char="-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involved in the homologous recombination repair (HRR) pathway, an accurate process to </a:t>
            </a:r>
            <a:r>
              <a:rPr lang="en-US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repair DNA double-strand breaks (DSBs)</a:t>
            </a:r>
          </a:p>
          <a:p>
            <a:pPr algn="just"/>
            <a:endParaRPr lang="en-US" b="0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b="0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Deleterious g</a:t>
            </a:r>
            <a:r>
              <a:rPr lang="en-US" b="1" i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BRCA1/2</a:t>
            </a:r>
            <a:r>
              <a:rPr lang="en-US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mutations</a:t>
            </a:r>
          </a:p>
          <a:p>
            <a:pPr marL="285750" indent="-285750" algn="just">
              <a:buFontTx/>
              <a:buChar char="-"/>
            </a:pPr>
            <a:r>
              <a:rPr lang="en-US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lead to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homologous recombination deficiency (HRD) </a:t>
            </a:r>
          </a:p>
          <a:p>
            <a:pPr marL="285750" indent="-285750" algn="just">
              <a:buFontTx/>
              <a:buChar char="-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cells have to rely on non-homologous end joining (NHEJ), an error-prone DNA repair pathway, for repair of DSBs  -&gt; causes genomic instability</a:t>
            </a:r>
          </a:p>
          <a:p>
            <a:pPr algn="just"/>
            <a:endParaRPr lang="en-US" b="0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BAC7A10-1BD7-46FE-96EF-3988FA2E10BF}"/>
              </a:ext>
            </a:extLst>
          </p:cNvPr>
          <p:cNvSpPr txBox="1"/>
          <p:nvPr/>
        </p:nvSpPr>
        <p:spPr>
          <a:xfrm>
            <a:off x="10000457" y="6539501"/>
            <a:ext cx="2191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Pilie</a:t>
            </a:r>
            <a:r>
              <a:rPr lang="de-DE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Nature Reviews 2019</a:t>
            </a:r>
            <a:endParaRPr lang="en-US" sz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58F0A1F-3D84-41AE-8495-0B65007EC8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7FBDF9A-7C43-44F1-B2E3-B202062A9A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701" y="1234676"/>
            <a:ext cx="6248899" cy="51661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738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73"/>
    </mc:Choice>
    <mc:Fallback xmlns="">
      <p:transition spd="slow" advTm="84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230" x="5530850" y="26988"/>
          <p14:tracePt t="14237" x="5535613" y="31750"/>
          <p14:tracePt t="14244" x="5594350" y="53975"/>
          <p14:tracePt t="14253" x="5626100" y="85725"/>
          <p14:tracePt t="14261" x="5638800" y="98425"/>
          <p14:tracePt t="14267" x="5656263" y="112713"/>
          <p14:tracePt t="14273" x="5678488" y="125413"/>
          <p14:tracePt t="14280" x="5692775" y="147638"/>
          <p14:tracePt t="14287" x="5710238" y="161925"/>
          <p14:tracePt t="14294" x="5759450" y="184150"/>
          <p14:tracePt t="14301" x="5791200" y="215900"/>
          <p14:tracePt t="14309" x="5835650" y="241300"/>
          <p14:tracePt t="14316" x="5876925" y="265113"/>
          <p14:tracePt t="14323" x="5907088" y="300038"/>
          <p14:tracePt t="14331" x="5930900" y="331788"/>
          <p14:tracePt t="14337" x="5956300" y="381000"/>
          <p14:tracePt t="14345" x="5992813" y="425450"/>
          <p14:tracePt t="14351" x="6019800" y="466725"/>
          <p14:tracePt t="14359" x="6024563" y="479425"/>
          <p14:tracePt t="14366" x="6064250" y="528638"/>
          <p14:tracePt t="14374" x="6083300" y="569913"/>
          <p14:tracePt t="14381" x="6096000" y="600075"/>
          <p14:tracePt t="14388" x="6108700" y="627063"/>
          <p14:tracePt t="14394" x="6135688" y="658813"/>
          <p14:tracePt t="14402" x="6149975" y="690563"/>
          <p14:tracePt t="14409" x="6154738" y="708025"/>
          <p14:tracePt t="14416" x="6181725" y="757238"/>
          <p14:tracePt t="14423" x="6216650" y="842963"/>
          <p14:tracePt t="14431" x="6235700" y="896938"/>
          <p14:tracePt t="14438" x="6253163" y="946150"/>
          <p14:tracePt t="14445" x="6261100" y="985838"/>
          <p14:tracePt t="14452" x="6275388" y="1008063"/>
          <p14:tracePt t="14459" x="6288088" y="1062038"/>
          <p14:tracePt t="14467" x="6311900" y="1084263"/>
          <p14:tracePt t="14475" x="6329363" y="1133475"/>
          <p14:tracePt t="14481" x="6342063" y="1174750"/>
          <p14:tracePt t="14488" x="6361113" y="1241425"/>
          <p14:tracePt t="14495" x="6391275" y="1304925"/>
          <p14:tracePt t="14502" x="6396038" y="1331913"/>
          <p14:tracePt t="14509" x="6405563" y="1358900"/>
          <p14:tracePt t="14517" x="6410325" y="1398588"/>
          <p14:tracePt t="14525" x="6418263" y="1425575"/>
          <p14:tracePt t="14531" x="6423025" y="1452563"/>
          <p14:tracePt t="14538" x="6437313" y="1474788"/>
          <p14:tracePt t="14545" x="6459538" y="1492250"/>
          <p14:tracePt t="14552" x="6467475" y="1519238"/>
          <p14:tracePt t="14559" x="6472238" y="1541463"/>
          <p14:tracePt t="14567" x="6486525" y="1560513"/>
          <p14:tracePt t="14574" x="6494463" y="1600200"/>
          <p14:tracePt t="14581" x="6508750" y="1639888"/>
          <p14:tracePt t="14588" x="6535738" y="1703388"/>
          <p14:tracePt t="14596" x="6553200" y="1765300"/>
          <p14:tracePt t="14602" x="6562725" y="1806575"/>
          <p14:tracePt t="14609" x="6570663" y="1841500"/>
          <p14:tracePt t="14617" x="6575425" y="1865313"/>
          <p14:tracePt t="14625" x="6584950" y="1882775"/>
          <p14:tracePt t="14632" x="6589713" y="1909763"/>
          <p14:tracePt t="14639" x="6589713" y="1927225"/>
          <p14:tracePt t="14646" x="6597650" y="1949450"/>
          <p14:tracePt t="14653" x="6611938" y="1976438"/>
          <p14:tracePt t="14660" x="6611938" y="1981200"/>
          <p14:tracePt t="14667" x="6611938" y="1993900"/>
          <p14:tracePt t="14676" x="6616700" y="2008188"/>
          <p14:tracePt t="14682" x="6616700" y="2017713"/>
          <p14:tracePt t="14689" x="6616700" y="2030413"/>
          <p14:tracePt t="14696" x="6624638" y="2039938"/>
          <p14:tracePt t="14702" x="6624638" y="2052638"/>
          <p14:tracePt t="14711" x="6624638" y="2057400"/>
          <p14:tracePt t="14717" x="6629400" y="2070100"/>
          <p14:tracePt t="14725" x="6629400" y="2074863"/>
          <p14:tracePt t="14732" x="6634163" y="2084388"/>
          <p14:tracePt t="14739" x="6634163" y="2089150"/>
          <p14:tracePt t="14746" x="6634163" y="2101850"/>
          <p14:tracePt t="14753" x="6638925" y="2106613"/>
          <p14:tracePt t="14761" x="6646863" y="2111375"/>
          <p14:tracePt t="14768" x="6646863" y="2116138"/>
          <p14:tracePt t="14775" x="6651625" y="2120900"/>
          <p14:tracePt t="14782" x="6651625" y="2124075"/>
          <p14:tracePt t="14789" x="6651625" y="2138363"/>
          <p14:tracePt t="14797" x="6651625" y="2143125"/>
          <p14:tracePt t="14803" x="6656388" y="2146300"/>
          <p14:tracePt t="14812" x="6656388" y="2151063"/>
          <p14:tracePt t="14818" x="6661150" y="2155825"/>
          <p14:tracePt t="14825" x="6669088" y="2165350"/>
          <p14:tracePt t="14832" x="6669088" y="2170113"/>
          <p14:tracePt t="14839" x="6678613" y="2173288"/>
          <p14:tracePt t="14846" x="6678613" y="2178050"/>
          <p14:tracePt t="14854" x="6683375" y="2178050"/>
          <p14:tracePt t="14862" x="6683375" y="2192338"/>
          <p14:tracePt t="14867" x="6688138" y="2192338"/>
          <p14:tracePt t="14875" x="6692900" y="2197100"/>
          <p14:tracePt t="14883" x="6696075" y="2197100"/>
          <p14:tracePt t="14890" x="6700838" y="2200275"/>
          <p14:tracePt t="14897" x="6715125" y="2200275"/>
          <p14:tracePt t="14904" x="6723063" y="2205038"/>
          <p14:tracePt t="14911" x="6737350" y="2214563"/>
          <p14:tracePt t="14918" x="6742113" y="2219325"/>
          <p14:tracePt t="14926" x="6745288" y="2219325"/>
          <p14:tracePt t="14932" x="6754813" y="2219325"/>
          <p14:tracePt t="14940" x="6759575" y="2219325"/>
          <p14:tracePt t="14947" x="6769100" y="2219325"/>
          <p14:tracePt t="14954" x="6781800" y="2222500"/>
          <p14:tracePt t="14961" x="6786563" y="2222500"/>
          <p14:tracePt t="14968" x="6791325" y="2227263"/>
          <p14:tracePt t="14977" x="6794500" y="2232025"/>
          <p14:tracePt t="14993" x="6799263" y="2236788"/>
          <p14:tracePt t="14998" x="6808788" y="2249488"/>
          <p14:tracePt t="15004" x="6813550" y="2249488"/>
          <p14:tracePt t="15013" x="6818313" y="2249488"/>
          <p14:tracePt t="15018" x="6821488" y="2249488"/>
          <p14:tracePt t="15026" x="6835775" y="2254250"/>
          <p14:tracePt t="15033" x="6840538" y="2259013"/>
          <p14:tracePt t="15041" x="6845300" y="2259013"/>
          <p14:tracePt t="15048" x="6848475" y="2263775"/>
          <p14:tracePt t="15054" x="6853238" y="2273300"/>
          <p14:tracePt t="15063" x="6858000" y="2273300"/>
          <p14:tracePt t="15076" x="6870700" y="2276475"/>
          <p14:tracePt t="15083" x="6875463" y="2281238"/>
          <p14:tracePt t="15090" x="6884988" y="2286000"/>
          <p14:tracePt t="15098" x="6894513" y="2290763"/>
          <p14:tracePt t="15104" x="6897688" y="2290763"/>
          <p14:tracePt t="15113" x="6902450" y="2303463"/>
          <p14:tracePt t="15126" x="6911975" y="2308225"/>
          <p14:tracePt t="15142" x="6916738" y="2312988"/>
          <p14:tracePt t="15148" x="6916738" y="2317750"/>
          <p14:tracePt t="15155" x="6924675" y="2317750"/>
          <p14:tracePt t="15162" x="6929438" y="2322513"/>
          <p14:tracePt t="15176" x="6938963" y="2330450"/>
          <p14:tracePt t="15183" x="6938963" y="2335213"/>
          <p14:tracePt t="15192" x="6943725" y="2335213"/>
          <p14:tracePt t="15198" x="6946900" y="2335213"/>
          <p14:tracePt t="15204" x="6956425" y="2335213"/>
          <p14:tracePt t="15212" x="6956425" y="2339975"/>
          <p14:tracePt t="15219" x="6961188" y="2344738"/>
          <p14:tracePt t="15241" x="6965950" y="2344738"/>
          <p14:tracePt t="15249" x="6970713" y="2344738"/>
          <p14:tracePt t="15255" x="6970713" y="2357438"/>
          <p14:tracePt t="15263" x="6973888" y="2357438"/>
          <p14:tracePt t="19529" x="7046913" y="2357438"/>
          <p14:tracePt t="19535" x="7153275" y="2357438"/>
          <p14:tracePt t="19543" x="7283450" y="2357438"/>
          <p14:tracePt t="19551" x="7431088" y="2357438"/>
          <p14:tracePt t="19558" x="7723188" y="2357438"/>
          <p14:tracePt t="19565" x="7893050" y="2357438"/>
          <p14:tracePt t="19572" x="8089900" y="2357438"/>
          <p14:tracePt t="19579" x="8261350" y="2357438"/>
          <p14:tracePt t="19585" x="8391525" y="2357438"/>
          <p14:tracePt t="19593" x="8489950" y="2357438"/>
          <p14:tracePt t="19600" x="8583613" y="2357438"/>
          <p14:tracePt t="19608" x="8642350" y="2357438"/>
          <p14:tracePt t="19614" x="8691563" y="2357438"/>
          <p14:tracePt t="19622" x="8753475" y="2357438"/>
          <p14:tracePt t="19629" x="8802688" y="2357438"/>
          <p14:tracePt t="19636" x="8848725" y="2357438"/>
          <p14:tracePt t="19643" x="8910638" y="2366963"/>
          <p14:tracePt t="19651" x="8959850" y="2366963"/>
          <p14:tracePt t="19658" x="8996363" y="2366963"/>
          <p14:tracePt t="19665" x="9045575" y="2366963"/>
          <p14:tracePt t="19672" x="9094788" y="2362200"/>
          <p14:tracePt t="19679" x="9144000" y="2362200"/>
          <p14:tracePt t="19686" x="9215438" y="2362200"/>
          <p14:tracePt t="19693" x="9264650" y="2362200"/>
          <p14:tracePt t="19701" x="9328150" y="2362200"/>
          <p14:tracePt t="19708" x="9385300" y="2366963"/>
          <p14:tracePt t="19715" x="9436100" y="2366963"/>
          <p14:tracePt t="19722" x="9485313" y="2371725"/>
          <p14:tracePt t="19729" x="9525000" y="2371725"/>
          <p14:tracePt t="19737" x="9574213" y="2379663"/>
          <p14:tracePt t="19743" x="9591675" y="2389188"/>
          <p14:tracePt t="19751" x="9628188" y="2389188"/>
          <p14:tracePt t="19761" x="9655175" y="2389188"/>
          <p14:tracePt t="19764" x="9682163" y="2389188"/>
          <p14:tracePt t="19772" x="9694863" y="2389188"/>
          <p14:tracePt t="19779" x="9704388" y="2389188"/>
          <p14:tracePt t="19787" x="9709150" y="2389188"/>
          <p14:tracePt t="19794" x="9717088" y="2389188"/>
          <p14:tracePt t="19801" x="9721850" y="2389188"/>
          <p14:tracePt t="19808" x="9726613" y="2389188"/>
          <p14:tracePt t="19815" x="9736138" y="2389188"/>
          <p14:tracePt t="19822" x="9740900" y="2389188"/>
          <p14:tracePt t="19830" x="9748838" y="2389188"/>
          <p14:tracePt t="19837" x="9753600" y="2389188"/>
          <p14:tracePt t="19843" x="9758363" y="2389188"/>
          <p14:tracePt t="19851" x="9763125" y="2389188"/>
          <p14:tracePt t="19859" x="9771063" y="2389188"/>
          <p14:tracePt t="19865" x="9780588" y="2389188"/>
          <p14:tracePt t="19872" x="9790113" y="2389188"/>
          <p14:tracePt t="19879" x="9793288" y="2389188"/>
          <p14:tracePt t="19915" x="9798050" y="2389188"/>
          <p14:tracePt t="20117" x="9798050" y="2393950"/>
          <p14:tracePt t="29086" x="9780588" y="2411413"/>
          <p14:tracePt t="29093" x="9748838" y="2433638"/>
          <p14:tracePt t="29100" x="9682163" y="2482850"/>
          <p14:tracePt t="29108" x="9650413" y="2505075"/>
          <p14:tracePt t="29115" x="9588500" y="2541588"/>
          <p14:tracePt t="29123" x="9542463" y="2578100"/>
          <p14:tracePt t="29129" x="9502775" y="2600325"/>
          <p14:tracePt t="29136" x="9448800" y="2649538"/>
          <p14:tracePt t="29143" x="9412288" y="2689225"/>
          <p14:tracePt t="29150" x="9372600" y="2716213"/>
          <p14:tracePt t="29158" x="9336088" y="2760663"/>
          <p14:tracePt t="29165" x="9313863" y="2779713"/>
          <p14:tracePt t="29173" x="9283700" y="2809875"/>
          <p14:tracePt t="29180" x="9269413" y="2824163"/>
          <p14:tracePt t="29187" x="9256713" y="2836863"/>
          <p14:tracePt t="29193" x="9247188" y="2841625"/>
          <p14:tracePt t="29200" x="9220200" y="2851150"/>
          <p14:tracePt t="29209" x="9207500" y="2855913"/>
          <p14:tracePt t="29215" x="9193213" y="2863850"/>
          <p14:tracePt t="29222" x="9180513" y="2882900"/>
          <p14:tracePt t="29230" x="9161463" y="2890838"/>
          <p14:tracePt t="29238" x="9148763" y="2895600"/>
          <p14:tracePt t="29244" x="9144000" y="2900363"/>
          <p14:tracePt t="29251" x="9139238" y="2905125"/>
          <p14:tracePt t="29259" x="9134475" y="2908300"/>
          <p14:tracePt t="29265" x="9121775" y="2917825"/>
          <p14:tracePt t="29272" x="9117013" y="2922588"/>
          <p14:tracePt t="29280" x="9104313" y="2932113"/>
          <p14:tracePt t="29286" x="9099550" y="2944813"/>
          <p14:tracePt t="29294" x="9094788" y="2949575"/>
          <p14:tracePt t="29301" x="9090025" y="2954338"/>
          <p14:tracePt t="29309" x="9085263" y="2962275"/>
          <p14:tracePt t="29315" x="9080500" y="2967038"/>
          <p14:tracePt t="29322" x="9072563" y="2971800"/>
          <p14:tracePt t="29330" x="9067800" y="2976563"/>
          <p14:tracePt t="29339" x="9050338" y="2989263"/>
          <p14:tracePt t="29344" x="9045575" y="2994025"/>
          <p14:tracePt t="29351" x="9036050" y="2998788"/>
          <p14:tracePt t="29359" x="9031288" y="3003550"/>
          <p14:tracePt t="29365" x="9023350" y="3003550"/>
          <p14:tracePt t="29372" x="9018588" y="3008313"/>
          <p14:tracePt t="29380" x="9013825" y="3008313"/>
          <p14:tracePt t="29388" x="9009063" y="3011488"/>
          <p14:tracePt t="29395" x="8996363" y="3021013"/>
          <p14:tracePt t="29401" x="8991600" y="3021013"/>
          <p14:tracePt t="29409" x="8986838" y="3021013"/>
          <p14:tracePt t="29415" x="8982075" y="3021013"/>
          <p14:tracePt t="29424" x="8978900" y="3021013"/>
          <p14:tracePt t="29431" x="8974138" y="3021013"/>
          <p14:tracePt t="29439" x="8969375" y="3025775"/>
          <p14:tracePt t="29445" x="8959850" y="3030538"/>
          <p14:tracePt t="29451" x="8955088" y="3035300"/>
          <p14:tracePt t="29466" x="8955088" y="3043238"/>
          <p14:tracePt t="29473" x="8947150" y="3043238"/>
          <p14:tracePt t="29480" x="8942388" y="3043238"/>
          <p14:tracePt t="29502" x="8937625" y="3043238"/>
          <p14:tracePt t="29509" x="8928100" y="3052763"/>
          <p14:tracePt t="29523" x="8924925" y="3052763"/>
          <p14:tracePt t="29530" x="8920163" y="3052763"/>
          <p14:tracePt t="29545" x="8915400" y="3057525"/>
          <p14:tracePt t="29551" x="8910638" y="3057525"/>
          <p14:tracePt t="29559" x="8905875" y="3057525"/>
          <p14:tracePt t="29566" x="8893175" y="3060700"/>
          <p14:tracePt t="29574" x="8888413" y="3060700"/>
          <p14:tracePt t="29580" x="8883650" y="3065463"/>
          <p14:tracePt t="29589" x="8883650" y="3070225"/>
          <p14:tracePt t="29595" x="8878888" y="3070225"/>
          <p14:tracePt t="29602" x="8875713" y="3070225"/>
          <p14:tracePt t="29609" x="8866188" y="3070225"/>
          <p14:tracePt t="29616" x="8861425" y="3074988"/>
          <p14:tracePt t="29631" x="8856663" y="3074988"/>
          <p14:tracePt t="29639" x="8851900" y="3074988"/>
          <p14:tracePt t="29646" x="8848725" y="3074988"/>
          <p14:tracePt t="29660" x="8834438" y="3084513"/>
          <p14:tracePt t="29674" x="8829675" y="3084513"/>
          <p14:tracePt t="29689" x="8826500" y="3084513"/>
          <p14:tracePt t="29696" x="8821738" y="3084513"/>
          <p14:tracePt t="29703" x="8816975" y="3084513"/>
          <p14:tracePt t="29710" x="8812213" y="3084513"/>
          <p14:tracePt t="29717" x="8812213" y="3087688"/>
          <p14:tracePt t="29731" x="8807450" y="3087688"/>
          <p14:tracePt t="29745" x="8799513" y="3087688"/>
          <p14:tracePt t="29832" x="8802688" y="3087688"/>
          <p14:tracePt t="32298" x="8807450" y="3087688"/>
          <p14:tracePt t="32312" x="8826500" y="3084513"/>
          <p14:tracePt t="32319" x="8878888" y="3070225"/>
          <p14:tracePt t="32327" x="8964613" y="3060700"/>
          <p14:tracePt t="32335" x="9063038" y="3052763"/>
          <p14:tracePt t="32342" x="9134475" y="3043238"/>
          <p14:tracePt t="32348" x="9251950" y="3043238"/>
          <p14:tracePt t="32355" x="9350375" y="3043238"/>
          <p14:tracePt t="32363" x="9458325" y="3043238"/>
          <p14:tracePt t="32369" x="9537700" y="3043238"/>
          <p14:tracePt t="32377" x="9601200" y="3043238"/>
          <p14:tracePt t="32385" x="9672638" y="3043238"/>
          <p14:tracePt t="32391" x="9721850" y="3043238"/>
          <p14:tracePt t="32399" x="9748838" y="3043238"/>
          <p14:tracePt t="32405" x="9775825" y="3043238"/>
          <p14:tracePt t="32412" x="9812338" y="3043238"/>
          <p14:tracePt t="32420" x="9829800" y="3043238"/>
          <p14:tracePt t="32427" x="9874250" y="3043238"/>
          <p14:tracePt t="32435" x="9896475" y="3043238"/>
          <p14:tracePt t="32442" x="9928225" y="3043238"/>
          <p14:tracePt t="32448" x="9950450" y="3052763"/>
          <p14:tracePt t="32456" x="9964738" y="3057525"/>
          <p14:tracePt t="32463" x="9982200" y="3057525"/>
          <p14:tracePt t="32470" x="9999663" y="3057525"/>
          <p14:tracePt t="32477" x="10013950" y="3057525"/>
          <p14:tracePt t="32484" x="10018713" y="3060700"/>
          <p14:tracePt t="32491" x="10021888" y="3060700"/>
          <p14:tracePt t="32499" x="10026650" y="3060700"/>
          <p14:tracePt t="32505" x="10031413" y="3060700"/>
          <p14:tracePt t="32513" x="10036175" y="3070225"/>
          <p14:tracePt t="32521" x="10048875" y="3070225"/>
          <p14:tracePt t="32527" x="10053638" y="3070225"/>
          <p14:tracePt t="32535" x="10058400" y="3070225"/>
          <p14:tracePt t="32542" x="10071100" y="3070225"/>
          <p14:tracePt t="32549" x="10080625" y="3070225"/>
          <p14:tracePt t="32556" x="10085388" y="3070225"/>
          <p14:tracePt t="32563" x="10102850" y="3070225"/>
          <p14:tracePt t="32570" x="10117138" y="3070225"/>
          <p14:tracePt t="32577" x="10121900" y="3070225"/>
          <p14:tracePt t="32584" x="10129838" y="3070225"/>
          <p14:tracePt t="32592" x="10144125" y="3070225"/>
          <p14:tracePt t="32598" x="10152063" y="3070225"/>
          <p14:tracePt t="32606" x="10174288" y="3070225"/>
          <p14:tracePt t="32613" x="10193338" y="3070225"/>
          <p14:tracePt t="32621" x="10220325" y="3070225"/>
          <p14:tracePt t="32628" x="10247313" y="3070225"/>
          <p14:tracePt t="32634" x="10264775" y="3070225"/>
          <p14:tracePt t="32642" x="10282238" y="3070225"/>
          <p14:tracePt t="32650" x="10309225" y="3074988"/>
          <p14:tracePt t="32656" x="10323513" y="3074988"/>
          <p14:tracePt t="32663" x="10336213" y="3074988"/>
          <p14:tracePt t="32670" x="10345738" y="3079750"/>
          <p14:tracePt t="32677" x="10367963" y="3079750"/>
          <p14:tracePt t="32685" x="10372725" y="3079750"/>
          <p14:tracePt t="32692" x="10372725" y="3087688"/>
          <p14:tracePt t="32701" x="10375900" y="3087688"/>
          <p14:tracePt t="32707" x="10380663" y="3087688"/>
          <p14:tracePt t="32735" x="10385425" y="3092450"/>
          <p14:tracePt t="32778" x="10390188" y="3092450"/>
          <p14:tracePt t="32785" x="10390188" y="3097213"/>
          <p14:tracePt t="32792" x="10394950" y="3097213"/>
          <p14:tracePt t="32814" x="10402888" y="3097213"/>
          <p14:tracePt t="32835" x="10412413" y="3097213"/>
          <p14:tracePt t="32850" x="10417175" y="3097213"/>
          <p14:tracePt t="32872" x="10421938" y="3097213"/>
          <p14:tracePt t="32886" x="10426700" y="3097213"/>
          <p14:tracePt t="32986" x="10426700" y="3101975"/>
          <p14:tracePt t="35331" x="10399713" y="3106738"/>
          <p14:tracePt t="35338" x="10340975" y="3106738"/>
          <p14:tracePt t="35345" x="10291763" y="3114675"/>
          <p14:tracePt t="35352" x="10206038" y="3124200"/>
          <p14:tracePt t="35359" x="10144125" y="3133725"/>
          <p14:tracePt t="35367" x="10080625" y="3151188"/>
          <p14:tracePt t="35374" x="10026650" y="3168650"/>
          <p14:tracePt t="35381" x="9964738" y="3187700"/>
          <p14:tracePt t="35389" x="9869488" y="3209925"/>
          <p14:tracePt t="35395" x="9807575" y="3217863"/>
          <p14:tracePt t="35403" x="9713913" y="3217863"/>
          <p14:tracePt t="35409" x="9664700" y="3217863"/>
          <p14:tracePt t="35418" x="9601200" y="3217863"/>
          <p14:tracePt t="35425" x="9520238" y="3217863"/>
          <p14:tracePt t="35430" x="9488488" y="3222625"/>
          <p14:tracePt t="35438" x="9453563" y="3222625"/>
          <p14:tracePt t="35445" x="9426575" y="3222625"/>
          <p14:tracePt t="35453" x="9409113" y="3222625"/>
          <p14:tracePt t="35459" x="9372600" y="3222625"/>
          <p14:tracePt t="35468" x="9345613" y="3222625"/>
          <p14:tracePt t="35475" x="9318625" y="3222625"/>
          <p14:tracePt t="35481" x="9301163" y="3222625"/>
          <p14:tracePt t="35488" x="9278938" y="3222625"/>
          <p14:tracePt t="35495" x="9242425" y="3222625"/>
          <p14:tracePt t="35502" x="9232900" y="3222625"/>
          <p14:tracePt t="35510" x="9210675" y="3222625"/>
          <p14:tracePt t="35517" x="9202738" y="3222625"/>
          <p14:tracePt t="35524" x="9183688" y="3222625"/>
          <p14:tracePt t="35531" x="9161463" y="3213100"/>
          <p14:tracePt t="35539" x="9148763" y="3209925"/>
          <p14:tracePt t="35545" x="9139238" y="3209925"/>
          <p14:tracePt t="35553" x="9121775" y="3209925"/>
          <p14:tracePt t="35560" x="9107488" y="3209925"/>
          <p14:tracePt t="35567" x="9099550" y="3209925"/>
          <p14:tracePt t="35575" x="9077325" y="3209925"/>
          <p14:tracePt t="35581" x="9050338" y="3209925"/>
          <p14:tracePt t="35589" x="9031288" y="3209925"/>
          <p14:tracePt t="35596" x="8996363" y="3200400"/>
          <p14:tracePt t="35604" x="8964613" y="3187700"/>
          <p14:tracePt t="35610" x="8937625" y="3187700"/>
          <p14:tracePt t="35618" x="8910638" y="3178175"/>
          <p14:tracePt t="35624" x="8883650" y="3178175"/>
          <p14:tracePt t="35632" x="8848725" y="3178175"/>
          <p14:tracePt t="35639" x="8839200" y="3178175"/>
          <p14:tracePt t="35646" x="8816975" y="3178175"/>
          <p14:tracePt t="35653" x="8807450" y="3178175"/>
          <p14:tracePt t="35660" x="8785225" y="3178175"/>
          <p14:tracePt t="35668" x="8775700" y="3178175"/>
          <p14:tracePt t="35675" x="8772525" y="3178175"/>
          <p14:tracePt t="35682" x="8758238" y="3178175"/>
          <p14:tracePt t="35689" x="8753475" y="3178175"/>
          <p14:tracePt t="35696" x="8750300" y="3178175"/>
          <p14:tracePt t="35703" x="8740775" y="3178175"/>
          <p14:tracePt t="35710" x="8736013" y="3178175"/>
          <p14:tracePt t="35718" x="8726488" y="3178175"/>
          <p14:tracePt t="35725" x="8723313" y="3178175"/>
          <p14:tracePt t="35733" x="8718550" y="3178175"/>
          <p14:tracePt t="35753" x="8713788" y="3178175"/>
          <p14:tracePt t="47340" x="8740775" y="3173413"/>
          <p14:tracePt t="47347" x="8780463" y="3163888"/>
          <p14:tracePt t="47354" x="8816975" y="3163888"/>
          <p14:tracePt t="47362" x="8856663" y="3155950"/>
          <p14:tracePt t="47369" x="8883650" y="3155950"/>
          <p14:tracePt t="47376" x="8910638" y="3151188"/>
          <p14:tracePt t="47384" x="8937625" y="3151188"/>
          <p14:tracePt t="47390" x="8964613" y="3151188"/>
          <p14:tracePt t="47398" x="8991600" y="3151188"/>
          <p14:tracePt t="47404" x="9018588" y="3151188"/>
          <p14:tracePt t="47413" x="9036050" y="3141663"/>
          <p14:tracePt t="47419" x="9063038" y="3141663"/>
          <p14:tracePt t="47427" x="9090025" y="3141663"/>
          <p14:tracePt t="47434" x="9126538" y="3141663"/>
          <p14:tracePt t="47441" x="9166225" y="3136900"/>
          <p14:tracePt t="47447" x="9170988" y="3136900"/>
          <p14:tracePt t="47455" x="9237663" y="3128963"/>
          <p14:tracePt t="47462" x="9296400" y="3119438"/>
          <p14:tracePt t="47469" x="9336088" y="3119438"/>
          <p14:tracePt t="47477" x="9399588" y="3101975"/>
          <p14:tracePt t="47484" x="9458325" y="3101975"/>
          <p14:tracePt t="47490" x="9485313" y="3101975"/>
          <p14:tracePt t="47499" x="9529763" y="3101975"/>
          <p14:tracePt t="47505" x="9547225" y="3101975"/>
          <p14:tracePt t="47513" x="9574213" y="3101975"/>
          <p14:tracePt t="47519" x="9610725" y="3101975"/>
          <p14:tracePt t="47526" x="9637713" y="3101975"/>
          <p14:tracePt t="47534" x="9659938" y="3097213"/>
          <p14:tracePt t="47541" x="9704388" y="3097213"/>
          <p14:tracePt t="47549" x="9753600" y="3097213"/>
          <p14:tracePt t="47555" x="9780588" y="3087688"/>
          <p14:tracePt t="47562" x="9829800" y="3087688"/>
          <p14:tracePt t="47569" x="9866313" y="3087688"/>
          <p14:tracePt t="47577" x="9915525" y="3087688"/>
          <p14:tracePt t="47584" x="9942513" y="3087688"/>
          <p14:tracePt t="47591" x="9977438" y="3079750"/>
          <p14:tracePt t="47599" x="9994900" y="3079750"/>
          <p14:tracePt t="47605" x="10018713" y="3079750"/>
          <p14:tracePt t="47613" x="10026650" y="3079750"/>
          <p14:tracePt t="47620" x="10045700" y="3079750"/>
          <p14:tracePt t="47627" x="10058400" y="3079750"/>
          <p14:tracePt t="47634" x="10063163" y="3079750"/>
          <p14:tracePt t="47641" x="10075863" y="3079750"/>
          <p14:tracePt t="47649" x="10080625" y="3079750"/>
          <p14:tracePt t="47656" x="10098088" y="3079750"/>
          <p14:tracePt t="47663" x="10102850" y="3079750"/>
          <p14:tracePt t="47670" x="10112375" y="3079750"/>
          <p14:tracePt t="47677" x="10125075" y="3079750"/>
          <p14:tracePt t="47684" x="10134600" y="3079750"/>
          <p14:tracePt t="47692" x="10152063" y="3079750"/>
          <p14:tracePt t="47699" x="10166350" y="3079750"/>
          <p14:tracePt t="47706" x="10179050" y="3079750"/>
          <p14:tracePt t="47713" x="10188575" y="3079750"/>
          <p14:tracePt t="47720" x="10201275" y="3087688"/>
          <p14:tracePt t="47727" x="10220325" y="3087688"/>
          <p14:tracePt t="47735" x="10233025" y="3087688"/>
          <p14:tracePt t="47744" x="10237788" y="3092450"/>
          <p14:tracePt t="47749" x="10242550" y="3092450"/>
          <p14:tracePt t="47756" x="10250488" y="3092450"/>
          <p14:tracePt t="47764" x="10274300" y="3092450"/>
          <p14:tracePt t="47770" x="10287000" y="3106738"/>
          <p14:tracePt t="47777" x="10296525" y="3106738"/>
          <p14:tracePt t="47785" x="10309225" y="3106738"/>
          <p14:tracePt t="47794" x="10336213" y="3111500"/>
          <p14:tracePt t="47800" x="10353675" y="3119438"/>
          <p14:tracePt t="47806" x="10375900" y="3124200"/>
          <p14:tracePt t="47813" x="10380663" y="3124200"/>
          <p14:tracePt t="47820" x="10399713" y="3124200"/>
          <p14:tracePt t="47827" x="10407650" y="3124200"/>
          <p14:tracePt t="47835" x="10412413" y="3124200"/>
          <p14:tracePt t="47843" x="10417175" y="3124200"/>
          <p14:tracePt t="47850" x="10426700" y="3124200"/>
          <p14:tracePt t="47892" x="10429875" y="3124200"/>
          <p14:tracePt t="47959" x="10429875" y="3128963"/>
          <p14:tracePt t="48036" x="10429875" y="3136900"/>
          <p14:tracePt t="60196" x="10421938" y="3155950"/>
          <p14:tracePt t="60203" x="10264775" y="3384550"/>
          <p14:tracePt t="60210" x="10179050" y="3487738"/>
          <p14:tracePt t="60219" x="10080625" y="3598863"/>
          <p14:tracePt t="60225" x="9982200" y="3711575"/>
          <p14:tracePt t="60232" x="9817100" y="3930650"/>
          <p14:tracePt t="60240" x="9758363" y="4033838"/>
          <p14:tracePt t="60246" x="9699625" y="4102100"/>
          <p14:tracePt t="60253" x="9618663" y="4203700"/>
          <p14:tracePt t="60260" x="9561513" y="4249738"/>
          <p14:tracePt t="60269" x="9507538" y="4294188"/>
          <p14:tracePt t="60275" x="9488488" y="4316413"/>
          <p14:tracePt t="60283" x="9448800" y="4330700"/>
          <p14:tracePt t="60290" x="9436100" y="4338638"/>
          <p14:tracePt t="60296" x="9421813" y="4348163"/>
          <p14:tracePt t="60303" x="9409113" y="4356100"/>
          <p14:tracePt t="60310" x="9390063" y="4360863"/>
          <p14:tracePt t="60319" x="9385300" y="4360863"/>
          <p14:tracePt t="60325" x="9382125" y="4360863"/>
          <p14:tracePt t="60332" x="9372600" y="4360863"/>
          <p14:tracePt t="60340" x="9367838" y="4360863"/>
          <p14:tracePt t="60346" x="9363075" y="4360863"/>
          <p14:tracePt t="60358" x="9359900" y="4360863"/>
          <p14:tracePt t="60361" x="9355138" y="4360863"/>
          <p14:tracePt t="60368" x="9340850" y="4360863"/>
          <p14:tracePt t="60375" x="9336088" y="4360863"/>
          <p14:tracePt t="60382" x="9332913" y="4360863"/>
          <p14:tracePt t="60390" x="9328150" y="4360863"/>
          <p14:tracePt t="60396" x="9323388" y="4360863"/>
          <p14:tracePt t="60404" x="9318625" y="4360863"/>
          <p14:tracePt t="60411" x="9313863" y="4360863"/>
          <p14:tracePt t="60418" x="9305925" y="4360863"/>
          <p14:tracePt t="60425" x="9301163" y="4360863"/>
          <p14:tracePt t="60433" x="9291638" y="4360863"/>
          <p14:tracePt t="60440" x="9286875" y="4360863"/>
          <p14:tracePt t="60448" x="9283700" y="4360863"/>
          <p14:tracePt t="60454" x="9269413" y="4360863"/>
          <p14:tracePt t="60461" x="9264650" y="4360863"/>
          <p14:tracePt t="60468" x="9256713" y="4360863"/>
          <p14:tracePt t="60475" x="9232900" y="4360863"/>
          <p14:tracePt t="60482" x="9224963" y="4360863"/>
          <p14:tracePt t="60490" x="9210675" y="4360863"/>
          <p14:tracePt t="60498" x="9202738" y="4360863"/>
          <p14:tracePt t="60504" x="9188450" y="4360863"/>
          <p14:tracePt t="60511" x="9183688" y="4360863"/>
          <p14:tracePt t="60518" x="9175750" y="4360863"/>
          <p14:tracePt t="60525" x="9166225" y="4360863"/>
          <p14:tracePt t="60533" x="9161463" y="4360863"/>
          <p14:tracePt t="60540" x="9156700" y="4360863"/>
          <p14:tracePt t="60548" x="9153525" y="4360863"/>
          <p14:tracePt t="60554" x="9148763" y="4360863"/>
          <p14:tracePt t="60561" x="9144000" y="4360863"/>
          <p14:tracePt t="60569" x="9139238" y="4360863"/>
          <p14:tracePt t="60576" x="9131300" y="4360863"/>
          <p14:tracePt t="60583" x="9121775" y="4360863"/>
          <p14:tracePt t="60590" x="9117013" y="4360863"/>
          <p14:tracePt t="60597" x="9112250" y="4360863"/>
          <p14:tracePt t="60605" x="9107488" y="4360863"/>
          <p14:tracePt t="60611" x="9099550" y="4360863"/>
          <p14:tracePt t="60619" x="9094788" y="4360863"/>
          <p14:tracePt t="60626" x="9090025" y="4360863"/>
          <p14:tracePt t="60633" x="9085263" y="4360863"/>
          <p14:tracePt t="60641" x="9080500" y="4360863"/>
          <p14:tracePt t="60647" x="9067800" y="4360863"/>
          <p14:tracePt t="60655" x="9063038" y="4360863"/>
          <p14:tracePt t="60662" x="9058275" y="4360863"/>
          <p14:tracePt t="60670" x="9055100" y="4360863"/>
          <p14:tracePt t="60677" x="9050338" y="4360863"/>
          <p14:tracePt t="60683" x="9045575" y="4360863"/>
          <p14:tracePt t="60690" x="9040813" y="4360863"/>
          <p14:tracePt t="60700" x="9036050" y="4360863"/>
          <p14:tracePt t="60705" x="9028113" y="4360863"/>
          <p14:tracePt t="60712" x="9018588" y="4360863"/>
          <p14:tracePt t="60719" x="9013825" y="4360863"/>
          <p14:tracePt t="60726" x="9009063" y="4360863"/>
          <p14:tracePt t="60776" x="9004300" y="4360863"/>
          <p14:tracePt t="60906" x="9009063" y="4365625"/>
          <p14:tracePt t="60913" x="9013825" y="4365625"/>
          <p14:tracePt t="60920" x="9023350" y="4365625"/>
          <p14:tracePt t="73661" x="9031288" y="4365625"/>
          <p14:tracePt t="73668" x="9036050" y="4365625"/>
          <p14:tracePt t="73682" x="9040813" y="4360863"/>
          <p14:tracePt t="73690" x="9045575" y="4360863"/>
          <p14:tracePt t="73697" x="9050338" y="4360863"/>
          <p14:tracePt t="73711" x="9055100" y="4356100"/>
          <p14:tracePt t="73719" x="9058275" y="4356100"/>
          <p14:tracePt t="73725" x="9063038" y="4356100"/>
          <p14:tracePt t="73740" x="9077325" y="4352925"/>
          <p14:tracePt t="73748" x="9080500" y="4352925"/>
          <p14:tracePt t="73755" x="9085263" y="4348163"/>
          <p14:tracePt t="73761" x="9090025" y="4338638"/>
          <p14:tracePt t="73768" x="9104313" y="4338638"/>
          <p14:tracePt t="73776" x="9107488" y="4338638"/>
          <p14:tracePt t="73782" x="9117013" y="4333875"/>
          <p14:tracePt t="73790" x="9139238" y="4330700"/>
          <p14:tracePt t="73797" x="9153525" y="4316413"/>
          <p14:tracePt t="73804" x="9161463" y="4316413"/>
          <p14:tracePt t="73811" x="9175750" y="4306888"/>
          <p14:tracePt t="73819" x="9193213" y="4303713"/>
          <p14:tracePt t="73826" x="9207500" y="4298950"/>
          <p14:tracePt t="73834" x="9229725" y="4289425"/>
          <p14:tracePt t="73840" x="9237663" y="4284663"/>
          <p14:tracePt t="73848" x="9251950" y="4276725"/>
          <p14:tracePt t="73855" x="9278938" y="4271963"/>
          <p14:tracePt t="73861" x="9291638" y="4267200"/>
          <p14:tracePt t="73869" x="9301163" y="4267200"/>
          <p14:tracePt t="73876" x="9332913" y="4249738"/>
          <p14:tracePt t="73883" x="9350375" y="4249738"/>
          <p14:tracePt t="73898" x="9409113" y="4230688"/>
          <p14:tracePt t="73905" x="9436100" y="4222750"/>
          <p14:tracePt t="73911" x="9453563" y="4217988"/>
          <p14:tracePt t="73919" x="9488488" y="4217988"/>
          <p14:tracePt t="73926" x="9520238" y="4208463"/>
          <p14:tracePt t="73934" x="9569450" y="4200525"/>
          <p14:tracePt t="73940" x="9610725" y="4181475"/>
          <p14:tracePt t="73948" x="9664700" y="4159250"/>
          <p14:tracePt t="73955" x="9690100" y="4151313"/>
          <p14:tracePt t="73962" x="9731375" y="4141788"/>
          <p14:tracePt t="73970" x="9748838" y="4137025"/>
          <p14:tracePt t="73976" x="9766300" y="4127500"/>
          <p14:tracePt t="73984" x="9807575" y="4124325"/>
          <p14:tracePt t="73991" x="9834563" y="4114800"/>
          <p14:tracePt t="73998" x="9883775" y="4105275"/>
          <p14:tracePt t="74005" x="9901238" y="4105275"/>
          <p14:tracePt t="74012" x="9950450" y="4083050"/>
          <p14:tracePt t="74020" x="9991725" y="4075113"/>
          <p14:tracePt t="74026" x="10040938" y="4056063"/>
          <p14:tracePt t="74035" x="10112375" y="4048125"/>
          <p14:tracePt t="74041" x="10166350" y="4038600"/>
          <p14:tracePt t="74048" x="10237788" y="4021138"/>
          <p14:tracePt t="74055" x="10313988" y="4002088"/>
          <p14:tracePt t="74064" x="10385425" y="3984625"/>
          <p14:tracePt t="74070" x="10426700" y="3975100"/>
          <p14:tracePt t="74077" x="10461625" y="3975100"/>
          <p14:tracePt t="74084" x="10483850" y="3971925"/>
          <p14:tracePt t="74090" x="10502900" y="3962400"/>
          <p14:tracePt t="74098" x="10537825" y="3962400"/>
          <p14:tracePt t="74106" x="10552113" y="3957638"/>
          <p14:tracePt t="74114" x="10569575" y="3957638"/>
          <p14:tracePt t="74120" x="10604500" y="3957638"/>
          <p14:tracePt t="74127" x="10618788" y="3957638"/>
          <p14:tracePt t="74134" x="10628313" y="3957638"/>
          <p14:tracePt t="74141" x="10631488" y="3957638"/>
          <p14:tracePt t="74155" x="10636250" y="3957638"/>
          <p14:tracePt t="74163" x="10636250" y="3952875"/>
          <p14:tracePt t="74177" x="10636250" y="3949700"/>
          <p14:tracePt t="74191" x="10636250" y="3935413"/>
          <p14:tracePt t="74206" x="10636250" y="3930650"/>
          <p14:tracePt t="74214" x="10636250" y="3925888"/>
          <p14:tracePt t="74220" x="10636250" y="3922713"/>
          <p14:tracePt t="74227" x="10636250" y="3908425"/>
          <p14:tracePt t="74234" x="10636250" y="3903663"/>
          <p14:tracePt t="74241" x="10636250" y="3895725"/>
          <p14:tracePt t="74249" x="10636250" y="3876675"/>
          <p14:tracePt t="74256" x="10628313" y="3846513"/>
          <p14:tracePt t="74264" x="10623550" y="3836988"/>
          <p14:tracePt t="74271" x="10614025" y="3778250"/>
          <p14:tracePt t="74277" x="10596563" y="3694113"/>
          <p14:tracePt t="74285" x="10579100" y="3652838"/>
          <p14:tracePt t="74292" x="10555288" y="3598863"/>
          <p14:tracePt t="74299" x="10533063" y="3527425"/>
          <p14:tracePt t="74306" x="10528300" y="3487738"/>
          <p14:tracePt t="74315" x="10510838" y="3424238"/>
          <p14:tracePt t="74321" x="10493375" y="3392488"/>
          <p14:tracePt t="74328" x="10479088" y="3343275"/>
          <p14:tracePt t="74336" x="10471150" y="3303588"/>
          <p14:tracePt t="74341" x="10461625" y="3286125"/>
          <p14:tracePt t="74350" x="10456863" y="3271838"/>
          <p14:tracePt t="74356" x="10452100" y="3259138"/>
          <p14:tracePt t="74364" x="10452100" y="3249613"/>
          <p14:tracePt t="74371" x="10452100" y="3244850"/>
          <p14:tracePt t="74378" x="10452100" y="3232150"/>
          <p14:tracePt t="74392" x="10452100" y="3227388"/>
          <p14:tracePt t="74400" x="10452100" y="3222625"/>
          <p14:tracePt t="74407" x="10452100" y="3217863"/>
          <p14:tracePt t="74413" x="10452100" y="3213100"/>
          <p14:tracePt t="74429" x="10452100" y="3205163"/>
          <p14:tracePt t="74442" x="10452100" y="3200400"/>
          <p14:tracePt t="74450" x="10456863" y="3195638"/>
          <p14:tracePt t="83649" x="10402888" y="3173413"/>
          <p14:tracePt t="83656" x="10282238" y="3146425"/>
          <p14:tracePt t="83662" x="10171113" y="3084513"/>
          <p14:tracePt t="83670" x="10058400" y="3030538"/>
          <p14:tracePt t="83679" x="9888538" y="2935288"/>
          <p14:tracePt t="83685" x="9744075" y="2851150"/>
          <p14:tracePt t="83691" x="9458325" y="2676525"/>
          <p14:tracePt t="83699" x="9148763" y="2497138"/>
          <p14:tracePt t="83706" x="8789988" y="2308225"/>
          <p14:tracePt t="83713" x="8470900" y="2057400"/>
          <p14:tracePt t="83721" x="7937500" y="1735138"/>
          <p14:tracePt t="83730" x="7526338" y="1447800"/>
          <p14:tracePt t="83734" x="6951663" y="1143000"/>
          <p14:tracePt t="83741" x="6445250" y="801688"/>
          <p14:tracePt t="83750" x="6086475" y="596900"/>
          <p14:tracePt t="83756" x="5634038" y="344488"/>
          <p14:tracePt t="83763" x="5267325" y="98425"/>
          <p14:tracePt t="84973" x="8234363" y="36513"/>
          <p14:tracePt t="84973" x="8193088" y="80963"/>
          <p14:tracePt t="84973" x="8143875" y="139700"/>
          <p14:tracePt t="84973" x="8099425" y="192088"/>
          <p14:tracePt t="84973" x="8054975" y="255588"/>
          <p14:tracePt t="84973" x="8027988" y="300038"/>
          <p14:tracePt t="84973" x="7983538" y="344488"/>
          <p14:tracePt t="84973" x="7951788" y="385763"/>
          <p14:tracePt t="84973" x="7942263" y="398463"/>
          <p14:tracePt t="84973" x="7934325" y="403225"/>
          <p14:tracePt t="84973" x="7880350" y="493713"/>
          <p14:tracePt t="84973" x="7870825" y="511175"/>
          <p14:tracePt t="84973" x="8099425" y="469900"/>
          <p14:tracePt t="84973" x="8315325" y="417513"/>
          <p14:tracePt t="84973" x="8521700" y="336550"/>
          <p14:tracePt t="84973" x="8745538" y="250825"/>
          <p14:tracePt t="84973" x="9013825" y="174625"/>
          <p14:tracePt t="84973" x="9283700" y="85725"/>
          <p14:tracePt t="84973" x="9596438" y="4763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958F468F-D298-482E-AFBF-FC97624C8A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4126" y="179614"/>
            <a:ext cx="9349483" cy="807720"/>
          </a:xfrm>
        </p:spPr>
        <p:txBody>
          <a:bodyPr/>
          <a:lstStyle/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Deleterious germline</a:t>
            </a:r>
            <a:r>
              <a:rPr lang="en-GB" sz="2400" i="1" dirty="0">
                <a:latin typeface="Calibri" panose="020F0502020204030204" pitchFamily="34" charset="0"/>
                <a:cs typeface="Calibri" panose="020F0502020204030204" pitchFamily="34" charset="0"/>
              </a:rPr>
              <a:t> BRCA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mutations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210E311-6D46-4021-821B-A5284C5CCC71}"/>
              </a:ext>
            </a:extLst>
          </p:cNvPr>
          <p:cNvSpPr txBox="1"/>
          <p:nvPr/>
        </p:nvSpPr>
        <p:spPr>
          <a:xfrm>
            <a:off x="277403" y="1537175"/>
            <a:ext cx="1141645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Carriers of d</a:t>
            </a:r>
            <a:r>
              <a:rPr lang="en-US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eleterious g</a:t>
            </a:r>
            <a:r>
              <a:rPr lang="en-US" b="1" i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BRCA1/2</a:t>
            </a:r>
            <a:r>
              <a:rPr lang="en-US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mutations</a:t>
            </a:r>
          </a:p>
          <a:p>
            <a:pPr marL="285750" indent="-285750" algn="just">
              <a:buFontTx/>
              <a:buChar char="-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 life-time risk for cancers</a:t>
            </a:r>
          </a:p>
          <a:p>
            <a:pPr algn="just"/>
            <a:endParaRPr lang="en-US" sz="1700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1700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1700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1700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1700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1700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1700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1700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Incidence of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BRCA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mutations in PDAC patients</a:t>
            </a:r>
          </a:p>
          <a:p>
            <a:pPr marL="285750" indent="-285750" algn="just">
              <a:buFontTx/>
              <a:buChar char="-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approx. 7.5% (POLO trial, n=3315)</a:t>
            </a:r>
            <a:endParaRPr lang="en-US" baseline="30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varies regionally (e.g. 12% in Israel, up to 19% in Ashkenazi Jewish ancestries)</a:t>
            </a:r>
            <a:endParaRPr lang="en-US" baseline="30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frequent mutation in familial PDAC </a:t>
            </a:r>
            <a:endParaRPr lang="en-US" sz="17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17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17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/>
            <a:endParaRPr lang="en-US" baseline="30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C27AF13-F9D0-4BCD-9751-3A318C36AD17}"/>
              </a:ext>
            </a:extLst>
          </p:cNvPr>
          <p:cNvSpPr txBox="1"/>
          <p:nvPr/>
        </p:nvSpPr>
        <p:spPr>
          <a:xfrm>
            <a:off x="4941871" y="6211669"/>
            <a:ext cx="7250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Golan et al., NJEM 2019</a:t>
            </a:r>
          </a:p>
          <a:p>
            <a:pPr algn="r"/>
            <a:r>
              <a:rPr lang="de-DE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NCCN Guidelines </a:t>
            </a:r>
            <a:r>
              <a:rPr lang="de-DE" sz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Pancreatic</a:t>
            </a:r>
            <a:r>
              <a:rPr lang="de-DE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Adenocarcinoma</a:t>
            </a:r>
            <a:r>
              <a:rPr lang="de-DE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Version 2.2021</a:t>
            </a:r>
          </a:p>
          <a:p>
            <a:pPr algn="r"/>
            <a:r>
              <a:rPr lang="de-DE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NCCN Guidelines </a:t>
            </a:r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Genetic/High Risk Assessment: Breast, Ovarian and Pancreatic Version 1.2022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FEE8B3BF-1308-44EB-BF7C-8BFA3A0E92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432367"/>
              </p:ext>
            </p:extLst>
          </p:nvPr>
        </p:nvGraphicFramePr>
        <p:xfrm>
          <a:off x="4255226" y="2404129"/>
          <a:ext cx="3132181" cy="14229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6089">
                  <a:extLst>
                    <a:ext uri="{9D8B030D-6E8A-4147-A177-3AD203B41FA5}">
                      <a16:colId xmlns:a16="http://schemas.microsoft.com/office/drawing/2014/main" val="2758933667"/>
                    </a:ext>
                  </a:extLst>
                </a:gridCol>
                <a:gridCol w="783046">
                  <a:extLst>
                    <a:ext uri="{9D8B030D-6E8A-4147-A177-3AD203B41FA5}">
                      <a16:colId xmlns:a16="http://schemas.microsoft.com/office/drawing/2014/main" val="1435746966"/>
                    </a:ext>
                  </a:extLst>
                </a:gridCol>
                <a:gridCol w="783046">
                  <a:extLst>
                    <a:ext uri="{9D8B030D-6E8A-4147-A177-3AD203B41FA5}">
                      <a16:colId xmlns:a16="http://schemas.microsoft.com/office/drawing/2014/main" val="1658334886"/>
                    </a:ext>
                  </a:extLst>
                </a:gridCol>
              </a:tblGrid>
              <a:tr h="28459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Cancer Type</a:t>
                      </a:r>
                      <a:endParaRPr lang="en-US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tx2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Absolute Risk</a:t>
                      </a:r>
                      <a:endParaRPr lang="en-US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tx2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2916821"/>
                  </a:ext>
                </a:extLst>
              </a:tr>
              <a:tr h="2845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BRCA1</a:t>
                      </a:r>
                    </a:p>
                  </a:txBody>
                  <a:tcPr marL="4763" marR="4763" marT="4763" marB="0" anchor="b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BRCA2</a:t>
                      </a:r>
                    </a:p>
                  </a:txBody>
                  <a:tcPr marL="4763" marR="4763" marT="4763" marB="0" anchor="b">
                    <a:solidFill>
                      <a:schemeClr val="tx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190999"/>
                  </a:ext>
                </a:extLst>
              </a:tr>
              <a:tr h="2845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Breast</a:t>
                      </a:r>
                      <a:endParaRPr lang="en-US" sz="16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&gt;60%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&gt;60%</a:t>
                      </a:r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tx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892568"/>
                  </a:ext>
                </a:extLst>
              </a:tr>
              <a:tr h="2845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Ovarian</a:t>
                      </a:r>
                      <a:endParaRPr lang="en-US" sz="16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39-58%</a:t>
                      </a:r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13-29%</a:t>
                      </a:r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tx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401130"/>
                  </a:ext>
                </a:extLst>
              </a:tr>
              <a:tr h="2845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Pancreatic</a:t>
                      </a:r>
                      <a:endParaRPr lang="en-US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&lt;5%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tx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5-10%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tx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904140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4855682-0621-4ACC-ABD2-25A86606D3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357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53"/>
    </mc:Choice>
    <mc:Fallback xmlns="">
      <p:transition spd="slow" advTm="39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958F468F-D298-482E-AFBF-FC97624C8A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4126" y="179614"/>
            <a:ext cx="9349483" cy="807720"/>
          </a:xfrm>
        </p:spPr>
        <p:txBody>
          <a:bodyPr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Homologous recombination repair deficiency (HRD) beyond </a:t>
            </a:r>
            <a:r>
              <a:rPr lang="en-GB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BRCA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C27AF13-F9D0-4BCD-9751-3A318C36AD17}"/>
              </a:ext>
            </a:extLst>
          </p:cNvPr>
          <p:cNvSpPr txBox="1"/>
          <p:nvPr/>
        </p:nvSpPr>
        <p:spPr>
          <a:xfrm>
            <a:off x="5840361" y="6211669"/>
            <a:ext cx="6410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Perkhofer</a:t>
            </a:r>
            <a:r>
              <a:rPr lang="de-DE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GUT 2021</a:t>
            </a:r>
          </a:p>
          <a:p>
            <a:pPr algn="r"/>
            <a:r>
              <a:rPr lang="de-DE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NCCN Guidelines </a:t>
            </a:r>
            <a:r>
              <a:rPr lang="de-DE" sz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Pancreatic</a:t>
            </a:r>
            <a:r>
              <a:rPr lang="de-DE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Adenocarcinoma</a:t>
            </a:r>
            <a:r>
              <a:rPr lang="de-DE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Version 2.2021</a:t>
            </a:r>
          </a:p>
          <a:p>
            <a:pPr algn="r"/>
            <a:r>
              <a:rPr lang="de-DE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NCCN Guidelines </a:t>
            </a:r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Genetic/High Risk Assessment: Breast, Ovarian and Pancreatic Version 1.2022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E3C8EA4-0FD8-4B76-9A9B-2476C086733A}"/>
              </a:ext>
            </a:extLst>
          </p:cNvPr>
          <p:cNvSpPr txBox="1"/>
          <p:nvPr/>
        </p:nvSpPr>
        <p:spPr>
          <a:xfrm>
            <a:off x="303944" y="1312916"/>
            <a:ext cx="11584112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Somatic or germline mutations of DNA damage repair (DDR) genes are found in up to 20% of PDAC patients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cluster particularly in familial PDAC</a:t>
            </a:r>
          </a:p>
          <a:p>
            <a:pPr algn="just"/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Familial PDAC</a:t>
            </a:r>
          </a:p>
          <a:p>
            <a:pPr marL="285750" indent="-285750" algn="just">
              <a:buFontTx/>
              <a:buChar char="-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definition at least two first-degree relatives affected by PDAC</a:t>
            </a:r>
          </a:p>
          <a:p>
            <a:pPr marL="285750" indent="-285750" algn="just">
              <a:buFontTx/>
              <a:buChar char="-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accounts for up to 10% of all PDAC cases</a:t>
            </a:r>
          </a:p>
          <a:p>
            <a:pPr marL="285750" indent="-285750" algn="just">
              <a:buFontTx/>
              <a:buChar char="-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10-20% of patients have an identifiable germline mutation </a:t>
            </a:r>
          </a:p>
          <a:p>
            <a:pPr marL="742950" lvl="1" indent="-285750" algn="just">
              <a:buFontTx/>
              <a:buChar char="-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commonly in DDR genes, e.g., </a:t>
            </a:r>
            <a:r>
              <a:rPr lang="en-US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BRCA1/2, ATM, PALB2,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STK11</a:t>
            </a:r>
          </a:p>
          <a:p>
            <a:pPr marL="742950" lvl="1" indent="-285750" algn="just">
              <a:buFontTx/>
              <a:buChar char="-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mismatch repair genes, e.g., </a:t>
            </a:r>
            <a:r>
              <a:rPr lang="en-US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MLH1, MSH2, MSH6, PMS2</a:t>
            </a:r>
          </a:p>
          <a:p>
            <a:pPr marL="742950" lvl="1" indent="-285750" algn="just">
              <a:buFontTx/>
              <a:buChar char="-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classical cancer susceptibility genes, e.g. </a:t>
            </a:r>
            <a:r>
              <a:rPr lang="en-US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CDKN2A, TP53</a:t>
            </a:r>
            <a:endParaRPr lang="en-US" sz="1700" baseline="30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/>
            <a:endParaRPr lang="en-US" baseline="30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FF75764-701C-41EA-9FD1-5D782E1AEE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1478" y="1643279"/>
            <a:ext cx="7389748" cy="290141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7FDDB26-7979-4E14-91D7-D46082FB52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395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72"/>
    </mc:Choice>
    <mc:Fallback xmlns="">
      <p:transition spd="slow" advTm="57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471" x="4795838" y="58738"/>
          <p14:tracePt t="15478" x="4813300" y="120650"/>
          <p14:tracePt t="15485" x="4854575" y="188913"/>
          <p14:tracePt t="15492" x="4872038" y="282575"/>
          <p14:tracePt t="15500" x="4889500" y="336550"/>
          <p14:tracePt t="15509" x="4889500" y="354013"/>
          <p14:tracePt t="15515" x="4943475" y="542925"/>
          <p14:tracePt t="15521" x="4953000" y="592138"/>
          <p14:tracePt t="15528" x="4984750" y="698500"/>
          <p14:tracePt t="15536" x="5016500" y="874713"/>
          <p14:tracePt t="15543" x="5068888" y="1089025"/>
          <p14:tracePt t="15550" x="5092700" y="1174750"/>
          <p14:tracePt t="15558" x="5110163" y="1273175"/>
          <p14:tracePt t="15565" x="5145088" y="1497013"/>
          <p14:tracePt t="15571" x="5168900" y="1582738"/>
          <p14:tracePt t="15579" x="5194300" y="1703388"/>
          <p14:tracePt t="15586" x="5203825" y="1789113"/>
          <p14:tracePt t="15593" x="5221288" y="1838325"/>
          <p14:tracePt t="15600" x="5230813" y="1936750"/>
          <p14:tracePt t="15608" x="5267325" y="2074863"/>
          <p14:tracePt t="15614" x="5284788" y="2170113"/>
          <p14:tracePt t="15621" x="5302250" y="2222500"/>
          <p14:tracePt t="15629" x="5311775" y="2286000"/>
          <p14:tracePt t="15636" x="5321300" y="2371725"/>
          <p14:tracePt t="15643" x="5338763" y="2420938"/>
          <p14:tracePt t="15650" x="5370513" y="2559050"/>
          <p14:tracePt t="15658" x="5378450" y="2654300"/>
          <p14:tracePt t="15665" x="5387975" y="2730500"/>
          <p14:tracePt t="15672" x="5397500" y="2787650"/>
          <p14:tracePt t="15679" x="5405438" y="2841625"/>
          <p14:tracePt t="15686" x="5410200" y="2878138"/>
          <p14:tracePt t="15694" x="5419725" y="2917825"/>
          <p14:tracePt t="15700" x="5427663" y="2959100"/>
          <p14:tracePt t="15708" x="5427663" y="2967038"/>
          <p14:tracePt t="15716" x="5437188" y="3052763"/>
          <p14:tracePt t="15722" x="5437188" y="3087688"/>
          <p14:tracePt t="15730" x="5449888" y="3119438"/>
          <p14:tracePt t="15736" x="5449888" y="3168650"/>
          <p14:tracePt t="15744" x="5449888" y="3187700"/>
          <p14:tracePt t="15750" x="5449888" y="3205163"/>
          <p14:tracePt t="15758" x="5449888" y="3227388"/>
          <p14:tracePt t="15765" x="5449888" y="3236913"/>
          <p14:tracePt t="15772" x="5449888" y="3240088"/>
          <p14:tracePt t="15780" x="5454650" y="3259138"/>
          <p14:tracePt t="15786" x="5454650" y="3286125"/>
          <p14:tracePt t="15793" x="5454650" y="3298825"/>
          <p14:tracePt t="15801" x="5454650" y="3308350"/>
          <p14:tracePt t="15808" x="5454650" y="3316288"/>
          <p14:tracePt t="15815" x="5454650" y="3321050"/>
          <p14:tracePt t="15823" x="5454650" y="3325813"/>
          <p14:tracePt t="15830" x="5454650" y="3343275"/>
          <p14:tracePt t="15837" x="5454650" y="3352800"/>
          <p14:tracePt t="15844" x="5454650" y="3365500"/>
          <p14:tracePt t="15851" x="5454650" y="3370263"/>
          <p14:tracePt t="15858" x="5454650" y="3375025"/>
          <p14:tracePt t="15866" x="5454650" y="3392488"/>
          <p14:tracePt t="15873" x="5454650" y="3402013"/>
          <p14:tracePt t="15880" x="5454650" y="3424238"/>
          <p14:tracePt t="15894" x="5454650" y="3438525"/>
          <p14:tracePt t="15901" x="5454650" y="3460750"/>
          <p14:tracePt t="15909" x="5454650" y="3465513"/>
          <p14:tracePt t="15915" x="5454650" y="3473450"/>
          <p14:tracePt t="15923" x="5454650" y="3478213"/>
          <p14:tracePt t="15930" x="5446713" y="3487738"/>
          <p14:tracePt t="15936" x="5441950" y="3492500"/>
          <p14:tracePt t="15944" x="5441950" y="3509963"/>
          <p14:tracePt t="15951" x="5432425" y="3514725"/>
          <p14:tracePt t="15959" x="5432425" y="3517900"/>
          <p14:tracePt t="15966" x="5427663" y="3522663"/>
          <p14:tracePt t="15974" x="5427663" y="3527425"/>
          <p14:tracePt t="15980" x="5422900" y="3532188"/>
          <p14:tracePt t="15994" x="5422900" y="3536950"/>
          <p14:tracePt t="16001" x="5419725" y="3544888"/>
          <p14:tracePt t="16009" x="5414963" y="3549650"/>
          <p14:tracePt t="16025" x="5410200" y="3559175"/>
          <p14:tracePt t="16030" x="5410200" y="3563938"/>
          <p14:tracePt t="16037" x="5400675" y="3568700"/>
          <p14:tracePt t="16053" x="5392738" y="3568700"/>
          <p14:tracePt t="16059" x="5392738" y="3576638"/>
          <p14:tracePt t="16067" x="5387975" y="3581400"/>
          <p14:tracePt t="16081" x="5383213" y="3586163"/>
          <p14:tracePt t="16087" x="5383213" y="3590925"/>
          <p14:tracePt t="16095" x="5378450" y="3590925"/>
          <p14:tracePt t="16102" x="5370513" y="3590925"/>
          <p14:tracePt t="16109" x="5370513" y="3594100"/>
          <p14:tracePt t="16116" x="5365750" y="3594100"/>
          <p14:tracePt t="16125" x="5365750" y="3598863"/>
          <p14:tracePt t="16145" x="5360988" y="3613150"/>
          <p14:tracePt t="16152" x="5356225" y="3617913"/>
          <p14:tracePt t="16159" x="5351463" y="3617913"/>
          <p14:tracePt t="16175" x="5346700" y="3617913"/>
          <p14:tracePt t="16181" x="5334000" y="3617913"/>
          <p14:tracePt t="16187" x="5329238" y="3617913"/>
          <p14:tracePt t="16195" x="5324475" y="3617913"/>
          <p14:tracePt t="16209" x="5321300" y="3617913"/>
          <p14:tracePt t="16217" x="5316538" y="3617913"/>
          <p14:tracePt t="16226" x="5316538" y="3621088"/>
          <p14:tracePt t="16238" x="5311775" y="3621088"/>
          <p14:tracePt t="16245" x="5311775" y="3625850"/>
          <p14:tracePt t="16252" x="5302250" y="3630613"/>
          <p14:tracePt t="16267" x="5302250" y="3635375"/>
          <p14:tracePt t="16275" x="5302250" y="3644900"/>
          <p14:tracePt t="16289" x="5302250" y="3648075"/>
          <p14:tracePt t="16295" x="5297488" y="3652838"/>
          <p14:tracePt t="16303" x="5297488" y="3662363"/>
          <p14:tracePt t="16310" x="5297488" y="3667125"/>
          <p14:tracePt t="16317" x="5297488" y="3675063"/>
          <p14:tracePt t="16325" x="5297488" y="3679825"/>
          <p14:tracePt t="16332" x="5297488" y="3684588"/>
          <p14:tracePt t="16339" x="5297488" y="3689350"/>
          <p14:tracePt t="16346" x="5297488" y="3694113"/>
          <p14:tracePt t="16353" x="5297488" y="3697288"/>
          <p14:tracePt t="16360" x="5297488" y="3702050"/>
          <p14:tracePt t="16367" x="5297488" y="3721100"/>
          <p14:tracePt t="16374" x="5297488" y="3733800"/>
          <p14:tracePt t="16382" x="5297488" y="3751263"/>
          <p14:tracePt t="16389" x="5297488" y="3765550"/>
          <p14:tracePt t="16396" x="5297488" y="3792538"/>
          <p14:tracePt t="16403" x="5297488" y="3800475"/>
          <p14:tracePt t="16410" x="5297488" y="3819525"/>
          <p14:tracePt t="16417" x="5297488" y="3841750"/>
          <p14:tracePt t="16425" x="5297488" y="3849688"/>
          <p14:tracePt t="16432" x="5297488" y="3863975"/>
          <p14:tracePt t="16439" x="5297488" y="3873500"/>
          <p14:tracePt t="16446" x="5297488" y="3886200"/>
          <p14:tracePt t="16453" x="5297488" y="3903663"/>
          <p14:tracePt t="16461" x="5297488" y="3908425"/>
          <p14:tracePt t="16468" x="5297488" y="3922713"/>
          <p14:tracePt t="16475" x="5297488" y="3925888"/>
          <p14:tracePt t="16482" x="5297488" y="3935413"/>
          <p14:tracePt t="16489" x="5297488" y="3949700"/>
          <p14:tracePt t="16496" x="5297488" y="3957638"/>
          <p14:tracePt t="16503" x="5297488" y="3971925"/>
          <p14:tracePt t="16511" x="5297488" y="3984625"/>
          <p14:tracePt t="16517" x="5297488" y="3994150"/>
          <p14:tracePt t="16525" x="5297488" y="4006850"/>
          <p14:tracePt t="16532" x="5297488" y="4016375"/>
          <p14:tracePt t="16539" x="5297488" y="4029075"/>
          <p14:tracePt t="16547" x="5297488" y="4033838"/>
          <p14:tracePt t="16553" x="5302250" y="4043363"/>
          <p14:tracePt t="16561" x="5307013" y="4056063"/>
          <p14:tracePt t="16568" x="5307013" y="4075113"/>
          <p14:tracePt t="16575" x="5307013" y="4097338"/>
          <p14:tracePt t="16583" x="5307013" y="4105275"/>
          <p14:tracePt t="16589" x="5307013" y="4110038"/>
          <p14:tracePt t="16596" x="5311775" y="4137025"/>
          <p14:tracePt t="16603" x="5311775" y="4146550"/>
          <p14:tracePt t="16612" x="5321300" y="4168775"/>
          <p14:tracePt t="16619" x="5321300" y="4178300"/>
          <p14:tracePt t="16626" x="5321300" y="4181475"/>
          <p14:tracePt t="16632" x="5321300" y="4200525"/>
          <p14:tracePt t="16640" x="5321300" y="4203700"/>
          <p14:tracePt t="16647" x="5321300" y="4213225"/>
          <p14:tracePt t="16654" x="5324475" y="4222750"/>
          <p14:tracePt t="16662" x="5324475" y="4235450"/>
          <p14:tracePt t="16668" x="5324475" y="4240213"/>
          <p14:tracePt t="16675" x="5324475" y="4244975"/>
          <p14:tracePt t="16683" x="5324475" y="4254500"/>
          <p14:tracePt t="16690" x="5324475" y="4257675"/>
          <p14:tracePt t="16698" x="5329238" y="4267200"/>
          <p14:tracePt t="16704" x="5329238" y="4271963"/>
          <p14:tracePt t="16711" x="5329238" y="4276725"/>
          <p14:tracePt t="16718" x="5329238" y="4279900"/>
          <p14:tracePt t="16725" x="5329238" y="4284663"/>
          <p14:tracePt t="16754" x="5334000" y="4284663"/>
          <p14:tracePt t="16761" x="5334000" y="4289425"/>
          <p14:tracePt t="16769" x="5334000" y="4294188"/>
          <p14:tracePt t="16783" x="5346700" y="4306888"/>
          <p14:tracePt t="16804" x="5346700" y="4311650"/>
          <p14:tracePt t="16826" x="5351463" y="4311650"/>
          <p14:tracePt t="16847" x="5351463" y="4316413"/>
          <p14:tracePt t="16863" x="5356225" y="4316413"/>
          <p14:tracePt t="16869" x="5356225" y="4321175"/>
          <p14:tracePt t="16876" x="5360988" y="4330700"/>
          <p14:tracePt t="16898" x="5360988" y="4333875"/>
          <p14:tracePt t="16905" x="5360988" y="4338638"/>
          <p14:tracePt t="16919" x="5365750" y="4338638"/>
          <p14:tracePt t="16926" x="5365750" y="4343400"/>
          <p14:tracePt t="16933" x="5365750" y="4348163"/>
          <p14:tracePt t="16949" x="5373688" y="4348163"/>
          <p14:tracePt t="16955" x="5373688" y="4356100"/>
          <p14:tracePt t="16962" x="5373688" y="4365625"/>
          <p14:tracePt t="16976" x="5378450" y="4365625"/>
          <p14:tracePt t="16984" x="5378450" y="4370388"/>
          <p14:tracePt t="16991" x="5378450" y="4375150"/>
          <p14:tracePt t="17019" x="5383213" y="4379913"/>
          <p14:tracePt t="17027" x="5387975" y="4379913"/>
          <p14:tracePt t="17041" x="5387975" y="4383088"/>
          <p14:tracePt t="17048" x="5387975" y="4387850"/>
          <p14:tracePt t="17055" x="5392738" y="4387850"/>
          <p14:tracePt t="17063" x="5405438" y="4397375"/>
          <p14:tracePt t="17077" x="5410200" y="4402138"/>
          <p14:tracePt t="17084" x="5414963" y="4402138"/>
          <p14:tracePt t="17092" x="5419725" y="4410075"/>
          <p14:tracePt t="17099" x="5422900" y="4410075"/>
          <p14:tracePt t="17113" x="5427663" y="4414838"/>
          <p14:tracePt t="17119" x="5437188" y="4414838"/>
          <p14:tracePt t="17128" x="5441950" y="4414838"/>
          <p14:tracePt t="17134" x="5446713" y="4414838"/>
          <p14:tracePt t="17141" x="5454650" y="4424363"/>
          <p14:tracePt t="17149" x="5459413" y="4424363"/>
          <p14:tracePt t="17156" x="5468938" y="4424363"/>
          <p14:tracePt t="17163" x="5473700" y="4424363"/>
          <p14:tracePt t="17169" x="5481638" y="4424363"/>
          <p14:tracePt t="17179" x="5495925" y="4419600"/>
          <p14:tracePt t="17185" x="5513388" y="4414838"/>
          <p14:tracePt t="17191" x="5526088" y="4402138"/>
          <p14:tracePt t="17199" x="5540375" y="4387850"/>
          <p14:tracePt t="17208" x="5553075" y="4375150"/>
          <p14:tracePt t="17214" x="5567363" y="4370388"/>
          <p14:tracePt t="17220" x="5584825" y="4356100"/>
          <p14:tracePt t="17228" x="5599113" y="4333875"/>
          <p14:tracePt t="17235" x="5602288" y="4325938"/>
          <p14:tracePt t="17241" x="5611813" y="4311650"/>
          <p14:tracePt t="17249" x="5626100" y="4298950"/>
          <p14:tracePt t="17256" x="5629275" y="4284663"/>
          <p14:tracePt t="17264" x="5643563" y="4267200"/>
          <p14:tracePt t="17270" x="5648325" y="4254500"/>
          <p14:tracePt t="17278" x="5656263" y="4240213"/>
          <p14:tracePt t="17285" x="5661025" y="4203700"/>
          <p14:tracePt t="17292" x="5661025" y="4186238"/>
          <p14:tracePt t="17299" x="5661025" y="4159250"/>
          <p14:tracePt t="17306" x="5670550" y="4132263"/>
          <p14:tracePt t="17314" x="5675313" y="4110038"/>
          <p14:tracePt t="17320" x="5683250" y="4056063"/>
          <p14:tracePt t="17329" x="5692775" y="4016375"/>
          <p14:tracePt t="17335" x="5692775" y="3935413"/>
          <p14:tracePt t="17342" x="5702300" y="3849688"/>
          <p14:tracePt t="17349" x="5719763" y="3810000"/>
          <p14:tracePt t="17356" x="5719763" y="3760788"/>
          <p14:tracePt t="17364" x="5727700" y="3684588"/>
          <p14:tracePt t="17370" x="5732463" y="3635375"/>
          <p14:tracePt t="17378" x="5746750" y="3541713"/>
          <p14:tracePt t="17385" x="5746750" y="3433763"/>
          <p14:tracePt t="17392" x="5746750" y="3370263"/>
          <p14:tracePt t="17400" x="5746750" y="3352800"/>
          <p14:tracePt t="17406" x="5746750" y="3316288"/>
          <p14:tracePt t="17415" x="5741988" y="3303588"/>
          <p14:tracePt t="17420" x="5737225" y="3294063"/>
          <p14:tracePt t="17428" x="5732463" y="3289300"/>
          <p14:tracePt t="17435" x="5719763" y="3271838"/>
          <p14:tracePt t="17443" x="5715000" y="3271838"/>
          <p14:tracePt t="17450" x="5710238" y="3267075"/>
          <p14:tracePt t="17460" x="5705475" y="3267075"/>
          <p14:tracePt t="17465" x="5702300" y="3267075"/>
          <p14:tracePt t="17471" x="5688013" y="3267075"/>
          <p14:tracePt t="17479" x="5678488" y="3267075"/>
          <p14:tracePt t="17486" x="5656263" y="3267075"/>
          <p14:tracePt t="17493" x="5648325" y="3267075"/>
          <p14:tracePt t="17500" x="5634038" y="3267075"/>
          <p14:tracePt t="17509" x="5629275" y="3267075"/>
          <p14:tracePt t="17515" x="5621338" y="3267075"/>
          <p14:tracePt t="17521" x="5607050" y="3271838"/>
          <p14:tracePt t="17529" x="5599113" y="3286125"/>
          <p14:tracePt t="17535" x="5594350" y="3289300"/>
          <p14:tracePt t="17543" x="5589588" y="3294063"/>
          <p14:tracePt t="17550" x="5584825" y="3298825"/>
          <p14:tracePt t="17559" x="5575300" y="3308350"/>
          <p14:tracePt t="17565" x="5562600" y="3313113"/>
          <p14:tracePt t="17571" x="5540375" y="3316288"/>
          <p14:tracePt t="17580" x="5522913" y="3330575"/>
          <p14:tracePt t="17585" x="5499100" y="3352800"/>
          <p14:tracePt t="17593" x="5473700" y="3365500"/>
          <p14:tracePt t="17600" x="5419725" y="3392488"/>
          <p14:tracePt t="17609" x="5378450" y="3411538"/>
          <p14:tracePt t="17614" x="5346700" y="3433763"/>
          <p14:tracePt t="17621" x="5324475" y="3446463"/>
          <p14:tracePt t="17630" x="5297488" y="3460750"/>
          <p14:tracePt t="17636" x="5280025" y="3473450"/>
          <p14:tracePt t="17643" x="5267325" y="3495675"/>
          <p14:tracePt t="17650" x="5245100" y="3509963"/>
          <p14:tracePt t="17662" x="5230813" y="3517900"/>
          <p14:tracePt t="17664" x="5218113" y="3541713"/>
          <p14:tracePt t="17671" x="5213350" y="3559175"/>
          <p14:tracePt t="17680" x="5213350" y="3581400"/>
          <p14:tracePt t="17686" x="5213350" y="3598863"/>
          <p14:tracePt t="17693" x="5213350" y="3608388"/>
          <p14:tracePt t="17700" x="5213350" y="3617913"/>
          <p14:tracePt t="17708" x="5213350" y="3640138"/>
          <p14:tracePt t="17715" x="5213350" y="3652838"/>
          <p14:tracePt t="17721" x="5213350" y="3657600"/>
          <p14:tracePt t="17729" x="5226050" y="3721100"/>
          <p14:tracePt t="17736" x="5226050" y="3733800"/>
          <p14:tracePt t="17744" x="5226050" y="3738563"/>
          <p14:tracePt t="17751" x="5262563" y="3846513"/>
          <p14:tracePt t="17758" x="5270500" y="3895725"/>
          <p14:tracePt t="17765" x="5289550" y="3957638"/>
          <p14:tracePt t="17772" x="5297488" y="4011613"/>
          <p14:tracePt t="17779" x="5297488" y="4048125"/>
          <p14:tracePt t="17787" x="5302250" y="4065588"/>
          <p14:tracePt t="17795" x="5311775" y="4092575"/>
          <p14:tracePt t="17801" x="5316538" y="4105275"/>
          <p14:tracePt t="17809" x="5316538" y="4110038"/>
          <p14:tracePt t="17816" x="5316538" y="4114800"/>
          <p14:tracePt t="17822" x="5351463" y="4168775"/>
          <p14:tracePt t="17830" x="5356225" y="4186238"/>
          <p14:tracePt t="17836" x="5370513" y="4208463"/>
          <p14:tracePt t="17844" x="5387975" y="4235450"/>
          <p14:tracePt t="17851" x="5419725" y="4267200"/>
          <p14:tracePt t="17860" x="5446713" y="4321175"/>
          <p14:tracePt t="17865" x="5476875" y="4352925"/>
          <p14:tracePt t="17873" x="5530850" y="4410075"/>
          <p14:tracePt t="17880" x="5567363" y="4451350"/>
          <p14:tracePt t="17887" x="5626100" y="4508500"/>
          <p14:tracePt t="17894" x="5656263" y="4532313"/>
          <p14:tracePt t="17901" x="5697538" y="4554538"/>
          <p14:tracePt t="17908" x="5727700" y="4589463"/>
          <p14:tracePt t="17915" x="5732463" y="4594225"/>
          <p14:tracePt t="17923" x="5781675" y="4621213"/>
          <p14:tracePt t="17930" x="5800725" y="4652963"/>
          <p14:tracePt t="17936" x="5840413" y="4665663"/>
          <p14:tracePt t="17946" x="5857875" y="4679950"/>
          <p14:tracePt t="17951" x="5889625" y="4697413"/>
          <p14:tracePt t="17959" x="5938838" y="4706938"/>
          <p14:tracePt t="17966" x="5956300" y="4719638"/>
          <p14:tracePt t="17974" x="5997575" y="4724400"/>
          <p14:tracePt t="17980" x="6024563" y="4733925"/>
          <p14:tracePt t="17987" x="6073775" y="4741863"/>
          <p14:tracePt t="17995" x="6091238" y="4746625"/>
          <p14:tracePt t="18001" x="6113463" y="4746625"/>
          <p14:tracePt t="18009" x="6140450" y="4756150"/>
          <p14:tracePt t="18016" x="6149975" y="4756150"/>
          <p14:tracePt t="18024" x="6172200" y="4756150"/>
          <p14:tracePt t="18030" x="6199188" y="4756150"/>
          <p14:tracePt t="18037" x="6216650" y="4751388"/>
          <p14:tracePt t="18044" x="6230938" y="4751388"/>
          <p14:tracePt t="18052" x="6257925" y="4746625"/>
          <p14:tracePt t="18059" x="6275388" y="4737100"/>
          <p14:tracePt t="18066" x="6288088" y="4733925"/>
          <p14:tracePt t="18075" x="6324600" y="4724400"/>
          <p14:tracePt t="18081" x="6346825" y="4711700"/>
          <p14:tracePt t="18088" x="6356350" y="4706938"/>
          <p14:tracePt t="18095" x="6369050" y="4697413"/>
          <p14:tracePt t="18102" x="6388100" y="4697413"/>
          <p14:tracePt t="18109" x="6391275" y="4697413"/>
          <p14:tracePt t="18116" x="6400800" y="4697413"/>
          <p14:tracePt t="18125" x="6405563" y="4697413"/>
          <p14:tracePt t="18131" x="6410325" y="4697413"/>
          <p14:tracePt t="18138" x="6413500" y="4692650"/>
          <p14:tracePt t="18152" x="6418263" y="4687888"/>
          <p14:tracePt t="18159" x="6423025" y="4684713"/>
          <p14:tracePt t="18166" x="6427788" y="4679950"/>
          <p14:tracePt t="18176" x="6440488" y="4675188"/>
          <p14:tracePt t="18181" x="6445250" y="4652963"/>
          <p14:tracePt t="18188" x="6454775" y="4638675"/>
          <p14:tracePt t="18196" x="6454775" y="4630738"/>
          <p14:tracePt t="18202" x="6454775" y="4625975"/>
          <p14:tracePt t="18209" x="6454775" y="4611688"/>
          <p14:tracePt t="18217" x="6459538" y="4594225"/>
          <p14:tracePt t="18226" x="6459538" y="4581525"/>
          <p14:tracePt t="18232" x="6459538" y="4576763"/>
          <p14:tracePt t="18238" x="6464300" y="4567238"/>
          <p14:tracePt t="18245" x="6464300" y="4554538"/>
          <p14:tracePt t="18252" x="6464300" y="4535488"/>
          <p14:tracePt t="18259" x="6464300" y="4522788"/>
          <p14:tracePt t="18267" x="6472238" y="4513263"/>
          <p14:tracePt t="18276" x="6477000" y="4500563"/>
          <p14:tracePt t="18281" x="6486525" y="4456113"/>
          <p14:tracePt t="18288" x="6494463" y="4370388"/>
          <p14:tracePt t="18295" x="6494463" y="4343400"/>
          <p14:tracePt t="18302" x="6513513" y="4284663"/>
          <p14:tracePt t="18310" x="6516688" y="4271963"/>
          <p14:tracePt t="18317" x="6516688" y="4227513"/>
          <p14:tracePt t="18325" x="6516688" y="4208463"/>
          <p14:tracePt t="18332" x="6516688" y="4181475"/>
          <p14:tracePt t="18339" x="6516688" y="4154488"/>
          <p14:tracePt t="18345" x="6516688" y="4141788"/>
          <p14:tracePt t="18353" x="6516688" y="4124325"/>
          <p14:tracePt t="18360" x="6516688" y="4114800"/>
          <p14:tracePt t="18367" x="6516688" y="4092575"/>
          <p14:tracePt t="18375" x="6516688" y="4083050"/>
          <p14:tracePt t="18382" x="6516688" y="4070350"/>
          <p14:tracePt t="18389" x="6503988" y="4056063"/>
          <p14:tracePt t="18396" x="6494463" y="4021138"/>
          <p14:tracePt t="18403" x="6489700" y="3994150"/>
          <p14:tracePt t="18410" x="6481763" y="3944938"/>
          <p14:tracePt t="18417" x="6467475" y="3930650"/>
          <p14:tracePt t="18424" x="6454775" y="3908425"/>
          <p14:tracePt t="18432" x="6427788" y="3859213"/>
          <p14:tracePt t="18439" x="6418263" y="3849688"/>
          <p14:tracePt t="18446" x="6405563" y="3836988"/>
          <p14:tracePt t="18453" x="6396038" y="3810000"/>
          <p14:tracePt t="18460" x="6391275" y="3797300"/>
          <p14:tracePt t="18468" x="6388100" y="3783013"/>
          <p14:tracePt t="18474" x="6378575" y="3778250"/>
          <p14:tracePt t="18482" x="6361113" y="3773488"/>
          <p14:tracePt t="18489" x="6356350" y="3770313"/>
          <p14:tracePt t="18496" x="6346825" y="3751263"/>
          <p14:tracePt t="18504" x="6342063" y="3746500"/>
          <p14:tracePt t="18512" x="6334125" y="3738563"/>
          <p14:tracePt t="18517" x="6324600" y="3729038"/>
          <p14:tracePt t="18525" x="6311900" y="3721100"/>
          <p14:tracePt t="18533" x="6307138" y="3716338"/>
          <p14:tracePt t="18539" x="6292850" y="3706813"/>
          <p14:tracePt t="18546" x="6280150" y="3684588"/>
          <p14:tracePt t="18553" x="6275388" y="3679825"/>
          <p14:tracePt t="18561" x="6270625" y="3675063"/>
          <p14:tracePt t="18568" x="6265863" y="3670300"/>
          <p14:tracePt t="18575" x="6257925" y="3667125"/>
          <p14:tracePt t="18582" x="6243638" y="3667125"/>
          <p14:tracePt t="18589" x="6238875" y="3667125"/>
          <p14:tracePt t="18597" x="6235700" y="3657600"/>
          <p14:tracePt t="18603" x="6230938" y="3657600"/>
          <p14:tracePt t="18612" x="6221413" y="3657600"/>
          <p14:tracePt t="18618" x="6216650" y="3657600"/>
          <p14:tracePt t="18625" x="6211888" y="3657600"/>
          <p14:tracePt t="18632" x="6203950" y="3657600"/>
          <p14:tracePt t="18640" x="6199188" y="3657600"/>
          <p14:tracePt t="18654" x="6189663" y="3657600"/>
          <p14:tracePt t="18668" x="6189663" y="3662363"/>
          <p14:tracePt t="18675" x="6184900" y="3667125"/>
          <p14:tracePt t="18683" x="6184900" y="3670300"/>
          <p14:tracePt t="18691" x="6184900" y="3675063"/>
          <p14:tracePt t="18697" x="6184900" y="3679825"/>
          <p14:tracePt t="18704" x="6184900" y="3694113"/>
          <p14:tracePt t="18711" x="6184900" y="3697288"/>
          <p14:tracePt t="18718" x="6184900" y="3702050"/>
          <p14:tracePt t="18726" x="6184900" y="3706813"/>
          <p14:tracePt t="18733" x="6184900" y="3711575"/>
          <p14:tracePt t="18741" x="6184900" y="3724275"/>
          <p14:tracePt t="18747" x="6184900" y="3733800"/>
          <p14:tracePt t="18754" x="6184900" y="3738563"/>
          <p14:tracePt t="18761" x="6184900" y="3756025"/>
          <p14:tracePt t="18769" x="6184900" y="3760788"/>
          <p14:tracePt t="18775" x="6184900" y="3773488"/>
          <p14:tracePt t="18783" x="6184900" y="3778250"/>
          <p14:tracePt t="18790" x="6184900" y="3783013"/>
          <p14:tracePt t="18799" x="6184900" y="3787775"/>
          <p14:tracePt t="18804" x="6184900" y="3792538"/>
          <p14:tracePt t="18811" x="6181725" y="3810000"/>
          <p14:tracePt t="18818" x="6181725" y="3814763"/>
          <p14:tracePt t="18826" x="6181725" y="3827463"/>
          <p14:tracePt t="18833" x="6176963" y="3832225"/>
          <p14:tracePt t="18842" x="6176963" y="3836988"/>
          <p14:tracePt t="18848" x="6176963" y="3846513"/>
          <p14:tracePt t="18855" x="6176963" y="3859213"/>
          <p14:tracePt t="18862" x="6176963" y="3868738"/>
          <p14:tracePt t="18869" x="6176963" y="3876675"/>
          <p14:tracePt t="18877" x="6176963" y="3881438"/>
          <p14:tracePt t="18893" x="6176963" y="3895725"/>
          <p14:tracePt t="18898" x="6176963" y="3898900"/>
          <p14:tracePt t="18904" x="6176963" y="3917950"/>
          <p14:tracePt t="18914" x="6176963" y="3922713"/>
          <p14:tracePt t="18920" x="6181725" y="3935413"/>
          <p14:tracePt t="18926" x="6189663" y="3949700"/>
          <p14:tracePt t="18933" x="6189663" y="3952875"/>
          <p14:tracePt t="18941" x="6189663" y="3957638"/>
          <p14:tracePt t="18948" x="6194425" y="3975100"/>
          <p14:tracePt t="18955" x="6199188" y="3989388"/>
          <p14:tracePt t="18962" x="6211888" y="4006850"/>
          <p14:tracePt t="18969" x="6221413" y="4021138"/>
          <p14:tracePt t="18976" x="6226175" y="4038600"/>
          <p14:tracePt t="18983" x="6238875" y="4051300"/>
          <p14:tracePt t="18991" x="6243638" y="4065588"/>
          <p14:tracePt t="18998" x="6253163" y="4078288"/>
          <p14:tracePt t="19005" x="6257925" y="4083050"/>
          <p14:tracePt t="19012" x="6261100" y="4087813"/>
          <p14:tracePt t="19019" x="6275388" y="4105275"/>
          <p14:tracePt t="19027" x="6280150" y="4119563"/>
          <p14:tracePt t="19034" x="6292850" y="4127500"/>
          <p14:tracePt t="19042" x="6297613" y="4132263"/>
          <p14:tracePt t="19049" x="6311900" y="4146550"/>
          <p14:tracePt t="19055" x="6315075" y="4159250"/>
          <p14:tracePt t="19063" x="6319838" y="4164013"/>
          <p14:tracePt t="19069" x="6337300" y="4178300"/>
          <p14:tracePt t="19078" x="6351588" y="4186238"/>
          <p14:tracePt t="19084" x="6364288" y="4200525"/>
          <p14:tracePt t="19092" x="6378575" y="4222750"/>
          <p14:tracePt t="19099" x="6396038" y="4227513"/>
          <p14:tracePt t="19105" x="6400800" y="4230688"/>
          <p14:tracePt t="19113" x="6413500" y="4244975"/>
          <p14:tracePt t="19120" x="6432550" y="4249738"/>
          <p14:tracePt t="19127" x="6445250" y="4262438"/>
          <p14:tracePt t="19134" x="6472238" y="4271963"/>
          <p14:tracePt t="19141" x="6486525" y="4284663"/>
          <p14:tracePt t="19148" x="6508750" y="4289425"/>
          <p14:tracePt t="19155" x="6543675" y="4289425"/>
          <p14:tracePt t="19163" x="6565900" y="4289425"/>
          <p14:tracePt t="19170" x="6597650" y="4298950"/>
          <p14:tracePt t="19178" x="6646863" y="4294188"/>
          <p14:tracePt t="19185" x="6673850" y="4284663"/>
          <p14:tracePt t="19192" x="6705600" y="4271963"/>
          <p14:tracePt t="19199" x="6715125" y="4267200"/>
          <p14:tracePt t="19206" x="6745288" y="4249738"/>
          <p14:tracePt t="19213" x="6764338" y="4235450"/>
          <p14:tracePt t="19220" x="6786563" y="4222750"/>
          <p14:tracePt t="19229" x="6799263" y="4203700"/>
          <p14:tracePt t="19234" x="6826250" y="4191000"/>
          <p14:tracePt t="19242" x="6858000" y="4164013"/>
          <p14:tracePt t="19249" x="6897688" y="4141788"/>
          <p14:tracePt t="19255" x="6946900" y="4075113"/>
          <p14:tracePt t="19264" x="6997700" y="3998913"/>
          <p14:tracePt t="19270" x="7042150" y="3930650"/>
          <p14:tracePt t="19279" x="7123113" y="3841750"/>
          <p14:tracePt t="19287" x="7270750" y="3598863"/>
          <p14:tracePt t="19293" x="7310438" y="3500438"/>
          <p14:tracePt t="19300" x="7359650" y="3392488"/>
          <p14:tracePt t="19306" x="7404100" y="3232150"/>
          <p14:tracePt t="19313" x="7454900" y="3133725"/>
          <p14:tracePt t="19320" x="7499350" y="2994025"/>
          <p14:tracePt t="19329" x="7516813" y="2908300"/>
          <p14:tracePt t="19335" x="7556500" y="2809875"/>
          <p14:tracePt t="19341" x="7575550" y="2711450"/>
          <p14:tracePt t="19350" x="7597775" y="2603500"/>
          <p14:tracePt t="19358" x="7615238" y="2451100"/>
          <p14:tracePt t="19364" x="7637463" y="2366963"/>
          <p14:tracePt t="19371" x="7637463" y="2200275"/>
          <p14:tracePt t="19379" x="7646988" y="2093913"/>
          <p14:tracePt t="19385" x="7646988" y="1949450"/>
          <p14:tracePt t="19392" x="7610475" y="1762125"/>
          <p14:tracePt t="19399" x="7602538" y="1654175"/>
          <p14:tracePt t="19406" x="7602538" y="1506538"/>
          <p14:tracePt t="19414" x="7593013" y="1398588"/>
          <p14:tracePt t="19421" x="7583488" y="1231900"/>
          <p14:tracePt t="19429" x="7561263" y="1133475"/>
          <p14:tracePt t="19435" x="7543800" y="1000125"/>
          <p14:tracePt t="19442" x="7531100" y="904875"/>
          <p14:tracePt t="19450" x="7512050" y="798513"/>
          <p14:tracePt t="19459" x="7489825" y="592138"/>
          <p14:tracePt t="19464" x="7467600" y="493713"/>
          <p14:tracePt t="19471" x="7458075" y="363538"/>
          <p14:tracePt t="19478" x="7440613" y="268288"/>
          <p14:tracePt t="19485" x="7440613" y="49213"/>
          <p14:tracePt t="57272" x="2187575" y="107950"/>
          <p14:tracePt t="57272" x="2554288" y="223838"/>
          <p14:tracePt t="57272" x="2984500" y="309563"/>
          <p14:tracePt t="57272" x="3984625" y="412750"/>
          <p14:tracePt t="57272" x="4589463" y="952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958F468F-D298-482E-AFBF-FC97624C8A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2781" y="179614"/>
            <a:ext cx="11233193" cy="807720"/>
          </a:xfrm>
        </p:spPr>
        <p:txBody>
          <a:bodyPr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Why should we test for germline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BRCA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mutations?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07C9528-B758-48A1-8A35-12703BCB405C}"/>
              </a:ext>
            </a:extLst>
          </p:cNvPr>
          <p:cNvSpPr txBox="1"/>
          <p:nvPr/>
        </p:nvSpPr>
        <p:spPr>
          <a:xfrm>
            <a:off x="416103" y="1486699"/>
            <a:ext cx="1159826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Immediate treatment implications for patients with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BRCA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mutation</a:t>
            </a:r>
          </a:p>
          <a:p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Platinum-based induction therapy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preferentially FOLFIRINOX or gemcitabine with cisplatin or oxaliplatin </a:t>
            </a:r>
          </a:p>
          <a:p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Maintenance therapy with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olaparib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platinum-sensitive PDAC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D2A246D-1F5F-46E0-8C82-389A438C6A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86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34"/>
    </mc:Choice>
    <mc:Fallback xmlns="">
      <p:transition spd="slow" advTm="40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754AACD1-8ECB-4007-8194-D8552F755A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71" y="1980817"/>
            <a:ext cx="7543800" cy="425767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958F468F-D298-482E-AFBF-FC97624C8A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95236" y="157391"/>
            <a:ext cx="8013843" cy="807720"/>
          </a:xfrm>
        </p:spPr>
        <p:txBody>
          <a:bodyPr/>
          <a:lstStyle/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Efficiency of Poly (ADP-ribose) Polymerase (PARP) inhibition and platinum derivates in </a:t>
            </a:r>
            <a:r>
              <a:rPr lang="en-GB" sz="2400" i="1" dirty="0">
                <a:latin typeface="Calibri" panose="020F0502020204030204" pitchFamily="34" charset="0"/>
                <a:cs typeface="Calibri" panose="020F0502020204030204" pitchFamily="34" charset="0"/>
              </a:rPr>
              <a:t>BRCA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mutations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291D4BE-95B5-4B95-A0D5-E84175A57FA6}"/>
              </a:ext>
            </a:extLst>
          </p:cNvPr>
          <p:cNvSpPr txBox="1"/>
          <p:nvPr/>
        </p:nvSpPr>
        <p:spPr>
          <a:xfrm>
            <a:off x="9072081" y="6524497"/>
            <a:ext cx="3185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Modified</a:t>
            </a:r>
            <a:r>
              <a:rPr lang="de-DE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after Mateo et al., Ann </a:t>
            </a:r>
            <a:r>
              <a:rPr lang="de-DE" sz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Oncol</a:t>
            </a:r>
            <a:r>
              <a:rPr lang="de-DE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2019</a:t>
            </a:r>
            <a:endParaRPr lang="en-US" sz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FF76D68-4187-430D-B817-C96AEDFC4F2E}"/>
              </a:ext>
            </a:extLst>
          </p:cNvPr>
          <p:cNvSpPr txBox="1"/>
          <p:nvPr/>
        </p:nvSpPr>
        <p:spPr>
          <a:xfrm>
            <a:off x="269697" y="1344018"/>
            <a:ext cx="116996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HR-deficient/</a:t>
            </a:r>
            <a:r>
              <a:rPr lang="en-US" b="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BRCA</a:t>
            </a:r>
            <a:r>
              <a:rPr lang="en-US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mutant cells are particularly sensitive to PARP inhibition and platinum treatment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4937D28-274B-4D04-9B0B-21CEA0C13B72}"/>
              </a:ext>
            </a:extLst>
          </p:cNvPr>
          <p:cNvSpPr txBox="1"/>
          <p:nvPr/>
        </p:nvSpPr>
        <p:spPr>
          <a:xfrm>
            <a:off x="0" y="5847388"/>
            <a:ext cx="3489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SSBs: Single strand breaks</a:t>
            </a:r>
          </a:p>
          <a:p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DSBs: Double strand breaks</a:t>
            </a:r>
          </a:p>
          <a:p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BER: Base excision repair</a:t>
            </a:r>
          </a:p>
          <a:p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HRR: Homologous recombination repair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1EAD28C-435E-4A8A-9BE2-F8658C7BA319}"/>
              </a:ext>
            </a:extLst>
          </p:cNvPr>
          <p:cNvSpPr txBox="1"/>
          <p:nvPr/>
        </p:nvSpPr>
        <p:spPr>
          <a:xfrm>
            <a:off x="8949074" y="2138846"/>
            <a:ext cx="2178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Platinum derivates:</a:t>
            </a:r>
          </a:p>
          <a:p>
            <a:pPr algn="ctr"/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covalent crosslinking of the DNA induces DSBs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54D1E54D-4463-44F9-8BBF-FFE7A50E117F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8127142" y="2554345"/>
            <a:ext cx="821932" cy="528103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1F204DA2-35B3-4B0A-B70D-1FB157F88C30}"/>
              </a:ext>
            </a:extLst>
          </p:cNvPr>
          <p:cNvSpPr txBox="1"/>
          <p:nvPr/>
        </p:nvSpPr>
        <p:spPr>
          <a:xfrm>
            <a:off x="8714969" y="3102951"/>
            <a:ext cx="810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repair of DSBs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6372AAD-6699-415A-8751-9F4C51CA55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434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15"/>
    </mc:Choice>
    <mc:Fallback xmlns="">
      <p:transition spd="slow" advTm="50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9394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888" x="3308350" y="112713"/>
          <p14:tracePt t="6895" x="3240088" y="179388"/>
          <p14:tracePt t="6902" x="3205163" y="233363"/>
          <p14:tracePt t="6909" x="3146425" y="300038"/>
          <p14:tracePt t="6917" x="3119438" y="354013"/>
          <p14:tracePt t="6924" x="3087688" y="393700"/>
          <p14:tracePt t="6931" x="3060700" y="439738"/>
          <p14:tracePt t="6940" x="3035300" y="479425"/>
          <p14:tracePt t="6945" x="3003550" y="523875"/>
          <p14:tracePt t="6953" x="2989263" y="542925"/>
          <p14:tracePt t="6960" x="2967038" y="565150"/>
          <p14:tracePt t="6967" x="2954338" y="592138"/>
          <p14:tracePt t="6974" x="2932113" y="622300"/>
          <p14:tracePt t="6981" x="2913063" y="654050"/>
          <p14:tracePt t="6990" x="2886075" y="708025"/>
          <p14:tracePt t="7006" x="2828925" y="801688"/>
          <p14:tracePt t="7010" x="2801938" y="869950"/>
          <p14:tracePt t="7017" x="2765425" y="923925"/>
          <p14:tracePt t="7024" x="2733675" y="1008063"/>
          <p14:tracePt t="7032" x="2725738" y="1057275"/>
          <p14:tracePt t="7039" x="2698750" y="1111250"/>
          <p14:tracePt t="7046" x="2676525" y="1165225"/>
          <p14:tracePt t="7053" x="2662238" y="1182688"/>
          <p14:tracePt t="7060" x="2644775" y="1223963"/>
          <p14:tracePt t="7067" x="2630488" y="1241425"/>
          <p14:tracePt t="7075" x="2600325" y="1290638"/>
          <p14:tracePt t="7082" x="2586038" y="1322388"/>
          <p14:tracePt t="7089" x="2578100" y="1358900"/>
          <p14:tracePt t="7096" x="2563813" y="1389063"/>
          <p14:tracePt t="7102" x="2554288" y="1438275"/>
          <p14:tracePt t="7111" x="2546350" y="1457325"/>
          <p14:tracePt t="7117" x="2541588" y="1487488"/>
          <p14:tracePt t="7125" x="2527300" y="1506538"/>
          <p14:tracePt t="7132" x="2519363" y="1524000"/>
          <p14:tracePt t="7139" x="2519363" y="1546225"/>
          <p14:tracePt t="7146" x="2519363" y="1573213"/>
          <p14:tracePt t="7153" x="2514600" y="1590675"/>
          <p14:tracePt t="7160" x="2514600" y="1609725"/>
          <p14:tracePt t="7167" x="2505075" y="1649413"/>
          <p14:tracePt t="7175" x="2501900" y="1676400"/>
          <p14:tracePt t="7182" x="2492375" y="1712913"/>
          <p14:tracePt t="7189" x="2492375" y="1762125"/>
          <p14:tracePt t="7196" x="2482850" y="1824038"/>
          <p14:tracePt t="7203" x="2474913" y="1887538"/>
          <p14:tracePt t="7211" x="2465388" y="1936750"/>
          <p14:tracePt t="7218" x="2447925" y="1998663"/>
          <p14:tracePt t="7225" x="2428875" y="2062163"/>
          <p14:tracePt t="7231" x="2420938" y="2111375"/>
          <p14:tracePt t="7240" x="2411413" y="2165350"/>
          <p14:tracePt t="7247" x="2398713" y="2214563"/>
          <p14:tracePt t="7254" x="2374900" y="2298700"/>
          <p14:tracePt t="7260" x="2374900" y="2362200"/>
          <p14:tracePt t="7267" x="2362200" y="2389188"/>
          <p14:tracePt t="7275" x="2362200" y="2428875"/>
          <p14:tracePt t="7282" x="2352675" y="2447925"/>
          <p14:tracePt t="7289" x="2349500" y="2465388"/>
          <p14:tracePt t="7297" x="2344738" y="2487613"/>
          <p14:tracePt t="7303" x="2344738" y="2497138"/>
          <p14:tracePt t="7311" x="2344738" y="2519363"/>
          <p14:tracePt t="7318" x="2344738" y="2524125"/>
          <p14:tracePt t="7326" x="2335213" y="2532063"/>
          <p14:tracePt t="7332" x="2335213" y="2551113"/>
          <p14:tracePt t="7339" x="2335213" y="2563813"/>
          <p14:tracePt t="7346" x="2335213" y="2578100"/>
          <p14:tracePt t="7353" x="2330450" y="2586038"/>
          <p14:tracePt t="7361" x="2330450" y="2613025"/>
          <p14:tracePt t="7368" x="2330450" y="2627313"/>
          <p14:tracePt t="7375" x="2330450" y="2630488"/>
          <p14:tracePt t="7382" x="2330450" y="2635250"/>
          <p14:tracePt t="7389" x="2330450" y="2649538"/>
          <p14:tracePt t="7397" x="2330450" y="2654300"/>
          <p14:tracePt t="7405" x="2330450" y="2662238"/>
          <p14:tracePt t="7411" x="2330450" y="2667000"/>
          <p14:tracePt t="7418" x="2330450" y="2671763"/>
          <p14:tracePt t="7426" x="2330450" y="2679700"/>
          <p14:tracePt t="7432" x="2330450" y="2684463"/>
          <p14:tracePt t="7439" x="2330450" y="2689225"/>
          <p14:tracePt t="7447" x="2330450" y="2693988"/>
          <p14:tracePt t="7455" x="2330450" y="2698750"/>
          <p14:tracePt t="7462" x="2330450" y="2703513"/>
          <p14:tracePt t="7468" x="2330450" y="2716213"/>
          <p14:tracePt t="7476" x="2330450" y="2720975"/>
          <p14:tracePt t="7483" x="2330450" y="2725738"/>
          <p14:tracePt t="7498" x="2330450" y="2730500"/>
          <p14:tracePt t="7505" x="2330450" y="2733675"/>
          <p14:tracePt t="7518" x="2330450" y="2738438"/>
          <p14:tracePt t="7533" x="2330450" y="2743200"/>
          <p14:tracePt t="15397" x="2335213" y="2738438"/>
          <p14:tracePt t="15404" x="2349500" y="2738438"/>
          <p14:tracePt t="15412" x="2357438" y="2733675"/>
          <p14:tracePt t="15419" x="2406650" y="2725738"/>
          <p14:tracePt t="15427" x="2433638" y="2711450"/>
          <p14:tracePt t="15433" x="2474913" y="2703513"/>
          <p14:tracePt t="15441" x="2527300" y="2676525"/>
          <p14:tracePt t="15448" x="2578100" y="2667000"/>
          <p14:tracePt t="15454" x="2613025" y="2667000"/>
          <p14:tracePt t="15461" x="2662238" y="2657475"/>
          <p14:tracePt t="15469" x="2725738" y="2649538"/>
          <p14:tracePt t="15476" x="2765425" y="2635250"/>
          <p14:tracePt t="15483" x="2806700" y="2627313"/>
          <p14:tracePt t="15492" x="2855913" y="2608263"/>
          <p14:tracePt t="15497" x="2886075" y="2595563"/>
          <p14:tracePt t="15505" x="2905125" y="2586038"/>
          <p14:tracePt t="15512" x="2932113" y="2586038"/>
          <p14:tracePt t="15520" x="2944813" y="2586038"/>
          <p14:tracePt t="15526" x="2994025" y="2573338"/>
          <p14:tracePt t="15533" x="3030538" y="2563813"/>
          <p14:tracePt t="15540" x="3057525" y="2559050"/>
          <p14:tracePt t="15548" x="3084513" y="2559050"/>
          <p14:tracePt t="15555" x="3124200" y="2551113"/>
          <p14:tracePt t="15562" x="3141663" y="2546350"/>
          <p14:tracePt t="15570" x="3178175" y="2546350"/>
          <p14:tracePt t="15576" x="3190875" y="2536825"/>
          <p14:tracePt t="15584" x="3205163" y="2524125"/>
          <p14:tracePt t="15591" x="3213100" y="2519363"/>
          <p14:tracePt t="15598" x="3236913" y="2519363"/>
          <p14:tracePt t="15605" x="3244850" y="2519363"/>
          <p14:tracePt t="15612" x="3249613" y="2514600"/>
          <p14:tracePt t="15621" x="3254375" y="2514600"/>
          <p14:tracePt t="15627" x="3267075" y="2514600"/>
          <p14:tracePt t="15635" x="3281363" y="2505075"/>
          <p14:tracePt t="15641" x="3298825" y="2501900"/>
          <p14:tracePt t="15648" x="3313113" y="2501900"/>
          <p14:tracePt t="15656" x="3340100" y="2492375"/>
          <p14:tracePt t="15663" x="3365500" y="2492375"/>
          <p14:tracePt t="15670" x="3384550" y="2492375"/>
          <p14:tracePt t="15676" x="3419475" y="2492375"/>
          <p14:tracePt t="15684" x="3455988" y="2492375"/>
          <p14:tracePt t="15691" x="3482975" y="2492375"/>
          <p14:tracePt t="15698" x="3527425" y="2492375"/>
          <p14:tracePt t="15706" x="3549650" y="2492375"/>
          <p14:tracePt t="15713" x="3571875" y="2492375"/>
          <p14:tracePt t="15719" x="3594100" y="2497138"/>
          <p14:tracePt t="15726" x="3608388" y="2501900"/>
          <p14:tracePt t="15733" x="3617913" y="2501900"/>
          <p14:tracePt t="15741" x="3640138" y="2509838"/>
          <p14:tracePt t="15749" x="3648075" y="2509838"/>
          <p14:tracePt t="15756" x="3662363" y="2509838"/>
          <p14:tracePt t="15762" x="3670300" y="2514600"/>
          <p14:tracePt t="15770" x="3684588" y="2524125"/>
          <p14:tracePt t="15777" x="3697288" y="2524125"/>
          <p14:tracePt t="15784" x="3711575" y="2532063"/>
          <p14:tracePt t="15791" x="3716338" y="2536825"/>
          <p14:tracePt t="15800" x="3724275" y="2546350"/>
          <p14:tracePt t="15806" x="3738563" y="2551113"/>
          <p14:tracePt t="15813" x="3756025" y="2559050"/>
          <p14:tracePt t="15821" x="3770313" y="2568575"/>
          <p14:tracePt t="15827" x="3792538" y="2578100"/>
          <p14:tracePt t="15835" x="3800475" y="2581275"/>
          <p14:tracePt t="15842" x="3822700" y="2595563"/>
          <p14:tracePt t="15850" x="3836988" y="2603500"/>
          <p14:tracePt t="15856" x="3846513" y="2608263"/>
          <p14:tracePt t="15862" x="3849688" y="2608263"/>
          <p14:tracePt t="15870" x="3859213" y="2613025"/>
          <p14:tracePt t="15884" x="3863975" y="2617788"/>
          <p14:tracePt t="15904" x="3868738" y="2617788"/>
          <p14:tracePt t="15906" x="3868738" y="2622550"/>
          <p14:tracePt t="15913" x="3876675" y="2630488"/>
          <p14:tracePt t="15920" x="3881438" y="2635250"/>
          <p14:tracePt t="15935" x="3890963" y="2640013"/>
          <p14:tracePt t="15942" x="3895725" y="2640013"/>
          <p14:tracePt t="15951" x="3895725" y="2649538"/>
          <p14:tracePt t="15956" x="3895725" y="2654300"/>
          <p14:tracePt t="15963" x="3898900" y="2662238"/>
          <p14:tracePt t="15970" x="3898900" y="2667000"/>
          <p14:tracePt t="15977" x="3898900" y="2671763"/>
          <p14:tracePt t="15992" x="3903663" y="2676525"/>
          <p14:tracePt t="16001" x="3903663" y="2679700"/>
          <p14:tracePt t="16007" x="3903663" y="2684463"/>
          <p14:tracePt t="16013" x="3908425" y="2689225"/>
          <p14:tracePt t="16022" x="3908425" y="2698750"/>
          <p14:tracePt t="16028" x="3908425" y="2703513"/>
          <p14:tracePt t="16035" x="3908425" y="2706688"/>
          <p14:tracePt t="16042" x="3908425" y="2711450"/>
          <p14:tracePt t="16050" x="3908425" y="2716213"/>
          <p14:tracePt t="16057" x="3908425" y="2730500"/>
          <p14:tracePt t="16064" x="3908425" y="2747963"/>
          <p14:tracePt t="16071" x="3908425" y="2752725"/>
          <p14:tracePt t="16078" x="3908425" y="2755900"/>
          <p14:tracePt t="16085" x="3908425" y="2770188"/>
          <p14:tracePt t="16092" x="3908425" y="2774950"/>
          <p14:tracePt t="16100" x="3908425" y="2779713"/>
          <p14:tracePt t="16107" x="3908425" y="2787650"/>
          <p14:tracePt t="16113" x="3908425" y="2792413"/>
          <p14:tracePt t="16121" x="3908425" y="2806700"/>
          <p14:tracePt t="16128" x="3908425" y="2809875"/>
          <p14:tracePt t="16136" x="3908425" y="2814638"/>
          <p14:tracePt t="16143" x="3908425" y="2819400"/>
          <p14:tracePt t="16150" x="3908425" y="2824163"/>
          <p14:tracePt t="16157" x="3908425" y="2836863"/>
          <p14:tracePt t="16164" x="3908425" y="2846388"/>
          <p14:tracePt t="16171" x="3908425" y="2859088"/>
          <p14:tracePt t="16178" x="3908425" y="2863850"/>
          <p14:tracePt t="16186" x="3908425" y="2868613"/>
          <p14:tracePt t="16193" x="3908425" y="2873375"/>
          <p14:tracePt t="16201" x="3908425" y="2878138"/>
          <p14:tracePt t="16207" x="3908425" y="2886075"/>
          <p14:tracePt t="16214" x="3908425" y="2890838"/>
          <p14:tracePt t="16221" x="3908425" y="2895600"/>
          <p14:tracePt t="16228" x="3908425" y="2900363"/>
          <p14:tracePt t="16236" x="3908425" y="2908300"/>
          <p14:tracePt t="16243" x="3908425" y="2917825"/>
          <p14:tracePt t="16251" x="3908425" y="2922588"/>
          <p14:tracePt t="16258" x="3908425" y="2927350"/>
          <p14:tracePt t="16264" x="3908425" y="2932113"/>
          <p14:tracePt t="16271" x="3908425" y="2935288"/>
          <p14:tracePt t="16278" x="3908425" y="2940050"/>
          <p14:tracePt t="16286" x="3908425" y="2944813"/>
          <p14:tracePt t="16292" x="3908425" y="2949575"/>
          <p14:tracePt t="16308" x="3908425" y="2962275"/>
          <p14:tracePt t="16329" x="3908425" y="2967038"/>
          <p14:tracePt t="21769" x="3908425" y="2989263"/>
          <p14:tracePt t="21776" x="3898900" y="3003550"/>
          <p14:tracePt t="21784" x="3876675" y="3097213"/>
          <p14:tracePt t="21792" x="3822700" y="3227388"/>
          <p14:tracePt t="21799" x="3778250" y="3375025"/>
          <p14:tracePt t="21807" x="3746500" y="3482975"/>
          <p14:tracePt t="21814" x="3697288" y="3594100"/>
          <p14:tracePt t="21819" x="3679825" y="3648075"/>
          <p14:tracePt t="21827" x="3662363" y="3697288"/>
          <p14:tracePt t="21835" x="3644900" y="3760788"/>
          <p14:tracePt t="21843" x="3630613" y="3783013"/>
          <p14:tracePt t="21849" x="3617913" y="3800475"/>
          <p14:tracePt t="21857" x="3608388" y="3827463"/>
          <p14:tracePt t="21864" x="3603625" y="3841750"/>
          <p14:tracePt t="21870" x="3598863" y="3854450"/>
          <p14:tracePt t="21877" x="3594100" y="3859213"/>
          <p14:tracePt t="21884" x="3586163" y="3863975"/>
          <p14:tracePt t="21892" x="3581400" y="3868738"/>
          <p14:tracePt t="21899" x="3576638" y="3881438"/>
          <p14:tracePt t="21905" x="3563938" y="3895725"/>
          <p14:tracePt t="21913" x="3559175" y="3898900"/>
          <p14:tracePt t="21921" x="3554413" y="3908425"/>
          <p14:tracePt t="21927" x="3549650" y="3913188"/>
          <p14:tracePt t="21935" x="3541713" y="3962400"/>
          <p14:tracePt t="21943" x="3527425" y="4002088"/>
          <p14:tracePt t="21949" x="3509963" y="4065588"/>
          <p14:tracePt t="21956" x="3492500" y="4119563"/>
          <p14:tracePt t="21964" x="3478213" y="4137025"/>
          <p14:tracePt t="21972" x="3468688" y="4164013"/>
          <p14:tracePt t="21978" x="3465513" y="4195763"/>
          <p14:tracePt t="21984" x="3455988" y="4213225"/>
          <p14:tracePt t="22005" x="3451225" y="4257675"/>
          <p14:tracePt t="22014" x="3451225" y="4262438"/>
          <p14:tracePt t="22021" x="3451225" y="4267200"/>
          <p14:tracePt t="22028" x="3451225" y="4271963"/>
          <p14:tracePt t="22035" x="3451225" y="4276725"/>
          <p14:tracePt t="22042" x="3451225" y="4279900"/>
          <p14:tracePt t="22056" x="3451225" y="4284663"/>
          <p14:tracePt t="22135" x="3451225" y="4279900"/>
          <p14:tracePt t="22150" x="3451225" y="4276725"/>
          <p14:tracePt t="22156" x="3451225" y="4271963"/>
          <p14:tracePt t="22164" x="3451225" y="4267200"/>
          <p14:tracePt t="22172" x="3451225" y="4262438"/>
          <p14:tracePt t="22185" x="3451225" y="4254500"/>
          <p14:tracePt t="22193" x="3451225" y="4249738"/>
          <p14:tracePt t="22200" x="3451225" y="4240213"/>
          <p14:tracePt t="22207" x="3451225" y="4227513"/>
          <p14:tracePt t="22214" x="3451225" y="4217988"/>
          <p14:tracePt t="22223" x="3451225" y="4203700"/>
          <p14:tracePt t="22229" x="3451225" y="4195763"/>
          <p14:tracePt t="22235" x="3451225" y="4173538"/>
          <p14:tracePt t="22243" x="3451225" y="4164013"/>
          <p14:tracePt t="22250" x="3451225" y="4151313"/>
          <p14:tracePt t="22258" x="3451225" y="4141788"/>
          <p14:tracePt t="22265" x="3446463" y="4119563"/>
          <p14:tracePt t="22272" x="3446463" y="4114800"/>
          <p14:tracePt t="22279" x="3441700" y="4110038"/>
          <p14:tracePt t="22286" x="3441700" y="4105275"/>
          <p14:tracePt t="22293" x="3441700" y="4102100"/>
          <p14:tracePt t="22300" x="3441700" y="4097338"/>
          <p14:tracePt t="22314" x="3441700" y="4092575"/>
          <p14:tracePt t="22329" x="3441700" y="4083050"/>
          <p14:tracePt t="22336" x="3441700" y="4078288"/>
          <p14:tracePt t="22365" x="3441700" y="4070350"/>
          <p14:tracePt t="22386" x="3441700" y="4065588"/>
          <p14:tracePt t="22408" x="3441700" y="4060825"/>
          <p14:tracePt t="22414" x="3438525" y="4051300"/>
          <p14:tracePt t="22423" x="3429000" y="4043363"/>
          <p14:tracePt t="22429" x="3419475" y="4038600"/>
          <p14:tracePt t="22436" x="3416300" y="4033838"/>
          <p14:tracePt t="22443" x="3406775" y="4016375"/>
          <p14:tracePt t="22450" x="3402013" y="4006850"/>
          <p14:tracePt t="22459" x="3392488" y="4002088"/>
          <p14:tracePt t="22464" x="3389313" y="3998913"/>
          <p14:tracePt t="22472" x="3384550" y="3994150"/>
          <p14:tracePt t="22480" x="3375025" y="3994150"/>
          <p14:tracePt t="22486" x="3370263" y="3989388"/>
          <p14:tracePt t="22501" x="3362325" y="3989388"/>
          <p14:tracePt t="22515" x="3357563" y="3984625"/>
          <p14:tracePt t="22551" x="3352800" y="3984625"/>
          <p14:tracePt t="22601" x="3352800" y="3989388"/>
          <p14:tracePt t="22608" x="3352800" y="3994150"/>
          <p14:tracePt t="22615" x="3352800" y="3998913"/>
          <p14:tracePt t="29354" x="3375025" y="3994150"/>
          <p14:tracePt t="29361" x="3392488" y="3979863"/>
          <p14:tracePt t="29368" x="3433763" y="3962400"/>
          <p14:tracePt t="29375" x="3451225" y="3949700"/>
          <p14:tracePt t="29383" x="3473450" y="3930650"/>
          <p14:tracePt t="29390" x="3500438" y="3913188"/>
          <p14:tracePt t="29398" x="3522663" y="3908425"/>
          <p14:tracePt t="29404" x="3536950" y="3895725"/>
          <p14:tracePt t="29411" x="3581400" y="3863975"/>
          <p14:tracePt t="29418" x="3594100" y="3854450"/>
          <p14:tracePt t="29426" x="3625850" y="3841750"/>
          <p14:tracePt t="29432" x="3667125" y="3827463"/>
          <p14:tracePt t="29440" x="3684588" y="3819525"/>
          <p14:tracePt t="29447" x="3711575" y="3814763"/>
          <p14:tracePt t="29454" x="3716338" y="3805238"/>
          <p14:tracePt t="29461" x="3743325" y="3787775"/>
          <p14:tracePt t="29468" x="3760788" y="3773488"/>
          <p14:tracePt t="29476" x="3810000" y="3760788"/>
          <p14:tracePt t="29482" x="3827463" y="3746500"/>
          <p14:tracePt t="29490" x="3876675" y="3729038"/>
          <p14:tracePt t="29497" x="3922713" y="3694113"/>
          <p14:tracePt t="29504" x="3984625" y="3667125"/>
          <p14:tracePt t="29511" x="4051300" y="3613150"/>
          <p14:tracePt t="29519" x="4105275" y="3576638"/>
          <p14:tracePt t="29526" x="4173538" y="3527425"/>
          <p14:tracePt t="29533" x="4235450" y="3500438"/>
          <p14:tracePt t="29540" x="4254500" y="3487738"/>
          <p14:tracePt t="29547" x="4303713" y="3465513"/>
          <p14:tracePt t="29555" x="4325938" y="3433763"/>
          <p14:tracePt t="29561" x="4348163" y="3411538"/>
          <p14:tracePt t="29569" x="4375150" y="3397250"/>
          <p14:tracePt t="29577" x="4387850" y="3384550"/>
          <p14:tracePt t="29583" x="4419600" y="3352800"/>
          <p14:tracePt t="29590" x="4451350" y="3330575"/>
          <p14:tracePt t="29597" x="4468813" y="3316288"/>
          <p14:tracePt t="29604" x="4500563" y="3286125"/>
          <p14:tracePt t="29612" x="4532313" y="3271838"/>
          <p14:tracePt t="29618" x="4559300" y="3259138"/>
          <p14:tracePt t="29626" x="4611688" y="3240088"/>
          <p14:tracePt t="29634" x="4652963" y="3213100"/>
          <p14:tracePt t="29641" x="4719638" y="3187700"/>
          <p14:tracePt t="29648" x="4783138" y="3160713"/>
          <p14:tracePt t="29655" x="4881563" y="3119438"/>
          <p14:tracePt t="29662" x="4953000" y="3101975"/>
          <p14:tracePt t="29669" x="5110163" y="3070225"/>
          <p14:tracePt t="29677" x="5284788" y="3003550"/>
          <p14:tracePt t="29683" x="5397500" y="2984500"/>
          <p14:tracePt t="29691" x="5572125" y="2927350"/>
          <p14:tracePt t="29697" x="5727700" y="2868613"/>
          <p14:tracePt t="29705" x="5827713" y="2846388"/>
          <p14:tracePt t="29712" x="5921375" y="2819400"/>
          <p14:tracePt t="29719" x="6010275" y="2787650"/>
          <p14:tracePt t="29728" x="6059488" y="2779713"/>
          <p14:tracePt t="29733" x="6100763" y="2765425"/>
          <p14:tracePt t="29741" x="6118225" y="2755900"/>
          <p14:tracePt t="29748" x="6159500" y="2752725"/>
          <p14:tracePt t="29755" x="6167438" y="2743200"/>
          <p14:tracePt t="29762" x="6181725" y="2738438"/>
          <p14:tracePt t="29770" x="6194425" y="2733675"/>
          <p14:tracePt t="29776" x="6211888" y="2733675"/>
          <p14:tracePt t="29783" x="6216650" y="2733675"/>
          <p14:tracePt t="29791" x="6221413" y="2733675"/>
          <p14:tracePt t="29856" x="6226175" y="2733675"/>
          <p14:tracePt t="29863" x="6226175" y="2720975"/>
          <p14:tracePt t="29877" x="6235700" y="2716213"/>
          <p14:tracePt t="29884" x="6238875" y="2716213"/>
          <p14:tracePt t="29891" x="6248400" y="2703513"/>
          <p14:tracePt t="29898" x="6270625" y="2698750"/>
          <p14:tracePt t="29907" x="6280150" y="2693988"/>
          <p14:tracePt t="29913" x="6288088" y="2684463"/>
          <p14:tracePt t="29920" x="6292850" y="2684463"/>
          <p14:tracePt t="30006" x="6292850" y="2689225"/>
          <p14:tracePt t="30013" x="6292850" y="2693988"/>
          <p14:tracePt t="30027" x="6292850" y="2698750"/>
          <p14:tracePt t="30034" x="6284913" y="2698750"/>
          <p14:tracePt t="30041" x="6284913" y="2703513"/>
          <p14:tracePt t="30049" x="6280150" y="2706688"/>
          <p14:tracePt t="30057" x="6280150" y="2711450"/>
          <p14:tracePt t="30071" x="6280150" y="2725738"/>
          <p14:tracePt t="30077" x="6280150" y="2730500"/>
          <p14:tracePt t="30084" x="6275388" y="2733675"/>
          <p14:tracePt t="30092" x="6275388" y="2738438"/>
          <p14:tracePt t="30099" x="6270625" y="2743200"/>
          <p14:tracePt t="30114" x="6270625" y="2747963"/>
          <p14:tracePt t="30121" x="6261100" y="2755900"/>
          <p14:tracePt t="30134" x="6261100" y="2760663"/>
          <p14:tracePt t="30149" x="6253163" y="2765425"/>
          <p14:tracePt t="30157" x="6253163" y="2774950"/>
          <p14:tracePt t="30172" x="6248400" y="2774950"/>
          <p14:tracePt t="30185" x="6248400" y="2779713"/>
          <p14:tracePt t="30193" x="6248400" y="2787650"/>
          <p14:tracePt t="30207" x="6248400" y="2792413"/>
          <p14:tracePt t="30307" x="6257925" y="2792413"/>
          <p14:tracePt t="35691" x="6307138" y="2819400"/>
          <p14:tracePt t="35697" x="6383338" y="2878138"/>
          <p14:tracePt t="35705" x="6459538" y="2935288"/>
          <p14:tracePt t="35712" x="6570663" y="3043238"/>
          <p14:tracePt t="35720" x="6575425" y="3057525"/>
          <p14:tracePt t="35726" x="6858000" y="3286125"/>
          <p14:tracePt t="35735" x="6889750" y="3330575"/>
          <p14:tracePt t="35741" x="6970713" y="3419475"/>
          <p14:tracePt t="35748" x="7059613" y="3500438"/>
          <p14:tracePt t="35755" x="7140575" y="3590925"/>
          <p14:tracePt t="35762" x="7212013" y="3679825"/>
          <p14:tracePt t="35770" x="7256463" y="3746500"/>
          <p14:tracePt t="35776" x="7315200" y="3792538"/>
          <p14:tracePt t="35785" x="7351713" y="3846513"/>
          <p14:tracePt t="35791" x="7404100" y="3913188"/>
          <p14:tracePt t="35798" x="7445375" y="4011613"/>
          <p14:tracePt t="35806" x="7494588" y="4102100"/>
          <p14:tracePt t="35815" x="7521575" y="4173538"/>
          <p14:tracePt t="35820" x="7561263" y="4240213"/>
          <p14:tracePt t="35826" x="7607300" y="4306888"/>
          <p14:tracePt t="35834" x="7683500" y="4424363"/>
          <p14:tracePt t="35841" x="7732713" y="4594225"/>
          <p14:tracePt t="35848" x="7759700" y="4679950"/>
          <p14:tracePt t="35855" x="7794625" y="4746625"/>
          <p14:tracePt t="35864" x="7826375" y="4845050"/>
          <p14:tracePt t="35870" x="7839075" y="4872038"/>
          <p14:tracePt t="35877" x="7858125" y="4913313"/>
          <p14:tracePt t="35886" x="7880350" y="4957763"/>
          <p14:tracePt t="35891" x="7893050" y="4975225"/>
          <p14:tracePt t="35899" x="7902575" y="5011738"/>
          <p14:tracePt t="35906" x="7912100" y="5033963"/>
          <p14:tracePt t="35914" x="7912100" y="5041900"/>
          <p14:tracePt t="35920" x="7912100" y="5065713"/>
          <p14:tracePt t="35927" x="7912100" y="5073650"/>
          <p14:tracePt t="35934" x="7912100" y="5078413"/>
          <p14:tracePt t="35941" x="7912100" y="5083175"/>
          <p14:tracePt t="35949" x="7915275" y="5092700"/>
          <p14:tracePt t="35956" x="7915275" y="5095875"/>
          <p14:tracePt t="35964" x="7915275" y="5100638"/>
          <p14:tracePt t="35977" x="7915275" y="5110163"/>
          <p14:tracePt t="35996" x="7920038" y="5114925"/>
          <p14:tracePt t="36006" x="7924800" y="5114925"/>
          <p14:tracePt t="36014" x="7924800" y="5118100"/>
          <p14:tracePt t="36021" x="7934325" y="5118100"/>
          <p14:tracePt t="36036" x="7942263" y="5127625"/>
          <p14:tracePt t="36042" x="7947025" y="5132388"/>
          <p14:tracePt t="36049" x="7951788" y="5137150"/>
          <p14:tracePt t="36056" x="7956550" y="5141913"/>
          <p14:tracePt t="36065" x="7961313" y="5145088"/>
          <p14:tracePt t="36071" x="7964488" y="5149850"/>
          <p14:tracePt t="36077" x="7969250" y="5164138"/>
          <p14:tracePt t="36085" x="7969250" y="5168900"/>
          <p14:tracePt t="36092" x="7978775" y="5172075"/>
          <p14:tracePt t="36100" x="7983538" y="5176838"/>
          <p14:tracePt t="36106" x="7991475" y="5181600"/>
          <p14:tracePt t="36114" x="7996238" y="5181600"/>
          <p14:tracePt t="36121" x="8005763" y="5191125"/>
          <p14:tracePt t="36128" x="8010525" y="5191125"/>
          <p14:tracePt t="36135" x="8013700" y="5194300"/>
          <p14:tracePt t="36142" x="8018463" y="5194300"/>
          <p14:tracePt t="36149" x="8018463" y="5199063"/>
          <p14:tracePt t="36157" x="8023225" y="5199063"/>
          <p14:tracePt t="36164" x="8023225" y="5203825"/>
          <p14:tracePt t="36171" x="8027988" y="5218113"/>
          <p14:tracePt t="36178" x="8032750" y="5221288"/>
          <p14:tracePt t="36185" x="8045450" y="5221288"/>
          <p14:tracePt t="36200" x="8050213" y="5226050"/>
          <p14:tracePt t="36206" x="8054975" y="5230813"/>
          <p14:tracePt t="36221" x="8054975" y="5235575"/>
          <p14:tracePt t="36235" x="8059738" y="5235575"/>
          <p14:tracePt t="36242" x="8064500" y="5240338"/>
          <p14:tracePt t="36250" x="8064500" y="5245100"/>
          <p14:tracePt t="36264" x="8064500" y="5253038"/>
          <p14:tracePt t="36285" x="8072438" y="5257800"/>
          <p14:tracePt t="40623" x="8113713" y="5226050"/>
          <p14:tracePt t="40629" x="8180388" y="5168900"/>
          <p14:tracePt t="40636" x="8256588" y="5110163"/>
          <p14:tracePt t="40644" x="8323263" y="5041900"/>
          <p14:tracePt t="40651" x="8404225" y="4962525"/>
          <p14:tracePt t="40659" x="8494713" y="4881563"/>
          <p14:tracePt t="40666" x="8647113" y="4791075"/>
          <p14:tracePt t="40673" x="8736013" y="4719638"/>
          <p14:tracePt t="40680" x="8826500" y="4648200"/>
          <p14:tracePt t="40687" x="8932863" y="4540250"/>
          <p14:tracePt t="40694" x="9040813" y="4456113"/>
          <p14:tracePt t="40701" x="9139238" y="4397375"/>
          <p14:tracePt t="40709" x="9215438" y="4338638"/>
          <p14:tracePt t="40716" x="9305925" y="4279900"/>
          <p14:tracePt t="40723" x="9350375" y="4235450"/>
          <p14:tracePt t="40730" x="9404350" y="4200525"/>
          <p14:tracePt t="40737" x="9439275" y="4154488"/>
          <p14:tracePt t="40745" x="9471025" y="4132263"/>
          <p14:tracePt t="40751" x="9488488" y="4110038"/>
          <p14:tracePt t="40759" x="9502775" y="4092575"/>
          <p14:tracePt t="40766" x="9525000" y="4078288"/>
          <p14:tracePt t="40773" x="9542463" y="4065588"/>
          <p14:tracePt t="40780" x="9556750" y="4051300"/>
          <p14:tracePt t="40787" x="9569450" y="4033838"/>
          <p14:tracePt t="40795" x="9583738" y="4025900"/>
          <p14:tracePt t="40802" x="9588500" y="4016375"/>
          <p14:tracePt t="40810" x="9601200" y="4002088"/>
          <p14:tracePt t="40816" x="9605963" y="3989388"/>
          <p14:tracePt t="40822" x="9618663" y="3975100"/>
          <p14:tracePt t="40830" x="9637713" y="3940175"/>
          <p14:tracePt t="40837" x="9659938" y="3895725"/>
          <p14:tracePt t="40846" x="9686925" y="3863975"/>
          <p14:tracePt t="40852" x="9690100" y="3859213"/>
          <p14:tracePt t="40859" x="9717088" y="3810000"/>
          <p14:tracePt t="40866" x="9731375" y="3778250"/>
          <p14:tracePt t="40873" x="9753600" y="3760788"/>
          <p14:tracePt t="40881" x="9771063" y="3721100"/>
          <p14:tracePt t="40887" x="9785350" y="3697288"/>
          <p14:tracePt t="40896" x="9790113" y="3694113"/>
          <p14:tracePt t="40902" x="9817100" y="3652838"/>
          <p14:tracePt t="40909" x="9820275" y="3648075"/>
          <p14:tracePt t="40917" x="9834563" y="3635375"/>
          <p14:tracePt t="40924" x="9839325" y="3630613"/>
          <p14:tracePt t="40931" x="9842500" y="3617913"/>
          <p14:tracePt t="40937" x="9847263" y="3613150"/>
          <p14:tracePt t="40946" x="9847263" y="3603625"/>
          <p14:tracePt t="40952" x="9852025" y="3598863"/>
          <p14:tracePt t="40959" x="9861550" y="3598863"/>
          <p14:tracePt t="41283" x="9861550" y="3594100"/>
          <p14:tracePt t="41297" x="9861550" y="3586163"/>
          <p14:tracePt t="41318" x="9861550" y="3581400"/>
          <p14:tracePt t="41332" x="9861550" y="3576638"/>
          <p14:tracePt t="41354" x="9861550" y="3571875"/>
          <p14:tracePt t="41412" x="9861550" y="3568700"/>
          <p14:tracePt t="41418" x="9861550" y="3554413"/>
          <p14:tracePt t="41461" x="9861550" y="3549650"/>
          <p14:tracePt t="41519" x="9861550" y="3544888"/>
          <p14:tracePt t="41554" x="9861550" y="3541713"/>
          <p14:tracePt t="46823" x="9829800" y="3581400"/>
          <p14:tracePt t="46830" x="9771063" y="3644900"/>
          <p14:tracePt t="46837" x="9713913" y="3711575"/>
          <p14:tracePt t="46845" x="9645650" y="3770313"/>
          <p14:tracePt t="46852" x="9542463" y="3854450"/>
          <p14:tracePt t="46859" x="9475788" y="3922713"/>
          <p14:tracePt t="46866" x="9355138" y="4021138"/>
          <p14:tracePt t="46873" x="9264650" y="4070350"/>
          <p14:tracePt t="46880" x="9210675" y="4124325"/>
          <p14:tracePt t="46888" x="9144000" y="4173538"/>
          <p14:tracePt t="46895" x="9055100" y="4230688"/>
          <p14:tracePt t="46903" x="9001125" y="4267200"/>
          <p14:tracePt t="46909" x="8947150" y="4303713"/>
          <p14:tracePt t="46917" x="8883650" y="4330700"/>
          <p14:tracePt t="46923" x="8829675" y="4348163"/>
          <p14:tracePt t="46931" x="8799513" y="4370388"/>
          <p14:tracePt t="46938" x="8758238" y="4397375"/>
          <p14:tracePt t="46945" x="8718550" y="4410075"/>
          <p14:tracePt t="46953" x="8699500" y="4424363"/>
          <p14:tracePt t="46960" x="8669338" y="4446588"/>
          <p14:tracePt t="46966" x="8637588" y="4468813"/>
          <p14:tracePt t="46974" x="8615363" y="4491038"/>
          <p14:tracePt t="46982" x="8601075" y="4513263"/>
          <p14:tracePt t="46988" x="8588375" y="4540250"/>
          <p14:tracePt t="46996" x="8570913" y="4562475"/>
          <p14:tracePt t="47003" x="8561388" y="4572000"/>
          <p14:tracePt t="47009" x="8556625" y="4584700"/>
          <p14:tracePt t="47017" x="8543925" y="4608513"/>
          <p14:tracePt t="47024" x="8529638" y="4625975"/>
          <p14:tracePt t="47031" x="8507413" y="4648200"/>
          <p14:tracePt t="47038" x="8494713" y="4675188"/>
          <p14:tracePt t="47045" x="8470900" y="4706938"/>
          <p14:tracePt t="47053" x="8448675" y="4729163"/>
          <p14:tracePt t="47060" x="8418513" y="4760913"/>
          <p14:tracePt t="47067" x="8386763" y="4791075"/>
          <p14:tracePt t="47074" x="8328025" y="4837113"/>
          <p14:tracePt t="47083" x="8296275" y="4864100"/>
          <p14:tracePt t="47088" x="8234363" y="4916488"/>
          <p14:tracePt t="47096" x="8185150" y="4984750"/>
          <p14:tracePt t="47103" x="8140700" y="5038725"/>
          <p14:tracePt t="47111" x="8108950" y="5073650"/>
          <p14:tracePt t="47117" x="8086725" y="5087938"/>
          <p14:tracePt t="47124" x="8045450" y="5145088"/>
          <p14:tracePt t="47133" x="8018463" y="5208588"/>
          <p14:tracePt t="47138" x="7988300" y="5230813"/>
          <p14:tracePt t="47146" x="7974013" y="5262563"/>
          <p14:tracePt t="47154" x="7956550" y="5289550"/>
          <p14:tracePt t="47161" x="7924800" y="5334000"/>
          <p14:tracePt t="47167" x="7915275" y="5360988"/>
          <p14:tracePt t="47174" x="7912100" y="5383213"/>
          <p14:tracePt t="47183" x="7912100" y="5400675"/>
          <p14:tracePt t="47188" x="7902575" y="5419725"/>
          <p14:tracePt t="47196" x="7902575" y="5437188"/>
          <p14:tracePt t="47203" x="7902575" y="5449888"/>
          <p14:tracePt t="47210" x="7902575" y="5454650"/>
          <p14:tracePt t="47218" x="7902575" y="5459413"/>
          <p14:tracePt t="47224" x="7902575" y="5464175"/>
          <p14:tracePt t="47232" x="7902575" y="5476875"/>
          <p14:tracePt t="47239" x="7902575" y="5481638"/>
          <p14:tracePt t="47269" x="7902575" y="5486400"/>
          <p14:tracePt t="47325" x="7902575" y="5481638"/>
          <p14:tracePt t="47332" x="7902575" y="5468938"/>
          <p14:tracePt t="47339" x="7902575" y="5464175"/>
          <p14:tracePt t="47346" x="7902575" y="5459413"/>
          <p14:tracePt t="47368" x="7902575" y="5454650"/>
          <p14:tracePt t="47375" x="7902575" y="5449888"/>
          <p14:tracePt t="47389" x="7902575" y="5446713"/>
          <p14:tracePt t="47411" x="7902575" y="5441950"/>
          <p14:tracePt t="47439" x="7902575" y="5432425"/>
          <p14:tracePt t="47446" x="7902575" y="5427663"/>
          <p14:tracePt t="47454" x="7902575" y="5419725"/>
          <p14:tracePt t="47463" x="7902575" y="5414963"/>
          <p14:tracePt t="47468" x="7902575" y="5410200"/>
          <p14:tracePt t="47475" x="7902575" y="5397500"/>
          <p14:tracePt t="47483" x="7902575" y="5392738"/>
          <p14:tracePt t="47490" x="7902575" y="5383213"/>
          <p14:tracePt t="47497" x="7902575" y="5360988"/>
          <p14:tracePt t="47504" x="7902575" y="5356225"/>
          <p14:tracePt t="47513" x="7902575" y="5346700"/>
          <p14:tracePt t="47519" x="7902575" y="5343525"/>
          <p14:tracePt t="47525" x="7907338" y="5329238"/>
          <p14:tracePt t="47533" x="7907338" y="5324475"/>
          <p14:tracePt t="47540" x="7907338" y="5307013"/>
          <p14:tracePt t="47548" x="7907338" y="5302250"/>
          <p14:tracePt t="47554" x="7907338" y="5297488"/>
          <p14:tracePt t="47563" x="7907338" y="5289550"/>
          <p14:tracePt t="47569" x="7907338" y="5280025"/>
          <p14:tracePt t="47583" x="7907338" y="5275263"/>
          <p14:tracePt t="47590" x="7907338" y="5270500"/>
          <p14:tracePt t="47597" x="7907338" y="5267325"/>
          <p14:tracePt t="47604" x="7907338" y="5257800"/>
          <p14:tracePt t="47662" x="7907338" y="5262563"/>
          <p14:tracePt t="47669" x="7907338" y="5267325"/>
          <p14:tracePt t="47676" x="7907338" y="5270500"/>
          <p14:tracePt t="49376" x="7620000" y="5065713"/>
          <p14:tracePt t="49384" x="7319963" y="4813300"/>
          <p14:tracePt t="49390" x="6804025" y="4414838"/>
          <p14:tracePt t="49397" x="6437313" y="4154488"/>
          <p14:tracePt t="49404" x="5872163" y="3684588"/>
          <p14:tracePt t="49411" x="5575300" y="3455988"/>
          <p14:tracePt t="49418" x="5132388" y="3084513"/>
          <p14:tracePt t="49425" x="4760913" y="2765425"/>
          <p14:tracePt t="49433" x="4459288" y="2532063"/>
          <p14:tracePt t="49439" x="4087813" y="2214563"/>
          <p14:tracePt t="49448" x="3716338" y="1914525"/>
          <p14:tracePt t="49454" x="3559175" y="1765300"/>
          <p14:tracePt t="49461" x="3254375" y="1479550"/>
          <p14:tracePt t="49468" x="3092450" y="1331913"/>
          <p14:tracePt t="49476" x="2851150" y="1076325"/>
          <p14:tracePt t="49483" x="2760663" y="985838"/>
          <p14:tracePt t="49490" x="2679700" y="882650"/>
          <p14:tracePt t="49498" x="2595563" y="774700"/>
          <p14:tracePt t="49506" x="2514600" y="685800"/>
          <p14:tracePt t="49514" x="2401888" y="560388"/>
          <p14:tracePt t="49521" x="2344738" y="484188"/>
          <p14:tracePt t="49525" x="2254250" y="403225"/>
          <p14:tracePt t="49533" x="2200275" y="368300"/>
          <p14:tracePt t="49540" x="2146300" y="331788"/>
          <p14:tracePt t="49548" x="2101850" y="287338"/>
          <p14:tracePt t="49554" x="2070100" y="265113"/>
          <p14:tracePt t="49565" x="2030413" y="250825"/>
          <p14:tracePt t="49569" x="1985963" y="223838"/>
          <p14:tracePt t="49577" x="1958975" y="215900"/>
          <p14:tracePt t="49584" x="1941513" y="211138"/>
          <p14:tracePt t="49590" x="1927225" y="206375"/>
          <p14:tracePt t="49597" x="1900238" y="196850"/>
          <p14:tracePt t="49604" x="1887538" y="196850"/>
          <p14:tracePt t="49611" x="1878013" y="192088"/>
          <p14:tracePt t="49619" x="1865313" y="184150"/>
          <p14:tracePt t="49626" x="1838325" y="179388"/>
          <p14:tracePt t="49634" x="1824038" y="179388"/>
          <p14:tracePt t="49640" x="1806575" y="179388"/>
          <p14:tracePt t="49647" x="1789113" y="179388"/>
          <p14:tracePt t="49654" x="1757363" y="165100"/>
          <p14:tracePt t="49662" x="1739900" y="165100"/>
          <p14:tracePt t="49670" x="1720850" y="157163"/>
          <p14:tracePt t="49678" x="1681163" y="147638"/>
          <p14:tracePt t="49683" x="1639888" y="134938"/>
          <p14:tracePt t="49691" x="1590675" y="115888"/>
          <p14:tracePt t="49698" x="1528763" y="98425"/>
          <p14:tracePt t="49705" x="1474788" y="63500"/>
          <p14:tracePt t="49711" x="1408113" y="2698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958F468F-D298-482E-AFBF-FC97624C8A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2408" y="179614"/>
            <a:ext cx="9729627" cy="807720"/>
          </a:xfrm>
        </p:spPr>
        <p:txBody>
          <a:bodyPr/>
          <a:lstStyle/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Evidence for efficiency of platinum-based therapy in </a:t>
            </a:r>
            <a:r>
              <a:rPr lang="en-GB" sz="2400" i="1" dirty="0">
                <a:latin typeface="Calibri" panose="020F0502020204030204" pitchFamily="34" charset="0"/>
                <a:cs typeface="Calibri" panose="020F0502020204030204" pitchFamily="34" charset="0"/>
              </a:rPr>
              <a:t>BRCA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mutant PDAC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F90A1A7-AEDF-4362-8F56-7C5C6590869E}"/>
              </a:ext>
            </a:extLst>
          </p:cNvPr>
          <p:cNvSpPr txBox="1"/>
          <p:nvPr/>
        </p:nvSpPr>
        <p:spPr>
          <a:xfrm>
            <a:off x="10587518" y="6493268"/>
            <a:ext cx="1671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Lai et al., BJC 2021</a:t>
            </a:r>
            <a:endParaRPr lang="en-US" sz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3294092-4190-45E6-A86F-F2DD8863FC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432" y="2176872"/>
            <a:ext cx="11452261" cy="356685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99DB650-D71E-4CC4-8BA4-7C1638E359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858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10"/>
    </mc:Choice>
    <mc:Fallback xmlns="">
      <p:transition spd="slow" advTm="90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958F468F-D298-482E-AFBF-FC97624C8A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2472" y="179614"/>
            <a:ext cx="11851235" cy="807720"/>
          </a:xfrm>
        </p:spPr>
        <p:txBody>
          <a:bodyPr/>
          <a:lstStyle/>
          <a:p>
            <a:pPr algn="ctr"/>
            <a:r>
              <a:rPr lang="en-US" sz="24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Evidence of efficacy of PARP inhibition in </a:t>
            </a:r>
            <a:r>
              <a:rPr lang="en-US" sz="240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2400" i="1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BRCA</a:t>
            </a:r>
            <a:r>
              <a:rPr lang="en-US" sz="24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mutant PDAC</a:t>
            </a:r>
            <a:endParaRPr lang="en-GB" sz="3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D8C5915-5096-4946-A91E-C0A1CD72F1E3}"/>
              </a:ext>
            </a:extLst>
          </p:cNvPr>
          <p:cNvSpPr txBox="1"/>
          <p:nvPr/>
        </p:nvSpPr>
        <p:spPr>
          <a:xfrm>
            <a:off x="10220695" y="6478639"/>
            <a:ext cx="2043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Golan et al., NJEM 2019</a:t>
            </a:r>
            <a:endParaRPr lang="en-US" sz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B1908681-737E-4962-A618-517CD0B53AF5}"/>
              </a:ext>
            </a:extLst>
          </p:cNvPr>
          <p:cNvSpPr/>
          <p:nvPr/>
        </p:nvSpPr>
        <p:spPr>
          <a:xfrm>
            <a:off x="1410963" y="2610484"/>
            <a:ext cx="3875605" cy="13761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Metastatic PDAC</a:t>
            </a:r>
          </a:p>
          <a:p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Germline BRCA1/2 mutation</a:t>
            </a:r>
          </a:p>
          <a:p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No progression after ≥16 weeks of first-line platinum-based chemotherapy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3ABA755-3E21-4ABA-88C1-04587A74C487}"/>
              </a:ext>
            </a:extLst>
          </p:cNvPr>
          <p:cNvSpPr/>
          <p:nvPr/>
        </p:nvSpPr>
        <p:spPr>
          <a:xfrm>
            <a:off x="6746983" y="2290037"/>
            <a:ext cx="2209296" cy="67722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Olaparib 300mg bid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(n=92)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D1526DF-D0E5-4FC7-8349-C50E7D54322C}"/>
              </a:ext>
            </a:extLst>
          </p:cNvPr>
          <p:cNvSpPr/>
          <p:nvPr/>
        </p:nvSpPr>
        <p:spPr>
          <a:xfrm>
            <a:off x="6746983" y="3502172"/>
            <a:ext cx="2209296" cy="67722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Placebo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(n=62)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409C2BDE-C31A-4591-B10A-61AB79989297}"/>
              </a:ext>
            </a:extLst>
          </p:cNvPr>
          <p:cNvCxnSpPr>
            <a:cxnSpLocks/>
          </p:cNvCxnSpPr>
          <p:nvPr/>
        </p:nvCxnSpPr>
        <p:spPr>
          <a:xfrm>
            <a:off x="6394747" y="2640760"/>
            <a:ext cx="334068" cy="0"/>
          </a:xfrm>
          <a:prstGeom prst="line">
            <a:avLst/>
          </a:prstGeom>
          <a:ln w="38100">
            <a:solidFill>
              <a:schemeClr val="bg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7D23C6CC-4FA0-4918-B8F8-CC85EB610664}"/>
              </a:ext>
            </a:extLst>
          </p:cNvPr>
          <p:cNvCxnSpPr>
            <a:cxnSpLocks/>
          </p:cNvCxnSpPr>
          <p:nvPr/>
        </p:nvCxnSpPr>
        <p:spPr>
          <a:xfrm>
            <a:off x="6406859" y="3822615"/>
            <a:ext cx="334068" cy="0"/>
          </a:xfrm>
          <a:prstGeom prst="line">
            <a:avLst/>
          </a:prstGeom>
          <a:ln w="38100">
            <a:solidFill>
              <a:schemeClr val="bg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58CDACE9-1162-4632-AB51-EE77DD4802E1}"/>
              </a:ext>
            </a:extLst>
          </p:cNvPr>
          <p:cNvCxnSpPr>
            <a:cxnSpLocks/>
          </p:cNvCxnSpPr>
          <p:nvPr/>
        </p:nvCxnSpPr>
        <p:spPr>
          <a:xfrm>
            <a:off x="5292624" y="3275789"/>
            <a:ext cx="23616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ussdiagramm: Verbinder 13">
            <a:extLst>
              <a:ext uri="{FF2B5EF4-FFF2-40B4-BE49-F238E27FC236}">
                <a16:creationId xmlns:a16="http://schemas.microsoft.com/office/drawing/2014/main" id="{E49822C6-B011-4548-9CA3-B70582DE27B9}"/>
              </a:ext>
            </a:extLst>
          </p:cNvPr>
          <p:cNvSpPr/>
          <p:nvPr/>
        </p:nvSpPr>
        <p:spPr>
          <a:xfrm>
            <a:off x="5532324" y="2937178"/>
            <a:ext cx="674698" cy="677222"/>
          </a:xfrm>
          <a:prstGeom prst="flowChartConnector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  <a:p>
            <a:pPr algn="ctr"/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3:2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E2F745E2-7BC2-4577-BA4C-1AB3C604A1F6}"/>
              </a:ext>
            </a:extLst>
          </p:cNvPr>
          <p:cNvCxnSpPr>
            <a:cxnSpLocks/>
          </p:cNvCxnSpPr>
          <p:nvPr/>
        </p:nvCxnSpPr>
        <p:spPr>
          <a:xfrm>
            <a:off x="6406859" y="2628648"/>
            <a:ext cx="0" cy="121213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AD55D130-B7D8-4E9D-800C-FCCE7F6831DB}"/>
              </a:ext>
            </a:extLst>
          </p:cNvPr>
          <p:cNvCxnSpPr>
            <a:cxnSpLocks/>
          </p:cNvCxnSpPr>
          <p:nvPr/>
        </p:nvCxnSpPr>
        <p:spPr>
          <a:xfrm>
            <a:off x="6188858" y="3264381"/>
            <a:ext cx="23616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7B3E03A4-D6EF-4B4E-8A4B-30BA3B922A26}"/>
              </a:ext>
            </a:extLst>
          </p:cNvPr>
          <p:cNvSpPr txBox="1"/>
          <p:nvPr/>
        </p:nvSpPr>
        <p:spPr>
          <a:xfrm>
            <a:off x="1550139" y="5067749"/>
            <a:ext cx="3215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Primary Endpoint: </a:t>
            </a:r>
          </a:p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Progression-free survival (PFS)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0BDC134-0EB1-4921-A842-156E2903DFE1}"/>
              </a:ext>
            </a:extLst>
          </p:cNvPr>
          <p:cNvSpPr txBox="1"/>
          <p:nvPr/>
        </p:nvSpPr>
        <p:spPr>
          <a:xfrm>
            <a:off x="5179077" y="5004470"/>
            <a:ext cx="27598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Secondary Endpoints:</a:t>
            </a:r>
          </a:p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Overall survival (OS)</a:t>
            </a:r>
          </a:p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ORR</a:t>
            </a:r>
          </a:p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Safety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4B72F5A-50FB-4754-AFBD-52F676CF4A31}"/>
              </a:ext>
            </a:extLst>
          </p:cNvPr>
          <p:cNvSpPr txBox="1"/>
          <p:nvPr/>
        </p:nvSpPr>
        <p:spPr>
          <a:xfrm>
            <a:off x="337763" y="1417275"/>
            <a:ext cx="112412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III POLO Trail: Maintenance Olaparib for Germline </a:t>
            </a:r>
            <a:r>
              <a:rPr lang="en-US" sz="2000" b="0" i="1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BRCA</a:t>
            </a:r>
            <a:r>
              <a:rPr lang="en-US" sz="2000" b="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-Mutated Metastatic Pancreatic Cancer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DA5C697-9682-46AB-8848-F0A5E00913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120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64"/>
    </mc:Choice>
    <mc:Fallback xmlns="">
      <p:transition spd="slow" advTm="38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958F468F-D298-482E-AFBF-FC97624C8A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2781" y="179614"/>
            <a:ext cx="11233193" cy="807720"/>
          </a:xfrm>
        </p:spPr>
        <p:txBody>
          <a:bodyPr/>
          <a:lstStyle/>
          <a:p>
            <a:pPr algn="ctr"/>
            <a:r>
              <a:rPr lang="en-US" sz="24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POLO trial: Survival benefit for metastatic PDAC and </a:t>
            </a:r>
            <a:r>
              <a:rPr lang="en-US" sz="240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2400" i="1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BRCA</a:t>
            </a:r>
            <a:r>
              <a:rPr lang="en-US" sz="24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mutation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D8C5915-5096-4946-A91E-C0A1CD72F1E3}"/>
              </a:ext>
            </a:extLst>
          </p:cNvPr>
          <p:cNvSpPr txBox="1"/>
          <p:nvPr/>
        </p:nvSpPr>
        <p:spPr>
          <a:xfrm>
            <a:off x="10233061" y="6467468"/>
            <a:ext cx="1908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Golan et al., NJEM 2019</a:t>
            </a:r>
            <a:endParaRPr lang="en-US" sz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013CF40-8C07-473D-A5B6-3A4988D4F19F}"/>
              </a:ext>
            </a:extLst>
          </p:cNvPr>
          <p:cNvSpPr txBox="1"/>
          <p:nvPr/>
        </p:nvSpPr>
        <p:spPr>
          <a:xfrm>
            <a:off x="6416210" y="2434739"/>
            <a:ext cx="561482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Survival benefit for patients with metastatic PDAC and g</a:t>
            </a:r>
            <a:r>
              <a:rPr lang="en-US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BRCA1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en-US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mutation who had not progressed during first-line platinum-based chemotherapy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significantly longer PFS in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olaparib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maintenance group vs. placebo (7.4 vs. 3.8 months, HR 0.53, </a:t>
            </a:r>
            <a:r>
              <a:rPr lang="en-US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=0.004)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difference in OS (18.9 vs. 18.1 months, HR 0.91)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manageable tolerability profile of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olaparib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F5C0208-DD1B-4284-8D3B-9ED10A3AF6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0640090-E310-4CAA-A459-6C4564BD96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539747"/>
            <a:ext cx="6494106" cy="45170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15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83"/>
    </mc:Choice>
    <mc:Fallback xmlns="">
      <p:transition spd="slow" advTm="33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71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13.4|13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24.2|24.5"/>
</p:tagLst>
</file>

<file path=ppt/theme/theme1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Custom 6">
      <a:dk1>
        <a:srgbClr val="A0A0A0"/>
      </a:dk1>
      <a:lt1>
        <a:srgbClr val="4D4D4D"/>
      </a:lt1>
      <a:dk2>
        <a:srgbClr val="043882"/>
      </a:dk2>
      <a:lt2>
        <a:srgbClr val="FFFFFF"/>
      </a:lt2>
      <a:accent1>
        <a:srgbClr val="043882"/>
      </a:accent1>
      <a:accent2>
        <a:srgbClr val="B2C0D8"/>
      </a:accent2>
      <a:accent3>
        <a:srgbClr val="B60D27"/>
      </a:accent3>
      <a:accent4>
        <a:srgbClr val="FFC000"/>
      </a:accent4>
      <a:accent5>
        <a:srgbClr val="E75C00"/>
      </a:accent5>
      <a:accent6>
        <a:srgbClr val="2894FF"/>
      </a:accent6>
      <a:hlink>
        <a:srgbClr val="043882"/>
      </a:hlink>
      <a:folHlink>
        <a:srgbClr val="B2C0D8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003399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AADCA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000099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AAACA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003366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AADB8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808080"/>
        </a:dk1>
        <a:lt1>
          <a:srgbClr val="FFFFFF"/>
        </a:lt1>
        <a:dk2>
          <a:srgbClr val="003366"/>
        </a:dk2>
        <a:lt2>
          <a:srgbClr val="FFFF66"/>
        </a:lt2>
        <a:accent1>
          <a:srgbClr val="BBE0E3"/>
        </a:accent1>
        <a:accent2>
          <a:srgbClr val="333399"/>
        </a:accent2>
        <a:accent3>
          <a:srgbClr val="AAADB8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905</Words>
  <Application>Microsoft Office PowerPoint</Application>
  <PresentationFormat>Breitbild</PresentationFormat>
  <Paragraphs>158</Paragraphs>
  <Slides>12</Slides>
  <Notes>12</Notes>
  <HiddenSlides>0</HiddenSlides>
  <MMClips>12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1_Larissa</vt:lpstr>
      <vt:lpstr>Default Design</vt:lpstr>
      <vt:lpstr>PowerPoint-Präsentation</vt:lpstr>
      <vt:lpstr>BRCA (BReast CAncer Susceptibility Genes)</vt:lpstr>
      <vt:lpstr>Deleterious germline BRCA mutations</vt:lpstr>
      <vt:lpstr>Homologous recombination repair deficiency (HRD) beyond BRCA</vt:lpstr>
      <vt:lpstr>Why should we test for germline BRCA mutations?</vt:lpstr>
      <vt:lpstr>Efficiency of Poly (ADP-ribose) Polymerase (PARP) inhibition and platinum derivates in BRCA mutations</vt:lpstr>
      <vt:lpstr>Evidence for efficiency of platinum-based therapy in BRCA mutant PDAC</vt:lpstr>
      <vt:lpstr>Evidence of efficacy of PARP inhibition in gBRCA mutant PDAC</vt:lpstr>
      <vt:lpstr>POLO trial: Survival benefit for metastatic PDAC and gBRCA mutation</vt:lpstr>
      <vt:lpstr>Why should we test for germline BRCA mutations?</vt:lpstr>
      <vt:lpstr>How should we test for germline BRCA mutations? </vt:lpstr>
      <vt:lpstr>Summary: Algorithm for clinical decision making as proposed by the ESDO expert panel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alica beutel</dc:creator>
  <cp:lastModifiedBy>wmal32</cp:lastModifiedBy>
  <cp:revision>128</cp:revision>
  <dcterms:created xsi:type="dcterms:W3CDTF">2021-11-14T23:56:45Z</dcterms:created>
  <dcterms:modified xsi:type="dcterms:W3CDTF">2021-12-17T15:52:48Z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13749987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S9.1.2</vt:lpwstr>
  </property>
</Properties>
</file>