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331" r:id="rId3"/>
    <p:sldId id="401" r:id="rId4"/>
    <p:sldId id="404" r:id="rId5"/>
    <p:sldId id="405" r:id="rId6"/>
    <p:sldId id="411" r:id="rId7"/>
    <p:sldId id="412" r:id="rId8"/>
    <p:sldId id="406" r:id="rId9"/>
    <p:sldId id="40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172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02ACFE9E-C94B-4553-9E0D-7E9FBB906687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8E90E7EA-0DB7-442F-B244-0901A9843B1D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79374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A5D36BD-FF8A-42AE-84E8-2CA79000B11A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39FE9791-18C8-4067-951C-62C502A094C4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4084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357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6060-5CD2-4001-B457-7A5378F25129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3404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7D88-DF29-46A4-87D9-48169209F3AA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4430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DC0C-D0FB-4F73-AE34-3353655D6600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603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19200"/>
            <a:ext cx="9144000" cy="2229395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1332411"/>
            <a:ext cx="8265069" cy="2002972"/>
          </a:xfrm>
        </p:spPr>
        <p:txBody>
          <a:bodyPr bIns="45720"/>
          <a:lstStyle>
            <a:lvl1pPr>
              <a:defRPr sz="3600"/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124" y="3563698"/>
            <a:ext cx="8413751" cy="141605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778875" y="1219200"/>
            <a:ext cx="365125" cy="2229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-1" y="6674631"/>
            <a:ext cx="5512527" cy="1833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063613"/>
            <a:ext cx="633977" cy="345152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 userDrawn="1"/>
        </p:nvSpPr>
        <p:spPr>
          <a:xfrm>
            <a:off x="965200" y="58700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1" dirty="0"/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dirty="0">
                <a:solidFill>
                  <a:srgbClr val="363636"/>
                </a:solidFill>
              </a:rPr>
              <a:t> Eli Lilly and Company has not influenced the content of this publication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33" r="21933" b="24601"/>
          <a:stretch/>
        </p:blipFill>
        <p:spPr>
          <a:xfrm>
            <a:off x="313531" y="5803900"/>
            <a:ext cx="520578" cy="6541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401"/>
          <a:stretch/>
        </p:blipFill>
        <p:spPr>
          <a:xfrm>
            <a:off x="854373" y="5980433"/>
            <a:ext cx="1500059" cy="2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276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3709950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3532756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778875" y="0"/>
            <a:ext cx="365125" cy="1166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6705600"/>
            <a:ext cx="4581524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2955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150913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23907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57160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Bef>
                <a:spcPts val="0"/>
              </a:spcBef>
              <a:spcAft>
                <a:spcPts val="400"/>
              </a:spcAft>
              <a:defRPr/>
            </a:lvl2pPr>
            <a:lvl3pPr>
              <a:spcBef>
                <a:spcPts val="0"/>
              </a:spcBef>
              <a:spcAft>
                <a:spcPts val="400"/>
              </a:spcAft>
              <a:defRPr/>
            </a:lvl3pPr>
            <a:lvl4pPr>
              <a:spcBef>
                <a:spcPts val="0"/>
              </a:spcBef>
              <a:spcAft>
                <a:spcPts val="400"/>
              </a:spcAft>
              <a:defRPr/>
            </a:lvl4pPr>
            <a:lvl5pPr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107599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2D17-E91F-4F2F-8272-8D616189B09D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478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786314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800"/>
            </a:lvl1pPr>
            <a:lvl2pPr>
              <a:spcBef>
                <a:spcPts val="0"/>
              </a:spcBef>
              <a:spcAft>
                <a:spcPts val="400"/>
              </a:spcAft>
              <a:defRPr sz="1800"/>
            </a:lvl2pPr>
            <a:lvl3pPr>
              <a:spcBef>
                <a:spcPts val="0"/>
              </a:spcBef>
              <a:spcAft>
                <a:spcPts val="400"/>
              </a:spcAft>
              <a:defRPr sz="1800"/>
            </a:lvl3pPr>
            <a:lvl4pPr>
              <a:spcBef>
                <a:spcPts val="0"/>
              </a:spcBef>
              <a:spcAft>
                <a:spcPts val="400"/>
              </a:spcAft>
              <a:defRPr sz="1800"/>
            </a:lvl4pPr>
            <a:lvl5pPr>
              <a:spcBef>
                <a:spcPts val="0"/>
              </a:spcBef>
              <a:spcAft>
                <a:spcPts val="4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800"/>
            </a:lvl1pPr>
            <a:lvl2pPr>
              <a:spcBef>
                <a:spcPts val="0"/>
              </a:spcBef>
              <a:spcAft>
                <a:spcPts val="400"/>
              </a:spcAft>
              <a:defRPr sz="1800"/>
            </a:lvl2pPr>
            <a:lvl3pPr>
              <a:spcBef>
                <a:spcPts val="0"/>
              </a:spcBef>
              <a:spcAft>
                <a:spcPts val="400"/>
              </a:spcAft>
              <a:defRPr sz="1800"/>
            </a:lvl3pPr>
            <a:lvl4pPr>
              <a:spcBef>
                <a:spcPts val="0"/>
              </a:spcBef>
              <a:spcAft>
                <a:spcPts val="400"/>
              </a:spcAft>
              <a:defRPr sz="1800"/>
            </a:lvl4pPr>
            <a:lvl5pPr>
              <a:spcBef>
                <a:spcPts val="0"/>
              </a:spcBef>
              <a:spcAft>
                <a:spcPts val="4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1919510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9144000" cy="1474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363636"/>
              </a:solidFill>
            </a:endParaRPr>
          </a:p>
        </p:txBody>
      </p:sp>
      <p:pic>
        <p:nvPicPr>
          <p:cNvPr id="7" name="Picture 6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368413"/>
            <a:ext cx="633977" cy="345152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965200" y="61748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1" dirty="0"/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dirty="0">
                <a:solidFill>
                  <a:srgbClr val="363636"/>
                </a:solidFill>
              </a:rPr>
              <a:t> Eli Lilly and Company has not influenced the content of this publication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33" r="21933" b="24601"/>
          <a:stretch/>
        </p:blipFill>
        <p:spPr>
          <a:xfrm>
            <a:off x="313531" y="6108700"/>
            <a:ext cx="520578" cy="6541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401"/>
          <a:stretch/>
        </p:blipFill>
        <p:spPr>
          <a:xfrm>
            <a:off x="854373" y="6285233"/>
            <a:ext cx="1500059" cy="218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6019800"/>
            <a:ext cx="9144000" cy="0"/>
          </a:xfrm>
          <a:prstGeom prst="line">
            <a:avLst/>
          </a:prstGeom>
          <a:ln w="28575">
            <a:solidFill>
              <a:srgbClr val="B60D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1474220"/>
            <a:ext cx="9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65124" y="165101"/>
            <a:ext cx="8413751" cy="1206500"/>
          </a:xfrm>
        </p:spPr>
        <p:txBody>
          <a:bodyPr bIns="45720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GI SLIDE DECK 2017</a:t>
            </a:r>
            <a:br>
              <a:rPr lang="en-US" dirty="0"/>
            </a:br>
            <a:r>
              <a:rPr lang="en-US" sz="2800" b="0" dirty="0"/>
              <a:t>Selected abstracts from:</a:t>
            </a:r>
            <a:endParaRPr lang="en-GB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608719" y="1692096"/>
            <a:ext cx="59026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ESMO 2017 CONGRESS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kern="1200" dirty="0">
                <a:solidFill>
                  <a:schemeClr val="tx2"/>
                </a:solidFill>
                <a:effectLst/>
                <a:latin typeface="Arial"/>
                <a:ea typeface="+mn-ea"/>
                <a:cs typeface="Arial"/>
              </a:rPr>
              <a:t>8–12 September 2017 | </a:t>
            </a:r>
            <a:r>
              <a:rPr lang="en-US" sz="2000" b="0" kern="1200" baseline="0" dirty="0">
                <a:solidFill>
                  <a:schemeClr val="tx2"/>
                </a:solidFill>
                <a:effectLst/>
                <a:latin typeface="Arial"/>
                <a:ea typeface="+mn-ea"/>
                <a:cs typeface="Arial"/>
              </a:rPr>
              <a:t>Madrid, Spain</a:t>
            </a:r>
            <a:endParaRPr lang="en-US" sz="2000" b="0" kern="1200" dirty="0">
              <a:solidFill>
                <a:schemeClr val="tx2"/>
              </a:solidFill>
              <a:effectLst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637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1998081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563506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1597235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9144000" cy="1474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363636"/>
              </a:solidFill>
            </a:endParaRPr>
          </a:p>
        </p:txBody>
      </p:sp>
      <p:pic>
        <p:nvPicPr>
          <p:cNvPr id="7" name="Picture 6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368413"/>
            <a:ext cx="633977" cy="345152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965200" y="61748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1" dirty="0">
                <a:solidFill>
                  <a:srgbClr val="4D4D4D"/>
                </a:solidFill>
              </a:rPr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dirty="0">
                <a:solidFill>
                  <a:srgbClr val="363636"/>
                </a:solidFill>
              </a:rPr>
              <a:t> Eli Lilly and Company has not influenced the content of this publication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33" r="21933" b="24601"/>
          <a:stretch/>
        </p:blipFill>
        <p:spPr>
          <a:xfrm>
            <a:off x="313531" y="6108700"/>
            <a:ext cx="520578" cy="6541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401"/>
          <a:stretch/>
        </p:blipFill>
        <p:spPr>
          <a:xfrm>
            <a:off x="854373" y="6285233"/>
            <a:ext cx="1500059" cy="218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6019800"/>
            <a:ext cx="9144000" cy="0"/>
          </a:xfrm>
          <a:prstGeom prst="line">
            <a:avLst/>
          </a:prstGeom>
          <a:ln w="28575">
            <a:solidFill>
              <a:srgbClr val="B60D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1474220"/>
            <a:ext cx="9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4" y="165101"/>
            <a:ext cx="8413751" cy="1206500"/>
          </a:xfrm>
        </p:spPr>
        <p:txBody>
          <a:bodyPr bIns="45720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527890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3575434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454769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xmlns="" val="358366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4C26-6FC5-456F-BB86-4CA14046A3FC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80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759F-381C-4772-9673-4C63499C2E9A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5273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1E07-1334-4DDD-A252-D0E66FBAD349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9400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518D-3AE0-4841-A8AA-CE0B8AFB1F42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007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3D8D-8C78-46EB-B567-F816C47200AE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4449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B6B0-B554-4C6E-AD55-8CB12FB6E4C9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435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757-F50B-440C-AE26-F05545E00803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093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6031B-50E2-4804-B867-A20212604FFB}" type="datetime1">
              <a:rPr lang="en-GB" smtClean="0"/>
              <a:pPr/>
              <a:t>27/06/2021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6279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16694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4" y="179614"/>
            <a:ext cx="8238945" cy="80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4" y="1254035"/>
            <a:ext cx="8413751" cy="4746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778875" y="0"/>
            <a:ext cx="365125" cy="1166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6705600"/>
            <a:ext cx="4581524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36744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fontAlgn="base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0825" indent="-250825" algn="l" rtl="0" fontAlgn="base">
        <a:spcBef>
          <a:spcPts val="0"/>
        </a:spcBef>
        <a:spcAft>
          <a:spcPts val="400"/>
        </a:spcAft>
        <a:buClr>
          <a:schemeClr val="bg1"/>
        </a:buClr>
        <a:buSzPct val="110000"/>
        <a:buChar char="•"/>
        <a:defRPr sz="1600">
          <a:solidFill>
            <a:srgbClr val="4D4D4D"/>
          </a:solidFill>
          <a:latin typeface="+mn-lt"/>
          <a:ea typeface="+mn-ea"/>
          <a:cs typeface="+mn-cs"/>
        </a:defRPr>
      </a:lvl1pPr>
      <a:lvl2pPr marL="561975" indent="-309563" algn="l" rtl="0" fontAlgn="base">
        <a:spcBef>
          <a:spcPts val="0"/>
        </a:spcBef>
        <a:spcAft>
          <a:spcPts val="400"/>
        </a:spcAft>
        <a:buClr>
          <a:schemeClr val="bg1"/>
        </a:buClr>
        <a:buChar char="–"/>
        <a:defRPr sz="1600">
          <a:solidFill>
            <a:srgbClr val="4D4D4D"/>
          </a:solidFill>
          <a:latin typeface="+mn-lt"/>
          <a:cs typeface="+mn-cs"/>
        </a:defRPr>
      </a:lvl2pPr>
      <a:lvl3pPr marL="812800" indent="-249238" algn="l" rtl="0" fontAlgn="base">
        <a:spcBef>
          <a:spcPts val="0"/>
        </a:spcBef>
        <a:spcAft>
          <a:spcPts val="400"/>
        </a:spcAft>
        <a:buClr>
          <a:schemeClr val="bg1"/>
        </a:buClr>
        <a:buChar char="•"/>
        <a:defRPr sz="1600">
          <a:solidFill>
            <a:srgbClr val="4D4D4D"/>
          </a:solidFill>
          <a:latin typeface="+mn-lt"/>
          <a:cs typeface="+mn-cs"/>
        </a:defRPr>
      </a:lvl3pPr>
      <a:lvl4pPr marL="1101725" indent="-287338" algn="l" rtl="0" fontAlgn="base">
        <a:spcBef>
          <a:spcPts val="0"/>
        </a:spcBef>
        <a:spcAft>
          <a:spcPts val="400"/>
        </a:spcAft>
        <a:buClr>
          <a:schemeClr val="bg1"/>
        </a:buClr>
        <a:buChar char="–"/>
        <a:defRPr sz="1600">
          <a:solidFill>
            <a:srgbClr val="4D4D4D"/>
          </a:solidFill>
          <a:latin typeface="+mn-lt"/>
          <a:cs typeface="+mn-cs"/>
        </a:defRPr>
      </a:lvl4pPr>
      <a:lvl5pPr marL="1390650" indent="-287338" algn="l" rtl="0" fontAlgn="base">
        <a:spcBef>
          <a:spcPts val="0"/>
        </a:spcBef>
        <a:spcAft>
          <a:spcPts val="400"/>
        </a:spcAft>
        <a:buClr>
          <a:schemeClr val="bg1"/>
        </a:buClr>
        <a:buChar char="»"/>
        <a:defRPr sz="1600">
          <a:solidFill>
            <a:srgbClr val="4D4D4D"/>
          </a:solidFill>
          <a:latin typeface="+mn-lt"/>
          <a:cs typeface="+mn-cs"/>
        </a:defRPr>
      </a:lvl5pPr>
      <a:lvl6pPr marL="18478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3050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7622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2194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30">
          <p15:clr>
            <a:srgbClr val="F26B43"/>
          </p15:clr>
        </p15:guide>
        <p15:guide id="4" pos="5530">
          <p15:clr>
            <a:srgbClr val="F26B43"/>
          </p15:clr>
        </p15:guide>
        <p15:guide id="5" orient="horz" pos="104">
          <p15:clr>
            <a:srgbClr val="F26B43"/>
          </p15:clr>
        </p15:guide>
        <p15:guide id="6" orient="horz" pos="4147">
          <p15:clr>
            <a:srgbClr val="F26B43"/>
          </p15:clr>
        </p15:guide>
        <p15:guide id="7" orient="horz" pos="7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 5" descr="hintergrund_A4_quer_komplet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495" y="33265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81443" y="2204864"/>
            <a:ext cx="7931980" cy="367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GB" sz="3200" b="1" dirty="0">
                <a:solidFill>
                  <a:srgbClr val="002060"/>
                </a:solidFill>
              </a:rPr>
              <a:t>Management of malignant ascites</a:t>
            </a:r>
            <a:r>
              <a:rPr lang="en-GB" sz="2400" b="1" dirty="0">
                <a:solidFill>
                  <a:srgbClr val="002060"/>
                </a:solidFill>
              </a:rPr>
              <a:t/>
            </a:r>
            <a:br>
              <a:rPr lang="en-GB" sz="2400" b="1" dirty="0">
                <a:solidFill>
                  <a:srgbClr val="002060"/>
                </a:solidFill>
              </a:rPr>
            </a:br>
            <a:r>
              <a:rPr lang="en-GB" sz="2400" b="1" dirty="0">
                <a:solidFill>
                  <a:srgbClr val="002060"/>
                </a:solidFill>
              </a:rPr>
              <a:t>in advanced stage cancer</a:t>
            </a:r>
            <a:endParaRPr lang="de-DE" sz="2600" b="1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GB" sz="2000" b="1" dirty="0">
                <a:solidFill>
                  <a:srgbClr val="376092"/>
                </a:solidFill>
              </a:rPr>
              <a:t/>
            </a:r>
            <a:br>
              <a:rPr lang="en-GB" sz="2000" b="1" dirty="0">
                <a:solidFill>
                  <a:srgbClr val="376092"/>
                </a:solidFill>
              </a:rPr>
            </a:br>
            <a:r>
              <a:rPr lang="en-GB" sz="2000" b="1" dirty="0">
                <a:solidFill>
                  <a:srgbClr val="C00000"/>
                </a:solidFill>
              </a:rPr>
              <a:t>ESDO Learning Bites 2021</a:t>
            </a:r>
          </a:p>
          <a:p>
            <a:pPr algn="ctr" eaLnBrk="1" hangingPunct="1">
              <a:lnSpc>
                <a:spcPct val="120000"/>
              </a:lnSpc>
            </a:pPr>
            <a:endParaRPr lang="en-GB" sz="2000" b="1" dirty="0">
              <a:solidFill>
                <a:srgbClr val="376092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GB" sz="2000" b="1" dirty="0">
                <a:solidFill>
                  <a:srgbClr val="002060"/>
                </a:solidFill>
              </a:rPr>
              <a:t>Elisabeth </a:t>
            </a:r>
            <a:r>
              <a:rPr lang="en-GB" sz="2000" b="1" dirty="0" err="1">
                <a:solidFill>
                  <a:srgbClr val="002060"/>
                </a:solidFill>
              </a:rPr>
              <a:t>Stragier</a:t>
            </a:r>
            <a:r>
              <a:rPr lang="en-GB" sz="2000" b="1" dirty="0">
                <a:solidFill>
                  <a:srgbClr val="002060"/>
                </a:solidFill>
              </a:rPr>
              <a:t/>
            </a:r>
            <a:br>
              <a:rPr lang="en-GB" sz="2000" b="1" dirty="0">
                <a:solidFill>
                  <a:srgbClr val="002060"/>
                </a:solidFill>
              </a:rPr>
            </a:br>
            <a:r>
              <a:rPr lang="en-GB" sz="2000" b="1" dirty="0">
                <a:solidFill>
                  <a:srgbClr val="002060"/>
                </a:solidFill>
              </a:rPr>
              <a:t>Gastroenterology Dep., Jessa Hospital, Hasselt, Belgium</a:t>
            </a:r>
          </a:p>
          <a:p>
            <a:pPr algn="ctr" eaLnBrk="1" hangingPunct="1">
              <a:lnSpc>
                <a:spcPct val="120000"/>
              </a:lnSpc>
            </a:pPr>
            <a:r>
              <a:rPr lang="en-GB" sz="2000" b="1" dirty="0">
                <a:solidFill>
                  <a:srgbClr val="002060"/>
                </a:solidFill>
              </a:rPr>
              <a:t>Digestive Oncology Dep., University Hospitals Leuven, Belgium</a:t>
            </a:r>
            <a:endParaRPr lang="en-GB" sz="1600" b="1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120000"/>
              </a:lnSpc>
            </a:pPr>
            <a:endParaRPr lang="en-GB" sz="2000" b="1" dirty="0">
              <a:solidFill>
                <a:srgbClr val="002060"/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xmlns="" id="{D94C11DA-4DC6-D048-B3E6-3B20FB9889B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10051" y="5733256"/>
            <a:ext cx="2361164" cy="112474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BA57F7BF-518B-534F-BE84-4BB4C14882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0110" y="5783482"/>
            <a:ext cx="2730500" cy="88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847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DISCLOSURES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No disclosures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0952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Scope of the problem: Definition/e</a:t>
            </a:r>
            <a:r>
              <a:rPr lang="en-GB" sz="1800" u="sng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tiology</a:t>
            </a: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, signs and symptoms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Diagnostic steps (and differential diagnosis with ascites due to cirrhosis)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Outcomes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Management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Practical tips </a:t>
            </a:r>
            <a:r>
              <a:rPr lang="en-GB" sz="1800" u="sng" dirty="0" err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en</a:t>
            </a: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 tricks: take home messages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9408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C45A805-0768-6941-9442-364ACC8DF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Malignant ascites: scope of the problem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4E3D114-7B1D-9141-93D7-2E29D2D0B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07" y="1243332"/>
            <a:ext cx="8413751" cy="4746172"/>
          </a:xfrm>
        </p:spPr>
        <p:txBody>
          <a:bodyPr/>
          <a:lstStyle/>
          <a:p>
            <a:r>
              <a:rPr lang="nl-BE" b="1" dirty="0">
                <a:solidFill>
                  <a:schemeClr val="bg1"/>
                </a:solidFill>
              </a:rPr>
              <a:t>MA = ascites in patients with cancer due to a multifactorial process involving peritoneal metastasis, hepatic metastasis, increased vascular permeability and/or lymfatic obstruction.</a:t>
            </a:r>
          </a:p>
          <a:p>
            <a:endParaRPr lang="nl-BE" b="1" dirty="0">
              <a:solidFill>
                <a:schemeClr val="bg1"/>
              </a:solidFill>
            </a:endParaRPr>
          </a:p>
          <a:p>
            <a:endParaRPr lang="nl-BE" b="1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5A1DEA68-1643-5843-A64D-6FC9EA4420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8285" y="6032502"/>
            <a:ext cx="4210158" cy="706091"/>
          </a:xfrm>
        </p:spPr>
        <p:txBody>
          <a:bodyPr/>
          <a:lstStyle/>
          <a:p>
            <a:r>
              <a:rPr lang="nl-BE" dirty="0"/>
              <a:t>Hodge et al., 2019</a:t>
            </a:r>
          </a:p>
          <a:p>
            <a:r>
              <a:rPr lang="nl-BE" dirty="0"/>
              <a:t>Hicks et al., 2016</a:t>
            </a:r>
          </a:p>
          <a:p>
            <a:r>
              <a:rPr lang="nl-BE" dirty="0"/>
              <a:t>Sangisetty et al., 2012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xmlns="" id="{0F958E03-0061-5E45-B9DE-9D1ACAFBF4AC}"/>
              </a:ext>
            </a:extLst>
          </p:cNvPr>
          <p:cNvSpPr/>
          <p:nvPr/>
        </p:nvSpPr>
        <p:spPr>
          <a:xfrm>
            <a:off x="365124" y="3376655"/>
            <a:ext cx="3553721" cy="1516803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bg1"/>
                </a:solidFill>
              </a:rPr>
              <a:t>Abdominal distention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Visceral compression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Loss of proteins/elektrolytes</a:t>
            </a:r>
          </a:p>
          <a:p>
            <a:pPr algn="ctr"/>
            <a:endParaRPr lang="nl-BE" b="1" dirty="0">
              <a:solidFill>
                <a:schemeClr val="bg1"/>
              </a:solidFill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9C34C233-236B-4C46-9F9D-8F005F5A5C37}"/>
              </a:ext>
            </a:extLst>
          </p:cNvPr>
          <p:cNvSpPr/>
          <p:nvPr/>
        </p:nvSpPr>
        <p:spPr>
          <a:xfrm>
            <a:off x="899592" y="2073896"/>
            <a:ext cx="7560840" cy="1038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2"/>
                </a:solidFill>
              </a:rPr>
              <a:t>+/- 10% of cases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2"/>
                </a:solidFill>
              </a:rPr>
              <a:t>Most commonly in ovarian cancer (25-28%), also associated with colorectal, pancreatic, uterine, gastric and primary peritoneal cancers.</a:t>
            </a:r>
          </a:p>
        </p:txBody>
      </p:sp>
      <p:sp>
        <p:nvSpPr>
          <p:cNvPr id="12" name="Bliksemflits 11">
            <a:extLst>
              <a:ext uri="{FF2B5EF4-FFF2-40B4-BE49-F238E27FC236}">
                <a16:creationId xmlns:a16="http://schemas.microsoft.com/office/drawing/2014/main" xmlns="" id="{2D1DE4D0-6339-324F-8B30-F6700DC184D9}"/>
              </a:ext>
            </a:extLst>
          </p:cNvPr>
          <p:cNvSpPr/>
          <p:nvPr/>
        </p:nvSpPr>
        <p:spPr>
          <a:xfrm rot="18795176">
            <a:off x="4105055" y="3618078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: afgeronde hoeken 5">
            <a:extLst>
              <a:ext uri="{FF2B5EF4-FFF2-40B4-BE49-F238E27FC236}">
                <a16:creationId xmlns:a16="http://schemas.microsoft.com/office/drawing/2014/main" xmlns="" id="{349C6CCC-84B2-3A45-A394-AF9D2988E67F}"/>
              </a:ext>
            </a:extLst>
          </p:cNvPr>
          <p:cNvSpPr/>
          <p:nvPr/>
        </p:nvSpPr>
        <p:spPr>
          <a:xfrm>
            <a:off x="5271385" y="3208339"/>
            <a:ext cx="3553722" cy="1876845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bg1"/>
                </a:solidFill>
              </a:rPr>
              <a:t>Abdominal pain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Dyspnea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Vomiting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Anorexia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Impaired movement</a:t>
            </a:r>
          </a:p>
          <a:p>
            <a:pPr algn="ctr"/>
            <a:r>
              <a:rPr lang="nl-BE" b="1" dirty="0">
                <a:solidFill>
                  <a:schemeClr val="bg1"/>
                </a:solidFill>
              </a:rPr>
              <a:t>Fatigue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xmlns="" id="{5B300881-DB24-6B4E-9961-398634EBD1AF}"/>
              </a:ext>
            </a:extLst>
          </p:cNvPr>
          <p:cNvSpPr/>
          <p:nvPr/>
        </p:nvSpPr>
        <p:spPr>
          <a:xfrm>
            <a:off x="135557" y="5346897"/>
            <a:ext cx="7560840" cy="1038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2"/>
                </a:solidFill>
              </a:rPr>
              <a:t>MA  =  Poor prognostic factor with detrimental effect on 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2"/>
                </a:solidFill>
              </a:rPr>
              <a:t>Reported prognosis for survival at time of diagnosis from 1to 6 months</a:t>
            </a:r>
          </a:p>
        </p:txBody>
      </p:sp>
    </p:spTree>
    <p:extLst>
      <p:ext uri="{BB962C8B-B14F-4D97-AF65-F5344CB8AC3E}">
        <p14:creationId xmlns:p14="http://schemas.microsoft.com/office/powerpoint/2010/main" xmlns="" val="1986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E5FA12D-C3F8-E64D-9DF2-9B3B9C4D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Malignant ascites: Diagnostic steps (and differential diagnosis with ascites due to cirrhosis)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5B3E92B-B356-8644-B0DD-75C136A59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            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24FC4501-8E64-6443-8387-64A2B3BE4D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48200" y="5603966"/>
            <a:ext cx="4130675" cy="979398"/>
          </a:xfrm>
        </p:spPr>
        <p:txBody>
          <a:bodyPr/>
          <a:lstStyle/>
          <a:p>
            <a:r>
              <a:rPr lang="nl-BE" dirty="0"/>
              <a:t>Hodge et al., 2019</a:t>
            </a:r>
          </a:p>
          <a:p>
            <a:r>
              <a:rPr lang="nl-BE" dirty="0"/>
              <a:t>Chung M et al.,  2008</a:t>
            </a:r>
          </a:p>
          <a:p>
            <a:r>
              <a:rPr lang="nl-BE" dirty="0"/>
              <a:t>Rosenberg et al., 2006</a:t>
            </a:r>
          </a:p>
        </p:txBody>
      </p:sp>
      <p:sp>
        <p:nvSpPr>
          <p:cNvPr id="7" name="Rechthoek: afgeronde hoeken 12">
            <a:extLst>
              <a:ext uri="{FF2B5EF4-FFF2-40B4-BE49-F238E27FC236}">
                <a16:creationId xmlns:a16="http://schemas.microsoft.com/office/drawing/2014/main" xmlns="" id="{F47FC14B-85F6-DB46-9B53-C661F9E0B2AC}"/>
              </a:ext>
            </a:extLst>
          </p:cNvPr>
          <p:cNvSpPr/>
          <p:nvPr/>
        </p:nvSpPr>
        <p:spPr>
          <a:xfrm>
            <a:off x="1747029" y="1353382"/>
            <a:ext cx="5290817" cy="487363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2"/>
                </a:solidFill>
              </a:rPr>
              <a:t>MA : diagnosed with US or CT-scan</a:t>
            </a:r>
          </a:p>
        </p:txBody>
      </p: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xmlns="" id="{DE14D20E-04BD-3446-A5A0-57AA5FA6EE1F}"/>
              </a:ext>
            </a:extLst>
          </p:cNvPr>
          <p:cNvCxnSpPr>
            <a:cxnSpLocks/>
          </p:cNvCxnSpPr>
          <p:nvPr/>
        </p:nvCxnSpPr>
        <p:spPr>
          <a:xfrm>
            <a:off x="350316" y="2221950"/>
            <a:ext cx="576064" cy="5799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Rechthoek: afgeronde hoeken 12">
            <a:extLst>
              <a:ext uri="{FF2B5EF4-FFF2-40B4-BE49-F238E27FC236}">
                <a16:creationId xmlns:a16="http://schemas.microsoft.com/office/drawing/2014/main" xmlns="" id="{53932064-A739-F948-B4E2-1FD7E9194EC1}"/>
              </a:ext>
            </a:extLst>
          </p:cNvPr>
          <p:cNvSpPr/>
          <p:nvPr/>
        </p:nvSpPr>
        <p:spPr>
          <a:xfrm>
            <a:off x="1152419" y="2207490"/>
            <a:ext cx="2648549" cy="96235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2"/>
                </a:solidFill>
              </a:rPr>
              <a:t>75-80% of all cases due to cirrhosis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xmlns="" id="{C2AE8A7E-79B2-284F-AC23-9CA093EF6C10}"/>
              </a:ext>
            </a:extLst>
          </p:cNvPr>
          <p:cNvCxnSpPr>
            <a:cxnSpLocks/>
          </p:cNvCxnSpPr>
          <p:nvPr/>
        </p:nvCxnSpPr>
        <p:spPr>
          <a:xfrm>
            <a:off x="4484186" y="2221950"/>
            <a:ext cx="576064" cy="5799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hthoek: afgeronde hoeken 12">
            <a:extLst>
              <a:ext uri="{FF2B5EF4-FFF2-40B4-BE49-F238E27FC236}">
                <a16:creationId xmlns:a16="http://schemas.microsoft.com/office/drawing/2014/main" xmlns="" id="{00EECED2-34D0-904B-B43C-BA52FB43E5D5}"/>
              </a:ext>
            </a:extLst>
          </p:cNvPr>
          <p:cNvSpPr/>
          <p:nvPr/>
        </p:nvSpPr>
        <p:spPr>
          <a:xfrm>
            <a:off x="5389262" y="2207490"/>
            <a:ext cx="2648549" cy="96235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2"/>
                </a:solidFill>
              </a:rPr>
              <a:t>10% of all cases of ascites = MA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xmlns="" id="{FE575FFA-1F46-5F46-AD25-73B2B1EBE0A9}"/>
              </a:ext>
            </a:extLst>
          </p:cNvPr>
          <p:cNvSpPr txBox="1"/>
          <p:nvPr/>
        </p:nvSpPr>
        <p:spPr>
          <a:xfrm>
            <a:off x="1747029" y="3551144"/>
            <a:ext cx="1096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sp>
        <p:nvSpPr>
          <p:cNvPr id="24" name="Rechthoek: afgeronde hoeken 5">
            <a:extLst>
              <a:ext uri="{FF2B5EF4-FFF2-40B4-BE49-F238E27FC236}">
                <a16:creationId xmlns:a16="http://schemas.microsoft.com/office/drawing/2014/main" xmlns="" id="{67688633-6708-B843-B1CB-CB89E392F300}"/>
              </a:ext>
            </a:extLst>
          </p:cNvPr>
          <p:cNvSpPr/>
          <p:nvPr/>
        </p:nvSpPr>
        <p:spPr>
          <a:xfrm>
            <a:off x="838716" y="3473069"/>
            <a:ext cx="3553721" cy="447407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High SAAG</a:t>
            </a:r>
          </a:p>
        </p:txBody>
      </p:sp>
      <p:sp>
        <p:nvSpPr>
          <p:cNvPr id="25" name="Rechthoek: afgeronde hoeken 5">
            <a:extLst>
              <a:ext uri="{FF2B5EF4-FFF2-40B4-BE49-F238E27FC236}">
                <a16:creationId xmlns:a16="http://schemas.microsoft.com/office/drawing/2014/main" xmlns="" id="{482B916D-1061-B54A-B9A5-5AA1C056EE04}"/>
              </a:ext>
            </a:extLst>
          </p:cNvPr>
          <p:cNvSpPr/>
          <p:nvPr/>
        </p:nvSpPr>
        <p:spPr>
          <a:xfrm>
            <a:off x="5064252" y="3428999"/>
            <a:ext cx="3553721" cy="694299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BE" sz="1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Positieve cytology for malignant cells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High ascitic fluid protein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Low SAAG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nl-BE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48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4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AA306CE-D1F3-F448-A4B9-F79F8D78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Malignant ascites: Outcomes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F2160C1C-46C4-5748-8154-0ED28D868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>
                <a:solidFill>
                  <a:schemeClr val="bg1"/>
                </a:solidFill>
              </a:rPr>
              <a:t>Poor prognostic indicators = </a:t>
            </a:r>
          </a:p>
        </p:txBody>
      </p:sp>
      <p:sp>
        <p:nvSpPr>
          <p:cNvPr id="8" name="Rechthoek: afgeronde hoeken 5">
            <a:extLst>
              <a:ext uri="{FF2B5EF4-FFF2-40B4-BE49-F238E27FC236}">
                <a16:creationId xmlns:a16="http://schemas.microsoft.com/office/drawing/2014/main" xmlns="" id="{89F18391-D1D3-0742-9F6D-69BCD63D34EA}"/>
              </a:ext>
            </a:extLst>
          </p:cNvPr>
          <p:cNvSpPr/>
          <p:nvPr/>
        </p:nvSpPr>
        <p:spPr>
          <a:xfrm>
            <a:off x="365973" y="1700809"/>
            <a:ext cx="2909883" cy="1080120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b="1" dirty="0">
                <a:solidFill>
                  <a:schemeClr val="bg1"/>
                </a:solidFill>
              </a:rPr>
              <a:t>oedema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b="1" dirty="0">
                <a:solidFill>
                  <a:schemeClr val="bg1"/>
                </a:solidFill>
              </a:rPr>
              <a:t>low serum albumin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b="1" dirty="0">
                <a:solidFill>
                  <a:schemeClr val="bg1"/>
                </a:solidFill>
              </a:rPr>
              <a:t>liver metastasis</a:t>
            </a:r>
          </a:p>
        </p:txBody>
      </p:sp>
      <p:sp>
        <p:nvSpPr>
          <p:cNvPr id="9" name="Rechthoek: afgeronde hoeken 5">
            <a:extLst>
              <a:ext uri="{FF2B5EF4-FFF2-40B4-BE49-F238E27FC236}">
                <a16:creationId xmlns:a16="http://schemas.microsoft.com/office/drawing/2014/main" xmlns="" id="{E444FC45-F024-884A-B862-C4586401F934}"/>
              </a:ext>
            </a:extLst>
          </p:cNvPr>
          <p:cNvSpPr/>
          <p:nvPr/>
        </p:nvSpPr>
        <p:spPr>
          <a:xfrm>
            <a:off x="4860032" y="1691571"/>
            <a:ext cx="3528392" cy="1080120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b="1" dirty="0">
                <a:solidFill>
                  <a:schemeClr val="bg1"/>
                </a:solidFill>
              </a:rPr>
              <a:t>Concomitant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b="1" dirty="0">
                <a:solidFill>
                  <a:schemeClr val="bg1"/>
                </a:solidFill>
              </a:rPr>
              <a:t>with decreased 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b="1" dirty="0">
                <a:solidFill>
                  <a:schemeClr val="bg1"/>
                </a:solidFill>
              </a:rPr>
              <a:t>with impaired immune respons</a:t>
            </a:r>
          </a:p>
        </p:txBody>
      </p:sp>
      <p:sp>
        <p:nvSpPr>
          <p:cNvPr id="10" name="Bliksemflits 9">
            <a:extLst>
              <a:ext uri="{FF2B5EF4-FFF2-40B4-BE49-F238E27FC236}">
                <a16:creationId xmlns:a16="http://schemas.microsoft.com/office/drawing/2014/main" xmlns="" id="{341C2EF4-47D7-C348-8998-0C519002D329}"/>
              </a:ext>
            </a:extLst>
          </p:cNvPr>
          <p:cNvSpPr/>
          <p:nvPr/>
        </p:nvSpPr>
        <p:spPr>
          <a:xfrm rot="18795176">
            <a:off x="3544723" y="1880649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xmlns="" id="{7B53B258-ED13-A940-8825-D71FA50BCA3F}"/>
              </a:ext>
            </a:extLst>
          </p:cNvPr>
          <p:cNvSpPr/>
          <p:nvPr/>
        </p:nvSpPr>
        <p:spPr>
          <a:xfrm>
            <a:off x="704176" y="3218465"/>
            <a:ext cx="7560840" cy="1292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2"/>
                </a:solidFill>
              </a:rPr>
              <a:t>Poor overall prognosis</a:t>
            </a:r>
          </a:p>
          <a:p>
            <a:pPr lvl="1"/>
            <a:r>
              <a:rPr lang="nl-BE" dirty="0">
                <a:solidFill>
                  <a:schemeClr val="tx2"/>
                </a:solidFill>
                <a:sym typeface="Wingdings" pitchFamily="2" charset="2"/>
              </a:rPr>
              <a:t> treatment options must be carefully evaluated</a:t>
            </a:r>
          </a:p>
          <a:p>
            <a:pPr lvl="1"/>
            <a:r>
              <a:rPr lang="nl-BE" dirty="0">
                <a:solidFill>
                  <a:schemeClr val="tx2"/>
                </a:solidFill>
                <a:sym typeface="Wingdings" pitchFamily="2" charset="2"/>
              </a:rPr>
              <a:t> preference for treatments less invasive</a:t>
            </a:r>
          </a:p>
          <a:p>
            <a:pPr lvl="1"/>
            <a:r>
              <a:rPr lang="nl-BE" dirty="0">
                <a:solidFill>
                  <a:schemeClr val="tx2"/>
                </a:solidFill>
                <a:sym typeface="Wingdings" pitchFamily="2" charset="2"/>
              </a:rPr>
              <a:t> preference for treatments with better control of ascites-related symptoms</a:t>
            </a:r>
            <a:endParaRPr lang="nl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10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6236BFE-3C4C-BD4E-B8EB-333BB095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Malignant ascites: Management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498E900-607C-DC4E-83D3-94BF35FB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bg1"/>
                </a:solidFill>
              </a:rPr>
              <a:t>REFRACTORY ASCITES =  is refractory to systemic therapy, including diuresis.</a:t>
            </a:r>
          </a:p>
          <a:p>
            <a:r>
              <a:rPr lang="nl-BE" dirty="0">
                <a:solidFill>
                  <a:schemeClr val="bg1"/>
                </a:solidFill>
              </a:rPr>
              <a:t>Several options BUT non of them show to extend life expectancy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xmlns="" id="{BE662BDC-1214-5846-835F-B59EAAE83BA1}"/>
              </a:ext>
            </a:extLst>
          </p:cNvPr>
          <p:cNvSpPr/>
          <p:nvPr/>
        </p:nvSpPr>
        <p:spPr>
          <a:xfrm>
            <a:off x="107504" y="1916832"/>
            <a:ext cx="3600400" cy="4746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2"/>
                </a:solidFill>
              </a:rPr>
              <a:t>Diuretics </a:t>
            </a:r>
          </a:p>
          <a:p>
            <a:endParaRPr lang="nl-BE" dirty="0">
              <a:solidFill>
                <a:schemeClr val="tx2"/>
              </a:solidFill>
            </a:endParaRPr>
          </a:p>
          <a:p>
            <a:endParaRPr lang="nl-BE" dirty="0">
              <a:solidFill>
                <a:schemeClr val="tx2"/>
              </a:solidFill>
            </a:endParaRPr>
          </a:p>
          <a:p>
            <a:r>
              <a:rPr lang="nl-BE" dirty="0">
                <a:solidFill>
                  <a:schemeClr val="tx2"/>
                </a:solidFill>
              </a:rPr>
              <a:t>Paracentesis</a:t>
            </a:r>
          </a:p>
          <a:p>
            <a:pPr marL="342900" indent="-342900">
              <a:buAutoNum type="arabicPeriod"/>
            </a:pPr>
            <a:endParaRPr lang="nl-BE" dirty="0">
              <a:solidFill>
                <a:schemeClr val="tx2"/>
              </a:solidFill>
            </a:endParaRPr>
          </a:p>
          <a:p>
            <a:endParaRPr lang="nl-BE" dirty="0">
              <a:solidFill>
                <a:schemeClr val="tx2"/>
              </a:solidFill>
            </a:endParaRPr>
          </a:p>
          <a:p>
            <a:r>
              <a:rPr lang="nl-BE" dirty="0">
                <a:solidFill>
                  <a:schemeClr val="tx2"/>
                </a:solidFill>
              </a:rPr>
              <a:t>Tunneled catheters</a:t>
            </a:r>
          </a:p>
          <a:p>
            <a:pPr marL="342900" indent="-342900">
              <a:buAutoNum type="arabicPeriod"/>
            </a:pPr>
            <a:endParaRPr lang="nl-BE" dirty="0">
              <a:solidFill>
                <a:schemeClr val="tx2"/>
              </a:solidFill>
            </a:endParaRPr>
          </a:p>
          <a:p>
            <a:endParaRPr lang="nl-BE" dirty="0">
              <a:solidFill>
                <a:schemeClr val="tx2"/>
              </a:solidFill>
            </a:endParaRPr>
          </a:p>
          <a:p>
            <a:r>
              <a:rPr lang="nl-BE" dirty="0">
                <a:solidFill>
                  <a:schemeClr val="tx2"/>
                </a:solidFill>
              </a:rPr>
              <a:t>Peritoneovenous shunts</a:t>
            </a:r>
          </a:p>
          <a:p>
            <a:endParaRPr lang="nl-BE" dirty="0">
              <a:solidFill>
                <a:schemeClr val="tx2"/>
              </a:solidFill>
            </a:endParaRPr>
          </a:p>
          <a:p>
            <a:endParaRPr lang="nl-BE" dirty="0">
              <a:solidFill>
                <a:schemeClr val="tx2"/>
              </a:solidFill>
            </a:endParaRPr>
          </a:p>
          <a:p>
            <a:r>
              <a:rPr lang="nl-BE" dirty="0">
                <a:solidFill>
                  <a:schemeClr val="tx2"/>
                </a:solidFill>
              </a:rPr>
              <a:t>Intraperitoneal catumaxomab</a:t>
            </a:r>
          </a:p>
          <a:p>
            <a:endParaRPr lang="nl-BE" dirty="0">
              <a:solidFill>
                <a:schemeClr val="tx2"/>
              </a:solidFill>
            </a:endParaRPr>
          </a:p>
          <a:p>
            <a:r>
              <a:rPr lang="nl-BE" dirty="0">
                <a:solidFill>
                  <a:schemeClr val="tx2"/>
                </a:solidFill>
              </a:rPr>
              <a:t>Hyperthermic intraperitoneal chemotherapy</a:t>
            </a:r>
          </a:p>
        </p:txBody>
      </p:sp>
      <p:sp>
        <p:nvSpPr>
          <p:cNvPr id="9" name="Rechthoek: afgeronde hoeken 5">
            <a:extLst>
              <a:ext uri="{FF2B5EF4-FFF2-40B4-BE49-F238E27FC236}">
                <a16:creationId xmlns:a16="http://schemas.microsoft.com/office/drawing/2014/main" xmlns="" id="{1577B95B-94CA-C849-AE22-E143D860B4AC}"/>
              </a:ext>
            </a:extLst>
          </p:cNvPr>
          <p:cNvSpPr/>
          <p:nvPr/>
        </p:nvSpPr>
        <p:spPr>
          <a:xfrm>
            <a:off x="3799070" y="1916832"/>
            <a:ext cx="5233231" cy="568782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Diuretics and sodium restriction less efficacy in 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Symptom relief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Spironolactone</a:t>
            </a:r>
          </a:p>
        </p:txBody>
      </p:sp>
      <p:sp>
        <p:nvSpPr>
          <p:cNvPr id="10" name="Rechthoek: afgeronde hoeken 5">
            <a:extLst>
              <a:ext uri="{FF2B5EF4-FFF2-40B4-BE49-F238E27FC236}">
                <a16:creationId xmlns:a16="http://schemas.microsoft.com/office/drawing/2014/main" xmlns="" id="{9267BEBD-1C46-4744-A7D4-5FCBFD7EA8B4}"/>
              </a:ext>
            </a:extLst>
          </p:cNvPr>
          <p:cNvSpPr/>
          <p:nvPr/>
        </p:nvSpPr>
        <p:spPr>
          <a:xfrm>
            <a:off x="3800205" y="2547574"/>
            <a:ext cx="5232095" cy="636945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Most common treatment modality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Effective in relieving symptoms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Requires frequently repeated treatments</a:t>
            </a:r>
          </a:p>
        </p:txBody>
      </p:sp>
      <p:sp>
        <p:nvSpPr>
          <p:cNvPr id="11" name="Rechthoek: afgeronde hoeken 5">
            <a:extLst>
              <a:ext uri="{FF2B5EF4-FFF2-40B4-BE49-F238E27FC236}">
                <a16:creationId xmlns:a16="http://schemas.microsoft.com/office/drawing/2014/main" xmlns="" id="{2C42FBF4-7DD5-B843-BA80-B4A18DB2EA24}"/>
              </a:ext>
            </a:extLst>
          </p:cNvPr>
          <p:cNvSpPr/>
          <p:nvPr/>
        </p:nvSpPr>
        <p:spPr>
          <a:xfrm>
            <a:off x="3803263" y="3265385"/>
            <a:ext cx="5233231" cy="1047948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Variety of different indwelling catheters (ex Tenckhoff)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Cave infections, peritonitis for non-tunneled catheters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Not in loculated ascites, coagulopathy, infected peritoneal cavity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Complications: infections, leakage, cath dislodgement, cellulitis, abd pain, peritonitis</a:t>
            </a:r>
          </a:p>
        </p:txBody>
      </p:sp>
      <p:sp>
        <p:nvSpPr>
          <p:cNvPr id="12" name="Rechthoek: afgeronde hoeken 5">
            <a:extLst>
              <a:ext uri="{FF2B5EF4-FFF2-40B4-BE49-F238E27FC236}">
                <a16:creationId xmlns:a16="http://schemas.microsoft.com/office/drawing/2014/main" xmlns="" id="{3D446AFC-27F6-464F-95DA-17928CCC9624}"/>
              </a:ext>
            </a:extLst>
          </p:cNvPr>
          <p:cNvSpPr/>
          <p:nvPr/>
        </p:nvSpPr>
        <p:spPr>
          <a:xfrm>
            <a:off x="3797935" y="4352449"/>
            <a:ext cx="5232095" cy="1019638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Theoretical benefit of returning ascites fluid to circulation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LeVeen shunt (fluid into SVC via one-way valve)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Not in hemorrhagic ascites.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Highest rate of complications: oedema, fever, tachycardia, leakage, PVS dysfunction, DIC, GI bleeding, sepsis, heart failure</a:t>
            </a:r>
          </a:p>
          <a:p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13" name="Rechthoek: afgeronde hoeken 5">
            <a:extLst>
              <a:ext uri="{FF2B5EF4-FFF2-40B4-BE49-F238E27FC236}">
                <a16:creationId xmlns:a16="http://schemas.microsoft.com/office/drawing/2014/main" xmlns="" id="{C7F569D2-1584-2B4D-8572-BA8A24098AA2}"/>
              </a:ext>
            </a:extLst>
          </p:cNvPr>
          <p:cNvSpPr/>
          <p:nvPr/>
        </p:nvSpPr>
        <p:spPr>
          <a:xfrm>
            <a:off x="3799071" y="5435940"/>
            <a:ext cx="5230959" cy="727216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= non-humanized monoclonal antibody.Target = EpCAM on Tcells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Tumor cells in malignant effusions express EpCAM in 70-100%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BE" sz="1200" b="1" dirty="0">
                <a:solidFill>
                  <a:schemeClr val="bg1"/>
                </a:solidFill>
              </a:rPr>
              <a:t>     the amount of circulating tumor cells in peritoneal cavity</a:t>
            </a:r>
            <a:r>
              <a:rPr lang="nl-BE" sz="1200" b="1" dirty="0">
                <a:solidFill>
                  <a:schemeClr val="bg1"/>
                </a:solidFill>
                <a:sym typeface="Wingdings" pitchFamily="2" charset="2"/>
              </a:rPr>
              <a:t> and thus the  production of MA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14" name="Rechthoek: afgeronde hoeken 5">
            <a:extLst>
              <a:ext uri="{FF2B5EF4-FFF2-40B4-BE49-F238E27FC236}">
                <a16:creationId xmlns:a16="http://schemas.microsoft.com/office/drawing/2014/main" xmlns="" id="{8BB3D3ED-CCF7-B143-A28E-9F9F31A07D04}"/>
              </a:ext>
            </a:extLst>
          </p:cNvPr>
          <p:cNvSpPr/>
          <p:nvPr/>
        </p:nvSpPr>
        <p:spPr>
          <a:xfrm>
            <a:off x="3799072" y="6206505"/>
            <a:ext cx="5230958" cy="447407"/>
          </a:xfrm>
          <a:prstGeom prst="round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200" b="1" dirty="0">
                <a:solidFill>
                  <a:schemeClr val="bg1"/>
                </a:solidFill>
              </a:rPr>
              <a:t>HIPEC without CR surgery</a:t>
            </a:r>
          </a:p>
          <a:p>
            <a:r>
              <a:rPr lang="nl-BE" sz="1200" b="1" dirty="0">
                <a:solidFill>
                  <a:schemeClr val="bg1"/>
                </a:solidFill>
              </a:rPr>
              <a:t>Treat microscopic disease and avoid sytemic toxicity</a:t>
            </a:r>
          </a:p>
        </p:txBody>
      </p: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xmlns="" id="{0CE8C865-DA1C-A940-A86F-E011E5734661}"/>
              </a:ext>
            </a:extLst>
          </p:cNvPr>
          <p:cNvCxnSpPr>
            <a:cxnSpLocks/>
          </p:cNvCxnSpPr>
          <p:nvPr/>
        </p:nvCxnSpPr>
        <p:spPr>
          <a:xfrm>
            <a:off x="4211960" y="5842897"/>
            <a:ext cx="0" cy="1573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0639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F5947A4-E608-614E-B886-58F29B4FD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Malignant ascites: Practical tips and tricks: take home messages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xmlns="" id="{EB815F48-CAA1-8D4E-A79C-2C7E3FCFF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>
                <a:solidFill>
                  <a:schemeClr val="bg1"/>
                </a:solidFill>
              </a:rPr>
              <a:t>MA carries poor prognosis</a:t>
            </a:r>
          </a:p>
          <a:p>
            <a:endParaRPr lang="nl-BE" b="1" dirty="0">
              <a:solidFill>
                <a:schemeClr val="bg1"/>
              </a:solidFill>
            </a:endParaRPr>
          </a:p>
          <a:p>
            <a:r>
              <a:rPr lang="nl-BE" b="1" dirty="0">
                <a:solidFill>
                  <a:schemeClr val="bg1"/>
                </a:solidFill>
              </a:rPr>
              <a:t>Diuretics and sodium restriction = traditional first line treatment DO NOT work well for MA unless it occurs due to liver metastasis</a:t>
            </a:r>
          </a:p>
          <a:p>
            <a:endParaRPr lang="nl-BE" b="1" dirty="0">
              <a:solidFill>
                <a:schemeClr val="bg1"/>
              </a:solidFill>
            </a:endParaRPr>
          </a:p>
          <a:p>
            <a:r>
              <a:rPr lang="nl-BE" b="1" dirty="0">
                <a:solidFill>
                  <a:schemeClr val="bg1"/>
                </a:solidFill>
              </a:rPr>
              <a:t>Paracentesis = effective temporary but not durable solution</a:t>
            </a:r>
          </a:p>
          <a:p>
            <a:endParaRPr lang="nl-BE" b="1" dirty="0">
              <a:solidFill>
                <a:schemeClr val="bg1"/>
              </a:solidFill>
            </a:endParaRPr>
          </a:p>
          <a:p>
            <a:r>
              <a:rPr lang="nl-BE" b="1" dirty="0">
                <a:solidFill>
                  <a:schemeClr val="bg1"/>
                </a:solidFill>
              </a:rPr>
              <a:t>More durable : Tenckhoff catheter , PVS and IP chemotherapy (Catumaxomab and HIPEC) .      QOL but no improvement in overall survival</a:t>
            </a:r>
          </a:p>
          <a:p>
            <a:endParaRPr lang="nl-BE" b="1" dirty="0">
              <a:solidFill>
                <a:schemeClr val="bg1"/>
              </a:solidFill>
            </a:endParaRPr>
          </a:p>
          <a:p>
            <a:r>
              <a:rPr lang="nl-BE" b="1" dirty="0">
                <a:solidFill>
                  <a:schemeClr val="bg1"/>
                </a:solidFill>
              </a:rPr>
              <a:t>Risks versus benefits of different managment options</a:t>
            </a:r>
          </a:p>
        </p:txBody>
      </p:sp>
      <p:sp>
        <p:nvSpPr>
          <p:cNvPr id="8" name="Pijl omhoog 7">
            <a:extLst>
              <a:ext uri="{FF2B5EF4-FFF2-40B4-BE49-F238E27FC236}">
                <a16:creationId xmlns:a16="http://schemas.microsoft.com/office/drawing/2014/main" xmlns="" id="{08B71C63-29CF-3C4A-86E5-EC50DC920EA2}"/>
              </a:ext>
            </a:extLst>
          </p:cNvPr>
          <p:cNvSpPr/>
          <p:nvPr/>
        </p:nvSpPr>
        <p:spPr>
          <a:xfrm>
            <a:off x="1547664" y="3582100"/>
            <a:ext cx="144016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1325366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Custom 6">
      <a:dk1>
        <a:srgbClr val="A0A0A0"/>
      </a:dk1>
      <a:lt1>
        <a:srgbClr val="4D4D4D"/>
      </a:lt1>
      <a:dk2>
        <a:srgbClr val="043882"/>
      </a:dk2>
      <a:lt2>
        <a:srgbClr val="FFFFFF"/>
      </a:lt2>
      <a:accent1>
        <a:srgbClr val="043882"/>
      </a:accent1>
      <a:accent2>
        <a:srgbClr val="B2C0D8"/>
      </a:accent2>
      <a:accent3>
        <a:srgbClr val="B60D27"/>
      </a:accent3>
      <a:accent4>
        <a:srgbClr val="FFC000"/>
      </a:accent4>
      <a:accent5>
        <a:srgbClr val="E75C00"/>
      </a:accent5>
      <a:accent6>
        <a:srgbClr val="2894FF"/>
      </a:accent6>
      <a:hlink>
        <a:srgbClr val="043882"/>
      </a:hlink>
      <a:folHlink>
        <a:srgbClr val="B2C0D8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0033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0000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003366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8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08080"/>
        </a:dk1>
        <a:lt1>
          <a:srgbClr val="FFFFFF"/>
        </a:lt1>
        <a:dk2>
          <a:srgbClr val="003366"/>
        </a:dk2>
        <a:lt2>
          <a:srgbClr val="FFFF66"/>
        </a:lt2>
        <a:accent1>
          <a:srgbClr val="BBE0E3"/>
        </a:accent1>
        <a:accent2>
          <a:srgbClr val="333399"/>
        </a:accent2>
        <a:accent3>
          <a:srgbClr val="AAADB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Bildschirmpräsentation (4:3)</PresentationFormat>
  <Paragraphs>108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Larissa</vt:lpstr>
      <vt:lpstr>Default Design</vt:lpstr>
      <vt:lpstr>Folie 1</vt:lpstr>
      <vt:lpstr>DISCLOSURES</vt:lpstr>
      <vt:lpstr>CONTENT</vt:lpstr>
      <vt:lpstr>Malignant ascites: scope of the problem</vt:lpstr>
      <vt:lpstr>Malignant ascites: Diagnostic steps (and differential diagnosis with ascites due to cirrhosis)</vt:lpstr>
      <vt:lpstr>Malignant ascites: Outcomes</vt:lpstr>
      <vt:lpstr>Malignant ascites: Management</vt:lpstr>
      <vt:lpstr>Malignant ascites: Practical tips and tricks: take home messages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Liz Tanzer ESDO</dc:creator>
  <cp:lastModifiedBy>Liz</cp:lastModifiedBy>
  <cp:revision>900</cp:revision>
  <cp:lastPrinted>2013-08-22T12:58:27Z</cp:lastPrinted>
  <dcterms:created xsi:type="dcterms:W3CDTF">2013-06-30T10:22:25Z</dcterms:created>
  <dcterms:modified xsi:type="dcterms:W3CDTF">2021-06-27T08:43:02Z</dcterms:modified>
</cp:coreProperties>
</file>