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58" r:id="rId4"/>
    <p:sldId id="261" r:id="rId5"/>
    <p:sldId id="266" r:id="rId6"/>
    <p:sldId id="267" r:id="rId7"/>
    <p:sldId id="280" r:id="rId8"/>
    <p:sldId id="268" r:id="rId9"/>
    <p:sldId id="278" r:id="rId10"/>
    <p:sldId id="274" r:id="rId11"/>
    <p:sldId id="275" r:id="rId12"/>
    <p:sldId id="263" r:id="rId13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F205-4960-4F0B-BB11-0E524BF4BE0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86C1-450B-48E6-A9D3-6C058E0DF6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33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3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88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65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9201"/>
            <a:ext cx="12192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834" y="1332411"/>
            <a:ext cx="11020092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833" y="3563698"/>
            <a:ext cx="11218335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05168" y="1219201"/>
            <a:ext cx="486833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/>
        </p:nvSpPr>
        <p:spPr>
          <a:xfrm>
            <a:off x="-1" y="6674632"/>
            <a:ext cx="7350036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1" name="Picture 10" descr="LILLY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54" y="6063613"/>
            <a:ext cx="845303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286934" y="5870051"/>
            <a:ext cx="9451495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418041" y="5803901"/>
            <a:ext cx="694104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1139165" y="5980434"/>
            <a:ext cx="200007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63573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40391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05168" y="1"/>
            <a:ext cx="486833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Rectangle 4"/>
          <p:cNvSpPr/>
          <p:nvPr/>
        </p:nvSpPr>
        <p:spPr>
          <a:xfrm>
            <a:off x="0" y="6705600"/>
            <a:ext cx="6108699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10771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2" y="1447800"/>
            <a:ext cx="5507568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47800"/>
            <a:ext cx="5507567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23344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27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02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Bef>
                <a:spcPts val="0"/>
              </a:spcBef>
              <a:spcAft>
                <a:spcPts val="400"/>
              </a:spcAft>
              <a:defRPr/>
            </a:lvl2pPr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400"/>
              </a:spcAft>
              <a:defRPr/>
            </a:lvl4pPr>
            <a:lvl5pPr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6781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80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263020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2" y="1447800"/>
            <a:ext cx="5507568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47800"/>
            <a:ext cx="5507567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97118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"/>
            <a:ext cx="12192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54" y="6368413"/>
            <a:ext cx="845303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86934" y="6174851"/>
            <a:ext cx="9451495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418041" y="6108701"/>
            <a:ext cx="694104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1139165" y="6285234"/>
            <a:ext cx="200007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474220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6833" y="165101"/>
            <a:ext cx="11218335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/>
        </p:nvSpPr>
        <p:spPr>
          <a:xfrm>
            <a:off x="2144959" y="1692097"/>
            <a:ext cx="7870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2017 | </a:t>
            </a:r>
            <a:r>
              <a:rPr lang="en-US" sz="2000" b="0" kern="1200" baseline="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392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750179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4473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2" y="1447800"/>
            <a:ext cx="5507568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47800"/>
            <a:ext cx="5507567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376595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"/>
            <a:ext cx="12192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1254" y="6368413"/>
            <a:ext cx="845303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86934" y="6174851"/>
            <a:ext cx="9451495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418041" y="6108701"/>
            <a:ext cx="694104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1139165" y="6285234"/>
            <a:ext cx="200007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474220"/>
            <a:ext cx="12192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833" y="165101"/>
            <a:ext cx="11218335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18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489602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172547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2" y="1447800"/>
            <a:ext cx="5507568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47800"/>
            <a:ext cx="5507567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4" y="6096001"/>
            <a:ext cx="5507567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97601" y="6096001"/>
            <a:ext cx="5507567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9396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69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597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08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554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70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160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43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1A6B4-3DC6-4210-AE8F-602158328473}" type="datetimeFigureOut">
              <a:rPr lang="nl-BE" smtClean="0"/>
              <a:t>3/09/2021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980A-EA32-4B22-AA25-8434AFC738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8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833" y="179614"/>
            <a:ext cx="10985260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833" y="1254035"/>
            <a:ext cx="11218335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05168" y="1"/>
            <a:ext cx="486833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6108699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670897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0">
          <p15:clr>
            <a:srgbClr val="F26B43"/>
          </p15:clr>
        </p15:guide>
        <p15:guide id="4" pos="5530">
          <p15:clr>
            <a:srgbClr val="F26B43"/>
          </p15:clr>
        </p15:guide>
        <p15:guide id="5" orient="horz" pos="104">
          <p15:clr>
            <a:srgbClr val="F26B43"/>
          </p15:clr>
        </p15:guide>
        <p15:guide id="6" orient="horz" pos="4147">
          <p15:clr>
            <a:srgbClr val="F26B43"/>
          </p15:clr>
        </p15:guide>
        <p15:guide id="7" orient="horz" pos="7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5" descr="hintergrund_A4_quer_kompl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25950" y="2204864"/>
            <a:ext cx="909095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sz="3200" b="1" dirty="0">
                <a:solidFill>
                  <a:srgbClr val="002060"/>
                </a:solidFill>
              </a:rPr>
              <a:t>MANAGEMENT OF FEBRILE NEUTROPAENIA</a:t>
            </a:r>
            <a:br>
              <a:rPr lang="en-GB" sz="2000" b="1" dirty="0">
                <a:solidFill>
                  <a:srgbClr val="376092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ESDO Learning Bites 2021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376092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Geertrui MERTENS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1600" b="1" dirty="0">
                <a:solidFill>
                  <a:srgbClr val="002060"/>
                </a:solidFill>
              </a:rPr>
              <a:t>Gastroenterology Dep., AZST Maarten, Mechelen, Belgium</a:t>
            </a:r>
          </a:p>
          <a:p>
            <a:pPr algn="ctr" eaLnBrk="1" hangingPunct="1">
              <a:lnSpc>
                <a:spcPct val="120000"/>
              </a:lnSpc>
            </a:pPr>
            <a:r>
              <a:rPr lang="en-GB" sz="1600" b="1" dirty="0">
                <a:solidFill>
                  <a:srgbClr val="002060"/>
                </a:solidFill>
              </a:rPr>
              <a:t>Digestive Oncology Dep., University Hospitals Leuven, Leuven, Belgium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7" name="Afbeelding 6" descr="Afbeelding met tekst, illustratie, teken&#10;&#10;Automatisch gegenereerde beschrijving">
            <a:extLst>
              <a:ext uri="{FF2B5EF4-FFF2-40B4-BE49-F238E27FC236}">
                <a16:creationId xmlns:a16="http://schemas.microsoft.com/office/drawing/2014/main" id="{2742C1E2-5F55-4068-8439-0BA49219B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92" y="5787700"/>
            <a:ext cx="2202185" cy="71571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90" y="5286375"/>
            <a:ext cx="2857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2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MANAGEMENT OF FEBRILE NEUTROPAENIA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1"/>
          <a:stretch/>
        </p:blipFill>
        <p:spPr>
          <a:xfrm>
            <a:off x="2946045" y="1431406"/>
            <a:ext cx="4868343" cy="286247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528571" y="1984501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≥ 21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687711" y="1984501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&lt; 21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098971" y="1566301"/>
            <a:ext cx="3107094" cy="175432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HD </a:t>
            </a:r>
            <a:r>
              <a:rPr lang="nl-BE" dirty="0" err="1"/>
              <a:t>stable</a:t>
            </a:r>
            <a:endParaRPr lang="nl-BE" dirty="0"/>
          </a:p>
          <a:p>
            <a:r>
              <a:rPr lang="nl-BE" dirty="0"/>
              <a:t>No acute </a:t>
            </a:r>
            <a:r>
              <a:rPr lang="nl-BE" dirty="0" err="1"/>
              <a:t>leukaemia</a:t>
            </a:r>
            <a:endParaRPr lang="nl-BE" dirty="0"/>
          </a:p>
          <a:p>
            <a:r>
              <a:rPr lang="nl-BE" dirty="0"/>
              <a:t>No </a:t>
            </a:r>
            <a:r>
              <a:rPr lang="nl-BE" dirty="0" err="1"/>
              <a:t>evidence</a:t>
            </a:r>
            <a:r>
              <a:rPr lang="nl-BE" dirty="0"/>
              <a:t> of </a:t>
            </a:r>
            <a:r>
              <a:rPr lang="nl-BE" dirty="0" err="1"/>
              <a:t>organ</a:t>
            </a:r>
            <a:r>
              <a:rPr lang="nl-BE" dirty="0"/>
              <a:t> failure</a:t>
            </a:r>
          </a:p>
          <a:p>
            <a:r>
              <a:rPr lang="nl-BE" dirty="0"/>
              <a:t>No </a:t>
            </a:r>
            <a:r>
              <a:rPr lang="nl-BE" dirty="0" err="1"/>
              <a:t>pneumonia</a:t>
            </a:r>
            <a:endParaRPr lang="nl-BE" dirty="0"/>
          </a:p>
          <a:p>
            <a:r>
              <a:rPr lang="nl-BE" dirty="0"/>
              <a:t>No VC </a:t>
            </a:r>
            <a:r>
              <a:rPr lang="nl-BE" dirty="0" err="1"/>
              <a:t>infection</a:t>
            </a:r>
            <a:endParaRPr lang="nl-BE" dirty="0"/>
          </a:p>
          <a:p>
            <a:r>
              <a:rPr lang="nl-BE" dirty="0"/>
              <a:t>No soft tissue </a:t>
            </a:r>
            <a:r>
              <a:rPr lang="nl-BE" dirty="0" err="1"/>
              <a:t>infection</a:t>
            </a:r>
            <a:endParaRPr lang="nl-BE" dirty="0"/>
          </a:p>
        </p:txBody>
      </p:sp>
      <p:sp>
        <p:nvSpPr>
          <p:cNvPr id="13" name="Pijl-rechts 12"/>
          <p:cNvSpPr/>
          <p:nvPr/>
        </p:nvSpPr>
        <p:spPr>
          <a:xfrm>
            <a:off x="7667432" y="2806909"/>
            <a:ext cx="289248" cy="11147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3996758" y="4293884"/>
            <a:ext cx="0" cy="196256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240618" y="5218310"/>
            <a:ext cx="1667518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 G-CSF</a:t>
            </a:r>
            <a:r>
              <a:rPr lang="nl-BE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High risk </a:t>
            </a:r>
            <a:r>
              <a:rPr lang="nl-BE" sz="1200" dirty="0" err="1"/>
              <a:t>patient</a:t>
            </a:r>
            <a:endParaRPr lang="nl-B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Severe sepsis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40617" y="4597292"/>
            <a:ext cx="1667519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/>
              <a:t>+ </a:t>
            </a:r>
            <a:r>
              <a:rPr lang="nl-BE" sz="1400" dirty="0" err="1"/>
              <a:t>Vancomycin</a:t>
            </a:r>
            <a:endParaRPr lang="nl-BE" sz="1400" dirty="0"/>
          </a:p>
          <a:p>
            <a:r>
              <a:rPr lang="nl-BE" sz="1400" dirty="0"/>
              <a:t>+ </a:t>
            </a:r>
            <a:r>
              <a:rPr lang="nl-BE" sz="1400" dirty="0" err="1"/>
              <a:t>Antifungal</a:t>
            </a:r>
            <a:endParaRPr lang="nl-BE" sz="1400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3" y="5687941"/>
            <a:ext cx="2127380" cy="1170059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23E464-8DEE-4719-BDB9-23032FF41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322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 HOME MESSAGES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1% of </a:t>
            </a:r>
            <a:r>
              <a:rPr lang="nl-BE" dirty="0" err="1"/>
              <a:t>patients</a:t>
            </a:r>
            <a:r>
              <a:rPr lang="nl-BE" dirty="0"/>
              <a:t> </a:t>
            </a:r>
            <a:r>
              <a:rPr lang="nl-BE" dirty="0" err="1"/>
              <a:t>receiving</a:t>
            </a:r>
            <a:r>
              <a:rPr lang="nl-BE" dirty="0"/>
              <a:t> </a:t>
            </a:r>
            <a:r>
              <a:rPr lang="nl-BE" dirty="0" err="1"/>
              <a:t>ChT</a:t>
            </a:r>
            <a:r>
              <a:rPr lang="nl-BE" dirty="0"/>
              <a:t> </a:t>
            </a:r>
          </a:p>
          <a:p>
            <a:pPr lvl="1"/>
            <a:r>
              <a:rPr lang="nl-BE" dirty="0" err="1"/>
              <a:t>Morbidity</a:t>
            </a:r>
            <a:r>
              <a:rPr lang="nl-BE" dirty="0"/>
              <a:t> 20-30%</a:t>
            </a:r>
          </a:p>
          <a:p>
            <a:pPr lvl="1"/>
            <a:r>
              <a:rPr lang="nl-BE" dirty="0" err="1"/>
              <a:t>Mortality</a:t>
            </a:r>
            <a:r>
              <a:rPr lang="nl-BE" dirty="0"/>
              <a:t> 10%</a:t>
            </a:r>
          </a:p>
          <a:p>
            <a:pPr lvl="1"/>
            <a:endParaRPr lang="nl-BE" dirty="0"/>
          </a:p>
          <a:p>
            <a:r>
              <a:rPr lang="nl-BE" dirty="0" err="1"/>
              <a:t>Primary</a:t>
            </a:r>
            <a:r>
              <a:rPr lang="nl-BE" dirty="0"/>
              <a:t> </a:t>
            </a:r>
            <a:r>
              <a:rPr lang="nl-BE" dirty="0" err="1"/>
              <a:t>prophylaxis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/>
              <a:t>MASCC score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0" y="5681878"/>
            <a:ext cx="2127380" cy="11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DISCLOSURES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• Consultant/Advisory board: </a:t>
            </a:r>
            <a:br>
              <a:rPr lang="en-US" sz="1800" dirty="0"/>
            </a:br>
            <a:r>
              <a:rPr lang="en-US" sz="1800" dirty="0"/>
              <a:t>           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None</a:t>
            </a:r>
          </a:p>
          <a:p>
            <a:pPr marL="0" indent="0">
              <a:spcAft>
                <a:spcPts val="1200"/>
              </a:spcAft>
              <a:buNone/>
              <a:tabLst>
                <a:tab pos="8256588" algn="r"/>
              </a:tabLst>
            </a:pPr>
            <a:endParaRPr lang="en-GB" sz="1800"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3" y="5510971"/>
            <a:ext cx="2127380" cy="117005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696269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MANAGEMENT OF FEBRILE NEUTROPAENIA: CONTENT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  <a:p>
            <a:r>
              <a:rPr lang="nl-BE" dirty="0"/>
              <a:t>RISK FACTORS</a:t>
            </a:r>
          </a:p>
          <a:p>
            <a:r>
              <a:rPr lang="nl-BE" dirty="0"/>
              <a:t>PRIMARY PROPHYLAXIS</a:t>
            </a:r>
          </a:p>
          <a:p>
            <a:r>
              <a:rPr lang="nl-BE" dirty="0"/>
              <a:t>MANAGEMENT</a:t>
            </a:r>
          </a:p>
          <a:p>
            <a:r>
              <a:rPr lang="nl-BE" dirty="0"/>
              <a:t>TAKE HOME MESSAGES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1" y="5681878"/>
            <a:ext cx="2127380" cy="11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DEFINITION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1150088" y="1361501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6835832" y="1321724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4117412" y="2787979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/>
          <p:cNvCxnSpPr>
            <a:stCxn id="6" idx="3"/>
            <a:endCxn id="9" idx="1"/>
          </p:cNvCxnSpPr>
          <p:nvPr/>
        </p:nvCxnSpPr>
        <p:spPr>
          <a:xfrm flipV="1">
            <a:off x="3569092" y="1546168"/>
            <a:ext cx="3266740" cy="397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117412" y="2827756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Febrile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878801" y="1381390"/>
            <a:ext cx="89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Fever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265881" y="1381390"/>
            <a:ext cx="17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22310" y="1941002"/>
            <a:ext cx="289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&gt; 38,3°C</a:t>
            </a:r>
          </a:p>
          <a:p>
            <a:r>
              <a:rPr lang="nl-BE" dirty="0"/>
              <a:t>&gt; 38°C </a:t>
            </a:r>
            <a:r>
              <a:rPr lang="nl-BE" dirty="0" err="1"/>
              <a:t>for</a:t>
            </a:r>
            <a:r>
              <a:rPr lang="nl-BE" dirty="0"/>
              <a:t> 1 </a:t>
            </a:r>
            <a:r>
              <a:rPr lang="nl-BE" dirty="0" err="1"/>
              <a:t>hour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7081935" y="1902293"/>
            <a:ext cx="45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ANC &lt; 0,5 x 109/l</a:t>
            </a:r>
          </a:p>
          <a:p>
            <a:r>
              <a:rPr lang="nl-BE" dirty="0"/>
              <a:t>ANC &lt; 1,0 =&gt; </a:t>
            </a:r>
            <a:r>
              <a:rPr lang="nl-BE" dirty="0" err="1"/>
              <a:t>decline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&lt; 0,5/48h</a:t>
            </a:r>
          </a:p>
        </p:txBody>
      </p:sp>
      <p:sp>
        <p:nvSpPr>
          <p:cNvPr id="22" name="Rechthoek 21"/>
          <p:cNvSpPr/>
          <p:nvPr/>
        </p:nvSpPr>
        <p:spPr>
          <a:xfrm>
            <a:off x="1321710" y="4521043"/>
            <a:ext cx="2560333" cy="944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1584367" y="4587602"/>
            <a:ext cx="4248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/>
              <a:t>Morbidity</a:t>
            </a:r>
            <a:r>
              <a:rPr lang="nl-BE" sz="1400" dirty="0"/>
              <a:t> - </a:t>
            </a:r>
            <a:r>
              <a:rPr lang="nl-BE" sz="1400" dirty="0" err="1"/>
              <a:t>Mortality</a:t>
            </a:r>
            <a:endParaRPr lang="nl-BE" sz="1400" dirty="0"/>
          </a:p>
          <a:p>
            <a:r>
              <a:rPr lang="nl-BE" sz="1400" dirty="0" err="1"/>
              <a:t>Delays</a:t>
            </a:r>
            <a:r>
              <a:rPr lang="nl-BE" sz="1400" dirty="0"/>
              <a:t>/</a:t>
            </a:r>
            <a:r>
              <a:rPr lang="nl-BE" sz="1400" dirty="0" err="1"/>
              <a:t>dose</a:t>
            </a:r>
            <a:r>
              <a:rPr lang="nl-BE" sz="1400" dirty="0"/>
              <a:t> </a:t>
            </a:r>
            <a:r>
              <a:rPr lang="nl-BE" sz="1400" dirty="0" err="1"/>
              <a:t>reduction</a:t>
            </a:r>
            <a:endParaRPr lang="nl-BE" sz="1400" dirty="0"/>
          </a:p>
          <a:p>
            <a:r>
              <a:rPr lang="nl-BE" sz="1400" dirty="0" err="1"/>
              <a:t>Hospitalisation</a:t>
            </a:r>
            <a:r>
              <a:rPr lang="nl-BE" sz="1400" dirty="0"/>
              <a:t> </a:t>
            </a:r>
          </a:p>
          <a:p>
            <a:endParaRPr lang="nl-BE" sz="1400" dirty="0"/>
          </a:p>
          <a:p>
            <a:endParaRPr lang="nl-BE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3" y="5551785"/>
            <a:ext cx="2127380" cy="1170059"/>
          </a:xfrm>
          <a:prstGeom prst="rect">
            <a:avLst/>
          </a:prstGeom>
        </p:spPr>
      </p:pic>
      <p:sp>
        <p:nvSpPr>
          <p:cNvPr id="27" name="Afgeronde rechthoek 26"/>
          <p:cNvSpPr/>
          <p:nvPr/>
        </p:nvSpPr>
        <p:spPr>
          <a:xfrm>
            <a:off x="3734911" y="3519655"/>
            <a:ext cx="3347024" cy="328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kstvak 27"/>
          <p:cNvSpPr txBox="1"/>
          <p:nvPr/>
        </p:nvSpPr>
        <p:spPr>
          <a:xfrm>
            <a:off x="4198921" y="3479877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Morbidity</a:t>
            </a:r>
            <a:r>
              <a:rPr lang="nl-BE" dirty="0">
                <a:solidFill>
                  <a:schemeClr val="tx2"/>
                </a:solidFill>
              </a:rPr>
              <a:t> - </a:t>
            </a:r>
            <a:r>
              <a:rPr lang="nl-BE" dirty="0" err="1">
                <a:solidFill>
                  <a:schemeClr val="tx2"/>
                </a:solidFill>
              </a:rPr>
              <a:t>Mortality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35" name="Rechte verbindingslijn met pijl 34"/>
          <p:cNvCxnSpPr/>
          <p:nvPr/>
        </p:nvCxnSpPr>
        <p:spPr>
          <a:xfrm>
            <a:off x="5202462" y="1566056"/>
            <a:ext cx="0" cy="1221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5202462" y="3236866"/>
            <a:ext cx="0" cy="282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xillaire Digitale Thermometer Kleur Pictogram Stockvectorkunst en meer  beelden van Analyseren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99" y="2640063"/>
            <a:ext cx="1648287" cy="16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hoek 28"/>
          <p:cNvSpPr/>
          <p:nvPr/>
        </p:nvSpPr>
        <p:spPr>
          <a:xfrm>
            <a:off x="6741601" y="4297668"/>
            <a:ext cx="3056471" cy="754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30" name="Tekstvak 29"/>
          <p:cNvSpPr txBox="1"/>
          <p:nvPr/>
        </p:nvSpPr>
        <p:spPr>
          <a:xfrm>
            <a:off x="6880130" y="4423234"/>
            <a:ext cx="310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Standard </a:t>
            </a:r>
            <a:r>
              <a:rPr lang="nl-BE" sz="1400" dirty="0" err="1"/>
              <a:t>dose</a:t>
            </a:r>
            <a:r>
              <a:rPr lang="nl-BE" sz="1400" dirty="0"/>
              <a:t> </a:t>
            </a:r>
            <a:r>
              <a:rPr lang="nl-BE" sz="1400" dirty="0" err="1"/>
              <a:t>ChT</a:t>
            </a:r>
            <a:r>
              <a:rPr lang="nl-BE" sz="1400" dirty="0"/>
              <a:t>: ~ 6-8 </a:t>
            </a:r>
            <a:r>
              <a:rPr lang="nl-BE" sz="1400" dirty="0" err="1"/>
              <a:t>days</a:t>
            </a:r>
            <a:r>
              <a:rPr lang="nl-BE" sz="1400" dirty="0"/>
              <a:t> of </a:t>
            </a:r>
            <a:r>
              <a:rPr lang="nl-BE" sz="1400" dirty="0" err="1"/>
              <a:t>neutropaenia</a:t>
            </a:r>
            <a:endParaRPr lang="nl-BE" sz="1400" dirty="0"/>
          </a:p>
          <a:p>
            <a:endParaRPr lang="nl-BE" sz="1400" dirty="0"/>
          </a:p>
          <a:p>
            <a:endParaRPr lang="nl-BE" dirty="0"/>
          </a:p>
        </p:txBody>
      </p:sp>
      <p:sp>
        <p:nvSpPr>
          <p:cNvPr id="31" name="Rechthoek 30"/>
          <p:cNvSpPr/>
          <p:nvPr/>
        </p:nvSpPr>
        <p:spPr>
          <a:xfrm>
            <a:off x="7242972" y="5203173"/>
            <a:ext cx="2094710" cy="754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32" name="Tekstvak 31"/>
          <p:cNvSpPr txBox="1"/>
          <p:nvPr/>
        </p:nvSpPr>
        <p:spPr>
          <a:xfrm>
            <a:off x="7284839" y="5233088"/>
            <a:ext cx="196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/>
              <a:t>Incidence</a:t>
            </a:r>
            <a:r>
              <a:rPr lang="nl-BE" sz="1400" dirty="0"/>
              <a:t>: ~ 8/1000</a:t>
            </a:r>
          </a:p>
          <a:p>
            <a:r>
              <a:rPr lang="nl-BE" sz="1400" dirty="0"/>
              <a:t>~ 20-30% </a:t>
            </a:r>
            <a:r>
              <a:rPr lang="nl-BE" sz="1400" dirty="0" err="1"/>
              <a:t>morbidity</a:t>
            </a:r>
            <a:endParaRPr lang="nl-BE" sz="1400" dirty="0"/>
          </a:p>
          <a:p>
            <a:r>
              <a:rPr lang="nl-BE" sz="1400" dirty="0"/>
              <a:t>~ 10% </a:t>
            </a:r>
            <a:r>
              <a:rPr lang="nl-BE" sz="1400" dirty="0" err="1"/>
              <a:t>mortality</a:t>
            </a:r>
            <a:endParaRPr lang="nl-BE" sz="1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767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DEFINITION – RISK FACTORS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1150088" y="1361501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6835832" y="1321724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4117412" y="2787979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/>
          <p:cNvCxnSpPr>
            <a:stCxn id="6" idx="3"/>
            <a:endCxn id="9" idx="1"/>
          </p:cNvCxnSpPr>
          <p:nvPr/>
        </p:nvCxnSpPr>
        <p:spPr>
          <a:xfrm flipV="1">
            <a:off x="3569092" y="1546168"/>
            <a:ext cx="3266740" cy="397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117412" y="2827756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Febrile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878801" y="1381390"/>
            <a:ext cx="89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Fever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265881" y="1381390"/>
            <a:ext cx="17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22310" y="2118049"/>
            <a:ext cx="289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/>
                </a:solidFill>
              </a:rPr>
              <a:t>&gt; 38,3°C</a:t>
            </a:r>
          </a:p>
          <a:p>
            <a:r>
              <a:rPr lang="nl-BE" dirty="0">
                <a:solidFill>
                  <a:schemeClr val="bg2"/>
                </a:solidFill>
              </a:rPr>
              <a:t>&gt; 38°C </a:t>
            </a:r>
            <a:r>
              <a:rPr lang="nl-BE" dirty="0" err="1">
                <a:solidFill>
                  <a:schemeClr val="bg2"/>
                </a:solidFill>
              </a:rPr>
              <a:t>for</a:t>
            </a:r>
            <a:r>
              <a:rPr lang="nl-BE" dirty="0">
                <a:solidFill>
                  <a:schemeClr val="bg2"/>
                </a:solidFill>
              </a:rPr>
              <a:t> 1 </a:t>
            </a:r>
            <a:r>
              <a:rPr lang="nl-BE" dirty="0" err="1">
                <a:solidFill>
                  <a:schemeClr val="bg2"/>
                </a:solidFill>
              </a:rPr>
              <a:t>hour</a:t>
            </a:r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81935" y="2105001"/>
            <a:ext cx="45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/>
                </a:solidFill>
              </a:rPr>
              <a:t>ANC &lt; 0,5 x 109/l</a:t>
            </a:r>
          </a:p>
          <a:p>
            <a:r>
              <a:rPr lang="nl-BE" dirty="0">
                <a:solidFill>
                  <a:schemeClr val="bg2"/>
                </a:solidFill>
              </a:rPr>
              <a:t>ANC &lt; 1,0 =&gt; </a:t>
            </a:r>
            <a:r>
              <a:rPr lang="nl-BE" dirty="0" err="1">
                <a:solidFill>
                  <a:schemeClr val="bg2"/>
                </a:solidFill>
              </a:rPr>
              <a:t>decline</a:t>
            </a:r>
            <a:r>
              <a:rPr lang="nl-BE" dirty="0">
                <a:solidFill>
                  <a:schemeClr val="bg2"/>
                </a:solidFill>
              </a:rPr>
              <a:t> </a:t>
            </a:r>
            <a:r>
              <a:rPr lang="nl-BE" dirty="0" err="1">
                <a:solidFill>
                  <a:schemeClr val="bg2"/>
                </a:solidFill>
              </a:rPr>
              <a:t>to</a:t>
            </a:r>
            <a:r>
              <a:rPr lang="nl-BE" dirty="0">
                <a:solidFill>
                  <a:schemeClr val="bg2"/>
                </a:solidFill>
              </a:rPr>
              <a:t> &lt; 0,5/48h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3777726" y="3948915"/>
            <a:ext cx="2905012" cy="246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6" name="Tijdelijke aanduiding voor inhoud 2"/>
          <p:cNvSpPr>
            <a:spLocks noGrp="1"/>
          </p:cNvSpPr>
          <p:nvPr>
            <p:ph idx="1"/>
          </p:nvPr>
        </p:nvSpPr>
        <p:spPr>
          <a:xfrm>
            <a:off x="3843049" y="4117636"/>
            <a:ext cx="2738062" cy="1978365"/>
          </a:xfrm>
        </p:spPr>
        <p:txBody>
          <a:bodyPr/>
          <a:lstStyle/>
          <a:p>
            <a:r>
              <a:rPr lang="nl-BE" sz="1100" dirty="0"/>
              <a:t>Type of </a:t>
            </a:r>
            <a:r>
              <a:rPr lang="nl-BE" sz="1100" dirty="0" err="1"/>
              <a:t>chemotherapy</a:t>
            </a:r>
            <a:endParaRPr lang="nl-BE" sz="1100" dirty="0"/>
          </a:p>
          <a:p>
            <a:r>
              <a:rPr lang="nl-BE" sz="1100" dirty="0"/>
              <a:t>Age</a:t>
            </a:r>
          </a:p>
          <a:p>
            <a:r>
              <a:rPr lang="nl-BE" sz="1100" dirty="0"/>
              <a:t>Advanced </a:t>
            </a:r>
            <a:r>
              <a:rPr lang="nl-BE" sz="1100" dirty="0" err="1"/>
              <a:t>disease</a:t>
            </a:r>
            <a:endParaRPr lang="nl-BE" sz="1100" dirty="0"/>
          </a:p>
          <a:p>
            <a:r>
              <a:rPr lang="nl-BE" sz="1100" dirty="0" err="1"/>
              <a:t>History</a:t>
            </a:r>
            <a:r>
              <a:rPr lang="nl-BE" sz="1100" dirty="0"/>
              <a:t> of prior FN</a:t>
            </a:r>
          </a:p>
          <a:p>
            <a:r>
              <a:rPr lang="nl-BE" sz="1100" dirty="0"/>
              <a:t>No </a:t>
            </a:r>
            <a:r>
              <a:rPr lang="nl-BE" sz="1100" dirty="0" err="1"/>
              <a:t>antibiotic</a:t>
            </a:r>
            <a:r>
              <a:rPr lang="nl-BE" sz="1100" dirty="0"/>
              <a:t> </a:t>
            </a:r>
            <a:r>
              <a:rPr lang="nl-BE" sz="1100" dirty="0" err="1"/>
              <a:t>prophylaxis</a:t>
            </a:r>
            <a:r>
              <a:rPr lang="nl-BE" sz="1100" dirty="0"/>
              <a:t> </a:t>
            </a:r>
          </a:p>
          <a:p>
            <a:r>
              <a:rPr lang="nl-BE" sz="1100" dirty="0"/>
              <a:t>No </a:t>
            </a:r>
            <a:r>
              <a:rPr lang="nl-BE" sz="1100" dirty="0" err="1"/>
              <a:t>granulocyte</a:t>
            </a:r>
            <a:r>
              <a:rPr lang="nl-BE" sz="1100" dirty="0"/>
              <a:t> </a:t>
            </a:r>
            <a:r>
              <a:rPr lang="nl-BE" sz="1100" dirty="0" err="1"/>
              <a:t>colony-stimulating</a:t>
            </a:r>
            <a:r>
              <a:rPr lang="nl-BE" sz="1100" dirty="0"/>
              <a:t> factor </a:t>
            </a:r>
          </a:p>
          <a:p>
            <a:r>
              <a:rPr lang="nl-BE" sz="1100" dirty="0"/>
              <a:t>Mucositis</a:t>
            </a:r>
          </a:p>
          <a:p>
            <a:r>
              <a:rPr lang="nl-BE" sz="1100" dirty="0" err="1"/>
              <a:t>Poor</a:t>
            </a:r>
            <a:r>
              <a:rPr lang="nl-BE" sz="1100" dirty="0"/>
              <a:t> performance status</a:t>
            </a:r>
          </a:p>
          <a:p>
            <a:r>
              <a:rPr lang="nl-BE" sz="1100" dirty="0" err="1"/>
              <a:t>Cardiovascular</a:t>
            </a:r>
            <a:r>
              <a:rPr lang="nl-BE" sz="1100" dirty="0"/>
              <a:t> </a:t>
            </a:r>
            <a:r>
              <a:rPr lang="nl-BE" sz="1100" dirty="0" err="1"/>
              <a:t>disease</a:t>
            </a:r>
            <a:endParaRPr lang="nl-BE" sz="1100" dirty="0"/>
          </a:p>
          <a:p>
            <a:r>
              <a:rPr lang="nl-BE" sz="1100" dirty="0" err="1"/>
              <a:t>Comorbidities</a:t>
            </a:r>
            <a:endParaRPr lang="nl-BE" sz="1100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0" y="5670578"/>
            <a:ext cx="2127380" cy="1170059"/>
          </a:xfrm>
          <a:prstGeom prst="rect">
            <a:avLst/>
          </a:prstGeom>
        </p:spPr>
      </p:pic>
      <p:sp>
        <p:nvSpPr>
          <p:cNvPr id="7" name="Afgeronde rechthoek 6"/>
          <p:cNvSpPr/>
          <p:nvPr/>
        </p:nvSpPr>
        <p:spPr>
          <a:xfrm>
            <a:off x="4333965" y="3481729"/>
            <a:ext cx="1756230" cy="37708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/>
          <p:cNvSpPr txBox="1"/>
          <p:nvPr/>
        </p:nvSpPr>
        <p:spPr>
          <a:xfrm>
            <a:off x="4333965" y="3489477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   Risk factors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5202462" y="1585945"/>
            <a:ext cx="0" cy="1202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endCxn id="7" idx="0"/>
          </p:cNvCxnSpPr>
          <p:nvPr/>
        </p:nvCxnSpPr>
        <p:spPr>
          <a:xfrm>
            <a:off x="5202462" y="3236866"/>
            <a:ext cx="9618" cy="244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Axillaire Digitale Thermometer Kleur Pictogram Stockvectorkunst en meer  beelden van Analyseren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35" y="2827756"/>
            <a:ext cx="1648287" cy="16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,470 BEST Low Risk Icon IMAGES, STOCK PHOTOS &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52" y="3305327"/>
            <a:ext cx="3344665" cy="21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1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RISK FACTORS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Afgeronde rechthoek 5"/>
          <p:cNvSpPr/>
          <p:nvPr/>
        </p:nvSpPr>
        <p:spPr>
          <a:xfrm>
            <a:off x="1150088" y="1361501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6835832" y="1321724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4117412" y="2091050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/>
          <p:cNvCxnSpPr>
            <a:stCxn id="6" idx="3"/>
            <a:endCxn id="9" idx="1"/>
          </p:cNvCxnSpPr>
          <p:nvPr/>
        </p:nvCxnSpPr>
        <p:spPr>
          <a:xfrm flipV="1">
            <a:off x="3569092" y="1546168"/>
            <a:ext cx="3266740" cy="397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5202462" y="1546167"/>
            <a:ext cx="9618" cy="5448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117412" y="2099726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Febrile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878801" y="1381390"/>
            <a:ext cx="89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Fever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265881" y="1381390"/>
            <a:ext cx="17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22310" y="1942743"/>
            <a:ext cx="289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&gt; 38,3°C</a:t>
            </a:r>
          </a:p>
          <a:p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&gt; 38°C </a:t>
            </a:r>
            <a:r>
              <a:rPr lang="nl-B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for</a:t>
            </a:r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1 </a:t>
            </a:r>
            <a:r>
              <a:rPr lang="nl-B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hour</a:t>
            </a:r>
            <a:endParaRPr lang="nl-BE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81935" y="1920480"/>
            <a:ext cx="45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ANC &lt; 0,5 x 109/l</a:t>
            </a:r>
          </a:p>
          <a:p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ANC &lt; 1,0 =&gt; </a:t>
            </a:r>
            <a:r>
              <a:rPr lang="nl-B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decline</a:t>
            </a:r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nl-B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to</a:t>
            </a:r>
            <a:r>
              <a:rPr lang="nl-B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&lt; 0,5/48h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8" y="5687941"/>
            <a:ext cx="2127380" cy="1170059"/>
          </a:xfrm>
          <a:prstGeom prst="rect">
            <a:avLst/>
          </a:prstGeom>
        </p:spPr>
      </p:pic>
      <p:cxnSp>
        <p:nvCxnSpPr>
          <p:cNvPr id="17" name="Rechte verbindingslijn met pijl 16"/>
          <p:cNvCxnSpPr/>
          <p:nvPr/>
        </p:nvCxnSpPr>
        <p:spPr>
          <a:xfrm flipH="1">
            <a:off x="3064266" y="2447282"/>
            <a:ext cx="1187415" cy="939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5547192" y="2522290"/>
            <a:ext cx="1300817" cy="11977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8"/>
          <a:stretch/>
        </p:blipFill>
        <p:spPr>
          <a:xfrm>
            <a:off x="432153" y="3445979"/>
            <a:ext cx="3646163" cy="219733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599796" y="3238425"/>
            <a:ext cx="1537296" cy="1231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BE" sz="1400" dirty="0"/>
          </a:p>
          <a:p>
            <a:r>
              <a:rPr lang="nl-BE" sz="1400" b="1" dirty="0"/>
              <a:t>   </a:t>
            </a:r>
            <a:r>
              <a:rPr lang="nl-BE" sz="1400" b="1" dirty="0" err="1"/>
              <a:t>Bacteraemia</a:t>
            </a:r>
            <a:endParaRPr lang="nl-BE" sz="1400" dirty="0"/>
          </a:p>
          <a:p>
            <a:r>
              <a:rPr lang="nl-BE" sz="1400" dirty="0"/>
              <a:t>      ~ † 18% GN</a:t>
            </a:r>
          </a:p>
          <a:p>
            <a:r>
              <a:rPr lang="nl-BE" sz="1400" dirty="0"/>
              <a:t>      ~ †  5% GP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8045334" y="4974988"/>
            <a:ext cx="2169065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/>
              <a:t>   </a:t>
            </a:r>
            <a:r>
              <a:rPr lang="nl-BE" sz="1400" b="1" dirty="0" err="1"/>
              <a:t>Focal</a:t>
            </a:r>
            <a:r>
              <a:rPr lang="nl-BE" sz="1400" b="1" dirty="0"/>
              <a:t> site </a:t>
            </a:r>
            <a:r>
              <a:rPr lang="nl-BE" sz="1400" b="1" dirty="0" err="1"/>
              <a:t>infection</a:t>
            </a:r>
            <a:endParaRPr lang="nl-BE" sz="1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451982" y="3853978"/>
            <a:ext cx="239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Prognosis</a:t>
            </a:r>
            <a:r>
              <a:rPr lang="nl-BE" b="1" dirty="0">
                <a:solidFill>
                  <a:srgbClr val="FF0000"/>
                </a:solidFill>
              </a:rPr>
              <a:t> ↓</a:t>
            </a: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7963593" y="3518098"/>
            <a:ext cx="473825" cy="362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7265881" y="4330931"/>
            <a:ext cx="697712" cy="644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266397" y="3104871"/>
            <a:ext cx="18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MASCC score</a:t>
            </a:r>
          </a:p>
        </p:txBody>
      </p:sp>
      <p:pic>
        <p:nvPicPr>
          <p:cNvPr id="28" name="Picture 2" descr="2,470 BEST Low Risk Icon IMAGES, STOCK PHOTOS &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16" y="3406116"/>
            <a:ext cx="2139740" cy="135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/>
          <p:cNvSpPr txBox="1"/>
          <p:nvPr/>
        </p:nvSpPr>
        <p:spPr>
          <a:xfrm>
            <a:off x="2141290" y="5693351"/>
            <a:ext cx="198935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&lt; 15: † ~ 40%</a:t>
            </a:r>
          </a:p>
          <a:p>
            <a:r>
              <a:rPr lang="nl-BE" dirty="0"/>
              <a:t>≥ 21: † ~ &lt; 5%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283634" y="5730894"/>
            <a:ext cx="143961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</a:rPr>
              <a:t>High risk &lt; 21</a:t>
            </a:r>
          </a:p>
          <a:p>
            <a:r>
              <a:rPr lang="nl-BE" sz="1600" dirty="0"/>
              <a:t>Low risk ≥ 21</a:t>
            </a:r>
          </a:p>
        </p:txBody>
      </p:sp>
    </p:spTree>
    <p:extLst>
      <p:ext uri="{BB962C8B-B14F-4D97-AF65-F5344CB8AC3E}">
        <p14:creationId xmlns:p14="http://schemas.microsoft.com/office/powerpoint/2010/main" val="300288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PRIMARY PROPHYLAXIS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pic>
        <p:nvPicPr>
          <p:cNvPr id="9" name="Tijdelijke aanduiding voor inhou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3839" y="5581367"/>
            <a:ext cx="2128161" cy="11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784245" y="5581367"/>
            <a:ext cx="519196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Primary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err="1">
                <a:solidFill>
                  <a:srgbClr val="FF0000"/>
                </a:solidFill>
              </a:rPr>
              <a:t>prophylaxis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&gt; </a:t>
            </a:r>
            <a:r>
              <a:rPr lang="nl-BE" dirty="0" err="1">
                <a:solidFill>
                  <a:srgbClr val="FF0000"/>
                </a:solidFill>
              </a:rPr>
              <a:t>secondary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dirty="0" err="1">
                <a:solidFill>
                  <a:srgbClr val="FF0000"/>
                </a:solidFill>
              </a:rPr>
              <a:t>prophylaxis</a:t>
            </a:r>
            <a:endParaRPr lang="nl-BE" dirty="0">
              <a:solidFill>
                <a:srgbClr val="FF000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6567393" y="6038585"/>
            <a:ext cx="8313" cy="288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5885750" y="6278354"/>
            <a:ext cx="1363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chemeClr val="bg1"/>
                </a:solidFill>
              </a:rPr>
              <a:t>Curative</a:t>
            </a:r>
            <a:r>
              <a:rPr lang="nl-BE" sz="1400" dirty="0">
                <a:solidFill>
                  <a:schemeClr val="bg1"/>
                </a:solidFill>
              </a:rPr>
              <a:t> </a:t>
            </a:r>
            <a:r>
              <a:rPr lang="nl-BE" sz="1400" dirty="0" err="1">
                <a:solidFill>
                  <a:schemeClr val="bg1"/>
                </a:solidFill>
              </a:rPr>
              <a:t>intent</a:t>
            </a:r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12" name="Picture 2" descr="Clinical research in febrile neutropenia in cancer patients: Past  achievements and perspectives for the fu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88" y="1501968"/>
            <a:ext cx="4969226" cy="39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1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PRIMARY PROPHYLAXIS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Dose</a:t>
            </a:r>
            <a:r>
              <a:rPr lang="nl-BE" dirty="0"/>
              <a:t> – route of </a:t>
            </a:r>
            <a:r>
              <a:rPr lang="nl-BE" dirty="0" err="1"/>
              <a:t>application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252749" y="3990109"/>
            <a:ext cx="3125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Pegfilgrastim</a:t>
            </a:r>
            <a:r>
              <a:rPr lang="nl-B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100µg/kg single </a:t>
            </a:r>
            <a:r>
              <a:rPr lang="nl-BE" dirty="0" err="1"/>
              <a:t>dose</a:t>
            </a:r>
            <a:r>
              <a:rPr lang="nl-BE" dirty="0"/>
              <a:t> 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6mg single </a:t>
            </a:r>
            <a:r>
              <a:rPr lang="nl-BE" dirty="0" err="1"/>
              <a:t>dose</a:t>
            </a:r>
            <a:r>
              <a:rPr lang="nl-BE" dirty="0"/>
              <a:t> SC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252749" y="2554777"/>
            <a:ext cx="236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G-CSF, </a:t>
            </a:r>
            <a:r>
              <a:rPr lang="nl-BE" b="1" dirty="0" err="1"/>
              <a:t>Filgastrim</a:t>
            </a:r>
            <a:r>
              <a:rPr lang="nl-B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 5µg/kg/</a:t>
            </a:r>
            <a:r>
              <a:rPr lang="nl-BE" dirty="0" err="1"/>
              <a:t>day</a:t>
            </a:r>
            <a:r>
              <a:rPr lang="nl-BE" dirty="0"/>
              <a:t> SC 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1014153" y="2877943"/>
            <a:ext cx="1055716" cy="521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1039091" y="3749040"/>
            <a:ext cx="1030778" cy="4821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ijdelijke aanduiding voor inhou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3839" y="5581367"/>
            <a:ext cx="2128161" cy="11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5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0" y="5687941"/>
            <a:ext cx="2127380" cy="1170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MANAGEMENT OF FEBRILE NEUTROPAENIA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118376" y="6133957"/>
            <a:ext cx="5507567" cy="487363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Afgeronde rechthoek 5"/>
          <p:cNvSpPr/>
          <p:nvPr/>
        </p:nvSpPr>
        <p:spPr>
          <a:xfrm>
            <a:off x="1150088" y="1361501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/>
          <p:cNvSpPr/>
          <p:nvPr/>
        </p:nvSpPr>
        <p:spPr>
          <a:xfrm>
            <a:off x="6835832" y="1321724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Afgeronde rechthoek 9"/>
          <p:cNvSpPr/>
          <p:nvPr/>
        </p:nvSpPr>
        <p:spPr>
          <a:xfrm>
            <a:off x="4117412" y="2091050"/>
            <a:ext cx="2419004" cy="4488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/>
          <p:cNvCxnSpPr>
            <a:stCxn id="6" idx="3"/>
            <a:endCxn id="9" idx="1"/>
          </p:cNvCxnSpPr>
          <p:nvPr/>
        </p:nvCxnSpPr>
        <p:spPr>
          <a:xfrm flipV="1">
            <a:off x="3569092" y="1546168"/>
            <a:ext cx="3266740" cy="397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5202462" y="1546167"/>
            <a:ext cx="9618" cy="5448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4117412" y="2099726"/>
            <a:ext cx="241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Febrile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878801" y="1381390"/>
            <a:ext cx="89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Fever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265881" y="1381390"/>
            <a:ext cx="178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tx2"/>
                </a:solidFill>
              </a:rPr>
              <a:t>Neutropaenia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22310" y="1942743"/>
            <a:ext cx="289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/>
                </a:solidFill>
              </a:rPr>
              <a:t>&gt; 38,3°C</a:t>
            </a:r>
          </a:p>
          <a:p>
            <a:r>
              <a:rPr lang="nl-BE" dirty="0">
                <a:solidFill>
                  <a:schemeClr val="bg2"/>
                </a:solidFill>
              </a:rPr>
              <a:t>&gt; 38°C </a:t>
            </a:r>
            <a:r>
              <a:rPr lang="nl-BE" dirty="0" err="1">
                <a:solidFill>
                  <a:schemeClr val="bg2"/>
                </a:solidFill>
              </a:rPr>
              <a:t>for</a:t>
            </a:r>
            <a:r>
              <a:rPr lang="nl-BE" dirty="0">
                <a:solidFill>
                  <a:schemeClr val="bg2"/>
                </a:solidFill>
              </a:rPr>
              <a:t> 1 </a:t>
            </a:r>
            <a:r>
              <a:rPr lang="nl-BE" dirty="0" err="1">
                <a:solidFill>
                  <a:schemeClr val="bg2"/>
                </a:solidFill>
              </a:rPr>
              <a:t>hour</a:t>
            </a:r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81935" y="1920480"/>
            <a:ext cx="45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/>
                </a:solidFill>
              </a:rPr>
              <a:t>ANC &lt; 0,5 x 109/l</a:t>
            </a:r>
          </a:p>
          <a:p>
            <a:r>
              <a:rPr lang="nl-BE" dirty="0">
                <a:solidFill>
                  <a:schemeClr val="bg2"/>
                </a:solidFill>
              </a:rPr>
              <a:t>ANC &lt; 1,0 =&gt; </a:t>
            </a:r>
            <a:r>
              <a:rPr lang="nl-BE" dirty="0" err="1">
                <a:solidFill>
                  <a:schemeClr val="bg2"/>
                </a:solidFill>
              </a:rPr>
              <a:t>decline</a:t>
            </a:r>
            <a:r>
              <a:rPr lang="nl-BE" dirty="0">
                <a:solidFill>
                  <a:schemeClr val="bg2"/>
                </a:solidFill>
              </a:rPr>
              <a:t> </a:t>
            </a:r>
            <a:r>
              <a:rPr lang="nl-BE" dirty="0" err="1">
                <a:solidFill>
                  <a:schemeClr val="bg2"/>
                </a:solidFill>
              </a:rPr>
              <a:t>to</a:t>
            </a:r>
            <a:r>
              <a:rPr lang="nl-BE" dirty="0">
                <a:solidFill>
                  <a:schemeClr val="bg2"/>
                </a:solidFill>
              </a:rPr>
              <a:t> &lt; 0,5/48h</a:t>
            </a: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2" r="685"/>
          <a:stretch/>
        </p:blipFill>
        <p:spPr>
          <a:xfrm>
            <a:off x="9184459" y="-8761"/>
            <a:ext cx="2520709" cy="1167002"/>
          </a:xfrm>
          <a:prstGeom prst="rect">
            <a:avLst/>
          </a:prstGeom>
        </p:spPr>
      </p:pic>
      <p:pic>
        <p:nvPicPr>
          <p:cNvPr id="29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37" y="2786367"/>
            <a:ext cx="1133432" cy="1065426"/>
          </a:xfrm>
        </p:spPr>
      </p:pic>
      <p:cxnSp>
        <p:nvCxnSpPr>
          <p:cNvPr id="8" name="Rechte verbindingslijn met pijl 7"/>
          <p:cNvCxnSpPr/>
          <p:nvPr/>
        </p:nvCxnSpPr>
        <p:spPr>
          <a:xfrm flipH="1">
            <a:off x="5053926" y="2889564"/>
            <a:ext cx="198038" cy="831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Afgeronde rechthoek 10"/>
          <p:cNvSpPr/>
          <p:nvPr/>
        </p:nvSpPr>
        <p:spPr>
          <a:xfrm>
            <a:off x="1150088" y="4802010"/>
            <a:ext cx="4572000" cy="5954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ASSESS &amp; RESUSCITATION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047008" y="2735666"/>
            <a:ext cx="3580609" cy="3108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/>
              <a:t>Medical</a:t>
            </a:r>
            <a:r>
              <a:rPr lang="nl-BE" sz="1600" dirty="0"/>
              <a:t> </a:t>
            </a:r>
            <a:r>
              <a:rPr lang="nl-BE" sz="1600" dirty="0" err="1"/>
              <a:t>history</a:t>
            </a:r>
            <a:endParaRPr lang="nl-BE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1400" dirty="0"/>
              <a:t>Type </a:t>
            </a:r>
            <a:r>
              <a:rPr lang="nl-BE" sz="1400" dirty="0" err="1"/>
              <a:t>ChT</a:t>
            </a:r>
            <a:endParaRPr lang="nl-BE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1400" dirty="0"/>
              <a:t>Prior </a:t>
            </a:r>
            <a:r>
              <a:rPr lang="nl-BE" sz="1400" dirty="0" err="1"/>
              <a:t>profylactic</a:t>
            </a:r>
            <a:r>
              <a:rPr lang="nl-BE" sz="1400" dirty="0"/>
              <a:t> AB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1400" dirty="0" err="1"/>
              <a:t>Steroid</a:t>
            </a:r>
            <a:r>
              <a:rPr lang="nl-BE" sz="1400" dirty="0"/>
              <a:t> </a:t>
            </a:r>
            <a:r>
              <a:rPr lang="nl-BE" sz="1400" dirty="0" err="1"/>
              <a:t>use</a:t>
            </a:r>
            <a:endParaRPr lang="nl-BE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1400" dirty="0"/>
              <a:t>Past + </a:t>
            </a:r>
            <a:r>
              <a:rPr lang="nl-BE" sz="1400" dirty="0" err="1"/>
              <a:t>microbiology</a:t>
            </a:r>
            <a:r>
              <a:rPr lang="nl-BE" sz="1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/>
              <a:t>Physical</a:t>
            </a:r>
            <a:r>
              <a:rPr lang="nl-BE" sz="1600" dirty="0"/>
              <a:t>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Routine </a:t>
            </a:r>
            <a:r>
              <a:rPr lang="nl-BE" sz="1600" dirty="0" err="1"/>
              <a:t>investigations</a:t>
            </a:r>
            <a:endParaRPr lang="nl-BE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1400" dirty="0"/>
              <a:t>Blood </a:t>
            </a:r>
            <a:r>
              <a:rPr lang="nl-BE" sz="1400" dirty="0" err="1"/>
              <a:t>testing</a:t>
            </a:r>
            <a:r>
              <a:rPr lang="nl-BE" sz="1400" dirty="0"/>
              <a:t>/HC/UC/SC/SC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BE" sz="1400" dirty="0"/>
              <a:t>RX </a:t>
            </a:r>
            <a:r>
              <a:rPr lang="nl-BE" sz="1400" dirty="0" err="1"/>
              <a:t>chest</a:t>
            </a:r>
            <a:r>
              <a:rPr lang="nl-BE" sz="1400" dirty="0"/>
              <a:t>/ultrasound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/>
              <a:t>Early</a:t>
            </a:r>
            <a:r>
              <a:rPr lang="nl-BE" sz="1600" dirty="0"/>
              <a:t> </a:t>
            </a:r>
            <a:r>
              <a:rPr lang="nl-BE" sz="1600" dirty="0" err="1"/>
              <a:t>initiation</a:t>
            </a:r>
            <a:r>
              <a:rPr lang="nl-BE" sz="1600" dirty="0"/>
              <a:t> of antibiotica </a:t>
            </a:r>
            <a:r>
              <a:rPr lang="nl-BE" sz="1600" dirty="0" err="1"/>
              <a:t>therapy</a:t>
            </a:r>
            <a:r>
              <a:rPr lang="nl-BE" sz="1600" dirty="0"/>
              <a:t> </a:t>
            </a:r>
            <a:r>
              <a:rPr lang="nl-BE" sz="1600" u="sng" dirty="0"/>
              <a:t>! &lt; 1h of </a:t>
            </a:r>
            <a:r>
              <a:rPr lang="nl-BE" sz="1600" u="sng" dirty="0" err="1"/>
              <a:t>admission</a:t>
            </a:r>
            <a:endParaRPr lang="nl-BE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/>
              <a:t>Assess</a:t>
            </a:r>
            <a:r>
              <a:rPr lang="nl-BE" sz="1600" dirty="0"/>
              <a:t> </a:t>
            </a:r>
            <a:r>
              <a:rPr lang="nl-BE" sz="1600" dirty="0" err="1"/>
              <a:t>patient</a:t>
            </a:r>
            <a:r>
              <a:rPr lang="nl-BE" sz="1600" dirty="0"/>
              <a:t> </a:t>
            </a:r>
            <a:r>
              <a:rPr lang="nl-BE" sz="1600" dirty="0" err="1"/>
              <a:t>stability</a:t>
            </a: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 err="1"/>
              <a:t>Resuscitate</a:t>
            </a:r>
            <a:r>
              <a:rPr lang="nl-BE" sz="1600" dirty="0"/>
              <a:t> as </a:t>
            </a:r>
            <a:r>
              <a:rPr lang="nl-BE" sz="1600" dirty="0" err="1"/>
              <a:t>needed</a:t>
            </a:r>
            <a:endParaRPr lang="nl-BE" sz="1600" dirty="0"/>
          </a:p>
        </p:txBody>
      </p:sp>
      <p:sp>
        <p:nvSpPr>
          <p:cNvPr id="31" name="Tekstvak 30"/>
          <p:cNvSpPr txBox="1"/>
          <p:nvPr/>
        </p:nvSpPr>
        <p:spPr>
          <a:xfrm>
            <a:off x="8562109" y="6158082"/>
            <a:ext cx="203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MASSC SCORE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1150088" y="4021677"/>
            <a:ext cx="4572000" cy="59543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2"/>
                </a:solidFill>
              </a:rPr>
              <a:t>EDUCATE OUTPATIENTS</a:t>
            </a:r>
          </a:p>
        </p:txBody>
      </p:sp>
    </p:spTree>
    <p:extLst>
      <p:ext uri="{BB962C8B-B14F-4D97-AF65-F5344CB8AC3E}">
        <p14:creationId xmlns:p14="http://schemas.microsoft.com/office/powerpoint/2010/main" val="3879786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rgbClr val="A0A0A0"/>
    </a:dk1>
    <a:lt1>
      <a:srgbClr val="4D4D4D"/>
    </a:lt1>
    <a:dk2>
      <a:srgbClr val="043882"/>
    </a:dk2>
    <a:lt2>
      <a:srgbClr val="FFFFFF"/>
    </a:lt2>
    <a:accent1>
      <a:srgbClr val="043882"/>
    </a:accent1>
    <a:accent2>
      <a:srgbClr val="B2C0D8"/>
    </a:accent2>
    <a:accent3>
      <a:srgbClr val="B60D27"/>
    </a:accent3>
    <a:accent4>
      <a:srgbClr val="FFC000"/>
    </a:accent4>
    <a:accent5>
      <a:srgbClr val="E75C00"/>
    </a:accent5>
    <a:accent6>
      <a:srgbClr val="2894FF"/>
    </a:accent6>
    <a:hlink>
      <a:srgbClr val="043882"/>
    </a:hlink>
    <a:folHlink>
      <a:srgbClr val="B2C0D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Breitbild</PresentationFormat>
  <Paragraphs>121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Default Design</vt:lpstr>
      <vt:lpstr>PowerPoint-Präsentation</vt:lpstr>
      <vt:lpstr>DISCLOSURES</vt:lpstr>
      <vt:lpstr>MANAGEMENT OF FEBRILE NEUTROPAENIA: CONTENT</vt:lpstr>
      <vt:lpstr>DEFINITION</vt:lpstr>
      <vt:lpstr>DEFINITION – RISK FACTORS</vt:lpstr>
      <vt:lpstr>RISK FACTORS</vt:lpstr>
      <vt:lpstr>PRIMARY PROPHYLAXIS</vt:lpstr>
      <vt:lpstr>PRIMARY PROPHYLAXIS</vt:lpstr>
      <vt:lpstr>MANAGEMENT OF FEBRILE NEUTROPAENIA</vt:lpstr>
      <vt:lpstr>MANAGEMENT OF FEBRILE NEUTROPAENIA</vt:lpstr>
      <vt:lpstr>TAKE HOME MESSAGES</vt:lpstr>
    </vt:vector>
  </TitlesOfParts>
  <Company>Emmaus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Geertrui Mertens</dc:creator>
  <cp:lastModifiedBy>wmal32</cp:lastModifiedBy>
  <cp:revision>67</cp:revision>
  <cp:lastPrinted>2021-06-08T16:19:22Z</cp:lastPrinted>
  <dcterms:created xsi:type="dcterms:W3CDTF">2021-06-07T11:46:24Z</dcterms:created>
  <dcterms:modified xsi:type="dcterms:W3CDTF">2021-09-03T09:49:46Z</dcterms:modified>
</cp:coreProperties>
</file>