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31" r:id="rId3"/>
    <p:sldId id="404" r:id="rId4"/>
    <p:sldId id="405" r:id="rId5"/>
    <p:sldId id="407" r:id="rId6"/>
    <p:sldId id="406" r:id="rId7"/>
    <p:sldId id="408" r:id="rId8"/>
    <p:sldId id="409" r:id="rId9"/>
    <p:sldId id="410" r:id="rId10"/>
    <p:sldId id="411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60D27"/>
    <a:srgbClr val="FE8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1" autoAdjust="0"/>
  </p:normalViewPr>
  <p:slideViewPr>
    <p:cSldViewPr>
      <p:cViewPr varScale="1">
        <p:scale>
          <a:sx n="69" d="100"/>
          <a:sy n="69" d="100"/>
        </p:scale>
        <p:origin x="-11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7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2ACFE9E-C94B-4553-9E0D-7E9FBB906687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E90E7EA-0DB7-442F-B244-0901A9843B1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7937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A5D36BD-FF8A-42AE-84E8-2CA79000B11A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9FE9791-18C8-4067-951C-62C502A094C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4084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357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6060-5CD2-4001-B457-7A5378F25129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40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7D88-DF29-46A4-87D9-48169209F3AA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430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C0C-D0FB-4F73-AE34-3353655D6600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60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76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7099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53275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295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509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2390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716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Bef>
                <a:spcPts val="0"/>
              </a:spcBef>
              <a:spcAft>
                <a:spcPts val="400"/>
              </a:spcAft>
              <a:defRPr/>
            </a:lvl2pPr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400"/>
              </a:spcAft>
              <a:defRPr/>
            </a:lvl4pPr>
            <a:lvl5pPr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07599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2D17-E91F-4F2F-8272-8D616189B09D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478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78631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91951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08719" y="1692096"/>
            <a:ext cx="5902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2017 | </a:t>
            </a:r>
            <a:r>
              <a:rPr lang="en-US" sz="2000" b="0" kern="1200" baseline="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63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9980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56350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597235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27890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57543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45476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58366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4C26-6FC5-456F-BB86-4CA14046A3FC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80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59F-381C-4772-9673-4C63499C2E9A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27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1E07-1334-4DDD-A252-D0E66FBAD349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40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518D-3AE0-4841-A8AA-CE0B8AFB1F42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0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3D8D-8C78-46EB-B567-F816C47200AE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449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6B0-B554-4C6E-AD55-8CB12FB6E4C9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435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757-F50B-440C-AE26-F05545E00803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09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031B-50E2-4804-B867-A20212604FFB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27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3674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0">
          <p15:clr>
            <a:srgbClr val="F26B43"/>
          </p15:clr>
        </p15:guide>
        <p15:guide id="4" pos="5530">
          <p15:clr>
            <a:srgbClr val="F26B43"/>
          </p15:clr>
        </p15:guide>
        <p15:guide id="5" orient="horz" pos="104">
          <p15:clr>
            <a:srgbClr val="F26B43"/>
          </p15:clr>
        </p15:guide>
        <p15:guide id="6" orient="horz" pos="4147">
          <p15:clr>
            <a:srgbClr val="F26B43"/>
          </p15:clr>
        </p15:guide>
        <p15:guide id="7" orient="horz" pos="7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5" descr="hintergrund_A4_quer_kompl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46442" y="2204864"/>
            <a:ext cx="7401963" cy="353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sz="3200" b="1" dirty="0">
                <a:solidFill>
                  <a:srgbClr val="002060"/>
                </a:solidFill>
              </a:rPr>
              <a:t>MALIGNANT BOWEL OBSTRUCTION</a:t>
            </a:r>
            <a:r>
              <a:rPr lang="en-GB" sz="2400" b="1" dirty="0">
                <a:solidFill>
                  <a:srgbClr val="002060"/>
                </a:solidFill>
              </a:rPr>
              <a:t/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IN ADVANCED STAGE CANCER</a:t>
            </a:r>
            <a:endParaRPr lang="de-DE" sz="26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2000" b="1" dirty="0">
                <a:solidFill>
                  <a:srgbClr val="376092"/>
                </a:solidFill>
              </a:rPr>
              <a:t/>
            </a:r>
            <a:br>
              <a:rPr lang="en-GB" sz="2000" b="1" dirty="0">
                <a:solidFill>
                  <a:srgbClr val="376092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ESDO Learning Bytes 2021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376092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Pieter-Jan CUYLE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1600" b="1" dirty="0">
                <a:solidFill>
                  <a:srgbClr val="002060"/>
                </a:solidFill>
              </a:rPr>
              <a:t>Gastroenterology Dep., Imelda Hospital, </a:t>
            </a:r>
            <a:r>
              <a:rPr lang="en-GB" sz="1600" b="1" dirty="0" err="1">
                <a:solidFill>
                  <a:srgbClr val="002060"/>
                </a:solidFill>
              </a:rPr>
              <a:t>Bonheiden</a:t>
            </a:r>
            <a:r>
              <a:rPr lang="en-GB" sz="1600" b="1" dirty="0">
                <a:solidFill>
                  <a:srgbClr val="002060"/>
                </a:solidFill>
              </a:rPr>
              <a:t>, Belgium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>
                <a:solidFill>
                  <a:srgbClr val="002060"/>
                </a:solidFill>
              </a:rPr>
              <a:t>Digestive Oncology Dep., University Hospitals Leuven, Leuven, Belgium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74B20F8E-B2C8-4697-B130-8BB85C929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662162"/>
            <a:ext cx="1656184" cy="1002827"/>
          </a:xfrm>
          <a:prstGeom prst="rect">
            <a:avLst/>
          </a:prstGeom>
        </p:spPr>
      </p:pic>
      <p:pic>
        <p:nvPicPr>
          <p:cNvPr id="7" name="Afbeelding 6" descr="Afbeelding met tekst, illustratie, teken&#10;&#10;Automatisch gegenereerde beschrijving">
            <a:extLst>
              <a:ext uri="{FF2B5EF4-FFF2-40B4-BE49-F238E27FC236}">
                <a16:creationId xmlns:a16="http://schemas.microsoft.com/office/drawing/2014/main" xmlns="" id="{2742C1E2-5F55-4068-8439-0BA49219B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5949280"/>
            <a:ext cx="2202185" cy="7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47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endParaRPr lang="en-GB" sz="1800" b="1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SCOPE OF THE PROBLEM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DIAGNOSTIC STEPS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DECISION MAKING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MANAGEMENT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58F468F-D298-482E-AFBF-FC97624C8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 algn="ctr"/>
            <a:r>
              <a:rPr lang="en-GB" sz="2000" dirty="0"/>
              <a:t>MALIGNANT BOWEL OBSTRUCTION -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408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an 9">
            <a:extLst>
              <a:ext uri="{FF2B5EF4-FFF2-40B4-BE49-F238E27FC236}">
                <a16:creationId xmlns:a16="http://schemas.microsoft.com/office/drawing/2014/main" xmlns="" id="{92C54FD8-759B-41EF-8ED9-58869E23DE46}"/>
              </a:ext>
            </a:extLst>
          </p:cNvPr>
          <p:cNvSpPr/>
          <p:nvPr/>
        </p:nvSpPr>
        <p:spPr>
          <a:xfrm rot="3647853">
            <a:off x="2376475" y="2993965"/>
            <a:ext cx="1008112" cy="1080120"/>
          </a:xfrm>
          <a:prstGeom prst="teardrop">
            <a:avLst>
              <a:gd name="adj" fmla="val 1601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raan 3">
            <a:extLst>
              <a:ext uri="{FF2B5EF4-FFF2-40B4-BE49-F238E27FC236}">
                <a16:creationId xmlns:a16="http://schemas.microsoft.com/office/drawing/2014/main" xmlns="" id="{EC709AF8-D3DC-4A40-9C8F-39C50D7D5DFB}"/>
              </a:ext>
            </a:extLst>
          </p:cNvPr>
          <p:cNvSpPr/>
          <p:nvPr/>
        </p:nvSpPr>
        <p:spPr>
          <a:xfrm rot="1517812">
            <a:off x="2421075" y="2960948"/>
            <a:ext cx="1008112" cy="1080120"/>
          </a:xfrm>
          <a:prstGeom prst="teardrop">
            <a:avLst>
              <a:gd name="adj" fmla="val 1601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MALIGNANT BOWEL OBSTRUCTION - SCOPE OF THE PROBLEM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xmlns="" id="{C6BFF392-8C1A-4368-A826-185DCEA34397}"/>
              </a:ext>
            </a:extLst>
          </p:cNvPr>
          <p:cNvSpPr/>
          <p:nvPr/>
        </p:nvSpPr>
        <p:spPr>
          <a:xfrm>
            <a:off x="251520" y="1268760"/>
            <a:ext cx="82809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MBO = </a:t>
            </a:r>
            <a:r>
              <a:rPr lang="nl-BE" sz="2400" b="1" dirty="0" err="1">
                <a:solidFill>
                  <a:schemeClr val="bg1"/>
                </a:solidFill>
              </a:rPr>
              <a:t>bowel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obstruction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due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to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cancer</a:t>
            </a:r>
            <a:r>
              <a:rPr lang="nl-BE" sz="2400" b="1" dirty="0">
                <a:solidFill>
                  <a:schemeClr val="bg1"/>
                </a:solidFill>
              </a:rPr>
              <a:t> or </a:t>
            </a:r>
            <a:r>
              <a:rPr lang="nl-BE" sz="2400" b="1" dirty="0" err="1">
                <a:solidFill>
                  <a:schemeClr val="bg1"/>
                </a:solidFill>
              </a:rPr>
              <a:t>its</a:t>
            </a:r>
            <a:r>
              <a:rPr lang="nl-BE" sz="2400" b="1" dirty="0">
                <a:solidFill>
                  <a:schemeClr val="bg1"/>
                </a:solidFill>
              </a:rPr>
              <a:t> treatment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F303228A-0888-4528-84BA-76727C256DF8}"/>
              </a:ext>
            </a:extLst>
          </p:cNvPr>
          <p:cNvSpPr/>
          <p:nvPr/>
        </p:nvSpPr>
        <p:spPr>
          <a:xfrm>
            <a:off x="251520" y="2780928"/>
            <a:ext cx="2736304" cy="144016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nausea</a:t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b="1" dirty="0" err="1">
                <a:solidFill>
                  <a:schemeClr val="bg1"/>
                </a:solidFill>
              </a:rPr>
              <a:t>vomiting</a:t>
            </a:r>
            <a:endParaRPr lang="nl-BE" b="1" dirty="0">
              <a:solidFill>
                <a:schemeClr val="bg1"/>
              </a:solidFill>
            </a:endParaRPr>
          </a:p>
          <a:p>
            <a:pPr algn="ctr"/>
            <a:r>
              <a:rPr lang="nl-BE" b="1" dirty="0" err="1">
                <a:solidFill>
                  <a:schemeClr val="bg1"/>
                </a:solidFill>
              </a:rPr>
              <a:t>colic</a:t>
            </a:r>
            <a:r>
              <a:rPr lang="nl-BE" b="1" dirty="0">
                <a:solidFill>
                  <a:schemeClr val="bg1"/>
                </a:solidFill>
              </a:rPr>
              <a:t> like </a:t>
            </a:r>
            <a:r>
              <a:rPr lang="nl-BE" b="1" dirty="0" err="1">
                <a:solidFill>
                  <a:schemeClr val="bg1"/>
                </a:solidFill>
              </a:rPr>
              <a:t>pain</a:t>
            </a:r>
            <a:endParaRPr lang="nl-BE" b="1" dirty="0">
              <a:solidFill>
                <a:schemeClr val="bg1"/>
              </a:solidFill>
            </a:endParaRPr>
          </a:p>
          <a:p>
            <a:pPr algn="ctr"/>
            <a:r>
              <a:rPr lang="nl-BE" b="1" dirty="0" err="1">
                <a:solidFill>
                  <a:schemeClr val="bg1"/>
                </a:solidFill>
              </a:rPr>
              <a:t>abdominal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distension</a:t>
            </a:r>
            <a:endParaRPr lang="nl-BE" b="1" dirty="0">
              <a:solidFill>
                <a:schemeClr val="bg1"/>
              </a:solidFill>
            </a:endParaRPr>
          </a:p>
          <a:p>
            <a:pPr algn="ctr"/>
            <a:r>
              <a:rPr lang="nl-BE" b="1" dirty="0" err="1">
                <a:solidFill>
                  <a:schemeClr val="bg1"/>
                </a:solidFill>
              </a:rPr>
              <a:t>lack</a:t>
            </a:r>
            <a:r>
              <a:rPr lang="nl-BE" b="1" dirty="0">
                <a:solidFill>
                  <a:schemeClr val="bg1"/>
                </a:solidFill>
              </a:rPr>
              <a:t> of flatus/</a:t>
            </a:r>
            <a:r>
              <a:rPr lang="nl-BE" b="1" dirty="0" err="1">
                <a:solidFill>
                  <a:schemeClr val="bg1"/>
                </a:solidFill>
              </a:rPr>
              <a:t>stools</a:t>
            </a:r>
            <a:r>
              <a:rPr lang="nl-BE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CA39D7B-4629-4072-A3A8-28CD78EF5520}"/>
              </a:ext>
            </a:extLst>
          </p:cNvPr>
          <p:cNvSpPr/>
          <p:nvPr/>
        </p:nvSpPr>
        <p:spPr>
          <a:xfrm>
            <a:off x="1763688" y="1844824"/>
            <a:ext cx="57606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chemeClr val="tx2"/>
                </a:solidFill>
              </a:rPr>
              <a:t>3 – 15% of </a:t>
            </a:r>
            <a:r>
              <a:rPr lang="nl-BE" b="1" dirty="0" err="1">
                <a:solidFill>
                  <a:schemeClr val="tx2"/>
                </a:solidFill>
              </a:rPr>
              <a:t>all</a:t>
            </a:r>
            <a:r>
              <a:rPr lang="nl-BE" b="1" dirty="0">
                <a:solidFill>
                  <a:schemeClr val="tx2"/>
                </a:solidFill>
              </a:rPr>
              <a:t> </a:t>
            </a:r>
            <a:r>
              <a:rPr lang="nl-BE" b="1" dirty="0" err="1">
                <a:solidFill>
                  <a:schemeClr val="tx2"/>
                </a:solidFill>
              </a:rPr>
              <a:t>advanced</a:t>
            </a:r>
            <a:r>
              <a:rPr lang="nl-BE" b="1" dirty="0">
                <a:solidFill>
                  <a:schemeClr val="tx2"/>
                </a:solidFill>
              </a:rPr>
              <a:t> stage </a:t>
            </a:r>
            <a:r>
              <a:rPr lang="nl-BE" b="1" dirty="0" err="1">
                <a:solidFill>
                  <a:schemeClr val="tx2"/>
                </a:solidFill>
              </a:rPr>
              <a:t>cancers</a:t>
            </a:r>
            <a:endParaRPr lang="nl-BE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chemeClr val="tx2"/>
                </a:solidFill>
              </a:rPr>
              <a:t>high </a:t>
            </a:r>
            <a:r>
              <a:rPr lang="nl-BE" b="1" dirty="0" err="1">
                <a:solidFill>
                  <a:schemeClr val="tx2"/>
                </a:solidFill>
              </a:rPr>
              <a:t>incidence</a:t>
            </a:r>
            <a:r>
              <a:rPr lang="nl-BE" b="1" dirty="0">
                <a:solidFill>
                  <a:schemeClr val="tx2"/>
                </a:solidFill>
              </a:rPr>
              <a:t> in </a:t>
            </a:r>
            <a:r>
              <a:rPr lang="nl-BE" b="1" dirty="0" err="1">
                <a:solidFill>
                  <a:schemeClr val="tx2"/>
                </a:solidFill>
              </a:rPr>
              <a:t>advanced</a:t>
            </a:r>
            <a:r>
              <a:rPr lang="nl-BE" b="1" dirty="0">
                <a:solidFill>
                  <a:schemeClr val="tx2"/>
                </a:solidFill>
              </a:rPr>
              <a:t> GYN </a:t>
            </a:r>
            <a:r>
              <a:rPr lang="nl-BE" b="1" dirty="0" err="1">
                <a:solidFill>
                  <a:schemeClr val="tx2"/>
                </a:solidFill>
              </a:rPr>
              <a:t>and</a:t>
            </a:r>
            <a:r>
              <a:rPr lang="nl-BE" b="1" dirty="0">
                <a:solidFill>
                  <a:schemeClr val="tx2"/>
                </a:solidFill>
              </a:rPr>
              <a:t> GI </a:t>
            </a:r>
            <a:r>
              <a:rPr lang="nl-BE" b="1" dirty="0" err="1">
                <a:solidFill>
                  <a:schemeClr val="tx2"/>
                </a:solidFill>
              </a:rPr>
              <a:t>cancers</a:t>
            </a:r>
            <a:endParaRPr lang="nl-BE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45C0D9A4-274A-4199-AAA1-94FD467A838E}"/>
              </a:ext>
            </a:extLst>
          </p:cNvPr>
          <p:cNvSpPr/>
          <p:nvPr/>
        </p:nvSpPr>
        <p:spPr>
          <a:xfrm>
            <a:off x="4067944" y="2780928"/>
            <a:ext cx="4392488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STRANGULATION (</a:t>
            </a:r>
            <a:r>
              <a:rPr lang="nl-BE" b="1" dirty="0" err="1">
                <a:solidFill>
                  <a:schemeClr val="bg1"/>
                </a:solidFill>
              </a:rPr>
              <a:t>bowel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ischaemia</a:t>
            </a:r>
            <a:r>
              <a:rPr lang="nl-BE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and</a:t>
            </a:r>
            <a:r>
              <a:rPr lang="nl-BE" b="1" dirty="0">
                <a:solidFill>
                  <a:schemeClr val="bg1"/>
                </a:solidFill>
              </a:rPr>
              <a:t>/or BOWEL PERFORATION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xmlns="" id="{9E9466F2-491F-4051-8A19-248086B32F19}"/>
              </a:ext>
            </a:extLst>
          </p:cNvPr>
          <p:cNvSpPr/>
          <p:nvPr/>
        </p:nvSpPr>
        <p:spPr>
          <a:xfrm>
            <a:off x="4067944" y="3501008"/>
            <a:ext cx="4824536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>
                <a:solidFill>
                  <a:schemeClr val="bg1"/>
                </a:solidFill>
              </a:rPr>
              <a:t>profound</a:t>
            </a:r>
            <a:r>
              <a:rPr lang="nl-BE" b="1" dirty="0">
                <a:solidFill>
                  <a:schemeClr val="bg1"/>
                </a:solidFill>
              </a:rPr>
              <a:t> effect on QUALITY of LIFE</a:t>
            </a:r>
          </a:p>
          <a:p>
            <a:pPr algn="ctr"/>
            <a:r>
              <a:rPr lang="nl-BE" b="1" dirty="0">
                <a:solidFill>
                  <a:schemeClr val="bg1"/>
                </a:solidFill>
              </a:rPr>
              <a:t>MALNUTRITION </a:t>
            </a:r>
            <a:r>
              <a:rPr lang="nl-BE" b="1" dirty="0" err="1">
                <a:solidFill>
                  <a:schemeClr val="bg1"/>
                </a:solidFill>
              </a:rPr>
              <a:t>with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cachexia</a:t>
            </a:r>
            <a:r>
              <a:rPr lang="nl-BE" b="1" dirty="0">
                <a:solidFill>
                  <a:schemeClr val="bg1"/>
                </a:solidFill>
              </a:rPr>
              <a:t>/</a:t>
            </a:r>
            <a:r>
              <a:rPr lang="nl-BE" b="1" dirty="0" err="1">
                <a:solidFill>
                  <a:schemeClr val="bg1"/>
                </a:solidFill>
              </a:rPr>
              <a:t>sarcopenia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EEF0E4DA-0091-4612-A7D3-AE6BB158AE60}"/>
              </a:ext>
            </a:extLst>
          </p:cNvPr>
          <p:cNvSpPr/>
          <p:nvPr/>
        </p:nvSpPr>
        <p:spPr>
          <a:xfrm>
            <a:off x="1223628" y="4976217"/>
            <a:ext cx="669674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DIFFICULT MANAGEMENT IN ADVANCED STAGE CANCER</a:t>
            </a:r>
          </a:p>
          <a:p>
            <a:r>
              <a:rPr lang="nl-BE" dirty="0">
                <a:solidFill>
                  <a:schemeClr val="tx2"/>
                </a:solidFill>
              </a:rPr>
              <a:t>&lt; </a:t>
            </a:r>
            <a:r>
              <a:rPr lang="nl-BE" dirty="0" err="1">
                <a:solidFill>
                  <a:schemeClr val="tx2"/>
                </a:solidFill>
              </a:rPr>
              <a:t>deteriorating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mobility</a:t>
            </a:r>
            <a:r>
              <a:rPr lang="nl-BE" dirty="0">
                <a:solidFill>
                  <a:schemeClr val="tx2"/>
                </a:solidFill>
              </a:rPr>
              <a:t>/</a:t>
            </a:r>
            <a:r>
              <a:rPr lang="nl-BE" dirty="0" err="1">
                <a:solidFill>
                  <a:schemeClr val="tx2"/>
                </a:solidFill>
              </a:rPr>
              <a:t>function</a:t>
            </a:r>
            <a:r>
              <a:rPr lang="nl-BE" dirty="0">
                <a:solidFill>
                  <a:schemeClr val="tx2"/>
                </a:solidFill>
              </a:rPr>
              <a:t> (performance status)</a:t>
            </a:r>
          </a:p>
          <a:p>
            <a:r>
              <a:rPr lang="nl-BE" dirty="0">
                <a:solidFill>
                  <a:schemeClr val="tx2"/>
                </a:solidFill>
              </a:rPr>
              <a:t>&lt; </a:t>
            </a:r>
            <a:r>
              <a:rPr lang="nl-BE" dirty="0" err="1">
                <a:solidFill>
                  <a:schemeClr val="tx2"/>
                </a:solidFill>
              </a:rPr>
              <a:t>lack</a:t>
            </a:r>
            <a:r>
              <a:rPr lang="nl-BE" dirty="0">
                <a:solidFill>
                  <a:schemeClr val="tx2"/>
                </a:solidFill>
              </a:rPr>
              <a:t> of </a:t>
            </a:r>
            <a:r>
              <a:rPr lang="nl-BE" dirty="0" err="1">
                <a:solidFill>
                  <a:schemeClr val="tx2"/>
                </a:solidFill>
              </a:rPr>
              <a:t>further</a:t>
            </a:r>
            <a:r>
              <a:rPr lang="nl-BE" dirty="0">
                <a:solidFill>
                  <a:schemeClr val="tx2"/>
                </a:solidFill>
              </a:rPr>
              <a:t> anti-</a:t>
            </a:r>
            <a:r>
              <a:rPr lang="nl-BE" dirty="0" err="1">
                <a:solidFill>
                  <a:schemeClr val="tx2"/>
                </a:solidFill>
              </a:rPr>
              <a:t>cancer</a:t>
            </a:r>
            <a:r>
              <a:rPr lang="nl-BE" dirty="0">
                <a:solidFill>
                  <a:schemeClr val="tx2"/>
                </a:solidFill>
              </a:rPr>
              <a:t> treatment options</a:t>
            </a:r>
          </a:p>
          <a:p>
            <a:r>
              <a:rPr lang="nl-BE" dirty="0">
                <a:solidFill>
                  <a:schemeClr val="tx2"/>
                </a:solidFill>
              </a:rPr>
              <a:t>&lt; high </a:t>
            </a:r>
            <a:r>
              <a:rPr lang="nl-BE" dirty="0" err="1">
                <a:solidFill>
                  <a:schemeClr val="tx2"/>
                </a:solidFill>
              </a:rPr>
              <a:t>morbidity</a:t>
            </a:r>
            <a:r>
              <a:rPr lang="nl-BE" dirty="0">
                <a:solidFill>
                  <a:schemeClr val="tx2"/>
                </a:solidFill>
              </a:rPr>
              <a:t>/</a:t>
            </a:r>
            <a:r>
              <a:rPr lang="nl-BE" dirty="0" err="1">
                <a:solidFill>
                  <a:schemeClr val="tx2"/>
                </a:solidFill>
              </a:rPr>
              <a:t>mortality</a:t>
            </a:r>
            <a:r>
              <a:rPr lang="nl-BE" dirty="0">
                <a:solidFill>
                  <a:schemeClr val="tx2"/>
                </a:solidFill>
              </a:rPr>
              <a:t> of </a:t>
            </a:r>
            <a:r>
              <a:rPr lang="nl-BE" dirty="0" err="1">
                <a:solidFill>
                  <a:schemeClr val="tx2"/>
                </a:solidFill>
              </a:rPr>
              <a:t>palliative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surgery</a:t>
            </a:r>
            <a:endParaRPr lang="nl-BE" dirty="0">
              <a:solidFill>
                <a:schemeClr val="tx2"/>
              </a:solidFill>
            </a:endParaRPr>
          </a:p>
          <a:p>
            <a:r>
              <a:rPr lang="nl-BE" dirty="0">
                <a:solidFill>
                  <a:schemeClr val="tx2"/>
                </a:solidFill>
              </a:rPr>
              <a:t>&lt; </a:t>
            </a:r>
            <a:r>
              <a:rPr lang="nl-BE" dirty="0" err="1">
                <a:solidFill>
                  <a:schemeClr val="tx2"/>
                </a:solidFill>
              </a:rPr>
              <a:t>lack</a:t>
            </a:r>
            <a:r>
              <a:rPr lang="nl-BE" dirty="0">
                <a:solidFill>
                  <a:schemeClr val="tx2"/>
                </a:solidFill>
              </a:rPr>
              <a:t> of high level </a:t>
            </a:r>
            <a:r>
              <a:rPr lang="nl-BE" dirty="0" err="1">
                <a:solidFill>
                  <a:schemeClr val="tx2"/>
                </a:solidFill>
              </a:rPr>
              <a:t>scientific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guidance</a:t>
            </a:r>
            <a:r>
              <a:rPr lang="nl-BE" dirty="0">
                <a:solidFill>
                  <a:schemeClr val="tx2"/>
                </a:solidFill>
              </a:rPr>
              <a:t>/</a:t>
            </a:r>
            <a:r>
              <a:rPr lang="nl-BE" dirty="0" err="1">
                <a:solidFill>
                  <a:schemeClr val="tx2"/>
                </a:solidFill>
              </a:rPr>
              <a:t>evidence</a:t>
            </a:r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xmlns="" id="{FEA5FAE1-FB97-4D86-B077-EE1256444A86}"/>
              </a:ext>
            </a:extLst>
          </p:cNvPr>
          <p:cNvSpPr/>
          <p:nvPr/>
        </p:nvSpPr>
        <p:spPr>
          <a:xfrm>
            <a:off x="5297950" y="6508462"/>
            <a:ext cx="3828085" cy="372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050" dirty="0" err="1">
                <a:solidFill>
                  <a:srgbClr val="000000"/>
                </a:solidFill>
              </a:rPr>
              <a:t>Huang</a:t>
            </a:r>
            <a:r>
              <a:rPr lang="nl-BE" sz="1050" dirty="0">
                <a:solidFill>
                  <a:srgbClr val="000000"/>
                </a:solidFill>
              </a:rPr>
              <a:t> X., et al. Ann </a:t>
            </a:r>
            <a:r>
              <a:rPr lang="nl-BE" sz="1050" dirty="0" err="1">
                <a:solidFill>
                  <a:srgbClr val="000000"/>
                </a:solidFill>
              </a:rPr>
              <a:t>Pharmacother</a:t>
            </a:r>
            <a:r>
              <a:rPr lang="nl-BE" sz="1050" dirty="0">
                <a:solidFill>
                  <a:srgbClr val="000000"/>
                </a:solidFill>
              </a:rPr>
              <a:t>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806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2" grpId="0" animBg="1"/>
      <p:bldP spid="6" grpId="0" animBg="1"/>
      <p:bldP spid="3" grpId="0" animBg="1"/>
      <p:bldP spid="8" grpId="0" animBg="1"/>
      <p:bldP spid="11" grpId="0" animBg="1"/>
      <p:bldP spid="12" grpId="0" uiExpand="1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MALIGNANT BOWEL OBSTRUCTION - DIAGNOSTIC STEPS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F303228A-0888-4528-84BA-76727C256DF8}"/>
              </a:ext>
            </a:extLst>
          </p:cNvPr>
          <p:cNvSpPr/>
          <p:nvPr/>
        </p:nvSpPr>
        <p:spPr>
          <a:xfrm>
            <a:off x="119875" y="2047163"/>
            <a:ext cx="1283773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2. CAUSE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EEF0E4DA-0091-4612-A7D3-AE6BB158AE60}"/>
              </a:ext>
            </a:extLst>
          </p:cNvPr>
          <p:cNvSpPr/>
          <p:nvPr/>
        </p:nvSpPr>
        <p:spPr>
          <a:xfrm>
            <a:off x="1868966" y="1691263"/>
            <a:ext cx="59406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small </a:t>
            </a:r>
            <a:r>
              <a:rPr lang="nl-BE" b="1" dirty="0" err="1">
                <a:solidFill>
                  <a:schemeClr val="tx2"/>
                </a:solidFill>
              </a:rPr>
              <a:t>bowel</a:t>
            </a:r>
            <a:r>
              <a:rPr lang="nl-BE" b="1" dirty="0">
                <a:solidFill>
                  <a:schemeClr val="tx2"/>
                </a:solidFill>
              </a:rPr>
              <a:t> (61%) – large </a:t>
            </a:r>
            <a:r>
              <a:rPr lang="nl-BE" b="1" dirty="0" err="1">
                <a:solidFill>
                  <a:schemeClr val="tx2"/>
                </a:solidFill>
              </a:rPr>
              <a:t>bowel</a:t>
            </a:r>
            <a:r>
              <a:rPr lang="nl-BE" b="1" dirty="0">
                <a:solidFill>
                  <a:schemeClr val="tx2"/>
                </a:solidFill>
              </a:rPr>
              <a:t> (33%) – </a:t>
            </a:r>
            <a:r>
              <a:rPr lang="nl-BE" b="1" dirty="0" err="1">
                <a:solidFill>
                  <a:schemeClr val="tx2"/>
                </a:solidFill>
              </a:rPr>
              <a:t>both</a:t>
            </a:r>
            <a:r>
              <a:rPr lang="nl-BE" b="1" dirty="0">
                <a:solidFill>
                  <a:schemeClr val="tx2"/>
                </a:solidFill>
              </a:rPr>
              <a:t> (&gt;20%) </a:t>
            </a:r>
            <a:endParaRPr lang="nl-BE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xmlns="" id="{6086A9BD-0878-4157-A2DC-A43921998500}"/>
              </a:ext>
            </a:extLst>
          </p:cNvPr>
          <p:cNvSpPr/>
          <p:nvPr/>
        </p:nvSpPr>
        <p:spPr>
          <a:xfrm>
            <a:off x="107504" y="1691263"/>
            <a:ext cx="1656184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1. LOCATION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xmlns="" id="{412F9827-3BB9-48E6-97B3-B60ED204CCD4}"/>
              </a:ext>
            </a:extLst>
          </p:cNvPr>
          <p:cNvSpPr/>
          <p:nvPr/>
        </p:nvSpPr>
        <p:spPr>
          <a:xfrm>
            <a:off x="107504" y="1263355"/>
            <a:ext cx="864096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MBO = contrast </a:t>
            </a:r>
            <a:r>
              <a:rPr lang="nl-BE" sz="2400" b="1" dirty="0" err="1">
                <a:solidFill>
                  <a:schemeClr val="bg1"/>
                </a:solidFill>
              </a:rPr>
              <a:t>enhanced</a:t>
            </a:r>
            <a:r>
              <a:rPr lang="nl-BE" sz="2400" b="1" dirty="0">
                <a:solidFill>
                  <a:schemeClr val="bg1"/>
                </a:solidFill>
              </a:rPr>
              <a:t> CT scan of abdomen </a:t>
            </a:r>
            <a:r>
              <a:rPr lang="nl-BE" sz="2400" b="1" dirty="0" err="1">
                <a:solidFill>
                  <a:schemeClr val="bg1"/>
                </a:solidFill>
              </a:rPr>
              <a:t>and</a:t>
            </a:r>
            <a:r>
              <a:rPr lang="nl-BE" sz="2400" b="1" dirty="0">
                <a:solidFill>
                  <a:schemeClr val="bg1"/>
                </a:solidFill>
              </a:rPr>
              <a:t> pelvis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xmlns="" id="{41993F85-6F72-42AA-B7E4-811B6F972A18}"/>
              </a:ext>
            </a:extLst>
          </p:cNvPr>
          <p:cNvSpPr/>
          <p:nvPr/>
        </p:nvSpPr>
        <p:spPr>
          <a:xfrm>
            <a:off x="107504" y="4689977"/>
            <a:ext cx="3083973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3. PARTIAL or COMPLETE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xmlns="" id="{477E2D76-9049-4F83-B72C-2CB63624892B}"/>
              </a:ext>
            </a:extLst>
          </p:cNvPr>
          <p:cNvSpPr/>
          <p:nvPr/>
        </p:nvSpPr>
        <p:spPr>
          <a:xfrm>
            <a:off x="107504" y="5045877"/>
            <a:ext cx="3372005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4. UNILEVEL or MULTILEVEL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2A521F66-B127-4B50-AAD2-23B6ADA10D63}"/>
              </a:ext>
            </a:extLst>
          </p:cNvPr>
          <p:cNvSpPr/>
          <p:nvPr/>
        </p:nvSpPr>
        <p:spPr>
          <a:xfrm>
            <a:off x="119875" y="5401777"/>
            <a:ext cx="3744416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5. ISCHAEMIA or PERFORATION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A4AD63D9-45C5-45EF-9030-1F0DEE2B974B}"/>
              </a:ext>
            </a:extLst>
          </p:cNvPr>
          <p:cNvSpPr/>
          <p:nvPr/>
        </p:nvSpPr>
        <p:spPr>
          <a:xfrm>
            <a:off x="1475656" y="2057187"/>
            <a:ext cx="7378214" cy="194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CANCER RELATED</a:t>
            </a:r>
          </a:p>
          <a:p>
            <a:r>
              <a:rPr lang="nl-BE" b="1" dirty="0">
                <a:solidFill>
                  <a:schemeClr val="tx2"/>
                </a:solidFill>
              </a:rPr>
              <a:t>1/ EXTRINSIC </a:t>
            </a:r>
            <a:r>
              <a:rPr lang="nl-BE" b="1" dirty="0" err="1">
                <a:solidFill>
                  <a:schemeClr val="tx2"/>
                </a:solidFill>
              </a:rPr>
              <a:t>bowel</a:t>
            </a:r>
            <a:r>
              <a:rPr lang="nl-BE" b="1" dirty="0">
                <a:solidFill>
                  <a:schemeClr val="tx2"/>
                </a:solidFill>
              </a:rPr>
              <a:t> </a:t>
            </a:r>
            <a:r>
              <a:rPr lang="nl-BE" b="1" dirty="0" err="1">
                <a:solidFill>
                  <a:schemeClr val="tx2"/>
                </a:solidFill>
              </a:rPr>
              <a:t>compression</a:t>
            </a:r>
            <a:r>
              <a:rPr lang="nl-BE" b="1" dirty="0">
                <a:solidFill>
                  <a:schemeClr val="tx2"/>
                </a:solidFill>
              </a:rPr>
              <a:t> &lt; </a:t>
            </a:r>
            <a:r>
              <a:rPr lang="nl-BE" b="1" dirty="0" err="1">
                <a:solidFill>
                  <a:schemeClr val="tx2"/>
                </a:solidFill>
              </a:rPr>
              <a:t>malignant</a:t>
            </a:r>
            <a:r>
              <a:rPr lang="nl-BE" b="1" dirty="0">
                <a:solidFill>
                  <a:schemeClr val="tx2"/>
                </a:solidFill>
              </a:rPr>
              <a:t> </a:t>
            </a:r>
            <a:r>
              <a:rPr lang="nl-BE" b="1" dirty="0" err="1">
                <a:solidFill>
                  <a:schemeClr val="tx2"/>
                </a:solidFill>
              </a:rPr>
              <a:t>mass</a:t>
            </a:r>
            <a:r>
              <a:rPr lang="nl-BE" b="1" dirty="0">
                <a:solidFill>
                  <a:schemeClr val="tx2"/>
                </a:solidFill>
              </a:rPr>
              <a:t> or </a:t>
            </a:r>
            <a:r>
              <a:rPr lang="nl-BE" b="1" dirty="0" err="1">
                <a:solidFill>
                  <a:schemeClr val="tx2"/>
                </a:solidFill>
              </a:rPr>
              <a:t>adhesions</a:t>
            </a:r>
            <a:endParaRPr lang="nl-BE" b="1" dirty="0">
              <a:solidFill>
                <a:schemeClr val="tx2"/>
              </a:solidFill>
            </a:endParaRPr>
          </a:p>
          <a:p>
            <a:r>
              <a:rPr lang="nl-BE" b="1" dirty="0">
                <a:solidFill>
                  <a:schemeClr val="tx2"/>
                </a:solidFill>
              </a:rPr>
              <a:t>2/ ENDOLUMINAL </a:t>
            </a:r>
            <a:r>
              <a:rPr lang="nl-BE" b="1" dirty="0" err="1">
                <a:solidFill>
                  <a:schemeClr val="tx2"/>
                </a:solidFill>
              </a:rPr>
              <a:t>obstruction</a:t>
            </a:r>
            <a:r>
              <a:rPr lang="nl-BE" b="1" dirty="0">
                <a:solidFill>
                  <a:schemeClr val="tx2"/>
                </a:solidFill>
              </a:rPr>
              <a:t> &lt; </a:t>
            </a:r>
            <a:r>
              <a:rPr lang="nl-BE" b="1" dirty="0" err="1">
                <a:solidFill>
                  <a:schemeClr val="tx2"/>
                </a:solidFill>
              </a:rPr>
              <a:t>polyp</a:t>
            </a:r>
            <a:r>
              <a:rPr lang="nl-BE" b="1" dirty="0">
                <a:solidFill>
                  <a:schemeClr val="tx2"/>
                </a:solidFill>
              </a:rPr>
              <a:t> or GI tumor</a:t>
            </a:r>
          </a:p>
          <a:p>
            <a:r>
              <a:rPr lang="nl-BE" b="1" dirty="0">
                <a:solidFill>
                  <a:schemeClr val="tx2"/>
                </a:solidFill>
              </a:rPr>
              <a:t>			         &lt; </a:t>
            </a:r>
            <a:r>
              <a:rPr lang="nl-BE" b="1" dirty="0" err="1">
                <a:solidFill>
                  <a:schemeClr val="tx2"/>
                </a:solidFill>
              </a:rPr>
              <a:t>radiotherapy</a:t>
            </a:r>
            <a:r>
              <a:rPr lang="nl-BE" b="1" dirty="0">
                <a:solidFill>
                  <a:schemeClr val="tx2"/>
                </a:solidFill>
              </a:rPr>
              <a:t> </a:t>
            </a:r>
            <a:r>
              <a:rPr lang="nl-BE" b="1" dirty="0" err="1">
                <a:solidFill>
                  <a:schemeClr val="tx2"/>
                </a:solidFill>
              </a:rPr>
              <a:t>induced</a:t>
            </a:r>
            <a:r>
              <a:rPr lang="nl-BE" b="1" dirty="0">
                <a:solidFill>
                  <a:schemeClr val="tx2"/>
                </a:solidFill>
              </a:rPr>
              <a:t> fibrosis</a:t>
            </a:r>
          </a:p>
          <a:p>
            <a:r>
              <a:rPr lang="nl-BE" b="1" dirty="0">
                <a:solidFill>
                  <a:schemeClr val="tx2"/>
                </a:solidFill>
              </a:rPr>
              <a:t>3/ FUNCTIONAL </a:t>
            </a:r>
            <a:r>
              <a:rPr lang="nl-BE" b="1" dirty="0" err="1">
                <a:solidFill>
                  <a:schemeClr val="tx2"/>
                </a:solidFill>
              </a:rPr>
              <a:t>obstruction</a:t>
            </a:r>
            <a:r>
              <a:rPr lang="nl-BE" b="1" dirty="0">
                <a:solidFill>
                  <a:schemeClr val="tx2"/>
                </a:solidFill>
              </a:rPr>
              <a:t> &lt; </a:t>
            </a:r>
            <a:r>
              <a:rPr lang="nl-BE" b="1" dirty="0" err="1">
                <a:solidFill>
                  <a:schemeClr val="tx2"/>
                </a:solidFill>
              </a:rPr>
              <a:t>enteric</a:t>
            </a:r>
            <a:r>
              <a:rPr lang="nl-BE" b="1" dirty="0">
                <a:solidFill>
                  <a:schemeClr val="tx2"/>
                </a:solidFill>
              </a:rPr>
              <a:t> </a:t>
            </a:r>
            <a:r>
              <a:rPr lang="nl-BE" b="1" dirty="0" err="1">
                <a:solidFill>
                  <a:schemeClr val="tx2"/>
                </a:solidFill>
              </a:rPr>
              <a:t>nerve</a:t>
            </a:r>
            <a:r>
              <a:rPr lang="nl-BE" b="1" dirty="0">
                <a:solidFill>
                  <a:schemeClr val="tx2"/>
                </a:solidFill>
              </a:rPr>
              <a:t> plexus </a:t>
            </a:r>
            <a:r>
              <a:rPr lang="nl-BE" b="1" dirty="0" err="1">
                <a:solidFill>
                  <a:schemeClr val="tx2"/>
                </a:solidFill>
              </a:rPr>
              <a:t>invasion</a:t>
            </a:r>
            <a:endParaRPr lang="nl-BE" b="1" dirty="0">
              <a:solidFill>
                <a:schemeClr val="tx2"/>
              </a:solidFill>
            </a:endParaRPr>
          </a:p>
          <a:p>
            <a:r>
              <a:rPr lang="nl-BE" b="1" dirty="0">
                <a:solidFill>
                  <a:schemeClr val="tx2"/>
                </a:solidFill>
              </a:rPr>
              <a:t>			      &lt; drug </a:t>
            </a:r>
            <a:r>
              <a:rPr lang="nl-BE" b="1" dirty="0" err="1">
                <a:solidFill>
                  <a:schemeClr val="tx2"/>
                </a:solidFill>
              </a:rPr>
              <a:t>induced</a:t>
            </a:r>
            <a:endParaRPr lang="nl-BE" b="1" dirty="0">
              <a:solidFill>
                <a:schemeClr val="tx2"/>
              </a:solidFill>
            </a:endParaRPr>
          </a:p>
          <a:p>
            <a:r>
              <a:rPr lang="nl-BE" b="1" dirty="0">
                <a:solidFill>
                  <a:schemeClr val="tx2"/>
                </a:solidFill>
              </a:rPr>
              <a:t>			      &lt; </a:t>
            </a:r>
            <a:r>
              <a:rPr lang="nl-BE" b="1" dirty="0" err="1">
                <a:solidFill>
                  <a:schemeClr val="tx2"/>
                </a:solidFill>
              </a:rPr>
              <a:t>paraneoplastic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xmlns="" id="{96E5421A-F797-4A97-8903-1E6C77493F55}"/>
              </a:ext>
            </a:extLst>
          </p:cNvPr>
          <p:cNvSpPr/>
          <p:nvPr/>
        </p:nvSpPr>
        <p:spPr>
          <a:xfrm>
            <a:off x="1475656" y="4045152"/>
            <a:ext cx="7378214" cy="57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NON-CANCER RELATED</a:t>
            </a:r>
          </a:p>
          <a:p>
            <a:r>
              <a:rPr lang="nl-BE" b="1" dirty="0">
                <a:solidFill>
                  <a:schemeClr val="tx2"/>
                </a:solidFill>
              </a:rPr>
              <a:t>e.g. </a:t>
            </a:r>
            <a:r>
              <a:rPr lang="nl-BE" b="1" dirty="0" err="1">
                <a:solidFill>
                  <a:schemeClr val="tx2"/>
                </a:solidFill>
              </a:rPr>
              <a:t>incarcerated</a:t>
            </a:r>
            <a:r>
              <a:rPr lang="nl-BE" b="1" dirty="0">
                <a:solidFill>
                  <a:schemeClr val="tx2"/>
                </a:solidFill>
              </a:rPr>
              <a:t> </a:t>
            </a:r>
            <a:r>
              <a:rPr lang="nl-BE" b="1" dirty="0" err="1">
                <a:solidFill>
                  <a:schemeClr val="tx2"/>
                </a:solidFill>
              </a:rPr>
              <a:t>inguinal</a:t>
            </a:r>
            <a:r>
              <a:rPr lang="nl-BE" b="1" dirty="0">
                <a:solidFill>
                  <a:schemeClr val="tx2"/>
                </a:solidFill>
              </a:rPr>
              <a:t> hernia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40A6D3C-2D58-4DF5-9E33-A95B7A5AD911}"/>
              </a:ext>
            </a:extLst>
          </p:cNvPr>
          <p:cNvSpPr/>
          <p:nvPr/>
        </p:nvSpPr>
        <p:spPr>
          <a:xfrm>
            <a:off x="5291491" y="6485495"/>
            <a:ext cx="3828085" cy="372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050" dirty="0">
                <a:solidFill>
                  <a:srgbClr val="000000"/>
                </a:solidFill>
              </a:rPr>
              <a:t>Ferguson H., et al. Ann Med </a:t>
            </a:r>
            <a:r>
              <a:rPr lang="nl-BE" sz="1050" dirty="0" err="1">
                <a:solidFill>
                  <a:srgbClr val="000000"/>
                </a:solidFill>
              </a:rPr>
              <a:t>Surg</a:t>
            </a:r>
            <a:r>
              <a:rPr lang="nl-BE" sz="1050" dirty="0">
                <a:solidFill>
                  <a:srgbClr val="000000"/>
                </a:solidFill>
              </a:rPr>
              <a:t> (</a:t>
            </a:r>
            <a:r>
              <a:rPr lang="nl-BE" sz="1050" dirty="0" err="1">
                <a:solidFill>
                  <a:srgbClr val="000000"/>
                </a:solidFill>
              </a:rPr>
              <a:t>Lond</a:t>
            </a:r>
            <a:r>
              <a:rPr lang="nl-BE" sz="1050" dirty="0">
                <a:solidFill>
                  <a:srgbClr val="000000"/>
                </a:solidFill>
              </a:rPr>
              <a:t>.)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537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: afgeschuinde bovenhoeken 35">
            <a:extLst>
              <a:ext uri="{FF2B5EF4-FFF2-40B4-BE49-F238E27FC236}">
                <a16:creationId xmlns:a16="http://schemas.microsoft.com/office/drawing/2014/main" xmlns="" id="{01EE1949-D55F-4BA0-BE0F-D4E8CC602C05}"/>
              </a:ext>
            </a:extLst>
          </p:cNvPr>
          <p:cNvSpPr/>
          <p:nvPr/>
        </p:nvSpPr>
        <p:spPr>
          <a:xfrm>
            <a:off x="873596" y="5805264"/>
            <a:ext cx="1512168" cy="679401"/>
          </a:xfrm>
          <a:prstGeom prst="snip2SameRect">
            <a:avLst>
              <a:gd name="adj1" fmla="val 16667"/>
              <a:gd name="adj2" fmla="val 11823"/>
            </a:avLst>
          </a:prstGeom>
          <a:solidFill>
            <a:srgbClr val="FE8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xmlns="" id="{F36F6368-B2B9-422D-BF7E-E2CB0B0AF7E0}"/>
              </a:ext>
            </a:extLst>
          </p:cNvPr>
          <p:cNvSpPr/>
          <p:nvPr/>
        </p:nvSpPr>
        <p:spPr>
          <a:xfrm>
            <a:off x="873596" y="4797151"/>
            <a:ext cx="1512168" cy="1687514"/>
          </a:xfrm>
          <a:custGeom>
            <a:avLst/>
            <a:gdLst>
              <a:gd name="connsiteX0" fmla="*/ 414728 w 1512168"/>
              <a:gd name="connsiteY0" fmla="*/ 0 h 1687514"/>
              <a:gd name="connsiteX1" fmla="*/ 1077424 w 1512168"/>
              <a:gd name="connsiteY1" fmla="*/ 0 h 1687514"/>
              <a:gd name="connsiteX2" fmla="*/ 1106116 w 1512168"/>
              <a:gd name="connsiteY2" fmla="*/ 28692 h 1687514"/>
              <a:gd name="connsiteX3" fmla="*/ 1106116 w 1512168"/>
              <a:gd name="connsiteY3" fmla="*/ 143459 h 1687514"/>
              <a:gd name="connsiteX4" fmla="*/ 1077424 w 1512168"/>
              <a:gd name="connsiteY4" fmla="*/ 172151 h 1687514"/>
              <a:gd name="connsiteX5" fmla="*/ 1044116 w 1512168"/>
              <a:gd name="connsiteY5" fmla="*/ 172151 h 1687514"/>
              <a:gd name="connsiteX6" fmla="*/ 1044116 w 1512168"/>
              <a:gd name="connsiteY6" fmla="*/ 679402 h 1687514"/>
              <a:gd name="connsiteX7" fmla="*/ 1512168 w 1512168"/>
              <a:gd name="connsiteY7" fmla="*/ 1147454 h 1687514"/>
              <a:gd name="connsiteX8" fmla="*/ 1512168 w 1512168"/>
              <a:gd name="connsiteY8" fmla="*/ 1594429 h 1687514"/>
              <a:gd name="connsiteX9" fmla="*/ 1419083 w 1512168"/>
              <a:gd name="connsiteY9" fmla="*/ 1687514 h 1687514"/>
              <a:gd name="connsiteX10" fmla="*/ 93085 w 1512168"/>
              <a:gd name="connsiteY10" fmla="*/ 1687514 h 1687514"/>
              <a:gd name="connsiteX11" fmla="*/ 0 w 1512168"/>
              <a:gd name="connsiteY11" fmla="*/ 1594429 h 1687514"/>
              <a:gd name="connsiteX12" fmla="*/ 0 w 1512168"/>
              <a:gd name="connsiteY12" fmla="*/ 1147454 h 1687514"/>
              <a:gd name="connsiteX13" fmla="*/ 468052 w 1512168"/>
              <a:gd name="connsiteY13" fmla="*/ 679402 h 1687514"/>
              <a:gd name="connsiteX14" fmla="*/ 468052 w 1512168"/>
              <a:gd name="connsiteY14" fmla="*/ 172151 h 1687514"/>
              <a:gd name="connsiteX15" fmla="*/ 414728 w 1512168"/>
              <a:gd name="connsiteY15" fmla="*/ 172151 h 1687514"/>
              <a:gd name="connsiteX16" fmla="*/ 386036 w 1512168"/>
              <a:gd name="connsiteY16" fmla="*/ 143459 h 1687514"/>
              <a:gd name="connsiteX17" fmla="*/ 386036 w 1512168"/>
              <a:gd name="connsiteY17" fmla="*/ 28692 h 1687514"/>
              <a:gd name="connsiteX18" fmla="*/ 414728 w 1512168"/>
              <a:gd name="connsiteY18" fmla="*/ 0 h 16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2168" h="1687514">
                <a:moveTo>
                  <a:pt x="414728" y="0"/>
                </a:moveTo>
                <a:lnTo>
                  <a:pt x="1077424" y="0"/>
                </a:lnTo>
                <a:cubicBezTo>
                  <a:pt x="1093270" y="0"/>
                  <a:pt x="1106116" y="12846"/>
                  <a:pt x="1106116" y="28692"/>
                </a:cubicBezTo>
                <a:lnTo>
                  <a:pt x="1106116" y="143459"/>
                </a:lnTo>
                <a:cubicBezTo>
                  <a:pt x="1106116" y="159305"/>
                  <a:pt x="1093270" y="172151"/>
                  <a:pt x="1077424" y="172151"/>
                </a:cubicBezTo>
                <a:lnTo>
                  <a:pt x="1044116" y="172151"/>
                </a:lnTo>
                <a:lnTo>
                  <a:pt x="1044116" y="679402"/>
                </a:lnTo>
                <a:lnTo>
                  <a:pt x="1512168" y="1147454"/>
                </a:lnTo>
                <a:lnTo>
                  <a:pt x="1512168" y="1594429"/>
                </a:lnTo>
                <a:lnTo>
                  <a:pt x="1419083" y="1687514"/>
                </a:lnTo>
                <a:lnTo>
                  <a:pt x="93085" y="1687514"/>
                </a:lnTo>
                <a:lnTo>
                  <a:pt x="0" y="1594429"/>
                </a:lnTo>
                <a:lnTo>
                  <a:pt x="0" y="1147454"/>
                </a:lnTo>
                <a:lnTo>
                  <a:pt x="468052" y="679402"/>
                </a:lnTo>
                <a:lnTo>
                  <a:pt x="468052" y="172151"/>
                </a:lnTo>
                <a:lnTo>
                  <a:pt x="414728" y="172151"/>
                </a:lnTo>
                <a:cubicBezTo>
                  <a:pt x="398882" y="172151"/>
                  <a:pt x="386036" y="159305"/>
                  <a:pt x="386036" y="143459"/>
                </a:cubicBezTo>
                <a:lnTo>
                  <a:pt x="386036" y="28692"/>
                </a:lnTo>
                <a:cubicBezTo>
                  <a:pt x="386036" y="12846"/>
                  <a:pt x="398882" y="0"/>
                  <a:pt x="414728" y="0"/>
                </a:cubicBezTo>
                <a:close/>
              </a:path>
            </a:pathLst>
          </a:custGeom>
          <a:noFill/>
          <a:ln w="666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r>
              <a:rPr lang="nl-BE" sz="1600" b="1" dirty="0">
                <a:solidFill>
                  <a:srgbClr val="000000"/>
                </a:solidFill>
              </a:rPr>
              <a:t>TREATMENT GOAL</a:t>
            </a:r>
          </a:p>
        </p:txBody>
      </p:sp>
      <p:pic>
        <p:nvPicPr>
          <p:cNvPr id="7" name="Afbeelding 6" descr="Afbeelding met betonmenger&#10;&#10;Automatisch gegenereerde beschrijving">
            <a:extLst>
              <a:ext uri="{FF2B5EF4-FFF2-40B4-BE49-F238E27FC236}">
                <a16:creationId xmlns:a16="http://schemas.microsoft.com/office/drawing/2014/main" xmlns="" id="{DFCA4A86-0A6A-4448-955A-B76117712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548" y="4457797"/>
            <a:ext cx="1928771" cy="2237374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xmlns="" id="{350B113C-56A9-406E-BC77-1F539048ADB0}"/>
              </a:ext>
            </a:extLst>
          </p:cNvPr>
          <p:cNvSpPr/>
          <p:nvPr/>
        </p:nvSpPr>
        <p:spPr>
          <a:xfrm>
            <a:off x="4139952" y="1697231"/>
            <a:ext cx="4608512" cy="1227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  <a:p>
            <a:r>
              <a:rPr lang="nl-BE" b="1" dirty="0">
                <a:solidFill>
                  <a:srgbClr val="002060"/>
                </a:solidFill>
              </a:rPr>
              <a:t>1. MALIGNANT DISEASE EXTENSION</a:t>
            </a:r>
          </a:p>
          <a:p>
            <a:r>
              <a:rPr lang="nl-BE" b="1" dirty="0">
                <a:solidFill>
                  <a:srgbClr val="002060"/>
                </a:solidFill>
              </a:rPr>
              <a:t>2. GENERAL PROGNOSIS</a:t>
            </a:r>
          </a:p>
          <a:p>
            <a:r>
              <a:rPr lang="nl-BE" b="1" dirty="0">
                <a:solidFill>
                  <a:srgbClr val="002060"/>
                </a:solidFill>
              </a:rPr>
              <a:t>3. REMAINING TREATMENT OPTIONS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xmlns="" id="{9213A395-8F9A-419B-BAF2-D44063A63BF8}"/>
              </a:ext>
            </a:extLst>
          </p:cNvPr>
          <p:cNvSpPr/>
          <p:nvPr/>
        </p:nvSpPr>
        <p:spPr>
          <a:xfrm>
            <a:off x="143507" y="1697231"/>
            <a:ext cx="3852427" cy="1803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  <a:p>
            <a:r>
              <a:rPr lang="nl-BE" b="1" dirty="0">
                <a:solidFill>
                  <a:srgbClr val="002060"/>
                </a:solidFill>
              </a:rPr>
              <a:t>1. LOCATION</a:t>
            </a:r>
          </a:p>
          <a:p>
            <a:r>
              <a:rPr lang="nl-BE" b="1" dirty="0">
                <a:solidFill>
                  <a:srgbClr val="002060"/>
                </a:solidFill>
              </a:rPr>
              <a:t>2. CAUSE</a:t>
            </a:r>
          </a:p>
          <a:p>
            <a:r>
              <a:rPr lang="nl-BE" b="1" dirty="0">
                <a:solidFill>
                  <a:srgbClr val="002060"/>
                </a:solidFill>
              </a:rPr>
              <a:t>3. PARTIAL or COMPLETE</a:t>
            </a:r>
          </a:p>
          <a:p>
            <a:r>
              <a:rPr lang="nl-BE" b="1" dirty="0">
                <a:solidFill>
                  <a:srgbClr val="002060"/>
                </a:solidFill>
              </a:rPr>
              <a:t>4. UNILEVEL or MULTILEVEL</a:t>
            </a:r>
          </a:p>
          <a:p>
            <a:r>
              <a:rPr lang="nl-BE" b="1" dirty="0">
                <a:solidFill>
                  <a:srgbClr val="002060"/>
                </a:solidFill>
              </a:rPr>
              <a:t>5. ISCHAEMIA or PERFORATION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MALIGNANT BOWEL OBSTRUCTION - DECISION MAKING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xmlns="" id="{412F9827-3BB9-48E6-97B3-B60ED204CCD4}"/>
              </a:ext>
            </a:extLst>
          </p:cNvPr>
          <p:cNvSpPr/>
          <p:nvPr/>
        </p:nvSpPr>
        <p:spPr>
          <a:xfrm>
            <a:off x="107504" y="1263355"/>
            <a:ext cx="864096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MBO </a:t>
            </a:r>
            <a:r>
              <a:rPr lang="nl-BE" sz="2400" b="1" dirty="0" err="1">
                <a:solidFill>
                  <a:schemeClr val="bg1"/>
                </a:solidFill>
              </a:rPr>
              <a:t>decision</a:t>
            </a:r>
            <a:r>
              <a:rPr lang="nl-BE" sz="2400" b="1" dirty="0">
                <a:solidFill>
                  <a:schemeClr val="bg1"/>
                </a:solidFill>
              </a:rPr>
              <a:t> making = MULTIDISCIPLINARY TEAM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xmlns="" id="{B74F5D02-D59E-4E33-AA62-9718D414CBD5}"/>
              </a:ext>
            </a:extLst>
          </p:cNvPr>
          <p:cNvSpPr/>
          <p:nvPr/>
        </p:nvSpPr>
        <p:spPr>
          <a:xfrm>
            <a:off x="143508" y="1697230"/>
            <a:ext cx="3852427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OBSTRUCTION RELATED factors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xmlns="" id="{01B970EA-9E88-4C7C-8918-DCF832202B3B}"/>
              </a:ext>
            </a:extLst>
          </p:cNvPr>
          <p:cNvSpPr/>
          <p:nvPr/>
        </p:nvSpPr>
        <p:spPr>
          <a:xfrm>
            <a:off x="4139952" y="1697230"/>
            <a:ext cx="46085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CANCER RELATED factors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xmlns="" id="{2330AF66-009B-426E-8E17-9AA0AC988B27}"/>
              </a:ext>
            </a:extLst>
          </p:cNvPr>
          <p:cNvSpPr/>
          <p:nvPr/>
        </p:nvSpPr>
        <p:spPr>
          <a:xfrm>
            <a:off x="4150390" y="3002388"/>
            <a:ext cx="4608512" cy="1227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  <a:p>
            <a:r>
              <a:rPr lang="nl-BE" b="1" dirty="0">
                <a:solidFill>
                  <a:srgbClr val="002060"/>
                </a:solidFill>
              </a:rPr>
              <a:t>1. PATIENT CHARACTERISTICS</a:t>
            </a:r>
          </a:p>
          <a:p>
            <a:r>
              <a:rPr lang="nl-BE" b="1" dirty="0">
                <a:solidFill>
                  <a:srgbClr val="002060"/>
                </a:solidFill>
              </a:rPr>
              <a:t>   (</a:t>
            </a:r>
            <a:r>
              <a:rPr lang="nl-BE" b="1" dirty="0" err="1">
                <a:solidFill>
                  <a:srgbClr val="002060"/>
                </a:solidFill>
              </a:rPr>
              <a:t>age</a:t>
            </a:r>
            <a:r>
              <a:rPr lang="nl-BE" b="1" dirty="0">
                <a:solidFill>
                  <a:srgbClr val="002060"/>
                </a:solidFill>
              </a:rPr>
              <a:t>, </a:t>
            </a:r>
            <a:r>
              <a:rPr lang="nl-BE" b="1" dirty="0" err="1">
                <a:solidFill>
                  <a:srgbClr val="002060"/>
                </a:solidFill>
              </a:rPr>
              <a:t>comorbidity</a:t>
            </a:r>
            <a:r>
              <a:rPr lang="nl-BE" b="1" dirty="0">
                <a:solidFill>
                  <a:srgbClr val="002060"/>
                </a:solidFill>
              </a:rPr>
              <a:t>, performance status)</a:t>
            </a:r>
          </a:p>
          <a:p>
            <a:r>
              <a:rPr lang="nl-BE" b="1" dirty="0">
                <a:solidFill>
                  <a:srgbClr val="002060"/>
                </a:solidFill>
              </a:rPr>
              <a:t>2. PATIENT PREFERENCE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xmlns="" id="{DA73950D-60B5-48F2-A315-2DED72F02BB1}"/>
              </a:ext>
            </a:extLst>
          </p:cNvPr>
          <p:cNvSpPr/>
          <p:nvPr/>
        </p:nvSpPr>
        <p:spPr>
          <a:xfrm>
            <a:off x="4150390" y="3002388"/>
            <a:ext cx="46085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PATIENT RELATED factors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9" name="Linkeraccolade 28">
            <a:extLst>
              <a:ext uri="{FF2B5EF4-FFF2-40B4-BE49-F238E27FC236}">
                <a16:creationId xmlns:a16="http://schemas.microsoft.com/office/drawing/2014/main" xmlns="" id="{F47FFF0D-F0E7-4435-A3C9-7789E90825E0}"/>
              </a:ext>
            </a:extLst>
          </p:cNvPr>
          <p:cNvSpPr/>
          <p:nvPr/>
        </p:nvSpPr>
        <p:spPr>
          <a:xfrm rot="16200000">
            <a:off x="4340770" y="26223"/>
            <a:ext cx="318444" cy="8640960"/>
          </a:xfrm>
          <a:prstGeom prst="leftBrace">
            <a:avLst>
              <a:gd name="adj1" fmla="val 8333"/>
              <a:gd name="adj2" fmla="val 42776"/>
            </a:avLst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xmlns="" id="{91CB39C4-D944-4D81-9DD7-E77430735D32}"/>
              </a:ext>
            </a:extLst>
          </p:cNvPr>
          <p:cNvSpPr/>
          <p:nvPr/>
        </p:nvSpPr>
        <p:spPr>
          <a:xfrm>
            <a:off x="4524609" y="4524318"/>
            <a:ext cx="4464496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b="1" dirty="0">
                <a:solidFill>
                  <a:srgbClr val="000000"/>
                </a:solidFill>
              </a:rPr>
              <a:t>(</a:t>
            </a:r>
            <a:r>
              <a:rPr lang="nl-BE" sz="2000" b="1" dirty="0" err="1">
                <a:solidFill>
                  <a:srgbClr val="000000"/>
                </a:solidFill>
              </a:rPr>
              <a:t>experienced</a:t>
            </a:r>
            <a:r>
              <a:rPr lang="nl-BE" sz="2000" b="1" dirty="0">
                <a:solidFill>
                  <a:srgbClr val="000000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b="1" dirty="0" err="1">
                <a:solidFill>
                  <a:srgbClr val="000000"/>
                </a:solidFill>
              </a:rPr>
              <a:t>abdominal</a:t>
            </a:r>
            <a:r>
              <a:rPr lang="nl-BE" sz="2000" b="1" dirty="0">
                <a:solidFill>
                  <a:srgbClr val="000000"/>
                </a:solidFill>
              </a:rPr>
              <a:t> </a:t>
            </a:r>
            <a:r>
              <a:rPr lang="nl-BE" sz="2000" b="1" dirty="0" err="1">
                <a:solidFill>
                  <a:srgbClr val="000000"/>
                </a:solidFill>
              </a:rPr>
              <a:t>surgery</a:t>
            </a:r>
            <a:endParaRPr lang="nl-BE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b="1" dirty="0" err="1">
                <a:solidFill>
                  <a:srgbClr val="000000"/>
                </a:solidFill>
              </a:rPr>
              <a:t>oncology</a:t>
            </a:r>
            <a:endParaRPr lang="nl-BE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b="1" dirty="0" err="1">
                <a:solidFill>
                  <a:srgbClr val="000000"/>
                </a:solidFill>
              </a:rPr>
              <a:t>gastroenterology</a:t>
            </a:r>
            <a:r>
              <a:rPr lang="nl-BE" sz="2000" b="1" dirty="0">
                <a:solidFill>
                  <a:srgbClr val="000000"/>
                </a:solidFill>
              </a:rPr>
              <a:t>/</a:t>
            </a:r>
            <a:r>
              <a:rPr lang="nl-BE" sz="2000" b="1" dirty="0" err="1">
                <a:solidFill>
                  <a:srgbClr val="000000"/>
                </a:solidFill>
              </a:rPr>
              <a:t>endoscopy</a:t>
            </a:r>
            <a:endParaRPr lang="nl-BE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b="1" dirty="0" err="1">
                <a:solidFill>
                  <a:srgbClr val="000000"/>
                </a:solidFill>
              </a:rPr>
              <a:t>radiology</a:t>
            </a:r>
            <a:endParaRPr lang="nl-BE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b="1" dirty="0" err="1">
                <a:solidFill>
                  <a:srgbClr val="000000"/>
                </a:solidFill>
              </a:rPr>
              <a:t>radiotherapy</a:t>
            </a:r>
            <a:endParaRPr lang="nl-BE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b="1" dirty="0" err="1">
                <a:solidFill>
                  <a:srgbClr val="000000"/>
                </a:solidFill>
              </a:rPr>
              <a:t>palliative</a:t>
            </a:r>
            <a:r>
              <a:rPr lang="nl-BE" sz="2000" b="1" dirty="0">
                <a:solidFill>
                  <a:srgbClr val="000000"/>
                </a:solidFill>
              </a:rPr>
              <a:t> care specialist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xmlns="" id="{85CBAFDA-4953-4216-81EB-860734E3F18F}"/>
              </a:ext>
            </a:extLst>
          </p:cNvPr>
          <p:cNvSpPr/>
          <p:nvPr/>
        </p:nvSpPr>
        <p:spPr>
          <a:xfrm>
            <a:off x="1619672" y="5514038"/>
            <a:ext cx="144016" cy="14721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xmlns="" id="{95E24DE4-FF2D-4B9F-907B-F34F1BD6F4E7}"/>
              </a:ext>
            </a:extLst>
          </p:cNvPr>
          <p:cNvSpPr/>
          <p:nvPr/>
        </p:nvSpPr>
        <p:spPr>
          <a:xfrm>
            <a:off x="1770584" y="5703227"/>
            <a:ext cx="65112" cy="7876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xmlns="" id="{AF7EFD47-4DD9-437D-B0A6-27924258057E}"/>
              </a:ext>
            </a:extLst>
          </p:cNvPr>
          <p:cNvSpPr/>
          <p:nvPr/>
        </p:nvSpPr>
        <p:spPr>
          <a:xfrm>
            <a:off x="1619672" y="5229200"/>
            <a:ext cx="216024" cy="2230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Pijl: gebogen omhoog 38">
            <a:extLst>
              <a:ext uri="{FF2B5EF4-FFF2-40B4-BE49-F238E27FC236}">
                <a16:creationId xmlns:a16="http://schemas.microsoft.com/office/drawing/2014/main" xmlns="" id="{8B338EC2-72CE-4E50-8A45-B3BCDD282A4C}"/>
              </a:ext>
            </a:extLst>
          </p:cNvPr>
          <p:cNvSpPr/>
          <p:nvPr/>
        </p:nvSpPr>
        <p:spPr>
          <a:xfrm rot="16200000" flipH="1">
            <a:off x="3031172" y="5517690"/>
            <a:ext cx="318445" cy="1413253"/>
          </a:xfrm>
          <a:prstGeom prst="bentUpArrow">
            <a:avLst>
              <a:gd name="adj1" fmla="val 14683"/>
              <a:gd name="adj2" fmla="val 22955"/>
              <a:gd name="adj3" fmla="val 30114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xmlns="" id="{71E1E886-FB7B-40E5-BFA8-19363362B29F}"/>
              </a:ext>
            </a:extLst>
          </p:cNvPr>
          <p:cNvSpPr/>
          <p:nvPr/>
        </p:nvSpPr>
        <p:spPr>
          <a:xfrm>
            <a:off x="3491880" y="4763094"/>
            <a:ext cx="792088" cy="250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rgbClr val="000000"/>
                </a:solidFill>
              </a:rPr>
              <a:t>MDT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1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6" grpId="0" animBg="1"/>
      <p:bldP spid="24" grpId="0" animBg="1"/>
      <p:bldP spid="14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1" grpId="0"/>
      <p:bldP spid="38" grpId="0" animBg="1"/>
      <p:bldP spid="40" grpId="0" animBg="1"/>
      <p:bldP spid="41" grpId="0" animBg="1"/>
      <p:bldP spid="39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an 16">
            <a:extLst>
              <a:ext uri="{FF2B5EF4-FFF2-40B4-BE49-F238E27FC236}">
                <a16:creationId xmlns:a16="http://schemas.microsoft.com/office/drawing/2014/main" xmlns="" id="{DF7E568F-4975-4D5A-9C41-4BDC044C48A5}"/>
              </a:ext>
            </a:extLst>
          </p:cNvPr>
          <p:cNvSpPr/>
          <p:nvPr/>
        </p:nvSpPr>
        <p:spPr>
          <a:xfrm rot="6184501">
            <a:off x="1869417" y="5182292"/>
            <a:ext cx="540379" cy="549579"/>
          </a:xfrm>
          <a:prstGeom prst="teardrop">
            <a:avLst>
              <a:gd name="adj" fmla="val 1601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raan 15">
            <a:extLst>
              <a:ext uri="{FF2B5EF4-FFF2-40B4-BE49-F238E27FC236}">
                <a16:creationId xmlns:a16="http://schemas.microsoft.com/office/drawing/2014/main" xmlns="" id="{12D659D3-D5DE-49F9-B83D-EB4CCA9C5A1A}"/>
              </a:ext>
            </a:extLst>
          </p:cNvPr>
          <p:cNvSpPr/>
          <p:nvPr/>
        </p:nvSpPr>
        <p:spPr>
          <a:xfrm rot="10108878">
            <a:off x="1834595" y="5171291"/>
            <a:ext cx="540379" cy="549579"/>
          </a:xfrm>
          <a:prstGeom prst="teardrop">
            <a:avLst>
              <a:gd name="adj" fmla="val 1601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raan 9">
            <a:extLst>
              <a:ext uri="{FF2B5EF4-FFF2-40B4-BE49-F238E27FC236}">
                <a16:creationId xmlns:a16="http://schemas.microsoft.com/office/drawing/2014/main" xmlns="" id="{92C54FD8-759B-41EF-8ED9-58869E23DE46}"/>
              </a:ext>
            </a:extLst>
          </p:cNvPr>
          <p:cNvSpPr/>
          <p:nvPr/>
        </p:nvSpPr>
        <p:spPr>
          <a:xfrm rot="1653499">
            <a:off x="1416297" y="2695531"/>
            <a:ext cx="1008112" cy="1080120"/>
          </a:xfrm>
          <a:prstGeom prst="teardrop">
            <a:avLst>
              <a:gd name="adj" fmla="val 1601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raan 3">
            <a:extLst>
              <a:ext uri="{FF2B5EF4-FFF2-40B4-BE49-F238E27FC236}">
                <a16:creationId xmlns:a16="http://schemas.microsoft.com/office/drawing/2014/main" xmlns="" id="{EC709AF8-D3DC-4A40-9C8F-39C50D7D5DFB}"/>
              </a:ext>
            </a:extLst>
          </p:cNvPr>
          <p:cNvSpPr/>
          <p:nvPr/>
        </p:nvSpPr>
        <p:spPr>
          <a:xfrm rot="6951039">
            <a:off x="1125160" y="3002208"/>
            <a:ext cx="1008112" cy="1080120"/>
          </a:xfrm>
          <a:prstGeom prst="teardrop">
            <a:avLst>
              <a:gd name="adj" fmla="val 1601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MALIGNANT BOWEL OBSTRUCTION - MANAGEMENT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xmlns="" id="{C6BFF392-8C1A-4368-A826-185DCEA34397}"/>
              </a:ext>
            </a:extLst>
          </p:cNvPr>
          <p:cNvSpPr/>
          <p:nvPr/>
        </p:nvSpPr>
        <p:spPr>
          <a:xfrm>
            <a:off x="251520" y="1268760"/>
            <a:ext cx="82809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MBO management = low level </a:t>
            </a:r>
            <a:r>
              <a:rPr lang="nl-BE" sz="2400" b="1" dirty="0" err="1">
                <a:solidFill>
                  <a:schemeClr val="bg1"/>
                </a:solidFill>
              </a:rPr>
              <a:t>scientific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evidence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F303228A-0888-4528-84BA-76727C256DF8}"/>
              </a:ext>
            </a:extLst>
          </p:cNvPr>
          <p:cNvSpPr/>
          <p:nvPr/>
        </p:nvSpPr>
        <p:spPr>
          <a:xfrm>
            <a:off x="1009061" y="2646721"/>
            <a:ext cx="1224136" cy="1155468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MDT </a:t>
            </a:r>
          </a:p>
          <a:p>
            <a:pPr algn="ctr"/>
            <a:r>
              <a:rPr lang="nl-BE" b="1" dirty="0" err="1">
                <a:solidFill>
                  <a:schemeClr val="bg1"/>
                </a:solidFill>
              </a:rPr>
              <a:t>decision</a:t>
            </a:r>
            <a:r>
              <a:rPr lang="nl-BE" b="1" dirty="0">
                <a:solidFill>
                  <a:schemeClr val="bg1"/>
                </a:solidFill>
              </a:rPr>
              <a:t> making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CA39D7B-4629-4072-A3A8-28CD78EF5520}"/>
              </a:ext>
            </a:extLst>
          </p:cNvPr>
          <p:cNvSpPr/>
          <p:nvPr/>
        </p:nvSpPr>
        <p:spPr>
          <a:xfrm>
            <a:off x="4408209" y="1699573"/>
            <a:ext cx="4195860" cy="550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B60D27"/>
                </a:solidFill>
              </a:rPr>
              <a:t>nihil per 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fluid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and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electrolyte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replacement</a:t>
            </a:r>
            <a:endParaRPr lang="nl-BE" dirty="0">
              <a:solidFill>
                <a:srgbClr val="B60D27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45C0D9A4-274A-4199-AAA1-94FD467A838E}"/>
              </a:ext>
            </a:extLst>
          </p:cNvPr>
          <p:cNvSpPr/>
          <p:nvPr/>
        </p:nvSpPr>
        <p:spPr>
          <a:xfrm>
            <a:off x="3095837" y="2632978"/>
            <a:ext cx="4824535" cy="39512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NON-SURGICAL CANDIDATE (</a:t>
            </a:r>
            <a:r>
              <a:rPr lang="nl-BE" b="1" dirty="0" err="1">
                <a:solidFill>
                  <a:schemeClr val="bg1"/>
                </a:solidFill>
              </a:rPr>
              <a:t>inoperable</a:t>
            </a:r>
            <a:r>
              <a:rPr lang="nl-BE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xmlns="" id="{9E9466F2-491F-4051-8A19-248086B32F19}"/>
              </a:ext>
            </a:extLst>
          </p:cNvPr>
          <p:cNvSpPr/>
          <p:nvPr/>
        </p:nvSpPr>
        <p:spPr>
          <a:xfrm>
            <a:off x="984246" y="4690060"/>
            <a:ext cx="2880320" cy="39512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SURGICAL CANDIDATE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EEF0E4DA-0091-4612-A7D3-AE6BB158AE60}"/>
              </a:ext>
            </a:extLst>
          </p:cNvPr>
          <p:cNvSpPr/>
          <p:nvPr/>
        </p:nvSpPr>
        <p:spPr>
          <a:xfrm>
            <a:off x="3347864" y="3061976"/>
            <a:ext cx="29883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MEDICAL MANAGEMENT</a:t>
            </a:r>
            <a:endParaRPr lang="nl-BE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xmlns="" id="{9A0346E3-CF35-48DF-B4A0-5EAECA163103}"/>
              </a:ext>
            </a:extLst>
          </p:cNvPr>
          <p:cNvSpPr/>
          <p:nvPr/>
        </p:nvSpPr>
        <p:spPr>
          <a:xfrm>
            <a:off x="251520" y="1699573"/>
            <a:ext cx="4104456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INITIAL RESUSCIATIVE MEASURES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xmlns="" id="{6CBE3CBD-38D2-4173-882C-B394D5907EA9}"/>
              </a:ext>
            </a:extLst>
          </p:cNvPr>
          <p:cNvSpPr/>
          <p:nvPr/>
        </p:nvSpPr>
        <p:spPr>
          <a:xfrm>
            <a:off x="252977" y="2029139"/>
            <a:ext cx="2736304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DIAGNOSTIC CT SCAN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5080F082-946C-4742-80CF-DABE76028CE1}"/>
              </a:ext>
            </a:extLst>
          </p:cNvPr>
          <p:cNvSpPr/>
          <p:nvPr/>
        </p:nvSpPr>
        <p:spPr>
          <a:xfrm>
            <a:off x="984246" y="5131146"/>
            <a:ext cx="313089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SURGICAL MANAGEMENT</a:t>
            </a:r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8151325E-2843-4AFB-B65C-DE2BD47C6ED8}"/>
              </a:ext>
            </a:extLst>
          </p:cNvPr>
          <p:cNvSpPr/>
          <p:nvPr/>
        </p:nvSpPr>
        <p:spPr>
          <a:xfrm>
            <a:off x="1120817" y="5878383"/>
            <a:ext cx="1018789" cy="550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</a:rPr>
              <a:t>TIMING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A29D543B-F089-4DF3-A85F-CB8DBE218FA9}"/>
              </a:ext>
            </a:extLst>
          </p:cNvPr>
          <p:cNvSpPr/>
          <p:nvPr/>
        </p:nvSpPr>
        <p:spPr>
          <a:xfrm>
            <a:off x="2233198" y="5878382"/>
            <a:ext cx="862640" cy="550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</a:rPr>
              <a:t>TYPE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xmlns="" id="{D9AB33B5-060D-425B-8318-C5AAB55FAA73}"/>
              </a:ext>
            </a:extLst>
          </p:cNvPr>
          <p:cNvSpPr/>
          <p:nvPr/>
        </p:nvSpPr>
        <p:spPr>
          <a:xfrm>
            <a:off x="2981288" y="5623908"/>
            <a:ext cx="6228183" cy="1042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bowel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resection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and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anastomosis</a:t>
            </a:r>
            <a:endParaRPr lang="nl-BE" b="1" dirty="0">
              <a:solidFill>
                <a:srgbClr val="B60D2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diverting</a:t>
            </a:r>
            <a:r>
              <a:rPr lang="nl-BE" b="1" dirty="0">
                <a:solidFill>
                  <a:srgbClr val="B60D27"/>
                </a:solidFill>
              </a:rPr>
              <a:t> stoma placement (</a:t>
            </a:r>
            <a:r>
              <a:rPr lang="nl-BE" b="1" dirty="0" err="1">
                <a:solidFill>
                  <a:srgbClr val="B60D27"/>
                </a:solidFill>
              </a:rPr>
              <a:t>ileostomy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to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be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avoided</a:t>
            </a:r>
            <a:r>
              <a:rPr lang="nl-BE" b="1" dirty="0">
                <a:solidFill>
                  <a:srgbClr val="B60D27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internal</a:t>
            </a:r>
            <a:r>
              <a:rPr lang="nl-BE" b="1" dirty="0">
                <a:solidFill>
                  <a:srgbClr val="B60D27"/>
                </a:solidFill>
              </a:rPr>
              <a:t> bypass </a:t>
            </a:r>
            <a:r>
              <a:rPr lang="nl-BE" b="1" dirty="0" err="1">
                <a:solidFill>
                  <a:srgbClr val="B60D27"/>
                </a:solidFill>
              </a:rPr>
              <a:t>surgery</a:t>
            </a:r>
            <a:endParaRPr lang="nl-BE" b="1" dirty="0">
              <a:solidFill>
                <a:srgbClr val="B60D2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992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0" grpId="0" animBg="1"/>
      <p:bldP spid="4" grpId="0" animBg="1"/>
      <p:bldP spid="2" grpId="0" animBg="1"/>
      <p:bldP spid="6" grpId="0" animBg="1"/>
      <p:bldP spid="3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MALIGNANT BOWEL OBSTRUCTION – MEDICAL MANAGEMENT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CA39D7B-4629-4072-A3A8-28CD78EF5520}"/>
              </a:ext>
            </a:extLst>
          </p:cNvPr>
          <p:cNvSpPr/>
          <p:nvPr/>
        </p:nvSpPr>
        <p:spPr>
          <a:xfrm>
            <a:off x="74141" y="2013452"/>
            <a:ext cx="5472608" cy="550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B60D27"/>
                </a:solidFill>
              </a:rPr>
              <a:t>acute: </a:t>
            </a:r>
            <a:r>
              <a:rPr lang="nl-BE" b="1" dirty="0" err="1">
                <a:solidFill>
                  <a:srgbClr val="B60D27"/>
                </a:solidFill>
              </a:rPr>
              <a:t>nasogastric</a:t>
            </a:r>
            <a:r>
              <a:rPr lang="nl-BE" b="1" dirty="0">
                <a:solidFill>
                  <a:srgbClr val="B60D27"/>
                </a:solidFill>
              </a:rPr>
              <a:t> (-</a:t>
            </a:r>
            <a:r>
              <a:rPr lang="nl-BE" b="1" dirty="0" err="1">
                <a:solidFill>
                  <a:srgbClr val="B60D27"/>
                </a:solidFill>
              </a:rPr>
              <a:t>intestinal</a:t>
            </a:r>
            <a:r>
              <a:rPr lang="nl-BE" b="1" dirty="0">
                <a:solidFill>
                  <a:srgbClr val="B60D27"/>
                </a:solidFill>
              </a:rPr>
              <a:t>) </a:t>
            </a:r>
            <a:r>
              <a:rPr lang="nl-BE" b="1" dirty="0" err="1">
                <a:solidFill>
                  <a:srgbClr val="B60D27"/>
                </a:solidFill>
              </a:rPr>
              <a:t>suction</a:t>
            </a:r>
            <a:r>
              <a:rPr lang="nl-BE" b="1" dirty="0">
                <a:solidFill>
                  <a:srgbClr val="B60D27"/>
                </a:solidFill>
              </a:rPr>
              <a:t> tube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chronic</a:t>
            </a:r>
            <a:r>
              <a:rPr lang="nl-BE" b="1" dirty="0">
                <a:solidFill>
                  <a:srgbClr val="B60D27"/>
                </a:solidFill>
              </a:rPr>
              <a:t>: </a:t>
            </a:r>
            <a:r>
              <a:rPr lang="nl-BE" b="1" dirty="0" err="1">
                <a:solidFill>
                  <a:srgbClr val="B60D27"/>
                </a:solidFill>
              </a:rPr>
              <a:t>percutaneous</a:t>
            </a:r>
            <a:r>
              <a:rPr lang="nl-BE" b="1" dirty="0">
                <a:solidFill>
                  <a:srgbClr val="B60D27"/>
                </a:solidFill>
              </a:rPr>
              <a:t> ‘</a:t>
            </a:r>
            <a:r>
              <a:rPr lang="nl-BE" b="1" dirty="0" err="1">
                <a:solidFill>
                  <a:srgbClr val="B60D27"/>
                </a:solidFill>
              </a:rPr>
              <a:t>venting</a:t>
            </a:r>
            <a:r>
              <a:rPr lang="nl-BE" b="1" dirty="0">
                <a:solidFill>
                  <a:srgbClr val="B60D27"/>
                </a:solidFill>
              </a:rPr>
              <a:t>’ </a:t>
            </a:r>
            <a:r>
              <a:rPr lang="nl-BE" b="1" dirty="0" err="1">
                <a:solidFill>
                  <a:srgbClr val="B60D27"/>
                </a:solidFill>
              </a:rPr>
              <a:t>gastrostomy</a:t>
            </a:r>
            <a:endParaRPr lang="nl-BE" dirty="0">
              <a:solidFill>
                <a:srgbClr val="B60D27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45C0D9A4-274A-4199-AAA1-94FD467A838E}"/>
              </a:ext>
            </a:extLst>
          </p:cNvPr>
          <p:cNvSpPr/>
          <p:nvPr/>
        </p:nvSpPr>
        <p:spPr>
          <a:xfrm>
            <a:off x="137423" y="1216975"/>
            <a:ext cx="4824535" cy="39512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NON-SURGICAL CANDIDATE (</a:t>
            </a:r>
            <a:r>
              <a:rPr lang="nl-BE" b="1" dirty="0" err="1">
                <a:solidFill>
                  <a:schemeClr val="bg1"/>
                </a:solidFill>
              </a:rPr>
              <a:t>inoperable</a:t>
            </a:r>
            <a:r>
              <a:rPr lang="nl-BE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EEF0E4DA-0091-4612-A7D3-AE6BB158AE60}"/>
              </a:ext>
            </a:extLst>
          </p:cNvPr>
          <p:cNvSpPr/>
          <p:nvPr/>
        </p:nvSpPr>
        <p:spPr>
          <a:xfrm>
            <a:off x="5004048" y="1234517"/>
            <a:ext cx="29883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MEDICAL MANAGEMENT</a:t>
            </a:r>
            <a:endParaRPr lang="nl-BE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xmlns="" id="{9A0346E3-CF35-48DF-B4A0-5EAECA163103}"/>
              </a:ext>
            </a:extLst>
          </p:cNvPr>
          <p:cNvSpPr/>
          <p:nvPr/>
        </p:nvSpPr>
        <p:spPr>
          <a:xfrm>
            <a:off x="137423" y="1699573"/>
            <a:ext cx="3426465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1. BOWEL DECOMPRESSION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xmlns="" id="{6CBE3CBD-38D2-4173-882C-B394D5907EA9}"/>
              </a:ext>
            </a:extLst>
          </p:cNvPr>
          <p:cNvSpPr/>
          <p:nvPr/>
        </p:nvSpPr>
        <p:spPr>
          <a:xfrm>
            <a:off x="137421" y="3201765"/>
            <a:ext cx="3426465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2. PHARMACOLOGICAL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xmlns="" id="{D9AB33B5-060D-425B-8318-C5AAB55FAA73}"/>
              </a:ext>
            </a:extLst>
          </p:cNvPr>
          <p:cNvSpPr/>
          <p:nvPr/>
        </p:nvSpPr>
        <p:spPr>
          <a:xfrm>
            <a:off x="1960915" y="3538485"/>
            <a:ext cx="622818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cave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use</a:t>
            </a:r>
            <a:r>
              <a:rPr lang="nl-BE" b="1" dirty="0">
                <a:solidFill>
                  <a:srgbClr val="B60D27"/>
                </a:solidFill>
              </a:rPr>
              <a:t> of </a:t>
            </a:r>
            <a:r>
              <a:rPr lang="nl-BE" b="1" dirty="0" err="1">
                <a:solidFill>
                  <a:srgbClr val="B60D27"/>
                </a:solidFill>
              </a:rPr>
              <a:t>prokinetics</a:t>
            </a:r>
            <a:r>
              <a:rPr lang="nl-BE" b="1" dirty="0">
                <a:solidFill>
                  <a:srgbClr val="B60D27"/>
                </a:solidFill>
              </a:rPr>
              <a:t> in complete </a:t>
            </a:r>
            <a:r>
              <a:rPr lang="nl-BE" b="1" dirty="0" err="1">
                <a:solidFill>
                  <a:srgbClr val="B60D27"/>
                </a:solidFill>
              </a:rPr>
              <a:t>obstruction</a:t>
            </a:r>
            <a:endParaRPr lang="nl-BE" b="1" dirty="0">
              <a:solidFill>
                <a:srgbClr val="B60D27"/>
              </a:solidFill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xmlns="" id="{7ADF3F08-8D90-4F45-B4EE-236D088DFC92}"/>
              </a:ext>
            </a:extLst>
          </p:cNvPr>
          <p:cNvSpPr/>
          <p:nvPr/>
        </p:nvSpPr>
        <p:spPr>
          <a:xfrm>
            <a:off x="137421" y="5974765"/>
            <a:ext cx="3426465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3. NUTRITIONAL SUPPORT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xmlns="" id="{A9DC2068-7E7D-4E63-9F99-ED452F9CE310}"/>
              </a:ext>
            </a:extLst>
          </p:cNvPr>
          <p:cNvSpPr/>
          <p:nvPr/>
        </p:nvSpPr>
        <p:spPr>
          <a:xfrm>
            <a:off x="137421" y="6303864"/>
            <a:ext cx="3642492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4. THERAPEUTIC ENDOSCOPY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AF3EFE3-9351-434D-BA2B-3AE50C235D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94520"/>
            <a:ext cx="1944216" cy="1277305"/>
          </a:xfrm>
          <a:prstGeom prst="rect">
            <a:avLst/>
          </a:prstGeom>
          <a:ln w="25400">
            <a:solidFill>
              <a:srgbClr val="B60D27"/>
            </a:solidFill>
          </a:ln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xmlns="" id="{BA46D24A-57B3-427E-BEC0-A97094179827}"/>
              </a:ext>
            </a:extLst>
          </p:cNvPr>
          <p:cNvSpPr/>
          <p:nvPr/>
        </p:nvSpPr>
        <p:spPr>
          <a:xfrm>
            <a:off x="137421" y="3538329"/>
            <a:ext cx="1842291" cy="360040"/>
          </a:xfrm>
          <a:prstGeom prst="rect">
            <a:avLst/>
          </a:prstGeom>
          <a:solidFill>
            <a:srgbClr val="B60D2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ANTI-EMETICS</a:t>
            </a:r>
            <a:endParaRPr lang="nl-BE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xmlns="" id="{FBF823A9-1585-42D4-8260-280738E5B9D8}"/>
              </a:ext>
            </a:extLst>
          </p:cNvPr>
          <p:cNvSpPr/>
          <p:nvPr/>
        </p:nvSpPr>
        <p:spPr>
          <a:xfrm>
            <a:off x="137421" y="3934160"/>
            <a:ext cx="2274339" cy="360040"/>
          </a:xfrm>
          <a:prstGeom prst="rect">
            <a:avLst/>
          </a:prstGeom>
          <a:solidFill>
            <a:srgbClr val="B60D2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ANTI-SECRETORY</a:t>
            </a:r>
            <a:endParaRPr lang="nl-BE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xmlns="" id="{137AD1A2-B1AA-40E5-8679-6AA9BE082510}"/>
              </a:ext>
            </a:extLst>
          </p:cNvPr>
          <p:cNvSpPr/>
          <p:nvPr/>
        </p:nvSpPr>
        <p:spPr>
          <a:xfrm>
            <a:off x="137421" y="4333801"/>
            <a:ext cx="2634379" cy="360040"/>
          </a:xfrm>
          <a:prstGeom prst="rect">
            <a:avLst/>
          </a:prstGeom>
          <a:solidFill>
            <a:srgbClr val="B60D2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ANTI-INFLAMMATORY</a:t>
            </a:r>
            <a:endParaRPr lang="nl-BE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xmlns="" id="{AF167CA9-B3DC-46C6-8D2B-05A0AD502211}"/>
              </a:ext>
            </a:extLst>
          </p:cNvPr>
          <p:cNvSpPr/>
          <p:nvPr/>
        </p:nvSpPr>
        <p:spPr>
          <a:xfrm>
            <a:off x="2392516" y="3945417"/>
            <a:ext cx="68600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B60D27"/>
                </a:solidFill>
              </a:rPr>
              <a:t>PPI, </a:t>
            </a:r>
            <a:r>
              <a:rPr lang="nl-BE" b="1" dirty="0" err="1">
                <a:solidFill>
                  <a:srgbClr val="B60D27"/>
                </a:solidFill>
              </a:rPr>
              <a:t>anticholinergics</a:t>
            </a:r>
            <a:r>
              <a:rPr lang="nl-BE" b="1" dirty="0">
                <a:solidFill>
                  <a:srgbClr val="B60D27"/>
                </a:solidFill>
              </a:rPr>
              <a:t>, H2-blocker, </a:t>
            </a:r>
            <a:r>
              <a:rPr lang="nl-BE" b="1" dirty="0" err="1">
                <a:solidFill>
                  <a:srgbClr val="B60D27"/>
                </a:solidFill>
              </a:rPr>
              <a:t>somatostatine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analogue</a:t>
            </a:r>
            <a:endParaRPr lang="nl-BE" b="1" dirty="0">
              <a:solidFill>
                <a:srgbClr val="B60D27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xmlns="" id="{318505B9-3BE7-4959-B6DC-0AC8EF33A46C}"/>
              </a:ext>
            </a:extLst>
          </p:cNvPr>
          <p:cNvSpPr/>
          <p:nvPr/>
        </p:nvSpPr>
        <p:spPr>
          <a:xfrm>
            <a:off x="2768491" y="4352349"/>
            <a:ext cx="67514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corticosteroids</a:t>
            </a:r>
            <a:endParaRPr lang="nl-BE" b="1" dirty="0">
              <a:solidFill>
                <a:srgbClr val="B60D27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xmlns="" id="{3B94ADBD-5C30-4EE5-9CF4-D87C48DEC155}"/>
              </a:ext>
            </a:extLst>
          </p:cNvPr>
          <p:cNvSpPr/>
          <p:nvPr/>
        </p:nvSpPr>
        <p:spPr>
          <a:xfrm>
            <a:off x="137421" y="4733263"/>
            <a:ext cx="1698276" cy="360040"/>
          </a:xfrm>
          <a:prstGeom prst="rect">
            <a:avLst/>
          </a:prstGeom>
          <a:solidFill>
            <a:srgbClr val="B60D2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ANALGETICS</a:t>
            </a:r>
            <a:endParaRPr lang="nl-BE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xmlns="" id="{DE8E7706-344A-4A03-9B3A-1B8D7555C9CA}"/>
              </a:ext>
            </a:extLst>
          </p:cNvPr>
          <p:cNvSpPr/>
          <p:nvPr/>
        </p:nvSpPr>
        <p:spPr>
          <a:xfrm>
            <a:off x="137421" y="5127472"/>
            <a:ext cx="1698276" cy="360040"/>
          </a:xfrm>
          <a:prstGeom prst="rect">
            <a:avLst/>
          </a:prstGeom>
          <a:solidFill>
            <a:srgbClr val="B60D2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ANTIBIOTICS</a:t>
            </a:r>
            <a:endParaRPr lang="nl-BE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xmlns="" id="{700D623D-8081-40E0-8310-5B17168DFEEF}"/>
              </a:ext>
            </a:extLst>
          </p:cNvPr>
          <p:cNvSpPr/>
          <p:nvPr/>
        </p:nvSpPr>
        <p:spPr>
          <a:xfrm>
            <a:off x="1835697" y="5134370"/>
            <a:ext cx="67514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cave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translocation</a:t>
            </a:r>
            <a:r>
              <a:rPr lang="nl-BE" b="1" dirty="0">
                <a:solidFill>
                  <a:srgbClr val="B60D27"/>
                </a:solidFill>
              </a:rPr>
              <a:t> in </a:t>
            </a:r>
            <a:r>
              <a:rPr lang="nl-BE" b="1" dirty="0" err="1">
                <a:solidFill>
                  <a:srgbClr val="B60D27"/>
                </a:solidFill>
              </a:rPr>
              <a:t>immunosuppressed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patients</a:t>
            </a:r>
            <a:endParaRPr lang="nl-BE" b="1" dirty="0">
              <a:solidFill>
                <a:srgbClr val="B60D27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xmlns="" id="{9073FD70-E1ED-44A7-94C9-A5062F26E447}"/>
              </a:ext>
            </a:extLst>
          </p:cNvPr>
          <p:cNvSpPr/>
          <p:nvPr/>
        </p:nvSpPr>
        <p:spPr>
          <a:xfrm>
            <a:off x="-540568" y="5622976"/>
            <a:ext cx="9321212" cy="372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400" b="1" dirty="0">
                <a:solidFill>
                  <a:srgbClr val="000000"/>
                </a:solidFill>
              </a:rPr>
              <a:t>Review </a:t>
            </a:r>
            <a:r>
              <a:rPr lang="nl-BE" sz="1400" b="1" dirty="0" err="1">
                <a:solidFill>
                  <a:srgbClr val="000000"/>
                </a:solidFill>
              </a:rPr>
              <a:t>article</a:t>
            </a:r>
            <a:r>
              <a:rPr lang="nl-BE" sz="1400" b="1" dirty="0">
                <a:solidFill>
                  <a:srgbClr val="000000"/>
                </a:solidFill>
              </a:rPr>
              <a:t> – </a:t>
            </a:r>
            <a:r>
              <a:rPr lang="nl-BE" sz="1400" b="1" dirty="0" err="1">
                <a:solidFill>
                  <a:srgbClr val="000000"/>
                </a:solidFill>
              </a:rPr>
              <a:t>Medical</a:t>
            </a:r>
            <a:r>
              <a:rPr lang="nl-BE" sz="1400" b="1" dirty="0">
                <a:solidFill>
                  <a:srgbClr val="000000"/>
                </a:solidFill>
              </a:rPr>
              <a:t> management of </a:t>
            </a:r>
            <a:r>
              <a:rPr lang="nl-BE" sz="1400" b="1" dirty="0" err="1">
                <a:solidFill>
                  <a:srgbClr val="000000"/>
                </a:solidFill>
              </a:rPr>
              <a:t>inoperable</a:t>
            </a:r>
            <a:r>
              <a:rPr lang="nl-BE" sz="1400" b="1" dirty="0">
                <a:solidFill>
                  <a:srgbClr val="000000"/>
                </a:solidFill>
              </a:rPr>
              <a:t> </a:t>
            </a:r>
            <a:r>
              <a:rPr lang="nl-BE" sz="1400" b="1" dirty="0" err="1">
                <a:solidFill>
                  <a:srgbClr val="000000"/>
                </a:solidFill>
              </a:rPr>
              <a:t>malignant</a:t>
            </a:r>
            <a:r>
              <a:rPr lang="nl-BE" sz="1400" b="1" dirty="0">
                <a:solidFill>
                  <a:srgbClr val="000000"/>
                </a:solidFill>
              </a:rPr>
              <a:t> </a:t>
            </a:r>
            <a:r>
              <a:rPr lang="nl-BE" sz="1400" b="1" dirty="0" err="1">
                <a:solidFill>
                  <a:srgbClr val="000000"/>
                </a:solidFill>
              </a:rPr>
              <a:t>bowel</a:t>
            </a:r>
            <a:r>
              <a:rPr lang="nl-BE" sz="1400" b="1" dirty="0">
                <a:solidFill>
                  <a:srgbClr val="000000"/>
                </a:solidFill>
              </a:rPr>
              <a:t> </a:t>
            </a:r>
            <a:r>
              <a:rPr lang="nl-BE" sz="1400" b="1" dirty="0" err="1">
                <a:solidFill>
                  <a:srgbClr val="000000"/>
                </a:solidFill>
              </a:rPr>
              <a:t>obstruction</a:t>
            </a:r>
            <a:r>
              <a:rPr lang="nl-BE" sz="1400" b="1" dirty="0">
                <a:solidFill>
                  <a:srgbClr val="000000"/>
                </a:solidFill>
              </a:rPr>
              <a:t> – </a:t>
            </a:r>
            <a:r>
              <a:rPr lang="nl-BE" sz="1400" b="1" dirty="0" err="1">
                <a:solidFill>
                  <a:srgbClr val="000000"/>
                </a:solidFill>
              </a:rPr>
              <a:t>Huang</a:t>
            </a:r>
            <a:r>
              <a:rPr lang="nl-BE" sz="1400" b="1" dirty="0">
                <a:solidFill>
                  <a:srgbClr val="000000"/>
                </a:solidFill>
              </a:rPr>
              <a:t> X., et al. </a:t>
            </a:r>
          </a:p>
          <a:p>
            <a:pPr algn="r"/>
            <a:r>
              <a:rPr lang="nl-BE" sz="1400" b="1" dirty="0">
                <a:solidFill>
                  <a:srgbClr val="000000"/>
                </a:solidFill>
              </a:rPr>
              <a:t>Ann </a:t>
            </a:r>
            <a:r>
              <a:rPr lang="nl-BE" sz="1400" b="1" dirty="0" err="1">
                <a:solidFill>
                  <a:srgbClr val="000000"/>
                </a:solidFill>
              </a:rPr>
              <a:t>Pharmacother</a:t>
            </a:r>
            <a:r>
              <a:rPr lang="nl-BE" sz="1400" b="1" dirty="0">
                <a:solidFill>
                  <a:srgbClr val="000000"/>
                </a:solidFill>
              </a:rPr>
              <a:t> 2020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xmlns="" id="{BF1FB100-C4CA-4F2C-B28E-08484503C1C0}"/>
              </a:ext>
            </a:extLst>
          </p:cNvPr>
          <p:cNvSpPr/>
          <p:nvPr/>
        </p:nvSpPr>
        <p:spPr>
          <a:xfrm>
            <a:off x="1608011" y="2817298"/>
            <a:ext cx="3828085" cy="372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050" dirty="0" err="1">
                <a:solidFill>
                  <a:srgbClr val="000000"/>
                </a:solidFill>
              </a:rPr>
              <a:t>Thampy</a:t>
            </a:r>
            <a:r>
              <a:rPr lang="nl-BE" sz="1050" dirty="0">
                <a:solidFill>
                  <a:srgbClr val="000000"/>
                </a:solidFill>
              </a:rPr>
              <a:t> S., et al. J </a:t>
            </a:r>
            <a:r>
              <a:rPr lang="nl-BE" sz="1050" dirty="0" err="1">
                <a:solidFill>
                  <a:srgbClr val="000000"/>
                </a:solidFill>
              </a:rPr>
              <a:t>Palliat</a:t>
            </a:r>
            <a:r>
              <a:rPr lang="nl-BE" sz="1050" dirty="0">
                <a:solidFill>
                  <a:srgbClr val="000000"/>
                </a:solidFill>
              </a:rPr>
              <a:t> Care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09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MALIGNANT BOWEL OBSTRUCTION – MEDICAL MANAGEMENT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45C0D9A4-274A-4199-AAA1-94FD467A838E}"/>
              </a:ext>
            </a:extLst>
          </p:cNvPr>
          <p:cNvSpPr/>
          <p:nvPr/>
        </p:nvSpPr>
        <p:spPr>
          <a:xfrm>
            <a:off x="137423" y="1216975"/>
            <a:ext cx="4824535" cy="39512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NON-SURGICAL CANDIDATE (</a:t>
            </a:r>
            <a:r>
              <a:rPr lang="nl-BE" b="1" dirty="0" err="1">
                <a:solidFill>
                  <a:schemeClr val="bg1"/>
                </a:solidFill>
              </a:rPr>
              <a:t>inoperable</a:t>
            </a:r>
            <a:r>
              <a:rPr lang="nl-BE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EEF0E4DA-0091-4612-A7D3-AE6BB158AE60}"/>
              </a:ext>
            </a:extLst>
          </p:cNvPr>
          <p:cNvSpPr/>
          <p:nvPr/>
        </p:nvSpPr>
        <p:spPr>
          <a:xfrm>
            <a:off x="5004048" y="1234517"/>
            <a:ext cx="29883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MEDICAL MANAGEMENT</a:t>
            </a:r>
            <a:endParaRPr lang="nl-BE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xmlns="" id="{D9AB33B5-060D-425B-8318-C5AAB55FAA73}"/>
              </a:ext>
            </a:extLst>
          </p:cNvPr>
          <p:cNvSpPr/>
          <p:nvPr/>
        </p:nvSpPr>
        <p:spPr>
          <a:xfrm>
            <a:off x="107504" y="3655089"/>
            <a:ext cx="6228183" cy="2367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uncovered</a:t>
            </a:r>
            <a:endParaRPr lang="nl-BE" b="1" dirty="0">
              <a:solidFill>
                <a:srgbClr val="B60D2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partially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covered</a:t>
            </a:r>
            <a:endParaRPr lang="nl-BE" b="1" dirty="0">
              <a:solidFill>
                <a:srgbClr val="B60D2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fully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covered</a:t>
            </a:r>
            <a:r>
              <a:rPr lang="nl-BE" b="1" dirty="0">
                <a:solidFill>
                  <a:srgbClr val="B60D27"/>
                </a:solidFill>
              </a:rPr>
              <a:t> stents</a:t>
            </a:r>
          </a:p>
          <a:p>
            <a:endParaRPr lang="nl-BE" b="1" dirty="0">
              <a:solidFill>
                <a:srgbClr val="B60D2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B60D27"/>
                </a:solidFill>
              </a:rPr>
              <a:t>stent re-</a:t>
            </a:r>
            <a:r>
              <a:rPr lang="nl-BE" b="1" dirty="0" err="1">
                <a:solidFill>
                  <a:srgbClr val="B60D27"/>
                </a:solidFill>
              </a:rPr>
              <a:t>occlusion</a:t>
            </a:r>
            <a:endParaRPr lang="nl-BE" b="1" dirty="0">
              <a:solidFill>
                <a:srgbClr val="B60D2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rgbClr val="B60D27"/>
                </a:solidFill>
              </a:rPr>
              <a:t>stent </a:t>
            </a:r>
            <a:r>
              <a:rPr lang="nl-BE" b="1" dirty="0" err="1">
                <a:solidFill>
                  <a:srgbClr val="B60D27"/>
                </a:solidFill>
              </a:rPr>
              <a:t>migration</a:t>
            </a:r>
            <a:endParaRPr lang="nl-BE" b="1" dirty="0">
              <a:solidFill>
                <a:srgbClr val="B60D2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dirty="0" err="1">
                <a:solidFill>
                  <a:srgbClr val="B60D27"/>
                </a:solidFill>
              </a:rPr>
              <a:t>perforation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br>
              <a:rPr lang="nl-BE" b="1" dirty="0">
                <a:solidFill>
                  <a:srgbClr val="B60D27"/>
                </a:solidFill>
              </a:rPr>
            </a:br>
            <a:r>
              <a:rPr lang="nl-BE" b="1" dirty="0">
                <a:solidFill>
                  <a:srgbClr val="B60D27"/>
                </a:solidFill>
              </a:rPr>
              <a:t>(</a:t>
            </a:r>
            <a:r>
              <a:rPr lang="nl-BE" b="1" dirty="0" err="1">
                <a:solidFill>
                  <a:srgbClr val="B60D27"/>
                </a:solidFill>
              </a:rPr>
              <a:t>cave</a:t>
            </a:r>
            <a:r>
              <a:rPr lang="nl-BE" b="1" dirty="0">
                <a:solidFill>
                  <a:srgbClr val="B60D27"/>
                </a:solidFill>
              </a:rPr>
              <a:t>. </a:t>
            </a:r>
            <a:r>
              <a:rPr lang="nl-BE" b="1" dirty="0" err="1">
                <a:solidFill>
                  <a:srgbClr val="B60D27"/>
                </a:solidFill>
              </a:rPr>
              <a:t>use</a:t>
            </a:r>
            <a:r>
              <a:rPr lang="nl-BE" b="1" dirty="0">
                <a:solidFill>
                  <a:srgbClr val="B60D27"/>
                </a:solidFill>
              </a:rPr>
              <a:t> anti-VEGF </a:t>
            </a:r>
            <a:r>
              <a:rPr lang="nl-BE" b="1" dirty="0" err="1">
                <a:solidFill>
                  <a:srgbClr val="B60D27"/>
                </a:solidFill>
              </a:rPr>
              <a:t>targeted</a:t>
            </a:r>
            <a:r>
              <a:rPr lang="nl-BE" b="1" dirty="0">
                <a:solidFill>
                  <a:srgbClr val="B60D27"/>
                </a:solidFill>
              </a:rPr>
              <a:t> </a:t>
            </a:r>
            <a:r>
              <a:rPr lang="nl-BE" b="1" dirty="0" err="1">
                <a:solidFill>
                  <a:srgbClr val="B60D27"/>
                </a:solidFill>
              </a:rPr>
              <a:t>agents</a:t>
            </a:r>
            <a:r>
              <a:rPr lang="nl-BE" b="1" dirty="0">
                <a:solidFill>
                  <a:srgbClr val="B60D27"/>
                </a:solidFill>
              </a:rPr>
              <a:t>)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xmlns="" id="{A9DC2068-7E7D-4E63-9F99-ED452F9CE310}"/>
              </a:ext>
            </a:extLst>
          </p:cNvPr>
          <p:cNvSpPr/>
          <p:nvPr/>
        </p:nvSpPr>
        <p:spPr>
          <a:xfrm>
            <a:off x="137421" y="1668390"/>
            <a:ext cx="3642492" cy="2880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4. THERAPEUTIC ENDOSCOPY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xmlns="" id="{EB8E9044-AB55-4367-B144-DAD6559DDFC0}"/>
              </a:ext>
            </a:extLst>
          </p:cNvPr>
          <p:cNvSpPr/>
          <p:nvPr/>
        </p:nvSpPr>
        <p:spPr>
          <a:xfrm>
            <a:off x="137421" y="2388964"/>
            <a:ext cx="4974639" cy="360040"/>
          </a:xfrm>
          <a:prstGeom prst="rect">
            <a:avLst/>
          </a:prstGeom>
          <a:solidFill>
            <a:srgbClr val="B60D2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2"/>
                </a:solidFill>
              </a:rPr>
              <a:t>SELF-EXPANDABLE METAL STENT (SEMS)</a:t>
            </a:r>
            <a:endParaRPr lang="nl-BE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xmlns="" id="{F347D98B-9E80-4DE1-BC52-92A95A0A6096}"/>
              </a:ext>
            </a:extLst>
          </p:cNvPr>
          <p:cNvSpPr/>
          <p:nvPr/>
        </p:nvSpPr>
        <p:spPr>
          <a:xfrm>
            <a:off x="107504" y="1968188"/>
            <a:ext cx="7530923" cy="32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>
                <a:solidFill>
                  <a:schemeClr val="bg1"/>
                </a:solidFill>
              </a:rPr>
              <a:t>for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lesions</a:t>
            </a:r>
            <a:r>
              <a:rPr lang="nl-BE" b="1" dirty="0">
                <a:solidFill>
                  <a:schemeClr val="bg1"/>
                </a:solidFill>
              </a:rPr>
              <a:t> “</a:t>
            </a:r>
            <a:r>
              <a:rPr lang="nl-BE" b="1" dirty="0" err="1">
                <a:solidFill>
                  <a:schemeClr val="bg1"/>
                </a:solidFill>
              </a:rPr>
              <a:t>within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reach</a:t>
            </a:r>
            <a:r>
              <a:rPr lang="nl-BE" b="1" dirty="0">
                <a:solidFill>
                  <a:schemeClr val="bg1"/>
                </a:solidFill>
              </a:rPr>
              <a:t>” of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endoscope</a:t>
            </a:r>
            <a:r>
              <a:rPr lang="nl-BE" b="1" dirty="0">
                <a:solidFill>
                  <a:schemeClr val="bg1"/>
                </a:solidFill>
              </a:rPr>
              <a:t> (</a:t>
            </a:r>
            <a:r>
              <a:rPr lang="nl-BE" b="1" dirty="0" err="1">
                <a:solidFill>
                  <a:schemeClr val="bg1"/>
                </a:solidFill>
              </a:rPr>
              <a:t>except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distal</a:t>
            </a:r>
            <a:r>
              <a:rPr lang="nl-BE" b="1" dirty="0">
                <a:solidFill>
                  <a:schemeClr val="bg1"/>
                </a:solidFill>
              </a:rPr>
              <a:t> rectum)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AAA1C8E-3F19-48BF-AA91-2D42F3E15F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388964"/>
            <a:ext cx="3211101" cy="1655378"/>
          </a:xfrm>
          <a:prstGeom prst="rect">
            <a:avLst/>
          </a:prstGeom>
          <a:ln w="25400">
            <a:solidFill>
              <a:srgbClr val="B60D27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D8EFED7-8C2F-48A8-B350-DDDF01735D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9889" y="4098481"/>
            <a:ext cx="2964180" cy="2714896"/>
          </a:xfrm>
          <a:prstGeom prst="rect">
            <a:avLst/>
          </a:prstGeom>
          <a:ln w="25400">
            <a:solidFill>
              <a:srgbClr val="B60D27"/>
            </a:solidFill>
          </a:ln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xmlns="" id="{2BC43929-F308-44E5-9F9E-6086FD30C341}"/>
              </a:ext>
            </a:extLst>
          </p:cNvPr>
          <p:cNvSpPr/>
          <p:nvPr/>
        </p:nvSpPr>
        <p:spPr>
          <a:xfrm>
            <a:off x="107504" y="2728452"/>
            <a:ext cx="6228183" cy="7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rgbClr val="B60D27"/>
                </a:solidFill>
              </a:rPr>
              <a:t>1. </a:t>
            </a:r>
            <a:r>
              <a:rPr lang="nl-BE" b="1" dirty="0" err="1">
                <a:solidFill>
                  <a:srgbClr val="B60D27"/>
                </a:solidFill>
              </a:rPr>
              <a:t>reinstitution</a:t>
            </a:r>
            <a:r>
              <a:rPr lang="nl-BE" b="1" dirty="0">
                <a:solidFill>
                  <a:srgbClr val="B60D27"/>
                </a:solidFill>
              </a:rPr>
              <a:t> of </a:t>
            </a:r>
            <a:r>
              <a:rPr lang="nl-BE" b="1" dirty="0" err="1">
                <a:solidFill>
                  <a:srgbClr val="B60D27"/>
                </a:solidFill>
              </a:rPr>
              <a:t>natural</a:t>
            </a:r>
            <a:r>
              <a:rPr lang="nl-BE" b="1" dirty="0">
                <a:solidFill>
                  <a:srgbClr val="B60D27"/>
                </a:solidFill>
              </a:rPr>
              <a:t> luminal passage</a:t>
            </a:r>
          </a:p>
          <a:p>
            <a:r>
              <a:rPr lang="nl-BE" b="1" dirty="0">
                <a:solidFill>
                  <a:srgbClr val="B60D27"/>
                </a:solidFill>
              </a:rPr>
              <a:t>2. </a:t>
            </a:r>
            <a:r>
              <a:rPr lang="nl-BE" b="1" dirty="0" err="1">
                <a:solidFill>
                  <a:srgbClr val="B60D27"/>
                </a:solidFill>
              </a:rPr>
              <a:t>endoscopic</a:t>
            </a:r>
            <a:r>
              <a:rPr lang="nl-BE" b="1" dirty="0">
                <a:solidFill>
                  <a:srgbClr val="B60D27"/>
                </a:solidFill>
              </a:rPr>
              <a:t> bypass procedure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xmlns="" id="{2E2258F8-5B60-46DA-8F49-2BE5447B8F58}"/>
              </a:ext>
            </a:extLst>
          </p:cNvPr>
          <p:cNvSpPr/>
          <p:nvPr/>
        </p:nvSpPr>
        <p:spPr>
          <a:xfrm>
            <a:off x="467544" y="6165304"/>
            <a:ext cx="5112181" cy="51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050" dirty="0" err="1">
                <a:solidFill>
                  <a:srgbClr val="000000"/>
                </a:solidFill>
              </a:rPr>
              <a:t>Itoi</a:t>
            </a:r>
            <a:r>
              <a:rPr lang="nl-BE" sz="1050" dirty="0">
                <a:solidFill>
                  <a:srgbClr val="000000"/>
                </a:solidFill>
              </a:rPr>
              <a:t> T., et al. Gut 2015</a:t>
            </a:r>
          </a:p>
          <a:p>
            <a:pPr algn="r"/>
            <a:r>
              <a:rPr lang="nl-BE" sz="1050" dirty="0">
                <a:solidFill>
                  <a:srgbClr val="000000"/>
                </a:solidFill>
              </a:rPr>
              <a:t>Braga Ribeiro I., et al. World J </a:t>
            </a:r>
            <a:r>
              <a:rPr lang="nl-BE" sz="1050" dirty="0" err="1">
                <a:solidFill>
                  <a:srgbClr val="000000"/>
                </a:solidFill>
              </a:rPr>
              <a:t>Gastrointest</a:t>
            </a:r>
            <a:r>
              <a:rPr lang="nl-BE" sz="1050" dirty="0">
                <a:solidFill>
                  <a:srgbClr val="000000"/>
                </a:solidFill>
              </a:rPr>
              <a:t> </a:t>
            </a:r>
            <a:r>
              <a:rPr lang="nl-BE" sz="1050" dirty="0" err="1">
                <a:solidFill>
                  <a:srgbClr val="000000"/>
                </a:solidFill>
              </a:rPr>
              <a:t>Endosc</a:t>
            </a:r>
            <a:r>
              <a:rPr lang="nl-BE" sz="1050" dirty="0">
                <a:solidFill>
                  <a:srgbClr val="000000"/>
                </a:solidFill>
              </a:rPr>
              <a:t> 2019</a:t>
            </a:r>
          </a:p>
          <a:p>
            <a:pPr algn="r"/>
            <a:r>
              <a:rPr lang="nl-BE" sz="1050" dirty="0">
                <a:solidFill>
                  <a:srgbClr val="000000"/>
                </a:solidFill>
              </a:rPr>
              <a:t>AGA </a:t>
            </a:r>
            <a:r>
              <a:rPr lang="nl-BE" sz="1050" dirty="0" err="1">
                <a:solidFill>
                  <a:srgbClr val="000000"/>
                </a:solidFill>
              </a:rPr>
              <a:t>clinical</a:t>
            </a:r>
            <a:r>
              <a:rPr lang="nl-BE" sz="1050" dirty="0">
                <a:solidFill>
                  <a:srgbClr val="000000"/>
                </a:solidFill>
              </a:rPr>
              <a:t> </a:t>
            </a:r>
            <a:r>
              <a:rPr lang="nl-BE" sz="1050" dirty="0" err="1">
                <a:solidFill>
                  <a:srgbClr val="000000"/>
                </a:solidFill>
              </a:rPr>
              <a:t>practice</a:t>
            </a:r>
            <a:r>
              <a:rPr lang="nl-BE" sz="1050" dirty="0">
                <a:solidFill>
                  <a:srgbClr val="000000"/>
                </a:solidFill>
              </a:rPr>
              <a:t> </a:t>
            </a:r>
            <a:r>
              <a:rPr lang="nl-BE" sz="1050" dirty="0" err="1">
                <a:solidFill>
                  <a:srgbClr val="000000"/>
                </a:solidFill>
              </a:rPr>
              <a:t>guidelines</a:t>
            </a:r>
            <a:r>
              <a:rPr lang="nl-BE" sz="1050" dirty="0">
                <a:solidFill>
                  <a:srgbClr val="000000"/>
                </a:solidFill>
              </a:rPr>
              <a:t>. Ahmed O. et al. </a:t>
            </a:r>
            <a:r>
              <a:rPr lang="nl-BE" sz="1050" dirty="0" err="1">
                <a:solidFill>
                  <a:srgbClr val="000000"/>
                </a:solidFill>
              </a:rPr>
              <a:t>Clin</a:t>
            </a:r>
            <a:r>
              <a:rPr lang="nl-BE" sz="1050" dirty="0">
                <a:solidFill>
                  <a:srgbClr val="000000"/>
                </a:solidFill>
              </a:rPr>
              <a:t> </a:t>
            </a:r>
            <a:r>
              <a:rPr lang="nl-BE" sz="1050" dirty="0" err="1">
                <a:solidFill>
                  <a:srgbClr val="000000"/>
                </a:solidFill>
              </a:rPr>
              <a:t>Gastroenterol</a:t>
            </a:r>
            <a:r>
              <a:rPr lang="nl-BE" sz="1050" dirty="0">
                <a:solidFill>
                  <a:srgbClr val="000000"/>
                </a:solidFill>
              </a:rPr>
              <a:t> </a:t>
            </a:r>
            <a:r>
              <a:rPr lang="nl-BE" sz="1050" dirty="0" err="1">
                <a:solidFill>
                  <a:srgbClr val="000000"/>
                </a:solidFill>
              </a:rPr>
              <a:t>Hepatol</a:t>
            </a:r>
            <a:r>
              <a:rPr lang="nl-BE" sz="1050" dirty="0">
                <a:solidFill>
                  <a:srgbClr val="000000"/>
                </a:solidFill>
              </a:rPr>
              <a:t>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560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3" grpId="0" animBg="1"/>
      <p:bldP spid="25" grpId="0"/>
      <p:bldP spid="2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endParaRPr lang="en-GB" sz="2400" b="1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24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MBO is prevalent in advanced stage cancer and is associated with profound impact on QoL and prognosis of patients.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24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Contrast enhanced CT of abdomen and pelvis remains the gold standard in diagnostic and therapeutic assessment of MBO.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256588" algn="r"/>
              </a:tabLst>
            </a:pPr>
            <a:r>
              <a:rPr lang="en-GB" sz="24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Therapeutic decision making in MBO is often difficult and needs to be undertaken in the context of an experienced multidisciplinary team.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58F468F-D298-482E-AFBF-FC97624C8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 algn="ctr"/>
            <a:r>
              <a:rPr lang="en-GB" sz="2000" dirty="0"/>
              <a:t>MALIGNANT BOWEL OBSTRUCTION – TAKE HOME MESSAGES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73507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Bildschirmpräsentation (4:3)</PresentationFormat>
  <Paragraphs>140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Larissa</vt:lpstr>
      <vt:lpstr>Default Design</vt:lpstr>
      <vt:lpstr>Folie 1</vt:lpstr>
      <vt:lpstr>MALIGNANT BOWEL OBSTRUCTION - CONTENT</vt:lpstr>
      <vt:lpstr>MALIGNANT BOWEL OBSTRUCTION - SCOPE OF THE PROBLEM</vt:lpstr>
      <vt:lpstr>MALIGNANT BOWEL OBSTRUCTION - DIAGNOSTIC STEPS</vt:lpstr>
      <vt:lpstr>MALIGNANT BOWEL OBSTRUCTION - DECISION MAKING</vt:lpstr>
      <vt:lpstr>MALIGNANT BOWEL OBSTRUCTION - MANAGEMENT</vt:lpstr>
      <vt:lpstr>MALIGNANT BOWEL OBSTRUCTION – MEDICAL MANAGEMENT</vt:lpstr>
      <vt:lpstr>MALIGNANT BOWEL OBSTRUCTION – MEDICAL MANAGEMENT</vt:lpstr>
      <vt:lpstr>MALIGNANT BOWEL OBSTRUCTION – 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Liz Tanzer ESDO</dc:creator>
  <cp:lastModifiedBy>Liz</cp:lastModifiedBy>
  <cp:revision>909</cp:revision>
  <cp:lastPrinted>2013-08-22T12:58:27Z</cp:lastPrinted>
  <dcterms:created xsi:type="dcterms:W3CDTF">2013-06-30T10:22:25Z</dcterms:created>
  <dcterms:modified xsi:type="dcterms:W3CDTF">2021-06-22T11:21:37Z</dcterms:modified>
</cp:coreProperties>
</file>