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331" r:id="rId3"/>
    <p:sldId id="401" r:id="rId4"/>
    <p:sldId id="402" r:id="rId5"/>
    <p:sldId id="259" r:id="rId6"/>
    <p:sldId id="403" r:id="rId7"/>
    <p:sldId id="404" r:id="rId8"/>
    <p:sldId id="405" r:id="rId9"/>
    <p:sldId id="406" r:id="rId10"/>
    <p:sldId id="407" r:id="rId11"/>
    <p:sldId id="408" r:id="rId12"/>
    <p:sldId id="26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64736" autoAdjust="0"/>
  </p:normalViewPr>
  <p:slideViewPr>
    <p:cSldViewPr>
      <p:cViewPr varScale="1">
        <p:scale>
          <a:sx n="41" d="100"/>
          <a:sy n="41" d="100"/>
        </p:scale>
        <p:origin x="20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64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9F4916-37AB-1143-BC3A-379DDC93FCC5}" type="doc">
      <dgm:prSet loTypeId="urn:microsoft.com/office/officeart/2005/8/layout/venn1" loCatId="" qsTypeId="urn:microsoft.com/office/officeart/2005/8/quickstyle/simple1" qsCatId="simple" csTypeId="urn:microsoft.com/office/officeart/2005/8/colors/accent1_2" csCatId="accent1" phldr="1"/>
      <dgm:spPr/>
    </dgm:pt>
    <dgm:pt modelId="{8B14B8E0-6923-AC47-A5C8-4C8F74EAECEB}">
      <dgm:prSet phldrT="[Texte]" custT="1"/>
      <dgm:spPr>
        <a:xfrm>
          <a:off x="1205905" y="33916"/>
          <a:ext cx="1628008" cy="1628008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FR" sz="1400" b="1" dirty="0" err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Sarcopenia</a:t>
          </a:r>
          <a:endParaRPr lang="fr-FR" sz="1400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7BEC3B5E-3174-554F-97FF-32F1366D5F64}" type="parTrans" cxnId="{24BE8FB1-10C9-B44E-9F5E-5E65300B6072}">
      <dgm:prSet/>
      <dgm:spPr/>
      <dgm:t>
        <a:bodyPr/>
        <a:lstStyle/>
        <a:p>
          <a:endParaRPr lang="fr-FR"/>
        </a:p>
      </dgm:t>
    </dgm:pt>
    <dgm:pt modelId="{CCE39813-477F-EB4A-9CBA-F956DC93E888}" type="sibTrans" cxnId="{24BE8FB1-10C9-B44E-9F5E-5E65300B6072}">
      <dgm:prSet/>
      <dgm:spPr/>
      <dgm:t>
        <a:bodyPr/>
        <a:lstStyle/>
        <a:p>
          <a:endParaRPr lang="fr-FR"/>
        </a:p>
      </dgm:t>
    </dgm:pt>
    <dgm:pt modelId="{20EEA8A5-FDF4-E64B-9F84-BB82F9504063}">
      <dgm:prSet phldrT="[Texte]"/>
      <dgm:spPr>
        <a:xfrm>
          <a:off x="1793345" y="1051421"/>
          <a:ext cx="1628008" cy="1628008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FR" b="1" dirty="0" err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Cachexia</a:t>
          </a:r>
          <a:endParaRPr lang="fr-FR" b="1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B37EC009-FB62-7540-BD18-9BBC50CC92A5}" type="parTrans" cxnId="{DD08B2D6-F085-D347-B988-53A2145D2511}">
      <dgm:prSet/>
      <dgm:spPr/>
      <dgm:t>
        <a:bodyPr/>
        <a:lstStyle/>
        <a:p>
          <a:endParaRPr lang="fr-FR"/>
        </a:p>
      </dgm:t>
    </dgm:pt>
    <dgm:pt modelId="{E127A348-1877-5C45-B279-4A8486584E54}" type="sibTrans" cxnId="{DD08B2D6-F085-D347-B988-53A2145D2511}">
      <dgm:prSet/>
      <dgm:spPr/>
      <dgm:t>
        <a:bodyPr/>
        <a:lstStyle/>
        <a:p>
          <a:endParaRPr lang="fr-FR"/>
        </a:p>
      </dgm:t>
    </dgm:pt>
    <dgm:pt modelId="{682CAE78-9281-2044-A790-6EFC2D11BD98}">
      <dgm:prSet phldrT="[Texte]" custT="1"/>
      <dgm:spPr>
        <a:xfrm>
          <a:off x="618465" y="1051421"/>
          <a:ext cx="1628008" cy="1628008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FR" sz="1400" b="1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Malnutrition</a:t>
          </a:r>
        </a:p>
      </dgm:t>
    </dgm:pt>
    <dgm:pt modelId="{C2D83398-E1D8-084E-BAEF-EDAD0882C521}" type="parTrans" cxnId="{6E70F37A-7093-BB43-9384-AEA0A2F0D867}">
      <dgm:prSet/>
      <dgm:spPr/>
      <dgm:t>
        <a:bodyPr/>
        <a:lstStyle/>
        <a:p>
          <a:endParaRPr lang="fr-FR"/>
        </a:p>
      </dgm:t>
    </dgm:pt>
    <dgm:pt modelId="{94380389-AFDF-7940-95FD-689CF61D16B4}" type="sibTrans" cxnId="{6E70F37A-7093-BB43-9384-AEA0A2F0D867}">
      <dgm:prSet/>
      <dgm:spPr/>
      <dgm:t>
        <a:bodyPr/>
        <a:lstStyle/>
        <a:p>
          <a:endParaRPr lang="fr-FR"/>
        </a:p>
      </dgm:t>
    </dgm:pt>
    <dgm:pt modelId="{B7A0326D-BD95-DC49-A4E2-1DFCDC35D304}" type="pres">
      <dgm:prSet presAssocID="{029F4916-37AB-1143-BC3A-379DDC93FCC5}" presName="compositeShape" presStyleCnt="0">
        <dgm:presLayoutVars>
          <dgm:chMax val="7"/>
          <dgm:dir/>
          <dgm:resizeHandles val="exact"/>
        </dgm:presLayoutVars>
      </dgm:prSet>
      <dgm:spPr/>
    </dgm:pt>
    <dgm:pt modelId="{C65FC1FC-6C0D-3F4A-B0FA-CFA1B09F9BE8}" type="pres">
      <dgm:prSet presAssocID="{8B14B8E0-6923-AC47-A5C8-4C8F74EAECEB}" presName="circ1" presStyleLbl="vennNode1" presStyleIdx="0" presStyleCnt="3"/>
      <dgm:spPr/>
    </dgm:pt>
    <dgm:pt modelId="{CA054092-DD33-474A-A70C-313855F1B87F}" type="pres">
      <dgm:prSet presAssocID="{8B14B8E0-6923-AC47-A5C8-4C8F74EAECE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C85D8EB-8334-FE43-9372-DB2498C9D1F8}" type="pres">
      <dgm:prSet presAssocID="{20EEA8A5-FDF4-E64B-9F84-BB82F9504063}" presName="circ2" presStyleLbl="vennNode1" presStyleIdx="1" presStyleCnt="3"/>
      <dgm:spPr/>
    </dgm:pt>
    <dgm:pt modelId="{C8757179-6191-CE44-A52D-1D78D1DED2F8}" type="pres">
      <dgm:prSet presAssocID="{20EEA8A5-FDF4-E64B-9F84-BB82F950406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EC85B44-B71E-9B46-9836-16FB2887877F}" type="pres">
      <dgm:prSet presAssocID="{682CAE78-9281-2044-A790-6EFC2D11BD98}" presName="circ3" presStyleLbl="vennNode1" presStyleIdx="2" presStyleCnt="3"/>
      <dgm:spPr/>
    </dgm:pt>
    <dgm:pt modelId="{4A48DC45-393A-5F4A-A61D-61511FFB025B}" type="pres">
      <dgm:prSet presAssocID="{682CAE78-9281-2044-A790-6EFC2D11BD9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EE23A1B-13B1-C24F-9712-523743CDB9BD}" type="presOf" srcId="{20EEA8A5-FDF4-E64B-9F84-BB82F9504063}" destId="{CC85D8EB-8334-FE43-9372-DB2498C9D1F8}" srcOrd="0" destOrd="0" presId="urn:microsoft.com/office/officeart/2005/8/layout/venn1"/>
    <dgm:cxn modelId="{984CB844-6CF5-D649-AD7E-F76BAFF5EFC1}" type="presOf" srcId="{682CAE78-9281-2044-A790-6EFC2D11BD98}" destId="{4A48DC45-393A-5F4A-A61D-61511FFB025B}" srcOrd="1" destOrd="0" presId="urn:microsoft.com/office/officeart/2005/8/layout/venn1"/>
    <dgm:cxn modelId="{15016D49-CB8E-3242-A919-9F16A67BE832}" type="presOf" srcId="{8B14B8E0-6923-AC47-A5C8-4C8F74EAECEB}" destId="{CA054092-DD33-474A-A70C-313855F1B87F}" srcOrd="1" destOrd="0" presId="urn:microsoft.com/office/officeart/2005/8/layout/venn1"/>
    <dgm:cxn modelId="{C555254B-FE89-6248-8450-039877F2998F}" type="presOf" srcId="{029F4916-37AB-1143-BC3A-379DDC93FCC5}" destId="{B7A0326D-BD95-DC49-A4E2-1DFCDC35D304}" srcOrd="0" destOrd="0" presId="urn:microsoft.com/office/officeart/2005/8/layout/venn1"/>
    <dgm:cxn modelId="{D057BA73-845B-2A41-802A-B4CA59DBF431}" type="presOf" srcId="{20EEA8A5-FDF4-E64B-9F84-BB82F9504063}" destId="{C8757179-6191-CE44-A52D-1D78D1DED2F8}" srcOrd="1" destOrd="0" presId="urn:microsoft.com/office/officeart/2005/8/layout/venn1"/>
    <dgm:cxn modelId="{6E70F37A-7093-BB43-9384-AEA0A2F0D867}" srcId="{029F4916-37AB-1143-BC3A-379DDC93FCC5}" destId="{682CAE78-9281-2044-A790-6EFC2D11BD98}" srcOrd="2" destOrd="0" parTransId="{C2D83398-E1D8-084E-BAEF-EDAD0882C521}" sibTransId="{94380389-AFDF-7940-95FD-689CF61D16B4}"/>
    <dgm:cxn modelId="{578F259F-F242-5B49-918E-E80DAC4F4151}" type="presOf" srcId="{8B14B8E0-6923-AC47-A5C8-4C8F74EAECEB}" destId="{C65FC1FC-6C0D-3F4A-B0FA-CFA1B09F9BE8}" srcOrd="0" destOrd="0" presId="urn:microsoft.com/office/officeart/2005/8/layout/venn1"/>
    <dgm:cxn modelId="{24BE8FB1-10C9-B44E-9F5E-5E65300B6072}" srcId="{029F4916-37AB-1143-BC3A-379DDC93FCC5}" destId="{8B14B8E0-6923-AC47-A5C8-4C8F74EAECEB}" srcOrd="0" destOrd="0" parTransId="{7BEC3B5E-3174-554F-97FF-32F1366D5F64}" sibTransId="{CCE39813-477F-EB4A-9CBA-F956DC93E888}"/>
    <dgm:cxn modelId="{DD08B2D6-F085-D347-B988-53A2145D2511}" srcId="{029F4916-37AB-1143-BC3A-379DDC93FCC5}" destId="{20EEA8A5-FDF4-E64B-9F84-BB82F9504063}" srcOrd="1" destOrd="0" parTransId="{B37EC009-FB62-7540-BD18-9BBC50CC92A5}" sibTransId="{E127A348-1877-5C45-B279-4A8486584E54}"/>
    <dgm:cxn modelId="{B1A0D9F7-3B19-3940-A674-C89896F77A00}" type="presOf" srcId="{682CAE78-9281-2044-A790-6EFC2D11BD98}" destId="{2EC85B44-B71E-9B46-9836-16FB2887877F}" srcOrd="0" destOrd="0" presId="urn:microsoft.com/office/officeart/2005/8/layout/venn1"/>
    <dgm:cxn modelId="{E71F8E4D-E294-6245-890E-DD2D10E55283}" type="presParOf" srcId="{B7A0326D-BD95-DC49-A4E2-1DFCDC35D304}" destId="{C65FC1FC-6C0D-3F4A-B0FA-CFA1B09F9BE8}" srcOrd="0" destOrd="0" presId="urn:microsoft.com/office/officeart/2005/8/layout/venn1"/>
    <dgm:cxn modelId="{EFDA6652-8BF6-0D49-832D-D4C4735972BB}" type="presParOf" srcId="{B7A0326D-BD95-DC49-A4E2-1DFCDC35D304}" destId="{CA054092-DD33-474A-A70C-313855F1B87F}" srcOrd="1" destOrd="0" presId="urn:microsoft.com/office/officeart/2005/8/layout/venn1"/>
    <dgm:cxn modelId="{F102D570-CA00-9249-9C85-00794D004ABA}" type="presParOf" srcId="{B7A0326D-BD95-DC49-A4E2-1DFCDC35D304}" destId="{CC85D8EB-8334-FE43-9372-DB2498C9D1F8}" srcOrd="2" destOrd="0" presId="urn:microsoft.com/office/officeart/2005/8/layout/venn1"/>
    <dgm:cxn modelId="{809041FF-9C63-D94D-BC89-A3C1204A01FE}" type="presParOf" srcId="{B7A0326D-BD95-DC49-A4E2-1DFCDC35D304}" destId="{C8757179-6191-CE44-A52D-1D78D1DED2F8}" srcOrd="3" destOrd="0" presId="urn:microsoft.com/office/officeart/2005/8/layout/venn1"/>
    <dgm:cxn modelId="{44931229-B943-BD4F-8081-15B853D90401}" type="presParOf" srcId="{B7A0326D-BD95-DC49-A4E2-1DFCDC35D304}" destId="{2EC85B44-B71E-9B46-9836-16FB2887877F}" srcOrd="4" destOrd="0" presId="urn:microsoft.com/office/officeart/2005/8/layout/venn1"/>
    <dgm:cxn modelId="{D229FE5D-8C8D-D243-BE4A-267C2395E2B9}" type="presParOf" srcId="{B7A0326D-BD95-DC49-A4E2-1DFCDC35D304}" destId="{4A48DC45-393A-5F4A-A61D-61511FFB025B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FC1FC-6C0D-3F4A-B0FA-CFA1B09F9BE8}">
      <dsp:nvSpPr>
        <dsp:cNvPr id="0" name=""/>
        <dsp:cNvSpPr/>
      </dsp:nvSpPr>
      <dsp:spPr>
        <a:xfrm>
          <a:off x="1231909" y="76173"/>
          <a:ext cx="1576000" cy="1576000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Sarcopenia</a:t>
          </a:r>
          <a:endParaRPr lang="fr-FR" sz="14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1611295" y="455833"/>
        <a:ext cx="817227" cy="501480"/>
      </dsp:txXfrm>
    </dsp:sp>
    <dsp:sp modelId="{CC85D8EB-8334-FE43-9372-DB2498C9D1F8}">
      <dsp:nvSpPr>
        <dsp:cNvPr id="0" name=""/>
        <dsp:cNvSpPr/>
      </dsp:nvSpPr>
      <dsp:spPr>
        <a:xfrm>
          <a:off x="1800582" y="1061173"/>
          <a:ext cx="1576000" cy="1576000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Cachexia</a:t>
          </a:r>
          <a:endParaRPr lang="fr-FR" sz="14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421056" y="1595246"/>
        <a:ext cx="668640" cy="612920"/>
      </dsp:txXfrm>
    </dsp:sp>
    <dsp:sp modelId="{2EC85B44-B71E-9B46-9836-16FB2887877F}">
      <dsp:nvSpPr>
        <dsp:cNvPr id="0" name=""/>
        <dsp:cNvSpPr/>
      </dsp:nvSpPr>
      <dsp:spPr>
        <a:xfrm>
          <a:off x="663236" y="1061173"/>
          <a:ext cx="1576000" cy="1576000"/>
        </a:xfrm>
        <a:prstGeom prst="ellipse">
          <a:avLst/>
        </a:prstGeom>
        <a:solidFill>
          <a:srgbClr val="4472C4">
            <a:alpha val="5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Malnutrition</a:t>
          </a:r>
        </a:p>
      </dsp:txBody>
      <dsp:txXfrm>
        <a:off x="950122" y="1595246"/>
        <a:ext cx="668640" cy="612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02ACFE9E-C94B-4553-9E0D-7E9FBB906687}" type="datetime1">
              <a:rPr lang="en-GB" smtClean="0">
                <a:latin typeface="Calibri" panose="020F0502020204030204" pitchFamily="34" charset="0"/>
              </a:rPr>
              <a:pPr/>
              <a:t>29/12/2021</a:t>
            </a:fld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8E90E7EA-0DB7-442F-B244-0901A9843B1D}" type="slidenum">
              <a:rPr lang="en-GB" smtClean="0">
                <a:latin typeface="Calibri" panose="020F0502020204030204" pitchFamily="34" charset="0"/>
              </a:rPr>
              <a:pPr/>
              <a:t>‹Nr.›</a:t>
            </a:fld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374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 b="0" i="0"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 b="0" i="0">
                <a:latin typeface="Calibri" panose="020F0502020204030204" pitchFamily="34" charset="0"/>
              </a:defRPr>
            </a:lvl1pPr>
          </a:lstStyle>
          <a:p>
            <a:fld id="{9A5D36BD-FF8A-42AE-84E8-2CA79000B11A}" type="datetime1">
              <a:rPr lang="en-GB" smtClean="0"/>
              <a:pPr/>
              <a:t>29/12/2021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 b="0" i="0"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 b="0" i="0">
                <a:latin typeface="Calibri" panose="020F0502020204030204" pitchFamily="34" charset="0"/>
              </a:defRPr>
            </a:lvl1pPr>
          </a:lstStyle>
          <a:p>
            <a:fld id="{39FE9791-18C8-4067-951C-62C502A094C4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0842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579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114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3246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259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5273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5080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0732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6202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05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890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83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A6060-5CD2-4001-B457-7A5378F25129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04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7D88-DF29-46A4-87D9-48169209F3AA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0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6DC0C-D0FB-4F73-AE34-3353655D6600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03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19200"/>
            <a:ext cx="9144000" cy="2229395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1332411"/>
            <a:ext cx="8265069" cy="2002972"/>
          </a:xfrm>
        </p:spPr>
        <p:txBody>
          <a:bodyPr bIns="45720"/>
          <a:lstStyle>
            <a:lvl1pPr>
              <a:defRPr sz="3600"/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124" y="3563698"/>
            <a:ext cx="8413751" cy="141605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778875" y="1219200"/>
            <a:ext cx="365125" cy="22293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" y="6674631"/>
            <a:ext cx="5512527" cy="1833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 descr="LILLY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5940" y="6063613"/>
            <a:ext cx="633977" cy="345152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 userDrawn="1"/>
        </p:nvSpPr>
        <p:spPr>
          <a:xfrm>
            <a:off x="965200" y="5870051"/>
            <a:ext cx="7088621" cy="532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100" b="0" i="0" dirty="0">
                <a:latin typeface="Calibri" panose="020F0502020204030204" pitchFamily="34" charset="0"/>
                <a:cs typeface="Calibri" panose="020F0502020204030204" pitchFamily="34" charset="0"/>
              </a:rPr>
              <a:t>Supported by Eli Lilly and Company.</a:t>
            </a:r>
          </a:p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000" b="0" i="0" dirty="0">
                <a:solidFill>
                  <a:srgbClr val="3636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Eli Lilly and Company has not influenced the content of this publication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3" r="21933" b="24601"/>
          <a:stretch/>
        </p:blipFill>
        <p:spPr>
          <a:xfrm>
            <a:off x="313531" y="5803900"/>
            <a:ext cx="520578" cy="6541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01"/>
          <a:stretch/>
        </p:blipFill>
        <p:spPr>
          <a:xfrm>
            <a:off x="854373" y="5980433"/>
            <a:ext cx="1500059" cy="2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68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3709950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3532756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778875" y="0"/>
            <a:ext cx="365125" cy="1166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6705600"/>
            <a:ext cx="4581524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55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150913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907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1603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/>
            </a:lvl1pPr>
            <a:lvl2pPr>
              <a:spcBef>
                <a:spcPts val="0"/>
              </a:spcBef>
              <a:spcAft>
                <a:spcPts val="400"/>
              </a:spcAft>
              <a:defRPr/>
            </a:lvl2pPr>
            <a:lvl3pPr>
              <a:spcBef>
                <a:spcPts val="0"/>
              </a:spcBef>
              <a:spcAft>
                <a:spcPts val="400"/>
              </a:spcAft>
              <a:defRPr/>
            </a:lvl3pPr>
            <a:lvl4pPr>
              <a:spcBef>
                <a:spcPts val="0"/>
              </a:spcBef>
              <a:spcAft>
                <a:spcPts val="400"/>
              </a:spcAft>
              <a:defRPr/>
            </a:lvl4pPr>
            <a:lvl5pPr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107599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72D17-E91F-4F2F-8272-8D616189B09D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8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786314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800"/>
            </a:lvl1pPr>
            <a:lvl2pPr>
              <a:spcBef>
                <a:spcPts val="0"/>
              </a:spcBef>
              <a:spcAft>
                <a:spcPts val="400"/>
              </a:spcAft>
              <a:defRPr sz="1800"/>
            </a:lvl2pPr>
            <a:lvl3pPr>
              <a:spcBef>
                <a:spcPts val="0"/>
              </a:spcBef>
              <a:spcAft>
                <a:spcPts val="400"/>
              </a:spcAft>
              <a:defRPr sz="1800"/>
            </a:lvl3pPr>
            <a:lvl4pPr>
              <a:spcBef>
                <a:spcPts val="0"/>
              </a:spcBef>
              <a:spcAft>
                <a:spcPts val="400"/>
              </a:spcAft>
              <a:defRPr sz="1800"/>
            </a:lvl4pPr>
            <a:lvl5pPr>
              <a:spcBef>
                <a:spcPts val="0"/>
              </a:spcBef>
              <a:spcAft>
                <a:spcPts val="4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800"/>
            </a:lvl1pPr>
            <a:lvl2pPr>
              <a:spcBef>
                <a:spcPts val="0"/>
              </a:spcBef>
              <a:spcAft>
                <a:spcPts val="400"/>
              </a:spcAft>
              <a:defRPr sz="1800"/>
            </a:lvl2pPr>
            <a:lvl3pPr>
              <a:spcBef>
                <a:spcPts val="0"/>
              </a:spcBef>
              <a:spcAft>
                <a:spcPts val="400"/>
              </a:spcAft>
              <a:defRPr sz="1800"/>
            </a:lvl3pPr>
            <a:lvl4pPr>
              <a:spcBef>
                <a:spcPts val="0"/>
              </a:spcBef>
              <a:spcAft>
                <a:spcPts val="400"/>
              </a:spcAft>
              <a:defRPr sz="1800"/>
            </a:lvl4pPr>
            <a:lvl5pPr>
              <a:spcBef>
                <a:spcPts val="0"/>
              </a:spcBef>
              <a:spcAft>
                <a:spcPts val="4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1919510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9144000" cy="1474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solidFill>
                <a:srgbClr val="3636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LILLY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5940" y="6368413"/>
            <a:ext cx="633977" cy="345152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965200" y="6174851"/>
            <a:ext cx="7088621" cy="532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100" b="0" i="0" dirty="0">
                <a:latin typeface="Calibri" panose="020F0502020204030204" pitchFamily="34" charset="0"/>
                <a:cs typeface="Calibri" panose="020F0502020204030204" pitchFamily="34" charset="0"/>
              </a:rPr>
              <a:t>Supported by Eli Lilly and Company.</a:t>
            </a:r>
          </a:p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000" b="0" i="0" dirty="0">
                <a:solidFill>
                  <a:srgbClr val="3636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Eli Lilly and Company has not influenced the content of this publication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3" r="21933" b="24601"/>
          <a:stretch/>
        </p:blipFill>
        <p:spPr>
          <a:xfrm>
            <a:off x="313531" y="6108700"/>
            <a:ext cx="520578" cy="6541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01"/>
          <a:stretch/>
        </p:blipFill>
        <p:spPr>
          <a:xfrm>
            <a:off x="854373" y="6285233"/>
            <a:ext cx="1500059" cy="21890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6019800"/>
            <a:ext cx="9144000" cy="0"/>
          </a:xfrm>
          <a:prstGeom prst="line">
            <a:avLst/>
          </a:prstGeom>
          <a:ln w="28575">
            <a:solidFill>
              <a:srgbClr val="B60D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1474220"/>
            <a:ext cx="914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65124" y="165101"/>
            <a:ext cx="8413751" cy="1206500"/>
          </a:xfrm>
        </p:spPr>
        <p:txBody>
          <a:bodyPr bIns="45720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GI SLIDE DECK 2017</a:t>
            </a:r>
            <a:br>
              <a:rPr lang="en-US" dirty="0"/>
            </a:br>
            <a:r>
              <a:rPr lang="en-US" sz="2800" b="0" dirty="0"/>
              <a:t>Selected abstracts from:</a:t>
            </a:r>
            <a:endParaRPr lang="en-GB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608719" y="1692096"/>
            <a:ext cx="59026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ESMO 2017 CONGRESS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i="0" kern="12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8–12 September 2017 | </a:t>
            </a:r>
            <a:r>
              <a:rPr lang="en-US" sz="2000" b="0" i="0" kern="1200" baseline="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Madrid, Spain</a:t>
            </a:r>
            <a:endParaRPr lang="en-US" sz="2000" b="0" i="0" kern="1200" dirty="0">
              <a:solidFill>
                <a:schemeClr val="tx2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637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1998081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563506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1597235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9144000" cy="14742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solidFill>
                <a:srgbClr val="36363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LILLY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5940" y="6368413"/>
            <a:ext cx="633977" cy="345152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965200" y="6174851"/>
            <a:ext cx="7088621" cy="532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100" b="0" i="0" dirty="0">
                <a:solidFill>
                  <a:srgbClr val="4D4D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Supported by Eli Lilly and Company.</a:t>
            </a:r>
          </a:p>
          <a:p>
            <a:pPr algn="r">
              <a:spcBef>
                <a:spcPct val="20000"/>
              </a:spcBef>
              <a:buFont typeface="Arial"/>
              <a:buNone/>
              <a:defRPr/>
            </a:pPr>
            <a:r>
              <a:rPr lang="en-US" sz="1000" b="0" i="0" dirty="0">
                <a:solidFill>
                  <a:srgbClr val="36363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Eli Lilly and Company has not influenced the content of this publication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3" r="21933" b="24601"/>
          <a:stretch/>
        </p:blipFill>
        <p:spPr>
          <a:xfrm>
            <a:off x="313531" y="6108700"/>
            <a:ext cx="520578" cy="6541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01"/>
          <a:stretch/>
        </p:blipFill>
        <p:spPr>
          <a:xfrm>
            <a:off x="854373" y="6285233"/>
            <a:ext cx="1500059" cy="218903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0" y="6019800"/>
            <a:ext cx="9144000" cy="0"/>
          </a:xfrm>
          <a:prstGeom prst="line">
            <a:avLst/>
          </a:prstGeom>
          <a:ln w="28575">
            <a:solidFill>
              <a:srgbClr val="B60D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1474220"/>
            <a:ext cx="914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4" y="165101"/>
            <a:ext cx="8413751" cy="1206500"/>
          </a:xfrm>
        </p:spPr>
        <p:txBody>
          <a:bodyPr bIns="45720"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27890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3575434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454769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4" y="1447800"/>
            <a:ext cx="4130676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30675" cy="4500154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 sz="1600"/>
            </a:lvl1pPr>
            <a:lvl2pPr>
              <a:spcBef>
                <a:spcPts val="0"/>
              </a:spcBef>
              <a:spcAft>
                <a:spcPts val="400"/>
              </a:spcAft>
              <a:defRPr sz="1600"/>
            </a:lvl2pPr>
            <a:lvl3pPr>
              <a:spcBef>
                <a:spcPts val="0"/>
              </a:spcBef>
              <a:spcAft>
                <a:spcPts val="400"/>
              </a:spcAft>
              <a:defRPr sz="1600"/>
            </a:lvl3pPr>
            <a:lvl4pPr>
              <a:spcBef>
                <a:spcPts val="0"/>
              </a:spcBef>
              <a:spcAft>
                <a:spcPts val="400"/>
              </a:spcAft>
              <a:defRPr sz="1600"/>
            </a:lvl4pPr>
            <a:lvl5pPr>
              <a:spcBef>
                <a:spcPts val="0"/>
              </a:spcBef>
              <a:spcAft>
                <a:spcPts val="4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6096000"/>
            <a:ext cx="4130675" cy="487363"/>
          </a:xfrm>
        </p:spPr>
        <p:txBody>
          <a:bodyPr tIns="0" bIns="0" anchor="b"/>
          <a:lstStyle>
            <a:lvl1pPr marL="0" indent="0">
              <a:buNone/>
              <a:defRPr sz="1200"/>
            </a:lvl1pPr>
          </a:lstStyle>
          <a:p>
            <a:r>
              <a:rPr lang="en-GB" sz="1200" dirty="0"/>
              <a:t>Footnote text left aligned (Arial 12pt roman, black)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48200" y="6096000"/>
            <a:ext cx="4130675" cy="487363"/>
          </a:xfrm>
        </p:spPr>
        <p:txBody>
          <a:bodyPr tIns="0" bIns="0" anchor="b"/>
          <a:lstStyle>
            <a:lvl1pPr marL="0" indent="0" algn="r">
              <a:buNone/>
              <a:defRPr sz="1200" baseline="0"/>
            </a:lvl1pPr>
          </a:lstStyle>
          <a:p>
            <a:r>
              <a:rPr lang="en-GB" sz="1200" dirty="0"/>
              <a:t>Reference text right aligned (Arial 12pt roman, black)</a:t>
            </a:r>
          </a:p>
        </p:txBody>
      </p:sp>
    </p:spTree>
    <p:extLst>
      <p:ext uri="{BB962C8B-B14F-4D97-AF65-F5344CB8AC3E}">
        <p14:creationId xmlns:p14="http://schemas.microsoft.com/office/powerpoint/2010/main" val="358366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54C26-6FC5-456F-BB86-4CA14046A3FC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88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8BFED22-AC87-F247-9106-48CC14529ED8}" type="datetimeFigureOut">
              <a:rPr lang="fr-FR" smtClean="0"/>
              <a:pPr/>
              <a:t>29/12/2021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9280BD5-553C-154F-A7F7-C2DEB847958C}" type="slidenum">
              <a:rPr lang="fr-FR" smtClean="0"/>
              <a:pPr/>
              <a:t>‹Nr.›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682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759F-381C-4772-9673-4C63499C2E9A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73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01E07-1334-4DDD-A252-D0E66FBAD349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0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0518D-3AE0-4841-A8AA-CE0B8AFB1F42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07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3D8D-8C78-46EB-B567-F816C47200AE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49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8B6B0-B554-4C6E-AD55-8CB12FB6E4C9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35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757-F50B-440C-AE26-F05545E00803}" type="datetime1">
              <a:rPr lang="en-GB" smtClean="0"/>
              <a:pPr/>
              <a:t>29/12/2021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8B78A-F0F7-4EA3-AB6D-09D55770B7B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35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5326031B-50E2-4804-B867-A20212604FFB}" type="datetime1">
              <a:rPr lang="en-GB" smtClean="0"/>
              <a:pPr/>
              <a:t>29/12/2021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E108B78A-F0F7-4EA3-AB6D-09D55770B7B8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79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166949"/>
          </a:xfrm>
          <a:prstGeom prst="rect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4" y="179614"/>
            <a:ext cx="8238945" cy="80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4" y="1254035"/>
            <a:ext cx="8413751" cy="4746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778875" y="0"/>
            <a:ext cx="365125" cy="11669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705600"/>
            <a:ext cx="4581524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i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744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rtl="0" fontAlgn="base">
        <a:spcBef>
          <a:spcPct val="0"/>
        </a:spcBef>
        <a:spcAft>
          <a:spcPct val="0"/>
        </a:spcAft>
        <a:defRPr sz="1800" b="0" i="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50825" indent="-250825" algn="l" rtl="0" fontAlgn="base">
        <a:spcBef>
          <a:spcPts val="0"/>
        </a:spcBef>
        <a:spcAft>
          <a:spcPts val="400"/>
        </a:spcAft>
        <a:buClr>
          <a:schemeClr val="bg1"/>
        </a:buClr>
        <a:buSzPct val="110000"/>
        <a:buChar char="•"/>
        <a:defRPr sz="1600" b="0" i="0">
          <a:solidFill>
            <a:srgbClr val="4D4D4D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61975" indent="-309563" algn="l" rtl="0" fontAlgn="base">
        <a:spcBef>
          <a:spcPts val="0"/>
        </a:spcBef>
        <a:spcAft>
          <a:spcPts val="400"/>
        </a:spcAft>
        <a:buClr>
          <a:schemeClr val="bg1"/>
        </a:buClr>
        <a:buChar char="–"/>
        <a:defRPr sz="1600" b="0" i="0">
          <a:solidFill>
            <a:srgbClr val="4D4D4D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812800" indent="-249238" algn="l" rtl="0" fontAlgn="base">
        <a:spcBef>
          <a:spcPts val="0"/>
        </a:spcBef>
        <a:spcAft>
          <a:spcPts val="400"/>
        </a:spcAft>
        <a:buClr>
          <a:schemeClr val="bg1"/>
        </a:buClr>
        <a:buChar char="•"/>
        <a:defRPr sz="1600" b="0" i="0">
          <a:solidFill>
            <a:srgbClr val="4D4D4D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101725" indent="-287338" algn="l" rtl="0" fontAlgn="base">
        <a:spcBef>
          <a:spcPts val="0"/>
        </a:spcBef>
        <a:spcAft>
          <a:spcPts val="400"/>
        </a:spcAft>
        <a:buClr>
          <a:schemeClr val="bg1"/>
        </a:buClr>
        <a:buChar char="–"/>
        <a:defRPr sz="1600" b="0" i="0">
          <a:solidFill>
            <a:srgbClr val="4D4D4D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390650" indent="-287338" algn="l" rtl="0" fontAlgn="base">
        <a:spcBef>
          <a:spcPts val="0"/>
        </a:spcBef>
        <a:spcAft>
          <a:spcPts val="400"/>
        </a:spcAft>
        <a:buClr>
          <a:schemeClr val="bg1"/>
        </a:buClr>
        <a:buChar char="»"/>
        <a:defRPr sz="1600" b="0" i="0">
          <a:solidFill>
            <a:srgbClr val="4D4D4D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18478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3050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7622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219450" indent="-28733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230">
          <p15:clr>
            <a:srgbClr val="F26B43"/>
          </p15:clr>
        </p15:guide>
        <p15:guide id="4" pos="5530">
          <p15:clr>
            <a:srgbClr val="F26B43"/>
          </p15:clr>
        </p15:guide>
        <p15:guide id="5" orient="horz" pos="104">
          <p15:clr>
            <a:srgbClr val="F26B43"/>
          </p15:clr>
        </p15:guide>
        <p15:guide id="6" orient="horz" pos="4147">
          <p15:clr>
            <a:srgbClr val="F26B43"/>
          </p15:clr>
        </p15:guide>
        <p15:guide id="7" orient="horz" pos="7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 5" descr="hintergrund_A4_quer_komplet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069107" y="2204864"/>
            <a:ext cx="4467890" cy="426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GB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Sarcopenia &amp; Cachexia</a:t>
            </a:r>
          </a:p>
          <a:p>
            <a:pPr algn="ctr" eaLnBrk="1" hangingPunct="1">
              <a:lnSpc>
                <a:spcPct val="120000"/>
              </a:lnSpc>
            </a:pPr>
            <a:b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FR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Oncology</a:t>
            </a:r>
            <a:endParaRPr lang="de-DE" sz="2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20000"/>
              </a:lnSpc>
            </a:pPr>
            <a:br>
              <a:rPr lang="en-GB" sz="2000" dirty="0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ESDO Learning Bytes 2021</a:t>
            </a:r>
          </a:p>
          <a:p>
            <a:pPr algn="ctr" eaLnBrk="1" hangingPunct="1">
              <a:lnSpc>
                <a:spcPct val="120000"/>
              </a:lnSpc>
            </a:pPr>
            <a:endParaRPr lang="en-GB" sz="2000" dirty="0">
              <a:solidFill>
                <a:srgbClr val="3760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Claire </a:t>
            </a:r>
            <a:r>
              <a:rPr lang="en-GB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Gallois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MD</a:t>
            </a:r>
            <a:b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Digestive Oncology </a:t>
            </a:r>
          </a:p>
          <a:p>
            <a:pPr algn="ctr" eaLnBrk="1" hangingPunct="1">
              <a:lnSpc>
                <a:spcPct val="120000"/>
              </a:lnSpc>
            </a:pP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Hôpital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Européen</a:t>
            </a: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Georges Pompidou</a:t>
            </a:r>
          </a:p>
          <a:p>
            <a:pPr algn="ctr" eaLnBrk="1" hangingPunct="1">
              <a:lnSpc>
                <a:spcPct val="120000"/>
              </a:lnSpc>
            </a:pPr>
            <a:r>
              <a:rPr lang="en-GB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Paris, France</a:t>
            </a:r>
          </a:p>
          <a:p>
            <a:pPr algn="ctr" eaLnBrk="1" hangingPunct="1">
              <a:lnSpc>
                <a:spcPct val="120000"/>
              </a:lnSpc>
            </a:pPr>
            <a:endParaRPr lang="en-GB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47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34"/>
    </mc:Choice>
    <mc:Fallback xmlns="">
      <p:transition spd="slow" advTm="1893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731368-173F-4248-9798-720D443AD551}"/>
              </a:ext>
            </a:extLst>
          </p:cNvPr>
          <p:cNvSpPr/>
          <p:nvPr/>
        </p:nvSpPr>
        <p:spPr>
          <a:xfrm>
            <a:off x="1359101" y="261448"/>
            <a:ext cx="6425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Pharmaconutrients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pharmacological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agents?</a:t>
            </a:r>
          </a:p>
        </p:txBody>
      </p:sp>
      <p:pic>
        <p:nvPicPr>
          <p:cNvPr id="7170" name="Picture 2" descr="Médicaments Thérapeutiques Illustrations De Dessins Animés Illustrations De Médicaments  Médicaments, Fournitures Médicales, Illustrations De Dessins Animés,  Médicaments Fichier PNG et PSD pour le téléchargement libre">
            <a:extLst>
              <a:ext uri="{FF2B5EF4-FFF2-40B4-BE49-F238E27FC236}">
                <a16:creationId xmlns:a16="http://schemas.microsoft.com/office/drawing/2014/main" id="{301E9188-20E4-384A-A011-48C33E444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47"/>
            <a:ext cx="1075568" cy="116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9C1EF2E2-5F71-6743-854C-6991BA906257}"/>
              </a:ext>
            </a:extLst>
          </p:cNvPr>
          <p:cNvGrpSpPr/>
          <p:nvPr/>
        </p:nvGrpSpPr>
        <p:grpSpPr>
          <a:xfrm>
            <a:off x="279097" y="1168905"/>
            <a:ext cx="8781379" cy="5689095"/>
            <a:chOff x="279097" y="1351204"/>
            <a:chExt cx="8781379" cy="568909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4E1E351-E11E-5442-A47E-A935EACF71DF}"/>
                </a:ext>
              </a:extLst>
            </p:cNvPr>
            <p:cNvSpPr/>
            <p:nvPr/>
          </p:nvSpPr>
          <p:spPr>
            <a:xfrm>
              <a:off x="766835" y="1351204"/>
              <a:ext cx="17286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/>
              <a:r>
                <a:rPr lang="fr-FR" b="1" dirty="0" err="1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Corticosteroids</a:t>
              </a:r>
              <a:r>
                <a:rPr lang="fr-FR" b="1" dirty="0">
                  <a:solidFill>
                    <a:srgbClr val="ED7D31">
                      <a:lumMod val="75000"/>
                    </a:srgbClr>
                  </a:solidFill>
                  <a:latin typeface="Calibri" panose="020F0502020204030204"/>
                </a:rPr>
                <a:t>?</a:t>
              </a:r>
              <a:endParaRPr lang="fr-FR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EA9CF932-6D69-EB4A-AB15-A01DFF0CDCCB}"/>
                </a:ext>
              </a:extLst>
            </p:cNvPr>
            <p:cNvSpPr txBox="1"/>
            <p:nvPr/>
          </p:nvSpPr>
          <p:spPr>
            <a:xfrm>
              <a:off x="766835" y="1747194"/>
              <a:ext cx="329152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/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-to </a:t>
              </a:r>
              <a:r>
                <a:rPr lang="fr-FR" b="1" dirty="0" err="1">
                  <a:solidFill>
                    <a:prstClr val="black"/>
                  </a:solidFill>
                  <a:latin typeface="Calibri" panose="020F0502020204030204"/>
                </a:rPr>
                <a:t>increase</a:t>
              </a:r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 the </a:t>
              </a:r>
              <a:r>
                <a:rPr lang="fr-FR" b="1" dirty="0" err="1">
                  <a:solidFill>
                    <a:prstClr val="black"/>
                  </a:solidFill>
                  <a:latin typeface="Calibri" panose="020F0502020204030204"/>
                </a:rPr>
                <a:t>appetite</a:t>
              </a:r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</a:p>
            <a:p>
              <a:pPr defTabSz="457200"/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-for a </a:t>
              </a:r>
              <a:r>
                <a:rPr lang="fr-FR" b="1" dirty="0" err="1">
                  <a:solidFill>
                    <a:prstClr val="black"/>
                  </a:solidFill>
                  <a:latin typeface="Calibri" panose="020F0502020204030204"/>
                </a:rPr>
                <a:t>restricted</a:t>
              </a:r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b="1" dirty="0" err="1">
                  <a:solidFill>
                    <a:prstClr val="black"/>
                  </a:solidFill>
                  <a:latin typeface="Calibri" panose="020F0502020204030204"/>
                </a:rPr>
                <a:t>period</a:t>
              </a:r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 of time (1-3 </a:t>
              </a:r>
              <a:r>
                <a:rPr lang="fr-FR" b="1" dirty="0" err="1">
                  <a:solidFill>
                    <a:prstClr val="black"/>
                  </a:solidFill>
                  <a:latin typeface="Calibri" panose="020F0502020204030204"/>
                </a:rPr>
                <a:t>weeks</a:t>
              </a:r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) </a:t>
              </a:r>
            </a:p>
            <a:p>
              <a:pPr defTabSz="457200"/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-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more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suitable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for patients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with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a </a:t>
              </a:r>
              <a:r>
                <a:rPr lang="fr-FR" b="1" dirty="0">
                  <a:solidFill>
                    <a:prstClr val="black"/>
                  </a:solidFill>
                  <a:latin typeface="Calibri" panose="020F0502020204030204"/>
                </a:rPr>
                <a:t>short life </a:t>
              </a:r>
              <a:r>
                <a:rPr lang="fr-FR" b="1" dirty="0" err="1">
                  <a:solidFill>
                    <a:prstClr val="black"/>
                  </a:solidFill>
                  <a:latin typeface="Calibri" panose="020F0502020204030204"/>
                </a:rPr>
                <a:t>expectancy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,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especially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if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they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have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other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symptoms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that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may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be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alleviated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by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this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class of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drugs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 (pain, </a:t>
              </a:r>
              <a:r>
                <a:rPr lang="fr-FR" dirty="0" err="1">
                  <a:solidFill>
                    <a:prstClr val="black"/>
                  </a:solidFill>
                  <a:latin typeface="Calibri" panose="020F0502020204030204"/>
                </a:rPr>
                <a:t>nausea</a:t>
              </a:r>
              <a:r>
                <a:rPr lang="fr-FR" dirty="0">
                  <a:solidFill>
                    <a:prstClr val="black"/>
                  </a:solidFill>
                  <a:latin typeface="Calibri" panose="020F0502020204030204"/>
                </a:rPr>
                <a:t>..) </a:t>
              </a:r>
              <a:endParaRPr lang="fr-FR" b="1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defTabSz="457200"/>
              <a:endParaRPr lang="fr-FR" b="1" dirty="0">
                <a:solidFill>
                  <a:prstClr val="black"/>
                </a:solidFill>
                <a:latin typeface="Calibri" panose="020F0502020204030204"/>
              </a:endParaRPr>
            </a:p>
            <a:p>
              <a:pPr defTabSz="457200"/>
              <a:r>
                <a:rPr lang="fr-FR" sz="1400" dirty="0" err="1">
                  <a:solidFill>
                    <a:prstClr val="black"/>
                  </a:solidFill>
                  <a:latin typeface="Calibri" panose="020F0502020204030204"/>
                </a:rPr>
                <a:t>Risk</a:t>
              </a:r>
              <a:r>
                <a:rPr lang="fr-FR" sz="1400" dirty="0">
                  <a:solidFill>
                    <a:prstClr val="black"/>
                  </a:solidFill>
                  <a:latin typeface="Calibri" panose="020F0502020204030204"/>
                </a:rPr>
                <a:t> of </a:t>
              </a:r>
              <a:r>
                <a:rPr lang="fr-FR" sz="1400" dirty="0" err="1">
                  <a:solidFill>
                    <a:prstClr val="black"/>
                  </a:solidFill>
                  <a:latin typeface="Calibri" panose="020F0502020204030204"/>
                </a:rPr>
                <a:t>side</a:t>
              </a:r>
              <a:r>
                <a:rPr lang="fr-FR" sz="1400" dirty="0">
                  <a:solidFill>
                    <a:prstClr val="black"/>
                  </a:solidFill>
                  <a:latin typeface="Calibri" panose="020F0502020204030204"/>
                </a:rPr>
                <a:t> </a:t>
              </a:r>
              <a:r>
                <a:rPr lang="fr-FR" sz="1400" dirty="0" err="1">
                  <a:solidFill>
                    <a:prstClr val="black"/>
                  </a:solidFill>
                  <a:latin typeface="Calibri" panose="020F0502020204030204"/>
                </a:rPr>
                <a:t>effects</a:t>
              </a:r>
              <a:r>
                <a:rPr lang="fr-FR" sz="1400" dirty="0">
                  <a:solidFill>
                    <a:prstClr val="black"/>
                  </a:solidFill>
                  <a:latin typeface="Calibri" panose="020F0502020204030204"/>
                </a:rPr>
                <a:t> (</a:t>
              </a:r>
              <a:r>
                <a:rPr lang="fr-FR" sz="1400" dirty="0" err="1">
                  <a:solidFill>
                    <a:prstClr val="black"/>
                  </a:solidFill>
                  <a:latin typeface="Calibri" panose="020F0502020204030204"/>
                </a:rPr>
                <a:t>e.g</a:t>
              </a:r>
              <a:r>
                <a:rPr lang="fr-FR" sz="1400" dirty="0">
                  <a:solidFill>
                    <a:prstClr val="black"/>
                  </a:solidFill>
                  <a:latin typeface="Calibri" panose="020F0502020204030204"/>
                </a:rPr>
                <a:t>. muscle </a:t>
              </a:r>
              <a:r>
                <a:rPr lang="fr-FR" sz="1400" dirty="0" err="1">
                  <a:solidFill>
                    <a:prstClr val="black"/>
                  </a:solidFill>
                  <a:latin typeface="Calibri" panose="020F0502020204030204"/>
                </a:rPr>
                <a:t>wasting</a:t>
              </a:r>
              <a:r>
                <a:rPr lang="fr-FR" sz="1400" dirty="0">
                  <a:solidFill>
                    <a:prstClr val="black"/>
                  </a:solidFill>
                  <a:latin typeface="Calibri" panose="020F0502020204030204"/>
                </a:rPr>
                <a:t>, </a:t>
              </a:r>
              <a:r>
                <a:rPr lang="fr-FR" sz="1400" dirty="0" err="1">
                  <a:solidFill>
                    <a:prstClr val="black"/>
                  </a:solidFill>
                  <a:latin typeface="Calibri" panose="020F0502020204030204"/>
                </a:rPr>
                <a:t>insulinresistance</a:t>
              </a:r>
              <a:r>
                <a:rPr lang="fr-FR" sz="1400" dirty="0">
                  <a:solidFill>
                    <a:prstClr val="black"/>
                  </a:solidFill>
                  <a:latin typeface="Calibri" panose="020F0502020204030204"/>
                </a:rPr>
                <a:t>, infections) 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E00678F-1D32-BD4B-892E-94E6D9548950}"/>
                </a:ext>
              </a:extLst>
            </p:cNvPr>
            <p:cNvSpPr/>
            <p:nvPr/>
          </p:nvSpPr>
          <p:spPr>
            <a:xfrm>
              <a:off x="279097" y="4228895"/>
              <a:ext cx="94887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00"/>
              <a:r>
                <a:rPr lang="fr-FR" sz="2800" dirty="0">
                  <a:solidFill>
                    <a:prstClr val="black"/>
                  </a:solidFill>
                  <a:latin typeface="Calibri" panose="020F0502020204030204"/>
                </a:rPr>
                <a:t>⚠ 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CC20016-C62A-C946-B727-A0295FEAE741}"/>
                </a:ext>
              </a:extLst>
            </p:cNvPr>
            <p:cNvSpPr/>
            <p:nvPr/>
          </p:nvSpPr>
          <p:spPr>
            <a:xfrm>
              <a:off x="292399" y="1351204"/>
              <a:ext cx="3924001" cy="3495042"/>
            </a:xfrm>
            <a:prstGeom prst="rect">
              <a:avLst/>
            </a:prstGeom>
            <a:noFill/>
            <a:ln w="254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6" name="Groupe 55">
              <a:extLst>
                <a:ext uri="{FF2B5EF4-FFF2-40B4-BE49-F238E27FC236}">
                  <a16:creationId xmlns:a16="http://schemas.microsoft.com/office/drawing/2014/main" id="{1B9AA998-63C4-5442-8A19-4D53082A7D4F}"/>
                </a:ext>
              </a:extLst>
            </p:cNvPr>
            <p:cNvGrpSpPr/>
            <p:nvPr/>
          </p:nvGrpSpPr>
          <p:grpSpPr>
            <a:xfrm>
              <a:off x="5005846" y="1351204"/>
              <a:ext cx="3924001" cy="2230196"/>
              <a:chOff x="4853446" y="1198804"/>
              <a:chExt cx="3924001" cy="2230196"/>
            </a:xfrm>
          </p:grpSpPr>
          <p:sp>
            <p:nvSpPr>
              <p:cNvPr id="57" name="ZoneTexte 56">
                <a:extLst>
                  <a:ext uri="{FF2B5EF4-FFF2-40B4-BE49-F238E27FC236}">
                    <a16:creationId xmlns:a16="http://schemas.microsoft.com/office/drawing/2014/main" id="{9B91A6E1-24D7-4F46-BD92-6B5BD600815D}"/>
                  </a:ext>
                </a:extLst>
              </p:cNvPr>
              <p:cNvSpPr txBox="1"/>
              <p:nvPr/>
            </p:nvSpPr>
            <p:spPr>
              <a:xfrm>
                <a:off x="6033136" y="1239740"/>
                <a:ext cx="12796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Progestins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?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CAF9370E-FB8D-764F-AB7C-A90A483349E1}"/>
                  </a:ext>
                </a:extLst>
              </p:cNvPr>
              <p:cNvSpPr/>
              <p:nvPr/>
            </p:nvSpPr>
            <p:spPr>
              <a:xfrm>
                <a:off x="5633154" y="1699063"/>
                <a:ext cx="2930973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-to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increase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the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appetite</a:t>
                </a:r>
                <a:endPara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Risk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of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serious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side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effects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(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e.g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.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thromboembolism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).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2BA8F52-9248-304B-B9C2-647CEC19BC49}"/>
                  </a:ext>
                </a:extLst>
              </p:cNvPr>
              <p:cNvSpPr/>
              <p:nvPr/>
            </p:nvSpPr>
            <p:spPr>
              <a:xfrm>
                <a:off x="5084265" y="2253061"/>
                <a:ext cx="94887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⚠ 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75EE9900-022E-AA48-AA92-3CDF7FE707C0}"/>
                  </a:ext>
                </a:extLst>
              </p:cNvPr>
              <p:cNvSpPr/>
              <p:nvPr/>
            </p:nvSpPr>
            <p:spPr>
              <a:xfrm>
                <a:off x="4853446" y="1198804"/>
                <a:ext cx="3924001" cy="2230196"/>
              </a:xfrm>
              <a:prstGeom prst="rect">
                <a:avLst/>
              </a:prstGeom>
              <a:noFill/>
              <a:ln w="254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CB96ABD1-CD28-D24C-A3CB-D856E4506DB2}"/>
                </a:ext>
              </a:extLst>
            </p:cNvPr>
            <p:cNvGrpSpPr/>
            <p:nvPr/>
          </p:nvGrpSpPr>
          <p:grpSpPr>
            <a:xfrm>
              <a:off x="292398" y="4972755"/>
              <a:ext cx="3924001" cy="1863093"/>
              <a:chOff x="139998" y="4820355"/>
              <a:chExt cx="3924001" cy="1863093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4E4D1C8-FF8D-9342-B1C7-E1195A2E8730}"/>
                  </a:ext>
                </a:extLst>
              </p:cNvPr>
              <p:cNvSpPr/>
              <p:nvPr/>
            </p:nvSpPr>
            <p:spPr>
              <a:xfrm>
                <a:off x="201188" y="4966293"/>
                <a:ext cx="3512856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Supplementation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with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long-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chain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N-3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fatty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acids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or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fish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oil</a:t>
                </a:r>
                <a:endPara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C4C6585F-E1D5-8440-8BC4-DC9B41BA1BA9}"/>
                  </a:ext>
                </a:extLst>
              </p:cNvPr>
              <p:cNvSpPr txBox="1"/>
              <p:nvPr/>
            </p:nvSpPr>
            <p:spPr>
              <a:xfrm>
                <a:off x="314076" y="5739133"/>
                <a:ext cx="328708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-to </a:t>
                </a:r>
                <a:r>
                  <a:rPr kumimoji="0" lang="fr-F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stabilize</a:t>
                </a: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or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improve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appetite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food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intake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lean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body mass and body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weight</a:t>
                </a:r>
                <a:endPara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D3DDCB55-72E6-C84A-B250-993826E7E0E5}"/>
                  </a:ext>
                </a:extLst>
              </p:cNvPr>
              <p:cNvSpPr/>
              <p:nvPr/>
            </p:nvSpPr>
            <p:spPr>
              <a:xfrm>
                <a:off x="139998" y="4820355"/>
                <a:ext cx="3924001" cy="1863093"/>
              </a:xfrm>
              <a:prstGeom prst="rect">
                <a:avLst/>
              </a:prstGeom>
              <a:noFill/>
              <a:ln w="254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65" name="Groupe 64">
              <a:extLst>
                <a:ext uri="{FF2B5EF4-FFF2-40B4-BE49-F238E27FC236}">
                  <a16:creationId xmlns:a16="http://schemas.microsoft.com/office/drawing/2014/main" id="{9CBB7F9F-D8AF-5244-8E76-971CD73ED4D2}"/>
                </a:ext>
              </a:extLst>
            </p:cNvPr>
            <p:cNvGrpSpPr/>
            <p:nvPr/>
          </p:nvGrpSpPr>
          <p:grpSpPr>
            <a:xfrm>
              <a:off x="4863357" y="3977390"/>
              <a:ext cx="3924001" cy="2677410"/>
              <a:chOff x="4710957" y="3824990"/>
              <a:chExt cx="3924001" cy="2677410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3A149C5D-03A0-2D4B-92FA-C5A3BF4740A4}"/>
                  </a:ext>
                </a:extLst>
              </p:cNvPr>
              <p:cNvSpPr/>
              <p:nvPr/>
            </p:nvSpPr>
            <p:spPr>
              <a:xfrm>
                <a:off x="5705097" y="3827552"/>
                <a:ext cx="19357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Prokinetic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D7D31">
                        <a:lumMod val="75000"/>
                      </a:srgbClr>
                    </a:solidFill>
                    <a:effectLst/>
                    <a:uLnTx/>
                    <a:uFillTx/>
                    <a:latin typeface="Calibri" panose="020F0502020204030204"/>
                  </a:rPr>
                  <a:t> agents?</a:t>
                </a:r>
                <a:endPara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67" name="ZoneTexte 66">
                <a:extLst>
                  <a:ext uri="{FF2B5EF4-FFF2-40B4-BE49-F238E27FC236}">
                    <a16:creationId xmlns:a16="http://schemas.microsoft.com/office/drawing/2014/main" id="{C494D3D5-53CD-4940-B4F6-13F6F868DC15}"/>
                  </a:ext>
                </a:extLst>
              </p:cNvPr>
              <p:cNvSpPr txBox="1"/>
              <p:nvPr/>
            </p:nvSpPr>
            <p:spPr>
              <a:xfrm>
                <a:off x="5316764" y="4504628"/>
                <a:ext cx="304316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In patients </a:t>
                </a:r>
                <a:r>
                  <a:rPr kumimoji="0" lang="fr-F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complaining</a:t>
                </a: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about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early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satiety</a:t>
                </a:r>
                <a:r>
                  <a:rPr kumimoji="0" lang="fr-F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,after</a:t>
                </a: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diagnosing</a:t>
                </a: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and </a:t>
                </a:r>
                <a:r>
                  <a:rPr kumimoji="0" lang="fr-F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treating</a:t>
                </a: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constipation,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534F94A-80BC-FA43-8FCF-8E7AD8AD0FFE}"/>
                  </a:ext>
                </a:extLst>
              </p:cNvPr>
              <p:cNvSpPr/>
              <p:nvPr/>
            </p:nvSpPr>
            <p:spPr>
              <a:xfrm>
                <a:off x="5368690" y="5427958"/>
                <a:ext cx="293931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potential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adverse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effects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of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metoclopramide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on the central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nervous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system and of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domperidone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on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cardiac</a:t>
                </a:r>
                <a:r>
                  <a:rPr kumimoji="0" lang="fr-FR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4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rhythm</a:t>
                </a:r>
                <a:endPara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728A774F-9DD2-A74C-B7E1-7B14B0BCAEC5}"/>
                  </a:ext>
                </a:extLst>
              </p:cNvPr>
              <p:cNvSpPr/>
              <p:nvPr/>
            </p:nvSpPr>
            <p:spPr>
              <a:xfrm>
                <a:off x="4842327" y="5568351"/>
                <a:ext cx="94887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</a:rPr>
                  <a:t>⚠ 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90DFC678-34D1-594B-BFE2-E84F504853B4}"/>
                  </a:ext>
                </a:extLst>
              </p:cNvPr>
              <p:cNvSpPr/>
              <p:nvPr/>
            </p:nvSpPr>
            <p:spPr>
              <a:xfrm>
                <a:off x="4710957" y="3824990"/>
                <a:ext cx="3924001" cy="2677410"/>
              </a:xfrm>
              <a:prstGeom prst="rect">
                <a:avLst/>
              </a:prstGeom>
              <a:noFill/>
              <a:ln w="254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EB90582A-5473-1943-B116-E445F181E3A4}"/>
                </a:ext>
              </a:extLst>
            </p:cNvPr>
            <p:cNvSpPr txBox="1"/>
            <p:nvPr/>
          </p:nvSpPr>
          <p:spPr>
            <a:xfrm>
              <a:off x="7228051" y="6732522"/>
              <a:ext cx="18324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/>
              <a:r>
                <a:rPr lang="fr-FR" sz="1400" i="1" dirty="0">
                  <a:solidFill>
                    <a:prstClr val="black"/>
                  </a:solidFill>
                  <a:latin typeface="Calibri" panose="020F0502020204030204"/>
                </a:rPr>
                <a:t>ESPEN guidelines 2017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747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352"/>
    </mc:Choice>
    <mc:Fallback xmlns="">
      <p:transition spd="slow" advTm="8335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4EBFAA1D-0471-FF49-83A3-17CD793CB5B0}"/>
              </a:ext>
            </a:extLst>
          </p:cNvPr>
          <p:cNvSpPr txBox="1"/>
          <p:nvPr/>
        </p:nvSpPr>
        <p:spPr>
          <a:xfrm>
            <a:off x="1677798" y="324927"/>
            <a:ext cx="5528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 in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palliative situations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A981974-15EA-0946-8AF0-29F3666E633C}"/>
              </a:ext>
            </a:extLst>
          </p:cNvPr>
          <p:cNvSpPr txBox="1"/>
          <p:nvPr/>
        </p:nvSpPr>
        <p:spPr>
          <a:xfrm>
            <a:off x="592796" y="1844824"/>
            <a:ext cx="686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Do 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not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initiate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artificial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nutrition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if the 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life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expectancy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is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&lt;3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months</a:t>
            </a:r>
            <a:endParaRPr lang="fr-FR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B615897-2162-2D47-BEAB-96F33446789B}"/>
              </a:ext>
            </a:extLst>
          </p:cNvPr>
          <p:cNvSpPr txBox="1"/>
          <p:nvPr/>
        </p:nvSpPr>
        <p:spPr>
          <a:xfrm>
            <a:off x="620888" y="3272388"/>
            <a:ext cx="76425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In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dying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patients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: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treatment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be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based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on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comfort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. </a:t>
            </a:r>
          </a:p>
          <a:p>
            <a:pPr defTabSz="457200"/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Artificial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hydration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and nutrition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are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unlikely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to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provide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any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/>
              </a:rPr>
              <a:t>benefit</a:t>
            </a: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for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most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patients. </a:t>
            </a:r>
          </a:p>
          <a:p>
            <a:pPr defTabSz="457200"/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However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, in acute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confusional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states: suggestion to use a short and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limited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hydration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to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rule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out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dehydration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as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precipiting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cause.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45E2948-0EDA-1348-A4EB-15AA71E86BA9}"/>
              </a:ext>
            </a:extLst>
          </p:cNvPr>
          <p:cNvSpPr txBox="1"/>
          <p:nvPr/>
        </p:nvSpPr>
        <p:spPr>
          <a:xfrm>
            <a:off x="7092280" y="6379184"/>
            <a:ext cx="1832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sz="1400" i="1" dirty="0">
                <a:solidFill>
                  <a:prstClr val="black"/>
                </a:solidFill>
                <a:latin typeface="Calibri" panose="020F0502020204030204"/>
              </a:rPr>
              <a:t>ESPEN guidelines 2017</a:t>
            </a:r>
          </a:p>
        </p:txBody>
      </p:sp>
    </p:spTree>
    <p:extLst>
      <p:ext uri="{BB962C8B-B14F-4D97-AF65-F5344CB8AC3E}">
        <p14:creationId xmlns:p14="http://schemas.microsoft.com/office/powerpoint/2010/main" val="290400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26"/>
    </mc:Choice>
    <mc:Fallback xmlns="">
      <p:transition spd="slow" advTm="4192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DISCLOSURES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AMGEN</a:t>
            </a:r>
          </a:p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SERVIER</a:t>
            </a:r>
          </a:p>
          <a:p>
            <a:pPr>
              <a:spcAft>
                <a:spcPts val="1200"/>
              </a:spcAft>
              <a:tabLst>
                <a:tab pos="8256588" algn="r"/>
              </a:tabLst>
            </a:pPr>
            <a:r>
              <a:rPr lang="en-GB" sz="1800" u="sng" dirty="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SANOFI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952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77"/>
    </mc:Choice>
    <mc:Fallback xmlns="">
      <p:transition spd="slow" advTm="517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ZoneTexte 69">
            <a:extLst>
              <a:ext uri="{FF2B5EF4-FFF2-40B4-BE49-F238E27FC236}">
                <a16:creationId xmlns:a16="http://schemas.microsoft.com/office/drawing/2014/main" id="{C408A125-A928-B744-ABBF-1745D6DD30DF}"/>
              </a:ext>
            </a:extLst>
          </p:cNvPr>
          <p:cNvSpPr txBox="1"/>
          <p:nvPr/>
        </p:nvSpPr>
        <p:spPr>
          <a:xfrm>
            <a:off x="2475217" y="259018"/>
            <a:ext cx="3381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Scope of the </a:t>
            </a:r>
            <a:r>
              <a:rPr lang="fr-FR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endParaRPr lang="fr-FR" sz="28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6" name="Groupe 185">
            <a:extLst>
              <a:ext uri="{FF2B5EF4-FFF2-40B4-BE49-F238E27FC236}">
                <a16:creationId xmlns:a16="http://schemas.microsoft.com/office/drawing/2014/main" id="{DC07548E-1E35-DC4D-8815-E5D1EFC6AEFF}"/>
              </a:ext>
            </a:extLst>
          </p:cNvPr>
          <p:cNvGrpSpPr/>
          <p:nvPr/>
        </p:nvGrpSpPr>
        <p:grpSpPr>
          <a:xfrm>
            <a:off x="147391" y="1196752"/>
            <a:ext cx="9334310" cy="5661248"/>
            <a:chOff x="147391" y="1196752"/>
            <a:chExt cx="9334310" cy="5661248"/>
          </a:xfrm>
        </p:grpSpPr>
        <p:grpSp>
          <p:nvGrpSpPr>
            <p:cNvPr id="187" name="Groupe 186">
              <a:extLst>
                <a:ext uri="{FF2B5EF4-FFF2-40B4-BE49-F238E27FC236}">
                  <a16:creationId xmlns:a16="http://schemas.microsoft.com/office/drawing/2014/main" id="{88D282F3-0F27-C94F-B2BB-5DCE7A1F74D9}"/>
                </a:ext>
              </a:extLst>
            </p:cNvPr>
            <p:cNvGrpSpPr/>
            <p:nvPr/>
          </p:nvGrpSpPr>
          <p:grpSpPr>
            <a:xfrm>
              <a:off x="147391" y="1332089"/>
              <a:ext cx="9334310" cy="3892377"/>
              <a:chOff x="304797" y="1761067"/>
              <a:chExt cx="9334310" cy="3892377"/>
            </a:xfrm>
          </p:grpSpPr>
          <p:grpSp>
            <p:nvGrpSpPr>
              <p:cNvPr id="191" name="Groupe 190">
                <a:extLst>
                  <a:ext uri="{FF2B5EF4-FFF2-40B4-BE49-F238E27FC236}">
                    <a16:creationId xmlns:a16="http://schemas.microsoft.com/office/drawing/2014/main" id="{B6B0CA3A-11D4-7344-B56D-FF345F2F2EAD}"/>
                  </a:ext>
                </a:extLst>
              </p:cNvPr>
              <p:cNvGrpSpPr/>
              <p:nvPr/>
            </p:nvGrpSpPr>
            <p:grpSpPr>
              <a:xfrm>
                <a:off x="304797" y="1761067"/>
                <a:ext cx="1774357" cy="3892377"/>
                <a:chOff x="801508" y="1727200"/>
                <a:chExt cx="1774357" cy="3892377"/>
              </a:xfrm>
            </p:grpSpPr>
            <p:sp>
              <p:nvSpPr>
                <p:cNvPr id="208" name="Ellipse 207">
                  <a:extLst>
                    <a:ext uri="{FF2B5EF4-FFF2-40B4-BE49-F238E27FC236}">
                      <a16:creationId xmlns:a16="http://schemas.microsoft.com/office/drawing/2014/main" id="{DF11BD71-B05F-674B-9805-A3F53334CA00}"/>
                    </a:ext>
                  </a:extLst>
                </p:cNvPr>
                <p:cNvSpPr/>
                <p:nvPr/>
              </p:nvSpPr>
              <p:spPr>
                <a:xfrm>
                  <a:off x="801508" y="4897088"/>
                  <a:ext cx="1514709" cy="7224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ED7D31">
                        <a:lumMod val="67000"/>
                      </a:srgbClr>
                    </a:gs>
                    <a:gs pos="48000">
                      <a:srgbClr val="ED7D31">
                        <a:lumMod val="97000"/>
                        <a:lumOff val="3000"/>
                      </a:srgbClr>
                    </a:gs>
                    <a:gs pos="100000">
                      <a:srgbClr val="ED7D31">
                        <a:lumMod val="60000"/>
                        <a:lumOff val="40000"/>
                      </a:srgbClr>
                    </a:gs>
                  </a:gsLst>
                  <a:lin ang="162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09" name="Ellipse 208">
                  <a:extLst>
                    <a:ext uri="{FF2B5EF4-FFF2-40B4-BE49-F238E27FC236}">
                      <a16:creationId xmlns:a16="http://schemas.microsoft.com/office/drawing/2014/main" id="{A92D53FE-CE19-2F4A-86FD-A7F568FC5C54}"/>
                    </a:ext>
                  </a:extLst>
                </p:cNvPr>
                <p:cNvSpPr/>
                <p:nvPr/>
              </p:nvSpPr>
              <p:spPr>
                <a:xfrm>
                  <a:off x="801510" y="3252421"/>
                  <a:ext cx="1514709" cy="7224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ED7D31">
                        <a:lumMod val="67000"/>
                      </a:srgbClr>
                    </a:gs>
                    <a:gs pos="48000">
                      <a:srgbClr val="ED7D31">
                        <a:lumMod val="97000"/>
                        <a:lumOff val="3000"/>
                      </a:srgbClr>
                    </a:gs>
                    <a:gs pos="100000">
                      <a:srgbClr val="ED7D31">
                        <a:lumMod val="60000"/>
                        <a:lumOff val="40000"/>
                      </a:srgbClr>
                    </a:gs>
                  </a:gsLst>
                  <a:lin ang="162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0" name="Ellipse 209">
                  <a:extLst>
                    <a:ext uri="{FF2B5EF4-FFF2-40B4-BE49-F238E27FC236}">
                      <a16:creationId xmlns:a16="http://schemas.microsoft.com/office/drawing/2014/main" id="{92EBE21A-08C6-A848-95F0-0C70E2521D5B}"/>
                    </a:ext>
                  </a:extLst>
                </p:cNvPr>
                <p:cNvSpPr/>
                <p:nvPr/>
              </p:nvSpPr>
              <p:spPr>
                <a:xfrm>
                  <a:off x="801510" y="1727200"/>
                  <a:ext cx="1514707" cy="7224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ED7D31">
                        <a:lumMod val="67000"/>
                      </a:srgbClr>
                    </a:gs>
                    <a:gs pos="48000">
                      <a:srgbClr val="ED7D31">
                        <a:lumMod val="97000"/>
                        <a:lumOff val="3000"/>
                      </a:srgbClr>
                    </a:gs>
                    <a:gs pos="100000">
                      <a:srgbClr val="ED7D31">
                        <a:lumMod val="60000"/>
                        <a:lumOff val="40000"/>
                      </a:srgbClr>
                    </a:gs>
                  </a:gsLst>
                  <a:lin ang="16200000" scaled="1"/>
                  <a:tileRect/>
                </a:gra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1" name="ZoneTexte 210">
                  <a:extLst>
                    <a:ext uri="{FF2B5EF4-FFF2-40B4-BE49-F238E27FC236}">
                      <a16:creationId xmlns:a16="http://schemas.microsoft.com/office/drawing/2014/main" id="{9F14E740-A8B0-834E-A9E3-B881B8CF0FDB}"/>
                    </a:ext>
                  </a:extLst>
                </p:cNvPr>
                <p:cNvSpPr txBox="1"/>
                <p:nvPr/>
              </p:nvSpPr>
              <p:spPr>
                <a:xfrm>
                  <a:off x="1027290" y="1872355"/>
                  <a:ext cx="1548575" cy="430887"/>
                </a:xfrm>
                <a:prstGeom prst="rect">
                  <a:avLst/>
                </a:prstGeom>
                <a:noFill/>
                <a:ln cap="rnd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22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</a:rPr>
                    <a:t>Tumour</a:t>
                  </a:r>
                  <a:endParaRPr kumimoji="0" lang="fr-FR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endParaRPr>
                </a:p>
              </p:txBody>
            </p:sp>
            <p:sp>
              <p:nvSpPr>
                <p:cNvPr id="212" name="ZoneTexte 211">
                  <a:extLst>
                    <a:ext uri="{FF2B5EF4-FFF2-40B4-BE49-F238E27FC236}">
                      <a16:creationId xmlns:a16="http://schemas.microsoft.com/office/drawing/2014/main" id="{4416B0A2-9C16-4E44-B8E6-BA44C2EB7FCD}"/>
                    </a:ext>
                  </a:extLst>
                </p:cNvPr>
                <p:cNvSpPr txBox="1"/>
                <p:nvPr/>
              </p:nvSpPr>
              <p:spPr>
                <a:xfrm>
                  <a:off x="801511" y="3429000"/>
                  <a:ext cx="1514710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2200" b="1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</a:rPr>
                    <a:t>Treatments</a:t>
                  </a:r>
                  <a:endParaRPr kumimoji="0" lang="fr-FR" sz="2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endParaRPr>
                </a:p>
              </p:txBody>
            </p:sp>
            <p:sp>
              <p:nvSpPr>
                <p:cNvPr id="213" name="ZoneTexte 212">
                  <a:extLst>
                    <a:ext uri="{FF2B5EF4-FFF2-40B4-BE49-F238E27FC236}">
                      <a16:creationId xmlns:a16="http://schemas.microsoft.com/office/drawing/2014/main" id="{275D92A4-F691-DC4B-8637-9A8F85AFEF1C}"/>
                    </a:ext>
                  </a:extLst>
                </p:cNvPr>
                <p:cNvSpPr txBox="1"/>
                <p:nvPr/>
              </p:nvSpPr>
              <p:spPr>
                <a:xfrm>
                  <a:off x="848959" y="5027499"/>
                  <a:ext cx="144238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2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</a:rPr>
                    <a:t>Infections</a:t>
                  </a:r>
                </a:p>
              </p:txBody>
            </p:sp>
          </p:grpSp>
          <p:sp>
            <p:nvSpPr>
              <p:cNvPr id="192" name="ZoneTexte 191">
                <a:extLst>
                  <a:ext uri="{FF2B5EF4-FFF2-40B4-BE49-F238E27FC236}">
                    <a16:creationId xmlns:a16="http://schemas.microsoft.com/office/drawing/2014/main" id="{88AEF3FC-DF16-994C-9FA7-F987E1115A5C}"/>
                  </a:ext>
                </a:extLst>
              </p:cNvPr>
              <p:cNvSpPr txBox="1"/>
              <p:nvPr/>
            </p:nvSpPr>
            <p:spPr>
              <a:xfrm>
                <a:off x="2550263" y="1904622"/>
                <a:ext cx="2622513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70AD47">
                      <a:lumMod val="67000"/>
                    </a:srgbClr>
                  </a:gs>
                  <a:gs pos="48000">
                    <a:srgbClr val="70AD47">
                      <a:lumMod val="97000"/>
                      <a:lumOff val="3000"/>
                    </a:srgbClr>
                  </a:gs>
                  <a:gs pos="100000">
                    <a:srgbClr val="70AD47">
                      <a:lumMod val="60000"/>
                      <a:lumOff val="40000"/>
                    </a:srgbClr>
                  </a:gs>
                </a:gsLst>
                <a:lin ang="16200000" scaled="1"/>
                <a:tileRect/>
              </a:gradFill>
            </p:spPr>
            <p:txBody>
              <a:bodyPr wrap="non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0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Decrease</a:t>
                </a:r>
                <a:r>
                  <a:rPr kumimoji="0" lang="fr-FR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 in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energy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intake</a:t>
                </a:r>
                <a:endPara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193" name="ZoneTexte 192">
                <a:extLst>
                  <a:ext uri="{FF2B5EF4-FFF2-40B4-BE49-F238E27FC236}">
                    <a16:creationId xmlns:a16="http://schemas.microsoft.com/office/drawing/2014/main" id="{5810CC19-7771-0942-98FE-5979FEBECD90}"/>
                  </a:ext>
                </a:extLst>
              </p:cNvPr>
              <p:cNvSpPr txBox="1"/>
              <p:nvPr/>
            </p:nvSpPr>
            <p:spPr>
              <a:xfrm>
                <a:off x="2575138" y="3506877"/>
                <a:ext cx="3162597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70AD47">
                      <a:lumMod val="67000"/>
                    </a:srgbClr>
                  </a:gs>
                  <a:gs pos="48000">
                    <a:srgbClr val="70AD47">
                      <a:lumMod val="97000"/>
                      <a:lumOff val="3000"/>
                    </a:srgbClr>
                  </a:gs>
                  <a:gs pos="100000">
                    <a:srgbClr val="70AD47">
                      <a:lumMod val="60000"/>
                      <a:lumOff val="40000"/>
                    </a:srgbClr>
                  </a:gs>
                </a:gsLst>
                <a:lin ang="16200000" scaled="1"/>
                <a:tileRect/>
              </a:gradFill>
            </p:spPr>
            <p:txBody>
              <a:bodyPr wrap="non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Inflammation/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hypercatabolism</a:t>
                </a:r>
                <a:endPara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194" name="ZoneTexte 193">
                <a:extLst>
                  <a:ext uri="{FF2B5EF4-FFF2-40B4-BE49-F238E27FC236}">
                    <a16:creationId xmlns:a16="http://schemas.microsoft.com/office/drawing/2014/main" id="{2567D01A-7668-184D-A2D6-A355E8A37913}"/>
                  </a:ext>
                </a:extLst>
              </p:cNvPr>
              <p:cNvSpPr txBox="1"/>
              <p:nvPr/>
            </p:nvSpPr>
            <p:spPr>
              <a:xfrm>
                <a:off x="2575138" y="5107532"/>
                <a:ext cx="2138534" cy="369332"/>
              </a:xfrm>
              <a:prstGeom prst="rect">
                <a:avLst/>
              </a:prstGeom>
              <a:gradFill flip="none" rotWithShape="1">
                <a:gsLst>
                  <a:gs pos="0">
                    <a:srgbClr val="70AD47">
                      <a:lumMod val="67000"/>
                    </a:srgbClr>
                  </a:gs>
                  <a:gs pos="48000">
                    <a:srgbClr val="70AD47">
                      <a:lumMod val="97000"/>
                      <a:lumOff val="3000"/>
                    </a:srgbClr>
                  </a:gs>
                  <a:gs pos="100000">
                    <a:srgbClr val="70AD47">
                      <a:lumMod val="60000"/>
                      <a:lumOff val="40000"/>
                    </a:srgbClr>
                  </a:gs>
                </a:gsLst>
                <a:lin ang="16200000" scaled="1"/>
                <a:tileRect/>
              </a:gradFill>
            </p:spPr>
            <p:txBody>
              <a:bodyPr wrap="non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Reduction</a:t>
                </a:r>
                <a:r>
                  <a:rPr kumimoji="0" lang="fr-FR" sz="18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 in </a:t>
                </a:r>
                <a:r>
                  <a:rPr kumimoji="0" lang="fr-FR" sz="1800" b="1" i="0" u="none" strike="noStrike" kern="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</a:rPr>
                  <a:t>activity</a:t>
                </a:r>
                <a:endParaRPr kumimoji="0" lang="fr-FR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graphicFrame>
            <p:nvGraphicFramePr>
              <p:cNvPr id="195" name="Diagramme 194">
                <a:extLst>
                  <a:ext uri="{FF2B5EF4-FFF2-40B4-BE49-F238E27FC236}">
                    <a16:creationId xmlns:a16="http://schemas.microsoft.com/office/drawing/2014/main" id="{207A83FB-AD0C-8F4A-989D-8BBF93C61D3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69037153"/>
                  </p:ext>
                </p:extLst>
              </p:nvPr>
            </p:nvGraphicFramePr>
            <p:xfrm>
              <a:off x="5599288" y="2483556"/>
              <a:ext cx="4039819" cy="271334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cxnSp>
            <p:nvCxnSpPr>
              <p:cNvPr id="196" name="Connecteur droit avec flèche 195">
                <a:extLst>
                  <a:ext uri="{FF2B5EF4-FFF2-40B4-BE49-F238E27FC236}">
                    <a16:creationId xmlns:a16="http://schemas.microsoft.com/office/drawing/2014/main" id="{BEF2FB4D-1EF1-814C-AD61-EDAA9F8459EE}"/>
                  </a:ext>
                </a:extLst>
              </p:cNvPr>
              <p:cNvCxnSpPr>
                <a:cxnSpLocks/>
                <a:endCxn id="192" idx="1"/>
              </p:cNvCxnSpPr>
              <p:nvPr/>
            </p:nvCxnSpPr>
            <p:spPr>
              <a:xfrm flipV="1">
                <a:off x="1794631" y="2089288"/>
                <a:ext cx="755632" cy="30778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97" name="Connecteur droit avec flèche 196">
                <a:extLst>
                  <a:ext uri="{FF2B5EF4-FFF2-40B4-BE49-F238E27FC236}">
                    <a16:creationId xmlns:a16="http://schemas.microsoft.com/office/drawing/2014/main" id="{DF510053-39FC-1A4D-A6C3-7DBEA68912F9}"/>
                  </a:ext>
                </a:extLst>
              </p:cNvPr>
              <p:cNvCxnSpPr>
                <a:cxnSpLocks/>
                <a:endCxn id="193" idx="1"/>
              </p:cNvCxnSpPr>
              <p:nvPr/>
            </p:nvCxnSpPr>
            <p:spPr>
              <a:xfrm>
                <a:off x="1807069" y="2120066"/>
                <a:ext cx="768069" cy="1571477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98" name="Connecteur droit avec flèche 197">
                <a:extLst>
                  <a:ext uri="{FF2B5EF4-FFF2-40B4-BE49-F238E27FC236}">
                    <a16:creationId xmlns:a16="http://schemas.microsoft.com/office/drawing/2014/main" id="{5FBC5F37-D9EB-3446-BC30-0DA09A33F488}"/>
                  </a:ext>
                </a:extLst>
              </p:cNvPr>
              <p:cNvCxnSpPr>
                <a:cxnSpLocks/>
                <a:endCxn id="194" idx="1"/>
              </p:cNvCxnSpPr>
              <p:nvPr/>
            </p:nvCxnSpPr>
            <p:spPr>
              <a:xfrm>
                <a:off x="1819506" y="2120066"/>
                <a:ext cx="755632" cy="3172132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99" name="Connecteur droit avec flèche 198">
                <a:extLst>
                  <a:ext uri="{FF2B5EF4-FFF2-40B4-BE49-F238E27FC236}">
                    <a16:creationId xmlns:a16="http://schemas.microsoft.com/office/drawing/2014/main" id="{812EF925-37F1-7A44-971B-756EA3B9C4B8}"/>
                  </a:ext>
                </a:extLst>
              </p:cNvPr>
              <p:cNvCxnSpPr>
                <a:cxnSpLocks/>
                <a:stCxn id="212" idx="3"/>
                <a:endCxn id="192" idx="1"/>
              </p:cNvCxnSpPr>
              <p:nvPr/>
            </p:nvCxnSpPr>
            <p:spPr>
              <a:xfrm flipV="1">
                <a:off x="1819510" y="2089288"/>
                <a:ext cx="730753" cy="1589023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0" name="Connecteur droit avec flèche 199">
                <a:extLst>
                  <a:ext uri="{FF2B5EF4-FFF2-40B4-BE49-F238E27FC236}">
                    <a16:creationId xmlns:a16="http://schemas.microsoft.com/office/drawing/2014/main" id="{D987F695-F889-4446-BCAE-65630D2A4B65}"/>
                  </a:ext>
                </a:extLst>
              </p:cNvPr>
              <p:cNvCxnSpPr>
                <a:cxnSpLocks/>
                <a:stCxn id="212" idx="3"/>
                <a:endCxn id="193" idx="1"/>
              </p:cNvCxnSpPr>
              <p:nvPr/>
            </p:nvCxnSpPr>
            <p:spPr>
              <a:xfrm>
                <a:off x="1819510" y="3678311"/>
                <a:ext cx="755628" cy="13232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1" name="Connecteur droit avec flèche 200">
                <a:extLst>
                  <a:ext uri="{FF2B5EF4-FFF2-40B4-BE49-F238E27FC236}">
                    <a16:creationId xmlns:a16="http://schemas.microsoft.com/office/drawing/2014/main" id="{5703B797-FE73-8F46-827C-5C2CC6B30DE0}"/>
                  </a:ext>
                </a:extLst>
              </p:cNvPr>
              <p:cNvCxnSpPr>
                <a:cxnSpLocks/>
                <a:stCxn id="212" idx="3"/>
                <a:endCxn id="194" idx="1"/>
              </p:cNvCxnSpPr>
              <p:nvPr/>
            </p:nvCxnSpPr>
            <p:spPr>
              <a:xfrm>
                <a:off x="1819510" y="3678311"/>
                <a:ext cx="755628" cy="1613887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2" name="Connecteur droit avec flèche 201">
                <a:extLst>
                  <a:ext uri="{FF2B5EF4-FFF2-40B4-BE49-F238E27FC236}">
                    <a16:creationId xmlns:a16="http://schemas.microsoft.com/office/drawing/2014/main" id="{26AE4951-F2BD-EE4B-B8A4-19CD461642F3}"/>
                  </a:ext>
                </a:extLst>
              </p:cNvPr>
              <p:cNvCxnSpPr>
                <a:cxnSpLocks/>
                <a:stCxn id="213" idx="3"/>
                <a:endCxn id="192" idx="1"/>
              </p:cNvCxnSpPr>
              <p:nvPr/>
            </p:nvCxnSpPr>
            <p:spPr>
              <a:xfrm flipV="1">
                <a:off x="1794631" y="2089288"/>
                <a:ext cx="755632" cy="3202911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3" name="Connecteur droit avec flèche 202">
                <a:extLst>
                  <a:ext uri="{FF2B5EF4-FFF2-40B4-BE49-F238E27FC236}">
                    <a16:creationId xmlns:a16="http://schemas.microsoft.com/office/drawing/2014/main" id="{8A879FAF-B55A-2746-871A-5A577FD2F630}"/>
                  </a:ext>
                </a:extLst>
              </p:cNvPr>
              <p:cNvCxnSpPr>
                <a:cxnSpLocks/>
                <a:stCxn id="213" idx="3"/>
                <a:endCxn id="193" idx="1"/>
              </p:cNvCxnSpPr>
              <p:nvPr/>
            </p:nvCxnSpPr>
            <p:spPr>
              <a:xfrm flipV="1">
                <a:off x="1794631" y="3691543"/>
                <a:ext cx="780507" cy="1600656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4" name="Connecteur droit avec flèche 203">
                <a:extLst>
                  <a:ext uri="{FF2B5EF4-FFF2-40B4-BE49-F238E27FC236}">
                    <a16:creationId xmlns:a16="http://schemas.microsoft.com/office/drawing/2014/main" id="{1C16225B-2443-D04A-B42B-44F2B2E8422C}"/>
                  </a:ext>
                </a:extLst>
              </p:cNvPr>
              <p:cNvCxnSpPr>
                <a:cxnSpLocks/>
                <a:stCxn id="208" idx="6"/>
                <a:endCxn id="194" idx="1"/>
              </p:cNvCxnSpPr>
              <p:nvPr/>
            </p:nvCxnSpPr>
            <p:spPr>
              <a:xfrm flipV="1">
                <a:off x="1819506" y="5292198"/>
                <a:ext cx="755632" cy="2"/>
              </a:xfrm>
              <a:prstGeom prst="straightConnector1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5" name="Connecteur droit avec flèche 204">
                <a:extLst>
                  <a:ext uri="{FF2B5EF4-FFF2-40B4-BE49-F238E27FC236}">
                    <a16:creationId xmlns:a16="http://schemas.microsoft.com/office/drawing/2014/main" id="{E7ADD7A3-290F-4E43-9ED6-058E368871D8}"/>
                  </a:ext>
                </a:extLst>
              </p:cNvPr>
              <p:cNvCxnSpPr>
                <a:cxnSpLocks/>
                <a:stCxn id="192" idx="3"/>
              </p:cNvCxnSpPr>
              <p:nvPr/>
            </p:nvCxnSpPr>
            <p:spPr>
              <a:xfrm>
                <a:off x="5172776" y="2089288"/>
                <a:ext cx="1160291" cy="1589022"/>
              </a:xfrm>
              <a:prstGeom prst="straightConnector1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6" name="Connecteur droit avec flèche 205">
                <a:extLst>
                  <a:ext uri="{FF2B5EF4-FFF2-40B4-BE49-F238E27FC236}">
                    <a16:creationId xmlns:a16="http://schemas.microsoft.com/office/drawing/2014/main" id="{FD0143B4-3970-684D-B08A-C953A22020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37735" y="3706132"/>
                <a:ext cx="595332" cy="8838"/>
              </a:xfrm>
              <a:prstGeom prst="straightConnector1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207" name="Connecteur droit avec flèche 206">
                <a:extLst>
                  <a:ext uri="{FF2B5EF4-FFF2-40B4-BE49-F238E27FC236}">
                    <a16:creationId xmlns:a16="http://schemas.microsoft.com/office/drawing/2014/main" id="{1208C76D-006A-E645-896A-42707E3B83E0}"/>
                  </a:ext>
                </a:extLst>
              </p:cNvPr>
              <p:cNvCxnSpPr>
                <a:cxnSpLocks/>
                <a:stCxn id="194" idx="3"/>
              </p:cNvCxnSpPr>
              <p:nvPr/>
            </p:nvCxnSpPr>
            <p:spPr>
              <a:xfrm flipV="1">
                <a:off x="4713672" y="3805812"/>
                <a:ext cx="1619395" cy="1486386"/>
              </a:xfrm>
              <a:prstGeom prst="straightConnector1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sp>
          <p:nvSpPr>
            <p:cNvPr id="188" name="ZoneTexte 187">
              <a:extLst>
                <a:ext uri="{FF2B5EF4-FFF2-40B4-BE49-F238E27FC236}">
                  <a16:creationId xmlns:a16="http://schemas.microsoft.com/office/drawing/2014/main" id="{BCC39355-E2A1-D446-B4FF-BED8B2629319}"/>
                </a:ext>
              </a:extLst>
            </p:cNvPr>
            <p:cNvSpPr txBox="1"/>
            <p:nvPr/>
          </p:nvSpPr>
          <p:spPr>
            <a:xfrm>
              <a:off x="6140349" y="6334780"/>
              <a:ext cx="29578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Fearon</a:t>
              </a:r>
              <a:r>
                <a:rPr kumimoji="0" lang="fr-FR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et al., Nat </a:t>
              </a:r>
              <a:r>
                <a:rPr kumimoji="0" lang="fr-FR" sz="14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Rev</a:t>
              </a:r>
              <a:r>
                <a:rPr kumimoji="0" lang="fr-FR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Clin </a:t>
              </a:r>
              <a:r>
                <a:rPr kumimoji="0" lang="fr-FR" sz="14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oncol</a:t>
              </a:r>
              <a:r>
                <a:rPr kumimoji="0" lang="fr-FR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2014</a:t>
              </a:r>
            </a:p>
            <a:p>
              <a:pPr marL="0" marR="0" lvl="0" indent="0" algn="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Arend</a:t>
              </a:r>
              <a:r>
                <a:rPr kumimoji="0" lang="fr-FR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et al. </a:t>
              </a:r>
              <a:r>
                <a:rPr kumimoji="0" lang="fr-FR" sz="1400" b="0" i="1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Clinical</a:t>
              </a:r>
              <a:r>
                <a:rPr kumimoji="0" lang="fr-FR" sz="14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Nutrition 2017 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7896F19F-4429-8E4F-A617-DA5B18CBD30E}"/>
                </a:ext>
              </a:extLst>
            </p:cNvPr>
            <p:cNvSpPr/>
            <p:nvPr/>
          </p:nvSpPr>
          <p:spPr>
            <a:xfrm>
              <a:off x="5441882" y="4862373"/>
              <a:ext cx="3579601" cy="1384995"/>
            </a:xfrm>
            <a:prstGeom prst="rect">
              <a:avLst/>
            </a:prstGeom>
            <a:ln>
              <a:solidFill>
                <a:srgbClr val="4472C4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Cachexia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=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multifactorial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wasting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syndrome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characterized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by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involuntary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weight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loss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ongoing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loss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of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skeletal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muscle mass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or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without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loss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of fat mass;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such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wasting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cannot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be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reversed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by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conventional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nutrition care 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may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lead to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functional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impairment</a:t>
              </a:r>
              <a:endPara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83AC5CEC-108C-7142-B078-CDDD50F7B4B6}"/>
                </a:ext>
              </a:extLst>
            </p:cNvPr>
            <p:cNvSpPr/>
            <p:nvPr/>
          </p:nvSpPr>
          <p:spPr>
            <a:xfrm>
              <a:off x="6138085" y="1196752"/>
              <a:ext cx="2597795" cy="954107"/>
            </a:xfrm>
            <a:prstGeom prst="rect">
              <a:avLst/>
            </a:prstGeom>
            <a:ln>
              <a:solidFill>
                <a:srgbClr val="4472C4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</a:rPr>
                <a:t>Sarcopenia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D7D31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</a:rPr>
                <a:t> =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low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lean</a:t>
              </a: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body mass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; fatigue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is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common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,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strength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may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be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lessened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, and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physical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function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 </a:t>
              </a:r>
              <a:r>
                <a:rPr kumimoji="0" lang="fr-FR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limited</a:t>
              </a:r>
              <a:r>
                <a:rPr kumimoji="0" lang="fr-FR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2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99"/>
    </mc:Choice>
    <mc:Fallback xmlns="">
      <p:transition spd="slow" advTm="5389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667C1F8-4634-5A48-AF40-7B15977041DC}"/>
              </a:ext>
            </a:extLst>
          </p:cNvPr>
          <p:cNvSpPr txBox="1"/>
          <p:nvPr/>
        </p:nvSpPr>
        <p:spPr>
          <a:xfrm>
            <a:off x="1419375" y="293454"/>
            <a:ext cx="5727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Sarcopenia</a:t>
            </a:r>
            <a:r>
              <a:rPr lang="fr-FR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/Malnutrition in </a:t>
            </a:r>
            <a:r>
              <a:rPr lang="fr-FR" sz="2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Oncology</a:t>
            </a:r>
            <a:endParaRPr lang="fr-FR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A97C68D-8BDC-C64A-8D67-85CEFFF3A2DF}"/>
              </a:ext>
            </a:extLst>
          </p:cNvPr>
          <p:cNvSpPr txBox="1"/>
          <p:nvPr/>
        </p:nvSpPr>
        <p:spPr>
          <a:xfrm>
            <a:off x="309355" y="1214170"/>
            <a:ext cx="7947378" cy="2646878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</a:rPr>
              <a:t>Multifactorial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inflammatory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and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hypercatabolic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syndrome++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digestive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strictures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Cholestasis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exocrine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pancreatic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insufficiency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/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diabetes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(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pancreatic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cancer)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Anxiety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/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depression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Surgery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/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chemotherapy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/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radiotherapy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(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nausea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vomiting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mucositis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diarrhea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loss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appetite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...)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C7CCA4A-7AD9-B24A-96D5-DF22D1894992}"/>
              </a:ext>
            </a:extLst>
          </p:cNvPr>
          <p:cNvSpPr txBox="1"/>
          <p:nvPr/>
        </p:nvSpPr>
        <p:spPr>
          <a:xfrm>
            <a:off x="309355" y="3939440"/>
            <a:ext cx="5791714" cy="2369880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</a:rPr>
              <a:t>Consequences</a:t>
            </a: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Impaired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quality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life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Decreased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overall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survival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Increased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risk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post-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operative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complications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Increased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risk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chemotherapy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/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radiotherapy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toxicities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Increased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risk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of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infectious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complications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Increase</a:t>
            </a: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in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hospital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stay</a:t>
            </a:r>
            <a:r>
              <a:rPr kumimoji="0" lang="fr-F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and care </a:t>
            </a:r>
            <a:r>
              <a:rPr kumimoji="0" lang="fr-FR" sz="1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costs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C8F303-560A-9B4A-93FD-F4A21FA87DB2}"/>
              </a:ext>
            </a:extLst>
          </p:cNvPr>
          <p:cNvSpPr/>
          <p:nvPr/>
        </p:nvSpPr>
        <p:spPr>
          <a:xfrm>
            <a:off x="453813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457200"/>
            <a:r>
              <a:rPr lang="fr-FR" sz="1400" i="1" dirty="0" err="1">
                <a:solidFill>
                  <a:prstClr val="black"/>
                </a:solidFill>
                <a:latin typeface="Calibri" panose="020F0502020204030204"/>
              </a:rPr>
              <a:t>Fearon</a:t>
            </a:r>
            <a:r>
              <a:rPr lang="fr-FR" sz="1400" i="1" dirty="0">
                <a:solidFill>
                  <a:prstClr val="black"/>
                </a:solidFill>
                <a:latin typeface="Calibri" panose="020F0502020204030204"/>
              </a:rPr>
              <a:t> et al., Nat </a:t>
            </a:r>
            <a:r>
              <a:rPr lang="fr-FR" sz="1400" i="1" dirty="0" err="1">
                <a:solidFill>
                  <a:prstClr val="black"/>
                </a:solidFill>
                <a:latin typeface="Calibri" panose="020F0502020204030204"/>
              </a:rPr>
              <a:t>Rev</a:t>
            </a:r>
            <a:r>
              <a:rPr lang="fr-FR" sz="1400" i="1" dirty="0">
                <a:solidFill>
                  <a:prstClr val="black"/>
                </a:solidFill>
                <a:latin typeface="Calibri" panose="020F0502020204030204"/>
              </a:rPr>
              <a:t> Clin </a:t>
            </a:r>
            <a:r>
              <a:rPr lang="fr-FR" sz="1400" i="1" dirty="0" err="1">
                <a:solidFill>
                  <a:prstClr val="black"/>
                </a:solidFill>
                <a:latin typeface="Calibri" panose="020F0502020204030204"/>
              </a:rPr>
              <a:t>oncol</a:t>
            </a:r>
            <a:r>
              <a:rPr lang="fr-FR" sz="1400" i="1" dirty="0">
                <a:solidFill>
                  <a:prstClr val="black"/>
                </a:solidFill>
                <a:latin typeface="Calibri" panose="020F0502020204030204"/>
              </a:rPr>
              <a:t> 2014</a:t>
            </a:r>
          </a:p>
          <a:p>
            <a:pPr algn="r" defTabSz="457200"/>
            <a:r>
              <a:rPr lang="fr-FR" sz="1400" i="1" dirty="0" err="1">
                <a:solidFill>
                  <a:prstClr val="black"/>
                </a:solidFill>
                <a:latin typeface="Calibri" panose="020F0502020204030204"/>
              </a:rPr>
              <a:t>Arend</a:t>
            </a:r>
            <a:r>
              <a:rPr lang="fr-FR" sz="1400" i="1" dirty="0">
                <a:solidFill>
                  <a:prstClr val="black"/>
                </a:solidFill>
                <a:latin typeface="Calibri" panose="020F0502020204030204"/>
              </a:rPr>
              <a:t> et al. </a:t>
            </a:r>
            <a:r>
              <a:rPr lang="fr-FR" sz="1400" i="1" dirty="0" err="1">
                <a:solidFill>
                  <a:prstClr val="black"/>
                </a:solidFill>
                <a:latin typeface="Calibri" panose="020F0502020204030204"/>
              </a:rPr>
              <a:t>Clinical</a:t>
            </a:r>
            <a:r>
              <a:rPr lang="fr-FR" sz="1400" i="1" dirty="0">
                <a:solidFill>
                  <a:prstClr val="black"/>
                </a:solidFill>
                <a:latin typeface="Calibri" panose="020F0502020204030204"/>
              </a:rPr>
              <a:t> Nutrition 2017 (ESPEN guidelines)</a:t>
            </a:r>
            <a:endParaRPr lang="fr-FR" sz="14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9083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66"/>
    </mc:Choice>
    <mc:Fallback xmlns="">
      <p:transition spd="slow" advTm="4656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B67B39-3574-8245-B939-3C810B7C80A1}"/>
              </a:ext>
            </a:extLst>
          </p:cNvPr>
          <p:cNvSpPr/>
          <p:nvPr/>
        </p:nvSpPr>
        <p:spPr>
          <a:xfrm>
            <a:off x="323528" y="76562"/>
            <a:ext cx="8232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in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practice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55857F0-15A9-1149-9253-71FBA760A0D0}"/>
              </a:ext>
            </a:extLst>
          </p:cNvPr>
          <p:cNvSpPr txBox="1"/>
          <p:nvPr/>
        </p:nvSpPr>
        <p:spPr>
          <a:xfrm>
            <a:off x="294971" y="754520"/>
            <a:ext cx="8082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r-FR" sz="2000" b="1" dirty="0" err="1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2000" b="1" dirty="0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 err="1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parameters</a:t>
            </a:r>
            <a:endParaRPr lang="fr-FR" sz="2000" b="1" dirty="0">
              <a:solidFill>
                <a:srgbClr val="70AD47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1" name="Picture 2" descr="Panneau Attention Danger / Police Danger Type A">
            <a:extLst>
              <a:ext uri="{FF2B5EF4-FFF2-40B4-BE49-F238E27FC236}">
                <a16:creationId xmlns:a16="http://schemas.microsoft.com/office/drawing/2014/main" id="{C27350A4-81B1-3343-A672-5E6C53F34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9494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C88D7451-7957-2443-BCE1-56A9E4787BD8}"/>
              </a:ext>
            </a:extLst>
          </p:cNvPr>
          <p:cNvSpPr/>
          <p:nvPr/>
        </p:nvSpPr>
        <p:spPr>
          <a:xfrm>
            <a:off x="1024364" y="3830272"/>
            <a:ext cx="7095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Weight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overestimated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case of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edema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ascites</a:t>
            </a:r>
          </a:p>
        </p:txBody>
      </p:sp>
      <p:graphicFrame>
        <p:nvGraphicFramePr>
          <p:cNvPr id="33" name="Tableau 9">
            <a:extLst>
              <a:ext uri="{FF2B5EF4-FFF2-40B4-BE49-F238E27FC236}">
                <a16:creationId xmlns:a16="http://schemas.microsoft.com/office/drawing/2014/main" id="{4DB62F0A-E80A-964B-8E73-8F5A30C54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896736"/>
              </p:ext>
            </p:extLst>
          </p:nvPr>
        </p:nvGraphicFramePr>
        <p:xfrm>
          <a:off x="294971" y="1308518"/>
          <a:ext cx="6726716" cy="2362200"/>
        </p:xfrm>
        <a:graphic>
          <a:graphicData uri="http://schemas.openxmlformats.org/drawingml/2006/table">
            <a:tbl>
              <a:tblPr firstRow="1" bandRow="1"/>
              <a:tblGrid>
                <a:gridCol w="1681679">
                  <a:extLst>
                    <a:ext uri="{9D8B030D-6E8A-4147-A177-3AD203B41FA5}">
                      <a16:colId xmlns:a16="http://schemas.microsoft.com/office/drawing/2014/main" val="3109551494"/>
                    </a:ext>
                  </a:extLst>
                </a:gridCol>
                <a:gridCol w="2709650">
                  <a:extLst>
                    <a:ext uri="{9D8B030D-6E8A-4147-A177-3AD203B41FA5}">
                      <a16:colId xmlns:a16="http://schemas.microsoft.com/office/drawing/2014/main" val="3401169126"/>
                    </a:ext>
                  </a:extLst>
                </a:gridCol>
                <a:gridCol w="1127773">
                  <a:extLst>
                    <a:ext uri="{9D8B030D-6E8A-4147-A177-3AD203B41FA5}">
                      <a16:colId xmlns:a16="http://schemas.microsoft.com/office/drawing/2014/main" val="1783612363"/>
                    </a:ext>
                  </a:extLst>
                </a:gridCol>
                <a:gridCol w="1207614">
                  <a:extLst>
                    <a:ext uri="{9D8B030D-6E8A-4147-A177-3AD203B41FA5}">
                      <a16:colId xmlns:a16="http://schemas.microsoft.com/office/drawing/2014/main" val="2816736637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fr-FR" sz="14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fr-FR" sz="14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Malnutrition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 err="1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Severe</a:t>
                      </a:r>
                      <a:r>
                        <a:rPr lang="fr-FR" sz="1400" b="0" i="0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</a:rPr>
                        <a:t> Malnutrition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654772"/>
                  </a:ext>
                </a:extLst>
              </a:tr>
              <a:tr h="3708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b="1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Weight</a:t>
                      </a: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1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loss</a:t>
                      </a:r>
                      <a:endParaRPr lang="fr-FR" sz="1400" b="1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1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month</a:t>
                      </a:r>
                      <a:endParaRPr lang="fr-FR" sz="14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5%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&gt;10%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6317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6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months</a:t>
                      </a:r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or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compared</a:t>
                      </a:r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to to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usual</a:t>
                      </a:r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weight</a:t>
                      </a:r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before</a:t>
                      </a:r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the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onset</a:t>
                      </a:r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of the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disease</a:t>
                      </a:r>
                      <a:endParaRPr lang="fr-FR" sz="14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10%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&gt;15%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19141"/>
                  </a:ext>
                </a:extLst>
              </a:tr>
              <a:tr h="3708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BMI (kg/m2)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70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years</a:t>
                      </a:r>
                      <a:endParaRPr lang="fr-FR" sz="14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18.5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17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97209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70 </a:t>
                      </a:r>
                      <a:r>
                        <a:rPr lang="fr-FR" sz="1400" b="0" i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years</a:t>
                      </a:r>
                      <a:endParaRPr lang="fr-FR" sz="14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21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fr-FR" sz="14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18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375048"/>
                  </a:ext>
                </a:extLst>
              </a:tr>
            </a:tbl>
          </a:graphicData>
        </a:graphic>
      </p:graphicFrame>
      <p:sp>
        <p:nvSpPr>
          <p:cNvPr id="34" name="Rectangle 33">
            <a:extLst>
              <a:ext uri="{FF2B5EF4-FFF2-40B4-BE49-F238E27FC236}">
                <a16:creationId xmlns:a16="http://schemas.microsoft.com/office/drawing/2014/main" id="{CEA600A6-AEB4-6E43-9159-31247525EE2E}"/>
              </a:ext>
            </a:extLst>
          </p:cNvPr>
          <p:cNvSpPr/>
          <p:nvPr/>
        </p:nvSpPr>
        <p:spPr>
          <a:xfrm>
            <a:off x="1563510" y="4281433"/>
            <a:ext cx="83100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measurement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brachial muscle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circumference</a:t>
            </a:r>
            <a:r>
              <a:rPr lang="fr-F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useful</a:t>
            </a:r>
            <a:endParaRPr lang="fr-F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Flèche courbée vers la droite 34">
            <a:extLst>
              <a:ext uri="{FF2B5EF4-FFF2-40B4-BE49-F238E27FC236}">
                <a16:creationId xmlns:a16="http://schemas.microsoft.com/office/drawing/2014/main" id="{F8C77353-26AD-3940-9810-4865BE1C1769}"/>
              </a:ext>
            </a:extLst>
          </p:cNvPr>
          <p:cNvSpPr/>
          <p:nvPr/>
        </p:nvSpPr>
        <p:spPr>
          <a:xfrm>
            <a:off x="1143000" y="4199604"/>
            <a:ext cx="322195" cy="369332"/>
          </a:xfrm>
          <a:prstGeom prst="curvedRightArrow">
            <a:avLst>
              <a:gd name="adj1" fmla="val 25000"/>
              <a:gd name="adj2" fmla="val 46644"/>
              <a:gd name="adj3" fmla="val 25000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001B533-EFBA-D541-8F29-F78995FEC87E}"/>
              </a:ext>
            </a:extLst>
          </p:cNvPr>
          <p:cNvSpPr txBox="1"/>
          <p:nvPr/>
        </p:nvSpPr>
        <p:spPr>
          <a:xfrm>
            <a:off x="294971" y="5756250"/>
            <a:ext cx="884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+/-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validated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nutrition screening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NRS-2002, MUST, MST, MNA (for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elderly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patients)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AB1D55F-5D37-9447-911B-1758A21D4617}"/>
              </a:ext>
            </a:extLst>
          </p:cNvPr>
          <p:cNvSpPr/>
          <p:nvPr/>
        </p:nvSpPr>
        <p:spPr>
          <a:xfrm>
            <a:off x="294971" y="5014484"/>
            <a:ext cx="76567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Ingesta</a:t>
            </a:r>
            <a:r>
              <a:rPr lang="fr-F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Verbal/Visual Analogue </a:t>
            </a:r>
            <a:r>
              <a:rPr lang="fr-FR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fr-F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threshold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≤ 7)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ECE6D5A-3D97-2F48-A249-21B712E2F540}"/>
              </a:ext>
            </a:extLst>
          </p:cNvPr>
          <p:cNvSpPr/>
          <p:nvPr/>
        </p:nvSpPr>
        <p:spPr>
          <a:xfrm>
            <a:off x="7434864" y="2291181"/>
            <a:ext cx="1369541" cy="830997"/>
          </a:xfrm>
          <a:prstGeom prst="rect">
            <a:avLst/>
          </a:prstGeom>
          <a:ln>
            <a:solidFill>
              <a:srgbClr val="4472C4"/>
            </a:solidFill>
          </a:ln>
        </p:spPr>
        <p:txBody>
          <a:bodyPr wrap="squar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Non-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consensual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definitions</a:t>
            </a:r>
            <a:endParaRPr kumimoji="0" lang="fr-FR" sz="16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Accolade fermante 38">
            <a:extLst>
              <a:ext uri="{FF2B5EF4-FFF2-40B4-BE49-F238E27FC236}">
                <a16:creationId xmlns:a16="http://schemas.microsoft.com/office/drawing/2014/main" id="{6C1F4D3A-C3DC-7D49-8AF8-7C6F842A3681}"/>
              </a:ext>
            </a:extLst>
          </p:cNvPr>
          <p:cNvSpPr/>
          <p:nvPr/>
        </p:nvSpPr>
        <p:spPr>
          <a:xfrm>
            <a:off x="7113995" y="2065370"/>
            <a:ext cx="202663" cy="1318246"/>
          </a:xfrm>
          <a:prstGeom prst="rightBrace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0DE2FF3C-A3B9-DA4B-A0CA-FFC4FDBBB3B0}"/>
              </a:ext>
            </a:extLst>
          </p:cNvPr>
          <p:cNvSpPr txBox="1"/>
          <p:nvPr/>
        </p:nvSpPr>
        <p:spPr>
          <a:xfrm>
            <a:off x="1671879" y="6304635"/>
            <a:ext cx="5950668" cy="369332"/>
          </a:xfrm>
          <a:prstGeom prst="rect">
            <a:avLst/>
          </a:prstGeom>
          <a:solidFill>
            <a:srgbClr val="ED7D31">
              <a:lumMod val="60000"/>
              <a:lumOff val="40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Initial screening and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regular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follow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-up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+++</a:t>
            </a:r>
          </a:p>
        </p:txBody>
      </p:sp>
    </p:spTree>
    <p:extLst>
      <p:ext uri="{BB962C8B-B14F-4D97-AF65-F5344CB8AC3E}">
        <p14:creationId xmlns:p14="http://schemas.microsoft.com/office/powerpoint/2010/main" val="28056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611"/>
    </mc:Choice>
    <mc:Fallback xmlns="">
      <p:transition spd="slow" advTm="10561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9FCD863-F0CD-FC44-B8C4-1663652E6872}"/>
              </a:ext>
            </a:extLst>
          </p:cNvPr>
          <p:cNvSpPr/>
          <p:nvPr/>
        </p:nvSpPr>
        <p:spPr>
          <a:xfrm>
            <a:off x="381288" y="1757717"/>
            <a:ext cx="3352800" cy="772536"/>
          </a:xfrm>
          <a:prstGeom prst="rect">
            <a:avLst/>
          </a:prstGeom>
          <a:solidFill>
            <a:srgbClr val="ED7D31">
              <a:lumMod val="60000"/>
              <a:lumOff val="4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3BFDD0A-2E3A-FA41-A4C4-B2C34B1F1F53}"/>
              </a:ext>
            </a:extLst>
          </p:cNvPr>
          <p:cNvSpPr txBox="1"/>
          <p:nvPr/>
        </p:nvSpPr>
        <p:spPr>
          <a:xfrm>
            <a:off x="323528" y="4838101"/>
            <a:ext cx="205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sz="2000" dirty="0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Body composition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A3CDBF6-A30D-D749-A5A8-47634C75536A}"/>
              </a:ext>
            </a:extLst>
          </p:cNvPr>
          <p:cNvSpPr txBox="1"/>
          <p:nvPr/>
        </p:nvSpPr>
        <p:spPr>
          <a:xfrm>
            <a:off x="381288" y="5392103"/>
            <a:ext cx="3776996" cy="1200329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wrap="none" rtlCol="0">
            <a:spAutoFit/>
          </a:bodyPr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dual X-ray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absorptiometry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(DEXA)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Anthropometry</a:t>
            </a: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SMI in CT-scan at L3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++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Bioimpedance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(BIA)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ADCD180-22F7-1B42-8B26-B792A24D04BF}"/>
              </a:ext>
            </a:extLst>
          </p:cNvPr>
          <p:cNvSpPr txBox="1"/>
          <p:nvPr/>
        </p:nvSpPr>
        <p:spPr>
          <a:xfrm>
            <a:off x="4515479" y="5847673"/>
            <a:ext cx="3381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Difficult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routine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practice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3A16887-8A36-E44C-92FC-A5298AE1E524}"/>
              </a:ext>
            </a:extLst>
          </p:cNvPr>
          <p:cNvSpPr txBox="1"/>
          <p:nvPr/>
        </p:nvSpPr>
        <p:spPr>
          <a:xfrm>
            <a:off x="294971" y="1206330"/>
            <a:ext cx="3931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fr-FR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fr-FR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fr-FR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endParaRPr lang="fr-FR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BD94D1-8F97-2248-B6ED-4C44E25300C2}"/>
              </a:ext>
            </a:extLst>
          </p:cNvPr>
          <p:cNvSpPr/>
          <p:nvPr/>
        </p:nvSpPr>
        <p:spPr>
          <a:xfrm>
            <a:off x="435799" y="1760332"/>
            <a:ext cx="789825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ECOG- Performance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endParaRPr lang="fr-F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Fatigue Visual Analogue </a:t>
            </a:r>
            <a:r>
              <a:rPr lang="fr-FR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Scale</a:t>
            </a:r>
            <a:endParaRPr lang="fr-F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fr-F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457200"/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+/-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Handgrip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Repeated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chair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rise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(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threshold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5 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rises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&gt; 14 seconds).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Walking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speed over 4 m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heart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rate and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pressure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 minutes of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lying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down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6-minute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walk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up and go test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Bipodal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unipodal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support</a:t>
            </a:r>
          </a:p>
        </p:txBody>
      </p:sp>
      <p:sp>
        <p:nvSpPr>
          <p:cNvPr id="26" name="Accolade fermante 25">
            <a:extLst>
              <a:ext uri="{FF2B5EF4-FFF2-40B4-BE49-F238E27FC236}">
                <a16:creationId xmlns:a16="http://schemas.microsoft.com/office/drawing/2014/main" id="{215241B2-1D7A-6D45-AE6C-B105DCA76587}"/>
              </a:ext>
            </a:extLst>
          </p:cNvPr>
          <p:cNvSpPr/>
          <p:nvPr/>
        </p:nvSpPr>
        <p:spPr>
          <a:xfrm>
            <a:off x="4182264" y="5279106"/>
            <a:ext cx="202663" cy="1318246"/>
          </a:xfrm>
          <a:prstGeom prst="rightBrace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70E0CF4-8419-024E-887D-96BB7704F121}"/>
              </a:ext>
            </a:extLst>
          </p:cNvPr>
          <p:cNvSpPr txBox="1"/>
          <p:nvPr/>
        </p:nvSpPr>
        <p:spPr>
          <a:xfrm>
            <a:off x="294971" y="754520"/>
            <a:ext cx="8082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r-FR" sz="2000" b="1" dirty="0" err="1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2000" b="1" dirty="0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b="1" dirty="0" err="1">
                <a:solidFill>
                  <a:srgbClr val="70AD47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parameters</a:t>
            </a:r>
            <a:endParaRPr lang="fr-FR" sz="2000" b="1" dirty="0">
              <a:solidFill>
                <a:srgbClr val="70AD47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B4B80D-9993-2249-AF60-CF1E96B60578}"/>
              </a:ext>
            </a:extLst>
          </p:cNvPr>
          <p:cNvSpPr/>
          <p:nvPr/>
        </p:nvSpPr>
        <p:spPr>
          <a:xfrm>
            <a:off x="323528" y="76562"/>
            <a:ext cx="8232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in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practice</a:t>
            </a:r>
          </a:p>
        </p:txBody>
      </p:sp>
    </p:spTree>
    <p:extLst>
      <p:ext uri="{BB962C8B-B14F-4D97-AF65-F5344CB8AC3E}">
        <p14:creationId xmlns:p14="http://schemas.microsoft.com/office/powerpoint/2010/main" val="293223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077"/>
    </mc:Choice>
    <mc:Fallback xmlns="">
      <p:transition spd="slow" advTm="4707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D918C25F-5301-0A46-B6FA-F4D4633311D5}"/>
              </a:ext>
            </a:extLst>
          </p:cNvPr>
          <p:cNvSpPr/>
          <p:nvPr/>
        </p:nvSpPr>
        <p:spPr>
          <a:xfrm>
            <a:off x="252310" y="1206110"/>
            <a:ext cx="3676161" cy="2658532"/>
          </a:xfrm>
          <a:prstGeom prst="rect">
            <a:avLst/>
          </a:prstGeom>
          <a:solidFill>
            <a:srgbClr val="E7E6E6"/>
          </a:solidFill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883C0E5-8048-1F4C-9DE2-49D689EE0785}"/>
              </a:ext>
            </a:extLst>
          </p:cNvPr>
          <p:cNvSpPr/>
          <p:nvPr/>
        </p:nvSpPr>
        <p:spPr>
          <a:xfrm>
            <a:off x="3086099" y="4352668"/>
            <a:ext cx="2501006" cy="40011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Biological</a:t>
            </a:r>
            <a:r>
              <a:rPr kumimoji="0" lang="fr-FR" sz="2000" b="1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2000" b="1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parameters</a:t>
            </a:r>
            <a:endParaRPr kumimoji="0" lang="fr-FR" sz="2000" b="1" u="none" strike="noStrike" kern="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CAF378AB-7D3C-2A44-BB82-08F26CF3600E}"/>
              </a:ext>
            </a:extLst>
          </p:cNvPr>
          <p:cNvSpPr txBox="1"/>
          <p:nvPr/>
        </p:nvSpPr>
        <p:spPr>
          <a:xfrm>
            <a:off x="-97004" y="1087194"/>
            <a:ext cx="353551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endParaRPr lang="fr-FR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defTabSz="457200">
              <a:buFont typeface="Wingdings" pitchFamily="2" charset="2"/>
              <a:buChar char="Ø"/>
            </a:pP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≤ 35g/L +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malnutrition =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moderate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malnutrition</a:t>
            </a:r>
          </a:p>
          <a:p>
            <a:pPr marL="742950" lvl="1" indent="-285750" defTabSz="457200">
              <a:buFont typeface="Wingdings" pitchFamily="2" charset="2"/>
              <a:buChar char="Ø"/>
            </a:pP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≤ 30g/L +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malnutrition = </a:t>
            </a:r>
            <a:r>
              <a:rPr lang="fr-FR" sz="16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severe</a:t>
            </a:r>
            <a:r>
              <a:rPr lang="fr-FR" sz="1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malnutrition</a:t>
            </a:r>
          </a:p>
          <a:p>
            <a:pPr marL="742950" lvl="1" indent="-285750" defTabSz="457200">
              <a:buFont typeface="Wingdings" pitchFamily="2" charset="2"/>
              <a:buChar char="Ø"/>
            </a:pPr>
            <a:endParaRPr lang="fr-F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endParaRPr lang="fr-F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B57F58E-5B2E-2D45-9259-8DFF29E8BE4C}"/>
              </a:ext>
            </a:extLst>
          </p:cNvPr>
          <p:cNvSpPr txBox="1"/>
          <p:nvPr/>
        </p:nvSpPr>
        <p:spPr>
          <a:xfrm>
            <a:off x="1458499" y="692696"/>
            <a:ext cx="973343" cy="369332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solidFill>
              <a:srgbClr val="4472C4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Albumin</a:t>
            </a: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C508984-32E3-6445-8498-BC55FC70EB94}"/>
              </a:ext>
            </a:extLst>
          </p:cNvPr>
          <p:cNvSpPr txBox="1"/>
          <p:nvPr/>
        </p:nvSpPr>
        <p:spPr>
          <a:xfrm>
            <a:off x="286239" y="2422486"/>
            <a:ext cx="38680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fr-FR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fr-FR" sz="1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lowered</a:t>
            </a:r>
            <a:r>
              <a:rPr lang="fr-FR" sz="1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case of </a:t>
            </a:r>
          </a:p>
          <a:p>
            <a:pPr marL="285750" indent="-285750" defTabSz="457200"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biological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inflammatory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syndrome</a:t>
            </a:r>
          </a:p>
          <a:p>
            <a:pPr marL="285750" indent="-285750" defTabSz="457200"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hepatocellular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insufficiency</a:t>
            </a:r>
            <a:endParaRPr lang="fr-FR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defTabSz="457200"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nephrotic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syndrome</a:t>
            </a:r>
          </a:p>
          <a:p>
            <a:pPr marL="285750" indent="-285750" defTabSz="457200"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exudative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enteropathy</a:t>
            </a:r>
            <a:endParaRPr lang="fr-FR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defTabSz="457200"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repeated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ascites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punctures</a:t>
            </a:r>
            <a:endParaRPr lang="fr-FR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5C170225-31BF-A149-9F44-D22FA213E6BB}"/>
              </a:ext>
            </a:extLst>
          </p:cNvPr>
          <p:cNvSpPr txBox="1"/>
          <p:nvPr/>
        </p:nvSpPr>
        <p:spPr>
          <a:xfrm>
            <a:off x="6404799" y="1491154"/>
            <a:ext cx="1335622" cy="369332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solidFill>
              <a:srgbClr val="4472C4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Pre-albumin</a:t>
            </a: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B715EE1-4987-5F47-8E7D-2EE26603F767}"/>
              </a:ext>
            </a:extLst>
          </p:cNvPr>
          <p:cNvSpPr txBox="1"/>
          <p:nvPr/>
        </p:nvSpPr>
        <p:spPr>
          <a:xfrm>
            <a:off x="1227125" y="5151900"/>
            <a:ext cx="551754" cy="369332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solidFill>
              <a:srgbClr val="4472C4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CRP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6C35C0-F3BB-E44E-BCA8-BF07ED232E85}"/>
              </a:ext>
            </a:extLst>
          </p:cNvPr>
          <p:cNvSpPr/>
          <p:nvPr/>
        </p:nvSpPr>
        <p:spPr>
          <a:xfrm>
            <a:off x="286239" y="5696644"/>
            <a:ext cx="3152276" cy="830997"/>
          </a:xfrm>
          <a:prstGeom prst="rect">
            <a:avLst/>
          </a:prstGeom>
          <a:solidFill>
            <a:srgbClr val="E7E6E6"/>
          </a:solidFill>
          <a:ln>
            <a:solidFill>
              <a:srgbClr val="4472C4"/>
            </a:solidFill>
          </a:ln>
        </p:spPr>
        <p:txBody>
          <a:bodyPr wrap="squar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≥ 10 mg/L =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marker of the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systemic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inflammatory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response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GPS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24382C8-823B-334A-A3E5-1B7DC39E9D08}"/>
              </a:ext>
            </a:extLst>
          </p:cNvPr>
          <p:cNvSpPr txBox="1"/>
          <p:nvPr/>
        </p:nvSpPr>
        <p:spPr>
          <a:xfrm>
            <a:off x="6847418" y="4591666"/>
            <a:ext cx="2113079" cy="369332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solidFill>
              <a:srgbClr val="4472C4"/>
            </a:solidFill>
          </a:ln>
        </p:spPr>
        <p:txBody>
          <a:bodyPr wrap="non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Deficiency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screening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35CFC62-6784-5649-9949-1A598B899522}"/>
              </a:ext>
            </a:extLst>
          </p:cNvPr>
          <p:cNvSpPr/>
          <p:nvPr/>
        </p:nvSpPr>
        <p:spPr>
          <a:xfrm>
            <a:off x="5323669" y="5072537"/>
            <a:ext cx="3729590" cy="1077218"/>
          </a:xfrm>
          <a:prstGeom prst="rect">
            <a:avLst/>
          </a:prstGeom>
          <a:solidFill>
            <a:srgbClr val="E7E6E6"/>
          </a:solidFill>
          <a:ln>
            <a:solidFill>
              <a:srgbClr val="4472C4"/>
            </a:solidFill>
          </a:ln>
        </p:spPr>
        <p:txBody>
          <a:bodyPr wrap="square">
            <a:spAutoFit/>
          </a:bodyPr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ferritin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transferrin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saturation coefficient,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ionogram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creatinine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calcium,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phosphorus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magnesium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, PT</a:t>
            </a:r>
          </a:p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+/-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vitamin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B9, B12, D if malnutrition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7A2983D-7B15-C34E-9E23-A82958CA0298}"/>
              </a:ext>
            </a:extLst>
          </p:cNvPr>
          <p:cNvSpPr/>
          <p:nvPr/>
        </p:nvSpPr>
        <p:spPr>
          <a:xfrm>
            <a:off x="5323669" y="2118138"/>
            <a:ext cx="3663182" cy="338554"/>
          </a:xfrm>
          <a:prstGeom prst="rect">
            <a:avLst/>
          </a:prstGeom>
          <a:solidFill>
            <a:srgbClr val="E7E6E6"/>
          </a:solidFill>
          <a:ln>
            <a:solidFill>
              <a:srgbClr val="4472C4"/>
            </a:solidFill>
          </a:ln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for monitoring </a:t>
            </a:r>
            <a:r>
              <a:rPr kumimoji="0" lang="fr-FR" sz="16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kumimoji="0" lang="fr-FR" sz="16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interventions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7BE4274-1D5F-4240-9855-72CB934993FE}"/>
              </a:ext>
            </a:extLst>
          </p:cNvPr>
          <p:cNvSpPr/>
          <p:nvPr/>
        </p:nvSpPr>
        <p:spPr>
          <a:xfrm>
            <a:off x="2964079" y="3084172"/>
            <a:ext cx="9488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fr-FR" sz="2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⚠ 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03B42890-F0EB-EC47-B26D-86BACB7DFB52}"/>
              </a:ext>
            </a:extLst>
          </p:cNvPr>
          <p:cNvSpPr txBox="1"/>
          <p:nvPr/>
        </p:nvSpPr>
        <p:spPr>
          <a:xfrm>
            <a:off x="5783983" y="149115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+/-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5A8DDB4F-B3B8-FF4D-AD5B-F94A8137F344}"/>
              </a:ext>
            </a:extLst>
          </p:cNvPr>
          <p:cNvCxnSpPr>
            <a:cxnSpLocks/>
            <a:stCxn id="43" idx="0"/>
          </p:cNvCxnSpPr>
          <p:nvPr/>
        </p:nvCxnSpPr>
        <p:spPr>
          <a:xfrm flipH="1" flipV="1">
            <a:off x="3086101" y="3920372"/>
            <a:ext cx="1250501" cy="43229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8B99C60C-39A1-334F-971B-F6D0A22C24DE}"/>
              </a:ext>
            </a:extLst>
          </p:cNvPr>
          <p:cNvCxnSpPr>
            <a:cxnSpLocks/>
            <a:stCxn id="43" idx="0"/>
          </p:cNvCxnSpPr>
          <p:nvPr/>
        </p:nvCxnSpPr>
        <p:spPr>
          <a:xfrm flipV="1">
            <a:off x="4336602" y="3596070"/>
            <a:ext cx="1907763" cy="75659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5A9E2142-F1EB-AF41-A8BA-03B2939B8ABC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2090391" y="4752778"/>
            <a:ext cx="2246211" cy="52042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44C67582-5DE3-024D-B3CA-B3EAAFE9A402}"/>
              </a:ext>
            </a:extLst>
          </p:cNvPr>
          <p:cNvCxnSpPr>
            <a:cxnSpLocks/>
            <a:endCxn id="50" idx="1"/>
          </p:cNvCxnSpPr>
          <p:nvPr/>
        </p:nvCxnSpPr>
        <p:spPr>
          <a:xfrm>
            <a:off x="5571972" y="4514806"/>
            <a:ext cx="1275446" cy="261526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44160ED8-AF1D-F44D-B8D9-8E946E99305E}"/>
              </a:ext>
            </a:extLst>
          </p:cNvPr>
          <p:cNvSpPr/>
          <p:nvPr/>
        </p:nvSpPr>
        <p:spPr>
          <a:xfrm>
            <a:off x="323528" y="76562"/>
            <a:ext cx="8232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Assessment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level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in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practice</a:t>
            </a:r>
          </a:p>
        </p:txBody>
      </p:sp>
    </p:spTree>
    <p:extLst>
      <p:ext uri="{BB962C8B-B14F-4D97-AF65-F5344CB8AC3E}">
        <p14:creationId xmlns:p14="http://schemas.microsoft.com/office/powerpoint/2010/main" val="22062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011"/>
    </mc:Choice>
    <mc:Fallback xmlns="">
      <p:transition spd="slow" advTm="8301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>
            <a:extLst>
              <a:ext uri="{FF2B5EF4-FFF2-40B4-BE49-F238E27FC236}">
                <a16:creationId xmlns:a16="http://schemas.microsoft.com/office/drawing/2014/main" id="{36C43EA5-D59F-6543-92E4-3FD44CFD6FAF}"/>
              </a:ext>
            </a:extLst>
          </p:cNvPr>
          <p:cNvSpPr txBox="1"/>
          <p:nvPr/>
        </p:nvSpPr>
        <p:spPr>
          <a:xfrm>
            <a:off x="1544825" y="108431"/>
            <a:ext cx="6054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intervention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chemotherapy</a:t>
            </a:r>
            <a:endParaRPr lang="fr-FR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55E7646-F6F9-6C4C-A6B3-DC60B1B84684}"/>
              </a:ext>
            </a:extLst>
          </p:cNvPr>
          <p:cNvSpPr/>
          <p:nvPr/>
        </p:nvSpPr>
        <p:spPr>
          <a:xfrm>
            <a:off x="2115332" y="2767951"/>
            <a:ext cx="5103587" cy="968566"/>
          </a:xfrm>
          <a:prstGeom prst="rect">
            <a:avLst/>
          </a:prstGeom>
          <a:solidFill>
            <a:srgbClr val="4472C4">
              <a:lumMod val="20000"/>
              <a:lumOff val="8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BEEEEED-EB63-014C-8D7B-3A88F0A3266F}"/>
              </a:ext>
            </a:extLst>
          </p:cNvPr>
          <p:cNvSpPr/>
          <p:nvPr/>
        </p:nvSpPr>
        <p:spPr>
          <a:xfrm>
            <a:off x="1804468" y="764704"/>
            <a:ext cx="4912419" cy="646331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89000"/>
                </a:srgbClr>
              </a:gs>
              <a:gs pos="23000">
                <a:srgbClr val="ED7D31">
                  <a:lumMod val="89000"/>
                </a:srgbClr>
              </a:gs>
              <a:gs pos="69000">
                <a:srgbClr val="ED7D31">
                  <a:lumMod val="75000"/>
                </a:srgbClr>
              </a:gs>
              <a:gs pos="97000">
                <a:srgbClr val="ED7D31">
                  <a:lumMod val="7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Recommended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intakes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: 30 to 35 kcal/kg per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including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1.2 to 1.5 g of </a:t>
            </a:r>
            <a:r>
              <a:rPr kumimoji="0" lang="fr-FR" sz="180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protein</a:t>
            </a:r>
            <a:r>
              <a: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/ kg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F3A454C-7D34-AC4D-AEB6-8332C64C6887}"/>
              </a:ext>
            </a:extLst>
          </p:cNvPr>
          <p:cNvSpPr/>
          <p:nvPr/>
        </p:nvSpPr>
        <p:spPr>
          <a:xfrm>
            <a:off x="309901" y="1790946"/>
            <a:ext cx="1843774" cy="30777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>
            <a:solidFill>
              <a:srgbClr val="4472C4"/>
            </a:solidFill>
          </a:ln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kumimoji="0" lang="fr-FR" sz="14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counceling</a:t>
            </a:r>
            <a:endParaRPr kumimoji="0" lang="fr-FR" sz="1400" b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908607C-E70D-C745-9CB1-6830E9C767BA}"/>
              </a:ext>
            </a:extLst>
          </p:cNvPr>
          <p:cNvSpPr/>
          <p:nvPr/>
        </p:nvSpPr>
        <p:spPr>
          <a:xfrm>
            <a:off x="2700149" y="1790946"/>
            <a:ext cx="3603872" cy="30777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>
            <a:solidFill>
              <a:srgbClr val="4472C4"/>
            </a:solidFill>
          </a:ln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kumimoji="0" lang="fr-FR" sz="14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symptoms</a:t>
            </a:r>
            <a:r>
              <a:rPr kumimoji="0" lang="fr-FR" sz="14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impairing</a:t>
            </a:r>
            <a:r>
              <a:rPr kumimoji="0" lang="fr-FR" sz="14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food</a:t>
            </a:r>
            <a:r>
              <a:rPr kumimoji="0" lang="fr-FR" sz="14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b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intake</a:t>
            </a:r>
            <a:endParaRPr kumimoji="0" lang="fr-FR" sz="1400" b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3DC5F34-06E2-C44E-8125-4D4650A1CB4F}"/>
              </a:ext>
            </a:extLst>
          </p:cNvPr>
          <p:cNvSpPr/>
          <p:nvPr/>
        </p:nvSpPr>
        <p:spPr>
          <a:xfrm>
            <a:off x="7098717" y="1790945"/>
            <a:ext cx="510076" cy="30777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>
            <a:solidFill>
              <a:srgbClr val="4472C4"/>
            </a:solidFill>
          </a:ln>
        </p:spPr>
        <p:txBody>
          <a:bodyPr wrap="none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205CA5C-4C8B-E142-8622-376FE7A90796}"/>
              </a:ext>
            </a:extLst>
          </p:cNvPr>
          <p:cNvSpPr/>
          <p:nvPr/>
        </p:nvSpPr>
        <p:spPr>
          <a:xfrm>
            <a:off x="2277373" y="2835685"/>
            <a:ext cx="28873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oral nutrition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remains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inadequate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178F4C0-BBC9-CB48-B205-8A09BE83B424}"/>
              </a:ext>
            </a:extLst>
          </p:cNvPr>
          <p:cNvSpPr/>
          <p:nvPr/>
        </p:nvSpPr>
        <p:spPr>
          <a:xfrm>
            <a:off x="2193610" y="3017039"/>
            <a:ext cx="49575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➔ </a:t>
            </a:r>
            <a:r>
              <a:rPr lang="fr-FR" sz="14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Enteral</a:t>
            </a:r>
            <a:r>
              <a:rPr lang="fr-FR" sz="1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nutrition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++</a:t>
            </a:r>
          </a:p>
          <a:p>
            <a:pPr marL="285750" indent="-285750" defTabSz="4572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 </a:t>
            </a:r>
            <a:r>
              <a:rPr lang="fr-FR" sz="14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Parenteral</a:t>
            </a:r>
            <a:r>
              <a:rPr lang="fr-FR" sz="1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nutrition 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unusable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inaccessible digestive tract  or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enteral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nutrition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failure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defTabSz="457200"/>
            <a:endParaRPr lang="fr-FR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731428A-FC2E-5B40-944B-C8517D097ECF}"/>
              </a:ext>
            </a:extLst>
          </p:cNvPr>
          <p:cNvSpPr/>
          <p:nvPr/>
        </p:nvSpPr>
        <p:spPr>
          <a:xfrm>
            <a:off x="349411" y="5727043"/>
            <a:ext cx="8201921" cy="523220"/>
          </a:xfrm>
          <a:prstGeom prst="rect">
            <a:avLst/>
          </a:prstGeom>
          <a:ln>
            <a:solidFill>
              <a:srgbClr val="4472C4">
                <a:shade val="50000"/>
              </a:srgbClr>
            </a:solidFill>
          </a:ln>
        </p:spPr>
        <p:txBody>
          <a:bodyPr wrap="square">
            <a:spAutoFit/>
          </a:bodyPr>
          <a:lstStyle/>
          <a:p>
            <a:pPr marL="285750" marR="0" lvl="0" indent="-28575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Therapeutic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fasting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restrictive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diets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have no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demonstrated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clinical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benefit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may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have a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deleterious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nutritional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status</a:t>
            </a: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of patients ➔ not </a:t>
            </a:r>
            <a:r>
              <a:rPr kumimoji="0" lang="fr-FR" sz="140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recommended</a:t>
            </a:r>
            <a:endParaRPr kumimoji="0" lang="fr-FR" sz="14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9160B4C-A553-1348-9D5F-52DC93481450}"/>
              </a:ext>
            </a:extLst>
          </p:cNvPr>
          <p:cNvSpPr/>
          <p:nvPr/>
        </p:nvSpPr>
        <p:spPr>
          <a:xfrm>
            <a:off x="4410860" y="637638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457200"/>
            <a:r>
              <a:rPr lang="fr-FR" sz="1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Ballard-</a:t>
            </a:r>
            <a:r>
              <a:rPr lang="fr-FR" sz="1200" i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Barbash</a:t>
            </a:r>
            <a:r>
              <a:rPr lang="fr-FR" sz="1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JNCI 2012; </a:t>
            </a:r>
            <a:r>
              <a:rPr lang="fr-FR" sz="1200" i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Boatenget</a:t>
            </a:r>
            <a:r>
              <a:rPr lang="fr-FR" sz="1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al. Nutrition 2010; </a:t>
            </a:r>
            <a:r>
              <a:rPr lang="fr-FR" sz="1200" i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Spaander</a:t>
            </a:r>
            <a:r>
              <a:rPr lang="fr-FR" sz="1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</a:t>
            </a:r>
            <a:r>
              <a:rPr lang="fr-FR" sz="1200" i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Endoscopy</a:t>
            </a:r>
            <a:r>
              <a:rPr lang="fr-FR" sz="1200" i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2016; ESPEN guidelines 2017</a:t>
            </a:r>
          </a:p>
          <a:p>
            <a:pPr algn="r" defTabSz="457200"/>
            <a:endParaRPr lang="fr-FR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FEFFDE23-8F90-3049-AA73-C139CC0D6031}"/>
              </a:ext>
            </a:extLst>
          </p:cNvPr>
          <p:cNvSpPr txBox="1"/>
          <p:nvPr/>
        </p:nvSpPr>
        <p:spPr>
          <a:xfrm>
            <a:off x="2700149" y="2079984"/>
            <a:ext cx="2054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sz="1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Nausea</a:t>
            </a:r>
            <a:r>
              <a:rPr lang="fr-FR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fr-FR" sz="1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vomiting</a:t>
            </a:r>
            <a:r>
              <a:rPr lang="fr-FR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fr-FR" sz="12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mucositis</a:t>
            </a:r>
            <a:r>
              <a:rPr lang="fr-FR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3F9A7A69-5C51-B845-AE49-3C89A516B6A7}"/>
              </a:ext>
            </a:extLst>
          </p:cNvPr>
          <p:cNvCxnSpPr>
            <a:cxnSpLocks/>
            <a:stCxn id="61" idx="2"/>
            <a:endCxn id="62" idx="0"/>
          </p:cNvCxnSpPr>
          <p:nvPr/>
        </p:nvCxnSpPr>
        <p:spPr>
          <a:xfrm flipH="1">
            <a:off x="1231788" y="1411035"/>
            <a:ext cx="3028890" cy="379911"/>
          </a:xfrm>
          <a:prstGeom prst="straightConnector1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1" name="Connecteur droit avec flèche 70">
            <a:extLst>
              <a:ext uri="{FF2B5EF4-FFF2-40B4-BE49-F238E27FC236}">
                <a16:creationId xmlns:a16="http://schemas.microsoft.com/office/drawing/2014/main" id="{6F5D1CD2-0E3A-8541-94A2-CFFACA389743}"/>
              </a:ext>
            </a:extLst>
          </p:cNvPr>
          <p:cNvCxnSpPr>
            <a:cxnSpLocks/>
            <a:stCxn id="61" idx="2"/>
            <a:endCxn id="63" idx="0"/>
          </p:cNvCxnSpPr>
          <p:nvPr/>
        </p:nvCxnSpPr>
        <p:spPr>
          <a:xfrm>
            <a:off x="4260678" y="1411035"/>
            <a:ext cx="241407" cy="379911"/>
          </a:xfrm>
          <a:prstGeom prst="straightConnector1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3CA688D3-DD3A-4D4D-9369-2FE8771CC348}"/>
              </a:ext>
            </a:extLst>
          </p:cNvPr>
          <p:cNvCxnSpPr>
            <a:cxnSpLocks/>
            <a:stCxn id="61" idx="2"/>
            <a:endCxn id="64" idx="0"/>
          </p:cNvCxnSpPr>
          <p:nvPr/>
        </p:nvCxnSpPr>
        <p:spPr>
          <a:xfrm>
            <a:off x="4260678" y="1411035"/>
            <a:ext cx="3093077" cy="379910"/>
          </a:xfrm>
          <a:prstGeom prst="straightConnector1">
            <a:avLst/>
          </a:prstGeom>
          <a:noFill/>
          <a:ln w="158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3" name="Accolade fermante 72">
            <a:extLst>
              <a:ext uri="{FF2B5EF4-FFF2-40B4-BE49-F238E27FC236}">
                <a16:creationId xmlns:a16="http://schemas.microsoft.com/office/drawing/2014/main" id="{805FD3AA-31EC-C443-8FEC-77BE48334AC1}"/>
              </a:ext>
            </a:extLst>
          </p:cNvPr>
          <p:cNvSpPr/>
          <p:nvPr/>
        </p:nvSpPr>
        <p:spPr>
          <a:xfrm rot="5400000">
            <a:off x="4153441" y="104520"/>
            <a:ext cx="379908" cy="5077854"/>
          </a:xfrm>
          <a:prstGeom prst="rightBrace">
            <a:avLst/>
          </a:prstGeom>
          <a:noFill/>
          <a:ln w="222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AAFF0BBD-1632-FF4C-B6CD-1F683FA6C0A3}"/>
              </a:ext>
            </a:extLst>
          </p:cNvPr>
          <p:cNvGrpSpPr/>
          <p:nvPr/>
        </p:nvGrpSpPr>
        <p:grpSpPr>
          <a:xfrm>
            <a:off x="197254" y="3868594"/>
            <a:ext cx="8856435" cy="1695732"/>
            <a:chOff x="197254" y="3809914"/>
            <a:chExt cx="8856435" cy="1695732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2409EB11-FC8F-3D4D-A0BC-D6B067F0E635}"/>
                </a:ext>
              </a:extLst>
            </p:cNvPr>
            <p:cNvSpPr/>
            <p:nvPr/>
          </p:nvSpPr>
          <p:spPr>
            <a:xfrm>
              <a:off x="349411" y="3819369"/>
              <a:ext cx="812289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marR="0" lvl="0" indent="-2857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oral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food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intake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has been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decreased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severely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for a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prolonged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period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of time ➔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increase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nutrition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only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slowly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over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several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days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prevent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refeeding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syndrome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with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regular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assessment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of phosphate, potassium and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magnesium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levels</a:t>
              </a:r>
              <a:endPara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3DF082B8-E949-0F4B-85D5-4B9A2BB3ABB2}"/>
                </a:ext>
              </a:extLst>
            </p:cNvPr>
            <p:cNvSpPr txBox="1"/>
            <p:nvPr/>
          </p:nvSpPr>
          <p:spPr>
            <a:xfrm>
              <a:off x="292059" y="4523695"/>
              <a:ext cx="765386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BMI &lt;16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or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weight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loss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&gt; 15% in 3 to 6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months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or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negligible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oral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intakes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(VAS &lt;3) for ≥ 10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days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or a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low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level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of potassium,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phosphorus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or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magnesium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before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refeeding</a:t>
              </a:r>
              <a:endPara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F929848-CDF8-3145-87EA-2469E83E1135}"/>
                </a:ext>
              </a:extLst>
            </p:cNvPr>
            <p:cNvSpPr/>
            <p:nvPr/>
          </p:nvSpPr>
          <p:spPr>
            <a:xfrm>
              <a:off x="6007447" y="4699207"/>
              <a:ext cx="2914058" cy="738664"/>
            </a:xfrm>
            <a:prstGeom prst="rect">
              <a:avLst/>
            </a:prstGeom>
            <a:solidFill>
              <a:srgbClr val="FFE7FF"/>
            </a:solidFill>
          </p:spPr>
          <p:txBody>
            <a:bodyPr wrap="square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specific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management by an expert team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recommended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due to the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risk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of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refeeding</a:t>
              </a: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fr-FR" sz="140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syndrom</a:t>
              </a:r>
              <a:endParaRPr kumimoji="0" lang="fr-FR" sz="14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8" name="Accolade fermante 77">
              <a:extLst>
                <a:ext uri="{FF2B5EF4-FFF2-40B4-BE49-F238E27FC236}">
                  <a16:creationId xmlns:a16="http://schemas.microsoft.com/office/drawing/2014/main" id="{9D442C44-1503-A34B-A3CF-8864BBFDE3DC}"/>
                </a:ext>
              </a:extLst>
            </p:cNvPr>
            <p:cNvSpPr/>
            <p:nvPr/>
          </p:nvSpPr>
          <p:spPr>
            <a:xfrm>
              <a:off x="5614858" y="4640954"/>
              <a:ext cx="379908" cy="727823"/>
            </a:xfrm>
            <a:prstGeom prst="rightBrace">
              <a:avLst/>
            </a:prstGeom>
            <a:noFill/>
            <a:ln w="2222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459A2472-DC10-0240-8E41-F8FC95A0210E}"/>
                </a:ext>
              </a:extLst>
            </p:cNvPr>
            <p:cNvSpPr/>
            <p:nvPr/>
          </p:nvSpPr>
          <p:spPr>
            <a:xfrm>
              <a:off x="309901" y="3809914"/>
              <a:ext cx="8743788" cy="1695732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90A1D67-766E-0D40-8B77-A01742E8EC3D}"/>
                </a:ext>
              </a:extLst>
            </p:cNvPr>
            <p:cNvSpPr/>
            <p:nvPr/>
          </p:nvSpPr>
          <p:spPr>
            <a:xfrm>
              <a:off x="197254" y="4051709"/>
              <a:ext cx="94887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80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⚠ </a:t>
              </a:r>
            </a:p>
          </p:txBody>
        </p:sp>
      </p:grpSp>
      <p:pic>
        <p:nvPicPr>
          <p:cNvPr id="81" name="Picture 2" descr="repas dessin couleur - Recherche Google | Repas, Repas équilibré, Nourriture">
            <a:extLst>
              <a:ext uri="{FF2B5EF4-FFF2-40B4-BE49-F238E27FC236}">
                <a16:creationId xmlns:a16="http://schemas.microsoft.com/office/drawing/2014/main" id="{2F4AFF6C-C6E6-2C46-9A48-EC1785EA9D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44" b="7344"/>
          <a:stretch/>
        </p:blipFill>
        <p:spPr bwMode="auto">
          <a:xfrm>
            <a:off x="-35745" y="-89855"/>
            <a:ext cx="1546595" cy="128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ZoneTexte 81">
            <a:extLst>
              <a:ext uri="{FF2B5EF4-FFF2-40B4-BE49-F238E27FC236}">
                <a16:creationId xmlns:a16="http://schemas.microsoft.com/office/drawing/2014/main" id="{EF36428F-90CD-B44E-9942-783CCD3EA9FD}"/>
              </a:ext>
            </a:extLst>
          </p:cNvPr>
          <p:cNvSpPr txBox="1"/>
          <p:nvPr/>
        </p:nvSpPr>
        <p:spPr>
          <a:xfrm>
            <a:off x="6400224" y="2070959"/>
            <a:ext cx="1945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ingesta</a:t>
            </a:r>
            <a:r>
              <a:rPr lang="fr-FR" sz="1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&lt;2/3 of </a:t>
            </a:r>
            <a:r>
              <a:rPr lang="fr-FR" sz="14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</a:t>
            </a:r>
            <a:endParaRPr lang="fr-FR" sz="1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068"/>
    </mc:Choice>
    <mc:Fallback xmlns="">
      <p:transition spd="slow" advTm="1350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A9460D9-18B1-1644-A8F6-79FB8EE441B8}"/>
              </a:ext>
            </a:extLst>
          </p:cNvPr>
          <p:cNvSpPr/>
          <p:nvPr/>
        </p:nvSpPr>
        <p:spPr>
          <a:xfrm>
            <a:off x="629355" y="1822067"/>
            <a:ext cx="788528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Education and information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for the patient on the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benefits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treatment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of fatigue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improvement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quality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of life,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physical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condition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survival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➔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the consultation of the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announcement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Individualized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resistance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exercise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in addition to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aerobic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err="1">
                <a:latin typeface="Calibri" panose="020F0502020204030204" pitchFamily="34" charset="0"/>
                <a:cs typeface="Calibri" panose="020F0502020204030204" pitchFamily="34" charset="0"/>
              </a:rPr>
              <a:t>exercise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maintain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muscle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strength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and muscle mass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21122E3-F027-4846-806D-6DC7FC037F3A}"/>
              </a:ext>
            </a:extLst>
          </p:cNvPr>
          <p:cNvSpPr txBox="1"/>
          <p:nvPr/>
        </p:nvSpPr>
        <p:spPr>
          <a:xfrm>
            <a:off x="2483768" y="295009"/>
            <a:ext cx="503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Physical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fr-FR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chemotherapy</a:t>
            </a:r>
            <a:endParaRPr lang="fr-FR" sz="2400" b="1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46" name="Picture 2" descr="C'est la rentrée ! Quel sport choisir ? Les conseils de nos médecins">
            <a:extLst>
              <a:ext uri="{FF2B5EF4-FFF2-40B4-BE49-F238E27FC236}">
                <a16:creationId xmlns:a16="http://schemas.microsoft.com/office/drawing/2014/main" id="{01A713E5-8CDC-3542-9FE3-7D1BE442A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" y="0"/>
            <a:ext cx="2041112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994CA16B-F523-1A44-BBAC-0C4F25C378FD}"/>
              </a:ext>
            </a:extLst>
          </p:cNvPr>
          <p:cNvSpPr txBox="1"/>
          <p:nvPr/>
        </p:nvSpPr>
        <p:spPr>
          <a:xfrm>
            <a:off x="7224888" y="6534612"/>
            <a:ext cx="1832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>
                <a:latin typeface="Calibri" panose="020F0502020204030204" pitchFamily="34" charset="0"/>
                <a:cs typeface="Calibri" panose="020F0502020204030204" pitchFamily="34" charset="0"/>
              </a:rPr>
              <a:t>ESPEN guidelines 2017</a:t>
            </a:r>
          </a:p>
        </p:txBody>
      </p:sp>
    </p:spTree>
    <p:extLst>
      <p:ext uri="{BB962C8B-B14F-4D97-AF65-F5344CB8AC3E}">
        <p14:creationId xmlns:p14="http://schemas.microsoft.com/office/powerpoint/2010/main" val="126086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79"/>
    </mc:Choice>
    <mc:Fallback xmlns="">
      <p:transition spd="slow" advTm="3697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Custom 6">
      <a:dk1>
        <a:srgbClr val="A0A0A0"/>
      </a:dk1>
      <a:lt1>
        <a:srgbClr val="4D4D4D"/>
      </a:lt1>
      <a:dk2>
        <a:srgbClr val="043882"/>
      </a:dk2>
      <a:lt2>
        <a:srgbClr val="FFFFFF"/>
      </a:lt2>
      <a:accent1>
        <a:srgbClr val="043882"/>
      </a:accent1>
      <a:accent2>
        <a:srgbClr val="B2C0D8"/>
      </a:accent2>
      <a:accent3>
        <a:srgbClr val="B60D27"/>
      </a:accent3>
      <a:accent4>
        <a:srgbClr val="FFC000"/>
      </a:accent4>
      <a:accent5>
        <a:srgbClr val="E75C00"/>
      </a:accent5>
      <a:accent6>
        <a:srgbClr val="2894FF"/>
      </a:accent6>
      <a:hlink>
        <a:srgbClr val="043882"/>
      </a:hlink>
      <a:folHlink>
        <a:srgbClr val="B2C0D8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0033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0000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003366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DB8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08080"/>
        </a:dk1>
        <a:lt1>
          <a:srgbClr val="FFFFFF"/>
        </a:lt1>
        <a:dk2>
          <a:srgbClr val="003366"/>
        </a:dk2>
        <a:lt2>
          <a:srgbClr val="FFFF66"/>
        </a:lt2>
        <a:accent1>
          <a:srgbClr val="BBE0E3"/>
        </a:accent1>
        <a:accent2>
          <a:srgbClr val="333399"/>
        </a:accent2>
        <a:accent3>
          <a:srgbClr val="AAADB8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1043</Words>
  <Application>Microsoft Office PowerPoint</Application>
  <PresentationFormat>Bildschirmpräsentation (4:3)</PresentationFormat>
  <Paragraphs>166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Larissa</vt:lpstr>
      <vt:lpstr>Default Design</vt:lpstr>
      <vt:lpstr>PowerPoint-Präsentation</vt:lpstr>
      <vt:lpstr>DISCLOSURES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Liz Tanzer ESDO</dc:creator>
  <cp:lastModifiedBy>wmal32</cp:lastModifiedBy>
  <cp:revision>896</cp:revision>
  <cp:lastPrinted>2013-08-22T12:58:27Z</cp:lastPrinted>
  <dcterms:created xsi:type="dcterms:W3CDTF">2013-06-30T10:22:25Z</dcterms:created>
  <dcterms:modified xsi:type="dcterms:W3CDTF">2021-12-29T17:29:29Z</dcterms:modified>
</cp:coreProperties>
</file>