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  <p:sldMasterId id="2147483660" r:id="rId2"/>
  </p:sldMasterIdLst>
  <p:notesMasterIdLst>
    <p:notesMasterId r:id="rId18"/>
  </p:notesMasterIdLst>
  <p:handoutMasterIdLst>
    <p:handoutMasterId r:id="rId19"/>
  </p:handoutMasterIdLst>
  <p:sldIdLst>
    <p:sldId id="331" r:id="rId3"/>
    <p:sldId id="401" r:id="rId4"/>
    <p:sldId id="404" r:id="rId5"/>
    <p:sldId id="414" r:id="rId6"/>
    <p:sldId id="416" r:id="rId7"/>
    <p:sldId id="415" r:id="rId8"/>
    <p:sldId id="406" r:id="rId9"/>
    <p:sldId id="409" r:id="rId10"/>
    <p:sldId id="410" r:id="rId11"/>
    <p:sldId id="411" r:id="rId12"/>
    <p:sldId id="405" r:id="rId13"/>
    <p:sldId id="413" r:id="rId14"/>
    <p:sldId id="412" r:id="rId15"/>
    <p:sldId id="407" r:id="rId16"/>
    <p:sldId id="408" r:id="rId17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1460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1" d="100"/>
          <a:sy n="71" d="100"/>
        </p:scale>
        <p:origin x="-2172" y="-96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6332"/>
          </a:xfrm>
          <a:prstGeom prst="rect">
            <a:avLst/>
          </a:prstGeom>
        </p:spPr>
        <p:txBody>
          <a:bodyPr vert="horz" lIns="95562" tIns="47781" rIns="95562" bIns="47781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3" y="1"/>
            <a:ext cx="2945659" cy="496332"/>
          </a:xfrm>
          <a:prstGeom prst="rect">
            <a:avLst/>
          </a:prstGeom>
        </p:spPr>
        <p:txBody>
          <a:bodyPr vert="horz" lIns="95562" tIns="47781" rIns="95562" bIns="47781" rtlCol="0"/>
          <a:lstStyle>
            <a:lvl1pPr algn="r">
              <a:defRPr sz="1300"/>
            </a:lvl1pPr>
          </a:lstStyle>
          <a:p>
            <a:fld id="{02ACFE9E-C94B-4553-9E0D-7E9FBB906687}" type="datetime1">
              <a:rPr lang="en-GB" smtClean="0"/>
              <a:pPr/>
              <a:t>29/12/2021</a:t>
            </a:fld>
            <a:endParaRPr lang="en-GB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6332"/>
          </a:xfrm>
          <a:prstGeom prst="rect">
            <a:avLst/>
          </a:prstGeom>
        </p:spPr>
        <p:txBody>
          <a:bodyPr vert="horz" lIns="95562" tIns="47781" rIns="95562" bIns="47781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6332"/>
          </a:xfrm>
          <a:prstGeom prst="rect">
            <a:avLst/>
          </a:prstGeom>
        </p:spPr>
        <p:txBody>
          <a:bodyPr vert="horz" lIns="95562" tIns="47781" rIns="95562" bIns="47781" rtlCol="0" anchor="b"/>
          <a:lstStyle>
            <a:lvl1pPr algn="r">
              <a:defRPr sz="1300"/>
            </a:lvl1pPr>
          </a:lstStyle>
          <a:p>
            <a:fld id="{8E90E7EA-0DB7-442F-B244-0901A9843B1D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793741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6332"/>
          </a:xfrm>
          <a:prstGeom prst="rect">
            <a:avLst/>
          </a:prstGeom>
        </p:spPr>
        <p:txBody>
          <a:bodyPr vert="horz" lIns="95562" tIns="47781" rIns="95562" bIns="47781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1"/>
            <a:ext cx="2945659" cy="496332"/>
          </a:xfrm>
          <a:prstGeom prst="rect">
            <a:avLst/>
          </a:prstGeom>
        </p:spPr>
        <p:txBody>
          <a:bodyPr vert="horz" lIns="95562" tIns="47781" rIns="95562" bIns="47781" rtlCol="0"/>
          <a:lstStyle>
            <a:lvl1pPr algn="r">
              <a:defRPr sz="1300"/>
            </a:lvl1pPr>
          </a:lstStyle>
          <a:p>
            <a:fld id="{9A5D36BD-FF8A-42AE-84E8-2CA79000B11A}" type="datetime1">
              <a:rPr lang="en-GB" smtClean="0"/>
              <a:pPr/>
              <a:t>29/12/2021</a:t>
            </a:fld>
            <a:endParaRPr lang="en-GB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62" tIns="47781" rIns="95562" bIns="47781" rtlCol="0" anchor="ctr"/>
          <a:lstStyle/>
          <a:p>
            <a:endParaRPr lang="en-GB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5562" tIns="47781" rIns="95562" bIns="47781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6332"/>
          </a:xfrm>
          <a:prstGeom prst="rect">
            <a:avLst/>
          </a:prstGeom>
        </p:spPr>
        <p:txBody>
          <a:bodyPr vert="horz" lIns="95562" tIns="47781" rIns="95562" bIns="47781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6332"/>
          </a:xfrm>
          <a:prstGeom prst="rect">
            <a:avLst/>
          </a:prstGeom>
        </p:spPr>
        <p:txBody>
          <a:bodyPr vert="horz" lIns="95562" tIns="47781" rIns="95562" bIns="47781" rtlCol="0" anchor="b"/>
          <a:lstStyle>
            <a:lvl1pPr algn="r">
              <a:defRPr sz="1300"/>
            </a:lvl1pPr>
          </a:lstStyle>
          <a:p>
            <a:fld id="{39FE9791-18C8-4067-951C-62C502A094C4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408425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35799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jpe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jpeg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en-GB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A6060-5CD2-4001-B457-7A5378F25129}" type="datetime1">
              <a:rPr lang="en-GB" smtClean="0"/>
              <a:pPr/>
              <a:t>29/12/2021</a:t>
            </a:fld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8B78A-F0F7-4EA3-AB6D-09D55770B7B8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40486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97D88-DF29-46A4-87D9-48169209F3AA}" type="datetime1">
              <a:rPr lang="en-GB" smtClean="0"/>
              <a:pPr/>
              <a:t>29/12/2021</a:t>
            </a:fld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8B78A-F0F7-4EA3-AB6D-09D55770B7B8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43021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6DC0C-D0FB-4F73-AE34-3353655D6600}" type="datetime1">
              <a:rPr lang="en-GB" smtClean="0"/>
              <a:pPr/>
              <a:t>29/12/2021</a:t>
            </a:fld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8B78A-F0F7-4EA3-AB6D-09D55770B7B8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6037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1219200"/>
            <a:ext cx="9144000" cy="2229395"/>
          </a:xfrm>
          <a:prstGeom prst="rect">
            <a:avLst/>
          </a:prstGeom>
          <a:solidFill>
            <a:schemeClr val="accent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65125" y="1332411"/>
            <a:ext cx="8265069" cy="2002972"/>
          </a:xfrm>
        </p:spPr>
        <p:txBody>
          <a:bodyPr bIns="45720"/>
          <a:lstStyle>
            <a:lvl1pPr>
              <a:defRPr sz="3600"/>
            </a:lvl1pPr>
          </a:lstStyle>
          <a:p>
            <a:pPr lvl="0"/>
            <a:r>
              <a:rPr lang="en-GB" noProof="0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65124" y="3563698"/>
            <a:ext cx="8413751" cy="1416050"/>
          </a:xfrm>
        </p:spPr>
        <p:txBody>
          <a:bodyPr/>
          <a:lstStyle>
            <a:lvl1pPr marL="0" indent="0">
              <a:buFontTx/>
              <a:buNone/>
              <a:defRPr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GB" noProof="0" dirty="0"/>
              <a:t>Click to edit Master subtitle style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8778875" y="1219200"/>
            <a:ext cx="365125" cy="222939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 userDrawn="1"/>
        </p:nvSpPr>
        <p:spPr>
          <a:xfrm>
            <a:off x="-1" y="6674631"/>
            <a:ext cx="5512527" cy="18336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10" descr="LILLY_LOGO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145940" y="6063613"/>
            <a:ext cx="633977" cy="345152"/>
          </a:xfrm>
          <a:prstGeom prst="rect">
            <a:avLst/>
          </a:prstGeom>
        </p:spPr>
      </p:pic>
      <p:sp>
        <p:nvSpPr>
          <p:cNvPr id="12" name="Subtitle 2"/>
          <p:cNvSpPr txBox="1">
            <a:spLocks/>
          </p:cNvSpPr>
          <p:nvPr userDrawn="1"/>
        </p:nvSpPr>
        <p:spPr>
          <a:xfrm>
            <a:off x="965200" y="5870051"/>
            <a:ext cx="7088621" cy="53236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r">
              <a:spcBef>
                <a:spcPct val="20000"/>
              </a:spcBef>
              <a:buFont typeface="Arial"/>
              <a:buNone/>
              <a:defRPr/>
            </a:pPr>
            <a:r>
              <a:rPr lang="en-US" sz="1100" b="1" dirty="0"/>
              <a:t>Supported by Eli Lilly and Company.</a:t>
            </a:r>
          </a:p>
          <a:p>
            <a:pPr algn="r">
              <a:spcBef>
                <a:spcPct val="20000"/>
              </a:spcBef>
              <a:buFont typeface="Arial"/>
              <a:buNone/>
              <a:defRPr/>
            </a:pPr>
            <a:r>
              <a:rPr lang="en-US" sz="1000" dirty="0">
                <a:solidFill>
                  <a:srgbClr val="363636"/>
                </a:solidFill>
              </a:rPr>
              <a:t> Eli Lilly and Company has not influenced the content of this publication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33" r="21933" b="24601"/>
          <a:stretch/>
        </p:blipFill>
        <p:spPr>
          <a:xfrm>
            <a:off x="313531" y="5803900"/>
            <a:ext cx="520578" cy="65413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401"/>
          <a:stretch/>
        </p:blipFill>
        <p:spPr>
          <a:xfrm>
            <a:off x="854373" y="5980433"/>
            <a:ext cx="1500059" cy="218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7680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18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0"/>
              </a:spcBef>
              <a:spcAft>
                <a:spcPts val="400"/>
              </a:spcAft>
              <a:defRPr sz="1600"/>
            </a:lvl1pPr>
            <a:lvl2pPr>
              <a:spcBef>
                <a:spcPts val="0"/>
              </a:spcBef>
              <a:spcAft>
                <a:spcPts val="400"/>
              </a:spcAft>
              <a:defRPr sz="1600"/>
            </a:lvl2pPr>
            <a:lvl3pPr>
              <a:spcBef>
                <a:spcPts val="0"/>
              </a:spcBef>
              <a:spcAft>
                <a:spcPts val="400"/>
              </a:spcAft>
              <a:defRPr sz="1600"/>
            </a:lvl3pPr>
            <a:lvl4pPr>
              <a:spcBef>
                <a:spcPts val="0"/>
              </a:spcBef>
              <a:spcAft>
                <a:spcPts val="400"/>
              </a:spcAft>
              <a:defRPr sz="1600"/>
            </a:lvl4pPr>
            <a:lvl5pPr>
              <a:spcBef>
                <a:spcPts val="0"/>
              </a:spcBef>
              <a:spcAft>
                <a:spcPts val="400"/>
              </a:spcAft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65125" y="6096000"/>
            <a:ext cx="4130675" cy="487363"/>
          </a:xfrm>
        </p:spPr>
        <p:txBody>
          <a:bodyPr tIns="0" bIns="0" anchor="b"/>
          <a:lstStyle>
            <a:lvl1pPr marL="0" indent="0">
              <a:buNone/>
              <a:defRPr sz="1200"/>
            </a:lvl1pPr>
          </a:lstStyle>
          <a:p>
            <a:r>
              <a:rPr lang="en-GB" sz="1200" dirty="0"/>
              <a:t>Footnote text left aligned (Arial 12pt roman, black)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4648200" y="6096000"/>
            <a:ext cx="4130675" cy="487363"/>
          </a:xfrm>
        </p:spPr>
        <p:txBody>
          <a:bodyPr tIns="0" bIns="0" anchor="b"/>
          <a:lstStyle>
            <a:lvl1pPr marL="0" indent="0" algn="r">
              <a:buNone/>
              <a:defRPr sz="1200" baseline="0"/>
            </a:lvl1pPr>
          </a:lstStyle>
          <a:p>
            <a:r>
              <a:rPr lang="en-GB" sz="1200" dirty="0"/>
              <a:t>Reference text right aligned (Arial 12pt roman, black)</a:t>
            </a:r>
          </a:p>
        </p:txBody>
      </p:sp>
    </p:spTree>
    <p:extLst>
      <p:ext uri="{BB962C8B-B14F-4D97-AF65-F5344CB8AC3E}">
        <p14:creationId xmlns:p14="http://schemas.microsoft.com/office/powerpoint/2010/main" val="37099508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18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65125" y="6096000"/>
            <a:ext cx="4130675" cy="487363"/>
          </a:xfrm>
        </p:spPr>
        <p:txBody>
          <a:bodyPr tIns="0" bIns="0" anchor="b"/>
          <a:lstStyle>
            <a:lvl1pPr marL="0" indent="0">
              <a:buNone/>
              <a:defRPr sz="1200"/>
            </a:lvl1pPr>
          </a:lstStyle>
          <a:p>
            <a:r>
              <a:rPr lang="en-GB" sz="1200" dirty="0"/>
              <a:t>Footnote text left aligned (Arial 12pt roman, black)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4648200" y="6096000"/>
            <a:ext cx="4130675" cy="487363"/>
          </a:xfrm>
        </p:spPr>
        <p:txBody>
          <a:bodyPr tIns="0" bIns="0" anchor="b"/>
          <a:lstStyle>
            <a:lvl1pPr marL="0" indent="0" algn="r">
              <a:buNone/>
              <a:defRPr sz="1200" baseline="0"/>
            </a:lvl1pPr>
          </a:lstStyle>
          <a:p>
            <a:r>
              <a:rPr lang="en-GB" sz="1200" dirty="0"/>
              <a:t>Reference text right aligned (Arial 12pt roman, black)</a:t>
            </a:r>
          </a:p>
        </p:txBody>
      </p:sp>
    </p:spTree>
    <p:extLst>
      <p:ext uri="{BB962C8B-B14F-4D97-AF65-F5344CB8AC3E}">
        <p14:creationId xmlns:p14="http://schemas.microsoft.com/office/powerpoint/2010/main" val="35327564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8778875" y="0"/>
            <a:ext cx="365125" cy="11669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 userDrawn="1"/>
        </p:nvSpPr>
        <p:spPr>
          <a:xfrm>
            <a:off x="0" y="6705600"/>
            <a:ext cx="4581524" cy="152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29559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18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5124" y="1447800"/>
            <a:ext cx="4130676" cy="4500154"/>
          </a:xfrm>
        </p:spPr>
        <p:txBody>
          <a:bodyPr/>
          <a:lstStyle>
            <a:lvl1pPr>
              <a:spcBef>
                <a:spcPts val="0"/>
              </a:spcBef>
              <a:spcAft>
                <a:spcPts val="400"/>
              </a:spcAft>
              <a:defRPr sz="1600"/>
            </a:lvl1pPr>
            <a:lvl2pPr>
              <a:spcBef>
                <a:spcPts val="0"/>
              </a:spcBef>
              <a:spcAft>
                <a:spcPts val="400"/>
              </a:spcAft>
              <a:defRPr sz="1600"/>
            </a:lvl2pPr>
            <a:lvl3pPr>
              <a:spcBef>
                <a:spcPts val="0"/>
              </a:spcBef>
              <a:spcAft>
                <a:spcPts val="400"/>
              </a:spcAft>
              <a:defRPr sz="1600"/>
            </a:lvl3pPr>
            <a:lvl4pPr>
              <a:spcBef>
                <a:spcPts val="0"/>
              </a:spcBef>
              <a:spcAft>
                <a:spcPts val="400"/>
              </a:spcAft>
              <a:defRPr sz="1600"/>
            </a:lvl4pPr>
            <a:lvl5pPr>
              <a:spcBef>
                <a:spcPts val="0"/>
              </a:spcBef>
              <a:spcAft>
                <a:spcPts val="400"/>
              </a:spcAft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4130675" cy="4500154"/>
          </a:xfrm>
        </p:spPr>
        <p:txBody>
          <a:bodyPr/>
          <a:lstStyle>
            <a:lvl1pPr>
              <a:spcBef>
                <a:spcPts val="0"/>
              </a:spcBef>
              <a:spcAft>
                <a:spcPts val="400"/>
              </a:spcAft>
              <a:defRPr sz="1600"/>
            </a:lvl1pPr>
            <a:lvl2pPr>
              <a:spcBef>
                <a:spcPts val="0"/>
              </a:spcBef>
              <a:spcAft>
                <a:spcPts val="400"/>
              </a:spcAft>
              <a:defRPr sz="1600"/>
            </a:lvl2pPr>
            <a:lvl3pPr>
              <a:spcBef>
                <a:spcPts val="0"/>
              </a:spcBef>
              <a:spcAft>
                <a:spcPts val="400"/>
              </a:spcAft>
              <a:defRPr sz="1600"/>
            </a:lvl3pPr>
            <a:lvl4pPr>
              <a:spcBef>
                <a:spcPts val="0"/>
              </a:spcBef>
              <a:spcAft>
                <a:spcPts val="400"/>
              </a:spcAft>
              <a:defRPr sz="1600"/>
            </a:lvl4pPr>
            <a:lvl5pPr>
              <a:spcBef>
                <a:spcPts val="0"/>
              </a:spcBef>
              <a:spcAft>
                <a:spcPts val="400"/>
              </a:spcAft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65125" y="6096000"/>
            <a:ext cx="4130675" cy="487363"/>
          </a:xfrm>
        </p:spPr>
        <p:txBody>
          <a:bodyPr tIns="0" bIns="0" anchor="b"/>
          <a:lstStyle>
            <a:lvl1pPr marL="0" indent="0">
              <a:buNone/>
              <a:defRPr sz="1200"/>
            </a:lvl1pPr>
          </a:lstStyle>
          <a:p>
            <a:r>
              <a:rPr lang="en-GB" sz="1200" dirty="0"/>
              <a:t>Footnote text left aligned (Arial 12pt roman, black)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4648200" y="6096000"/>
            <a:ext cx="4130675" cy="487363"/>
          </a:xfrm>
        </p:spPr>
        <p:txBody>
          <a:bodyPr tIns="0" bIns="0" anchor="b"/>
          <a:lstStyle>
            <a:lvl1pPr marL="0" indent="0" algn="r">
              <a:buNone/>
              <a:defRPr sz="1200" baseline="0"/>
            </a:lvl1pPr>
          </a:lstStyle>
          <a:p>
            <a:r>
              <a:rPr lang="en-GB" sz="1200" dirty="0"/>
              <a:t>Reference text right aligned (Arial 12pt roman, black)</a:t>
            </a:r>
          </a:p>
        </p:txBody>
      </p:sp>
    </p:spTree>
    <p:extLst>
      <p:ext uri="{BB962C8B-B14F-4D97-AF65-F5344CB8AC3E}">
        <p14:creationId xmlns:p14="http://schemas.microsoft.com/office/powerpoint/2010/main" val="1509137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18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239072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571603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0"/>
              </a:spcBef>
              <a:spcAft>
                <a:spcPts val="400"/>
              </a:spcAft>
              <a:defRPr/>
            </a:lvl1pPr>
            <a:lvl2pPr>
              <a:spcBef>
                <a:spcPts val="0"/>
              </a:spcBef>
              <a:spcAft>
                <a:spcPts val="400"/>
              </a:spcAft>
              <a:defRPr/>
            </a:lvl2pPr>
            <a:lvl3pPr>
              <a:spcBef>
                <a:spcPts val="0"/>
              </a:spcBef>
              <a:spcAft>
                <a:spcPts val="400"/>
              </a:spcAft>
              <a:defRPr/>
            </a:lvl3pPr>
            <a:lvl4pPr>
              <a:spcBef>
                <a:spcPts val="0"/>
              </a:spcBef>
              <a:spcAft>
                <a:spcPts val="400"/>
              </a:spcAft>
              <a:defRPr/>
            </a:lvl4pPr>
            <a:lvl5pPr>
              <a:spcBef>
                <a:spcPts val="0"/>
              </a:spcBef>
              <a:spcAft>
                <a:spcPts val="400"/>
              </a:spcAft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65125" y="6096000"/>
            <a:ext cx="4130675" cy="487363"/>
          </a:xfrm>
        </p:spPr>
        <p:txBody>
          <a:bodyPr tIns="0" bIns="0" anchor="b"/>
          <a:lstStyle>
            <a:lvl1pPr marL="0" indent="0">
              <a:buNone/>
              <a:defRPr sz="1200"/>
            </a:lvl1pPr>
          </a:lstStyle>
          <a:p>
            <a:r>
              <a:rPr lang="en-GB" sz="1200" dirty="0"/>
              <a:t>Footnote text left aligned (Arial 12pt roman, black)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4648200" y="6096000"/>
            <a:ext cx="4130675" cy="487363"/>
          </a:xfrm>
        </p:spPr>
        <p:txBody>
          <a:bodyPr tIns="0" bIns="0" anchor="b"/>
          <a:lstStyle>
            <a:lvl1pPr marL="0" indent="0" algn="r">
              <a:buNone/>
              <a:defRPr sz="1200" baseline="0"/>
            </a:lvl1pPr>
          </a:lstStyle>
          <a:p>
            <a:r>
              <a:rPr lang="en-GB" sz="1200" dirty="0"/>
              <a:t>Reference text right aligned (Arial 12pt roman, black)</a:t>
            </a:r>
          </a:p>
        </p:txBody>
      </p:sp>
    </p:spTree>
    <p:extLst>
      <p:ext uri="{BB962C8B-B14F-4D97-AF65-F5344CB8AC3E}">
        <p14:creationId xmlns:p14="http://schemas.microsoft.com/office/powerpoint/2010/main" val="1075993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72D17-E91F-4F2F-8272-8D616189B09D}" type="datetime1">
              <a:rPr lang="en-GB" smtClean="0"/>
              <a:pPr/>
              <a:t>29/12/2021</a:t>
            </a:fld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8B78A-F0F7-4EA3-AB6D-09D55770B7B8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4789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65125" y="6096000"/>
            <a:ext cx="4130675" cy="487363"/>
          </a:xfrm>
        </p:spPr>
        <p:txBody>
          <a:bodyPr tIns="0" bIns="0" anchor="b"/>
          <a:lstStyle>
            <a:lvl1pPr marL="0" indent="0">
              <a:buNone/>
              <a:defRPr sz="1200"/>
            </a:lvl1pPr>
          </a:lstStyle>
          <a:p>
            <a:r>
              <a:rPr lang="en-GB" sz="1200" dirty="0"/>
              <a:t>Footnote text left aligned (Arial 12pt roman, black)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4648200" y="6096000"/>
            <a:ext cx="4130675" cy="487363"/>
          </a:xfrm>
        </p:spPr>
        <p:txBody>
          <a:bodyPr tIns="0" bIns="0" anchor="b"/>
          <a:lstStyle>
            <a:lvl1pPr marL="0" indent="0" algn="r">
              <a:buNone/>
              <a:defRPr sz="1200" baseline="0"/>
            </a:lvl1pPr>
          </a:lstStyle>
          <a:p>
            <a:r>
              <a:rPr lang="en-GB" sz="1200" dirty="0"/>
              <a:t>Reference text right aligned (Arial 12pt roman, black)</a:t>
            </a:r>
          </a:p>
        </p:txBody>
      </p:sp>
    </p:spTree>
    <p:extLst>
      <p:ext uri="{BB962C8B-B14F-4D97-AF65-F5344CB8AC3E}">
        <p14:creationId xmlns:p14="http://schemas.microsoft.com/office/powerpoint/2010/main" val="7863144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5124" y="1447800"/>
            <a:ext cx="4130676" cy="4500154"/>
          </a:xfrm>
        </p:spPr>
        <p:txBody>
          <a:bodyPr/>
          <a:lstStyle>
            <a:lvl1pPr>
              <a:spcBef>
                <a:spcPts val="0"/>
              </a:spcBef>
              <a:spcAft>
                <a:spcPts val="400"/>
              </a:spcAft>
              <a:defRPr sz="1800"/>
            </a:lvl1pPr>
            <a:lvl2pPr>
              <a:spcBef>
                <a:spcPts val="0"/>
              </a:spcBef>
              <a:spcAft>
                <a:spcPts val="400"/>
              </a:spcAft>
              <a:defRPr sz="1800"/>
            </a:lvl2pPr>
            <a:lvl3pPr>
              <a:spcBef>
                <a:spcPts val="0"/>
              </a:spcBef>
              <a:spcAft>
                <a:spcPts val="400"/>
              </a:spcAft>
              <a:defRPr sz="1800"/>
            </a:lvl3pPr>
            <a:lvl4pPr>
              <a:spcBef>
                <a:spcPts val="0"/>
              </a:spcBef>
              <a:spcAft>
                <a:spcPts val="400"/>
              </a:spcAft>
              <a:defRPr sz="1800"/>
            </a:lvl4pPr>
            <a:lvl5pPr>
              <a:spcBef>
                <a:spcPts val="0"/>
              </a:spcBef>
              <a:spcAft>
                <a:spcPts val="400"/>
              </a:spcAft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4130675" cy="4500154"/>
          </a:xfrm>
        </p:spPr>
        <p:txBody>
          <a:bodyPr/>
          <a:lstStyle>
            <a:lvl1pPr>
              <a:spcBef>
                <a:spcPts val="0"/>
              </a:spcBef>
              <a:spcAft>
                <a:spcPts val="400"/>
              </a:spcAft>
              <a:defRPr sz="1800"/>
            </a:lvl1pPr>
            <a:lvl2pPr>
              <a:spcBef>
                <a:spcPts val="0"/>
              </a:spcBef>
              <a:spcAft>
                <a:spcPts val="400"/>
              </a:spcAft>
              <a:defRPr sz="1800"/>
            </a:lvl2pPr>
            <a:lvl3pPr>
              <a:spcBef>
                <a:spcPts val="0"/>
              </a:spcBef>
              <a:spcAft>
                <a:spcPts val="400"/>
              </a:spcAft>
              <a:defRPr sz="1800"/>
            </a:lvl3pPr>
            <a:lvl4pPr>
              <a:spcBef>
                <a:spcPts val="0"/>
              </a:spcBef>
              <a:spcAft>
                <a:spcPts val="400"/>
              </a:spcAft>
              <a:defRPr sz="1800"/>
            </a:lvl4pPr>
            <a:lvl5pPr>
              <a:spcBef>
                <a:spcPts val="0"/>
              </a:spcBef>
              <a:spcAft>
                <a:spcPts val="400"/>
              </a:spcAft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65125" y="6096000"/>
            <a:ext cx="4130675" cy="487363"/>
          </a:xfrm>
        </p:spPr>
        <p:txBody>
          <a:bodyPr tIns="0" bIns="0" anchor="b"/>
          <a:lstStyle>
            <a:lvl1pPr marL="0" indent="0">
              <a:buNone/>
              <a:defRPr sz="1200"/>
            </a:lvl1pPr>
          </a:lstStyle>
          <a:p>
            <a:r>
              <a:rPr lang="en-GB" sz="1200" dirty="0"/>
              <a:t>Footnote text left aligned (Arial 12pt roman, black)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4648200" y="6096000"/>
            <a:ext cx="4130675" cy="487363"/>
          </a:xfrm>
        </p:spPr>
        <p:txBody>
          <a:bodyPr tIns="0" bIns="0" anchor="b"/>
          <a:lstStyle>
            <a:lvl1pPr marL="0" indent="0" algn="r">
              <a:buNone/>
              <a:defRPr sz="1200" baseline="0"/>
            </a:lvl1pPr>
          </a:lstStyle>
          <a:p>
            <a:r>
              <a:rPr lang="en-GB" sz="1200" dirty="0"/>
              <a:t>Reference text right aligned (Arial 12pt roman, black)</a:t>
            </a:r>
          </a:p>
        </p:txBody>
      </p:sp>
    </p:spTree>
    <p:extLst>
      <p:ext uri="{BB962C8B-B14F-4D97-AF65-F5344CB8AC3E}">
        <p14:creationId xmlns:p14="http://schemas.microsoft.com/office/powerpoint/2010/main" val="19195100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1"/>
            <a:ext cx="9144000" cy="14742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363636"/>
              </a:solidFill>
            </a:endParaRPr>
          </a:p>
        </p:txBody>
      </p:sp>
      <p:pic>
        <p:nvPicPr>
          <p:cNvPr id="7" name="Picture 6" descr="LILLY_LOGO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145940" y="6368413"/>
            <a:ext cx="633977" cy="345152"/>
          </a:xfrm>
          <a:prstGeom prst="rect">
            <a:avLst/>
          </a:prstGeom>
        </p:spPr>
      </p:pic>
      <p:sp>
        <p:nvSpPr>
          <p:cNvPr id="8" name="Subtitle 2"/>
          <p:cNvSpPr txBox="1">
            <a:spLocks/>
          </p:cNvSpPr>
          <p:nvPr userDrawn="1"/>
        </p:nvSpPr>
        <p:spPr>
          <a:xfrm>
            <a:off x="965200" y="6174851"/>
            <a:ext cx="7088621" cy="53236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r">
              <a:spcBef>
                <a:spcPct val="20000"/>
              </a:spcBef>
              <a:buFont typeface="Arial"/>
              <a:buNone/>
              <a:defRPr/>
            </a:pPr>
            <a:r>
              <a:rPr lang="en-US" sz="1100" b="1" dirty="0"/>
              <a:t>Supported by Eli Lilly and Company.</a:t>
            </a:r>
          </a:p>
          <a:p>
            <a:pPr algn="r">
              <a:spcBef>
                <a:spcPct val="20000"/>
              </a:spcBef>
              <a:buFont typeface="Arial"/>
              <a:buNone/>
              <a:defRPr/>
            </a:pPr>
            <a:r>
              <a:rPr lang="en-US" sz="1000" dirty="0">
                <a:solidFill>
                  <a:srgbClr val="363636"/>
                </a:solidFill>
              </a:rPr>
              <a:t> Eli Lilly and Company has not influenced the content of this publication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33" r="21933" b="24601"/>
          <a:stretch/>
        </p:blipFill>
        <p:spPr>
          <a:xfrm>
            <a:off x="313531" y="6108700"/>
            <a:ext cx="520578" cy="65413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401"/>
          <a:stretch/>
        </p:blipFill>
        <p:spPr>
          <a:xfrm>
            <a:off x="854373" y="6285233"/>
            <a:ext cx="1500059" cy="218903"/>
          </a:xfrm>
          <a:prstGeom prst="rect">
            <a:avLst/>
          </a:prstGeom>
        </p:spPr>
      </p:pic>
      <p:cxnSp>
        <p:nvCxnSpPr>
          <p:cNvPr id="11" name="Straight Connector 10"/>
          <p:cNvCxnSpPr/>
          <p:nvPr userDrawn="1"/>
        </p:nvCxnSpPr>
        <p:spPr>
          <a:xfrm>
            <a:off x="0" y="6019800"/>
            <a:ext cx="9144000" cy="0"/>
          </a:xfrm>
          <a:prstGeom prst="line">
            <a:avLst/>
          </a:prstGeom>
          <a:ln w="28575">
            <a:solidFill>
              <a:srgbClr val="B60D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>
            <a:off x="0" y="1474220"/>
            <a:ext cx="9144000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4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365124" y="165101"/>
            <a:ext cx="8413751" cy="1206500"/>
          </a:xfrm>
        </p:spPr>
        <p:txBody>
          <a:bodyPr bIns="45720"/>
          <a:lstStyle>
            <a:lvl1pPr algn="l">
              <a:defRPr sz="36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GI SLIDE DECK 2017</a:t>
            </a:r>
            <a:br>
              <a:rPr lang="en-US" dirty="0"/>
            </a:br>
            <a:r>
              <a:rPr lang="en-US" sz="2800" b="0" dirty="0"/>
              <a:t>Selected abstracts from:</a:t>
            </a:r>
            <a:endParaRPr lang="en-GB" noProof="0" dirty="0"/>
          </a:p>
        </p:txBody>
      </p:sp>
      <p:sp>
        <p:nvSpPr>
          <p:cNvPr id="4" name="Rectangle 3"/>
          <p:cNvSpPr/>
          <p:nvPr userDrawn="1"/>
        </p:nvSpPr>
        <p:spPr>
          <a:xfrm>
            <a:off x="1608719" y="1692096"/>
            <a:ext cx="590261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ESMO 2017 CONGRESS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0" kern="1200" dirty="0">
                <a:solidFill>
                  <a:schemeClr val="tx2"/>
                </a:solidFill>
                <a:effectLst/>
                <a:latin typeface="Arial"/>
                <a:ea typeface="+mn-ea"/>
                <a:cs typeface="Arial"/>
              </a:rPr>
              <a:t>8–12 September 2017 | </a:t>
            </a:r>
            <a:r>
              <a:rPr lang="en-US" sz="2000" b="0" kern="1200" baseline="0" dirty="0">
                <a:solidFill>
                  <a:schemeClr val="tx2"/>
                </a:solidFill>
                <a:effectLst/>
                <a:latin typeface="Arial"/>
                <a:ea typeface="+mn-ea"/>
                <a:cs typeface="Arial"/>
              </a:rPr>
              <a:t>Madrid, Spain</a:t>
            </a:r>
            <a:endParaRPr lang="en-US" sz="2000" b="0" kern="1200" dirty="0">
              <a:solidFill>
                <a:schemeClr val="tx2"/>
              </a:solidFill>
              <a:effectLst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1363756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0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0"/>
              </a:spcBef>
              <a:spcAft>
                <a:spcPts val="400"/>
              </a:spcAft>
              <a:defRPr sz="1600"/>
            </a:lvl1pPr>
            <a:lvl2pPr>
              <a:spcBef>
                <a:spcPts val="0"/>
              </a:spcBef>
              <a:spcAft>
                <a:spcPts val="400"/>
              </a:spcAft>
              <a:defRPr sz="1600"/>
            </a:lvl2pPr>
            <a:lvl3pPr>
              <a:spcBef>
                <a:spcPts val="0"/>
              </a:spcBef>
              <a:spcAft>
                <a:spcPts val="400"/>
              </a:spcAft>
              <a:defRPr sz="1600"/>
            </a:lvl3pPr>
            <a:lvl4pPr>
              <a:spcBef>
                <a:spcPts val="0"/>
              </a:spcBef>
              <a:spcAft>
                <a:spcPts val="400"/>
              </a:spcAft>
              <a:defRPr sz="1600"/>
            </a:lvl4pPr>
            <a:lvl5pPr>
              <a:spcBef>
                <a:spcPts val="0"/>
              </a:spcBef>
              <a:spcAft>
                <a:spcPts val="400"/>
              </a:spcAft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65125" y="6096000"/>
            <a:ext cx="4130675" cy="487363"/>
          </a:xfrm>
        </p:spPr>
        <p:txBody>
          <a:bodyPr tIns="0" bIns="0" anchor="b"/>
          <a:lstStyle>
            <a:lvl1pPr marL="0" indent="0">
              <a:buNone/>
              <a:defRPr sz="1200"/>
            </a:lvl1pPr>
          </a:lstStyle>
          <a:p>
            <a:r>
              <a:rPr lang="en-GB" sz="1200" dirty="0"/>
              <a:t>Footnote text left aligned (Arial 12pt roman, black)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4648200" y="6096000"/>
            <a:ext cx="4130675" cy="487363"/>
          </a:xfrm>
        </p:spPr>
        <p:txBody>
          <a:bodyPr tIns="0" bIns="0" anchor="b"/>
          <a:lstStyle>
            <a:lvl1pPr marL="0" indent="0" algn="r">
              <a:buNone/>
              <a:defRPr sz="1200" baseline="0"/>
            </a:lvl1pPr>
          </a:lstStyle>
          <a:p>
            <a:r>
              <a:rPr lang="en-GB" sz="1200" dirty="0"/>
              <a:t>Reference text right aligned (Arial 12pt roman, black)</a:t>
            </a:r>
          </a:p>
        </p:txBody>
      </p:sp>
    </p:spTree>
    <p:extLst>
      <p:ext uri="{BB962C8B-B14F-4D97-AF65-F5344CB8AC3E}">
        <p14:creationId xmlns:p14="http://schemas.microsoft.com/office/powerpoint/2010/main" val="199808103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0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65125" y="6096000"/>
            <a:ext cx="4130675" cy="487363"/>
          </a:xfrm>
        </p:spPr>
        <p:txBody>
          <a:bodyPr tIns="0" bIns="0" anchor="b"/>
          <a:lstStyle>
            <a:lvl1pPr marL="0" indent="0">
              <a:buNone/>
              <a:defRPr sz="1200"/>
            </a:lvl1pPr>
          </a:lstStyle>
          <a:p>
            <a:r>
              <a:rPr lang="en-GB" sz="1200" dirty="0"/>
              <a:t>Footnote text left aligned (Arial 12pt roman, black)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4648200" y="6096000"/>
            <a:ext cx="4130675" cy="487363"/>
          </a:xfrm>
        </p:spPr>
        <p:txBody>
          <a:bodyPr tIns="0" bIns="0" anchor="b"/>
          <a:lstStyle>
            <a:lvl1pPr marL="0" indent="0" algn="r">
              <a:buNone/>
              <a:defRPr sz="1200" baseline="0"/>
            </a:lvl1pPr>
          </a:lstStyle>
          <a:p>
            <a:r>
              <a:rPr lang="en-GB" sz="1200" dirty="0"/>
              <a:t>Reference text right aligned (Arial 12pt roman, black)</a:t>
            </a:r>
          </a:p>
        </p:txBody>
      </p:sp>
    </p:spTree>
    <p:extLst>
      <p:ext uri="{BB962C8B-B14F-4D97-AF65-F5344CB8AC3E}">
        <p14:creationId xmlns:p14="http://schemas.microsoft.com/office/powerpoint/2010/main" val="56350604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0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5124" y="1447800"/>
            <a:ext cx="4130676" cy="4500154"/>
          </a:xfrm>
        </p:spPr>
        <p:txBody>
          <a:bodyPr/>
          <a:lstStyle>
            <a:lvl1pPr>
              <a:spcBef>
                <a:spcPts val="0"/>
              </a:spcBef>
              <a:spcAft>
                <a:spcPts val="400"/>
              </a:spcAft>
              <a:defRPr sz="1600"/>
            </a:lvl1pPr>
            <a:lvl2pPr>
              <a:spcBef>
                <a:spcPts val="0"/>
              </a:spcBef>
              <a:spcAft>
                <a:spcPts val="400"/>
              </a:spcAft>
              <a:defRPr sz="1600"/>
            </a:lvl2pPr>
            <a:lvl3pPr>
              <a:spcBef>
                <a:spcPts val="0"/>
              </a:spcBef>
              <a:spcAft>
                <a:spcPts val="400"/>
              </a:spcAft>
              <a:defRPr sz="1600"/>
            </a:lvl3pPr>
            <a:lvl4pPr>
              <a:spcBef>
                <a:spcPts val="0"/>
              </a:spcBef>
              <a:spcAft>
                <a:spcPts val="400"/>
              </a:spcAft>
              <a:defRPr sz="1600"/>
            </a:lvl4pPr>
            <a:lvl5pPr>
              <a:spcBef>
                <a:spcPts val="0"/>
              </a:spcBef>
              <a:spcAft>
                <a:spcPts val="400"/>
              </a:spcAft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4130675" cy="4500154"/>
          </a:xfrm>
        </p:spPr>
        <p:txBody>
          <a:bodyPr/>
          <a:lstStyle>
            <a:lvl1pPr>
              <a:spcBef>
                <a:spcPts val="0"/>
              </a:spcBef>
              <a:spcAft>
                <a:spcPts val="400"/>
              </a:spcAft>
              <a:defRPr sz="1600"/>
            </a:lvl1pPr>
            <a:lvl2pPr>
              <a:spcBef>
                <a:spcPts val="0"/>
              </a:spcBef>
              <a:spcAft>
                <a:spcPts val="400"/>
              </a:spcAft>
              <a:defRPr sz="1600"/>
            </a:lvl2pPr>
            <a:lvl3pPr>
              <a:spcBef>
                <a:spcPts val="0"/>
              </a:spcBef>
              <a:spcAft>
                <a:spcPts val="400"/>
              </a:spcAft>
              <a:defRPr sz="1600"/>
            </a:lvl3pPr>
            <a:lvl4pPr>
              <a:spcBef>
                <a:spcPts val="0"/>
              </a:spcBef>
              <a:spcAft>
                <a:spcPts val="400"/>
              </a:spcAft>
              <a:defRPr sz="1600"/>
            </a:lvl4pPr>
            <a:lvl5pPr>
              <a:spcBef>
                <a:spcPts val="0"/>
              </a:spcBef>
              <a:spcAft>
                <a:spcPts val="400"/>
              </a:spcAft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65125" y="6096000"/>
            <a:ext cx="4130675" cy="487363"/>
          </a:xfrm>
        </p:spPr>
        <p:txBody>
          <a:bodyPr tIns="0" bIns="0" anchor="b"/>
          <a:lstStyle>
            <a:lvl1pPr marL="0" indent="0">
              <a:buNone/>
              <a:defRPr sz="1200"/>
            </a:lvl1pPr>
          </a:lstStyle>
          <a:p>
            <a:r>
              <a:rPr lang="en-GB" sz="1200" dirty="0"/>
              <a:t>Footnote text left aligned (Arial 12pt roman, black)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4648200" y="6096000"/>
            <a:ext cx="4130675" cy="487363"/>
          </a:xfrm>
        </p:spPr>
        <p:txBody>
          <a:bodyPr tIns="0" bIns="0" anchor="b"/>
          <a:lstStyle>
            <a:lvl1pPr marL="0" indent="0" algn="r">
              <a:buNone/>
              <a:defRPr sz="1200" baseline="0"/>
            </a:lvl1pPr>
          </a:lstStyle>
          <a:p>
            <a:r>
              <a:rPr lang="en-GB" sz="1200" dirty="0"/>
              <a:t>Reference text right aligned (Arial 12pt roman, black)</a:t>
            </a:r>
          </a:p>
        </p:txBody>
      </p:sp>
    </p:spTree>
    <p:extLst>
      <p:ext uri="{BB962C8B-B14F-4D97-AF65-F5344CB8AC3E}">
        <p14:creationId xmlns:p14="http://schemas.microsoft.com/office/powerpoint/2010/main" val="159723523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1"/>
            <a:ext cx="9144000" cy="14742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363636"/>
              </a:solidFill>
            </a:endParaRPr>
          </a:p>
        </p:txBody>
      </p:sp>
      <p:pic>
        <p:nvPicPr>
          <p:cNvPr id="7" name="Picture 6" descr="LILLY_LOGO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145940" y="6368413"/>
            <a:ext cx="633977" cy="345152"/>
          </a:xfrm>
          <a:prstGeom prst="rect">
            <a:avLst/>
          </a:prstGeom>
        </p:spPr>
      </p:pic>
      <p:sp>
        <p:nvSpPr>
          <p:cNvPr id="8" name="Subtitle 2"/>
          <p:cNvSpPr txBox="1">
            <a:spLocks/>
          </p:cNvSpPr>
          <p:nvPr userDrawn="1"/>
        </p:nvSpPr>
        <p:spPr>
          <a:xfrm>
            <a:off x="965200" y="6174851"/>
            <a:ext cx="7088621" cy="53236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r">
              <a:spcBef>
                <a:spcPct val="20000"/>
              </a:spcBef>
              <a:buFont typeface="Arial"/>
              <a:buNone/>
              <a:defRPr/>
            </a:pPr>
            <a:r>
              <a:rPr lang="en-US" sz="1100" b="1" dirty="0">
                <a:solidFill>
                  <a:srgbClr val="4D4D4D"/>
                </a:solidFill>
              </a:rPr>
              <a:t>Supported by Eli Lilly and Company.</a:t>
            </a:r>
          </a:p>
          <a:p>
            <a:pPr algn="r">
              <a:spcBef>
                <a:spcPct val="20000"/>
              </a:spcBef>
              <a:buFont typeface="Arial"/>
              <a:buNone/>
              <a:defRPr/>
            </a:pPr>
            <a:r>
              <a:rPr lang="en-US" sz="1000" dirty="0">
                <a:solidFill>
                  <a:srgbClr val="363636"/>
                </a:solidFill>
              </a:rPr>
              <a:t> Eli Lilly and Company has not influenced the content of this publication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33" r="21933" b="24601"/>
          <a:stretch/>
        </p:blipFill>
        <p:spPr>
          <a:xfrm>
            <a:off x="313531" y="6108700"/>
            <a:ext cx="520578" cy="65413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401"/>
          <a:stretch/>
        </p:blipFill>
        <p:spPr>
          <a:xfrm>
            <a:off x="854373" y="6285233"/>
            <a:ext cx="1500059" cy="218903"/>
          </a:xfrm>
          <a:prstGeom prst="rect">
            <a:avLst/>
          </a:prstGeom>
        </p:spPr>
      </p:pic>
      <p:cxnSp>
        <p:nvCxnSpPr>
          <p:cNvPr id="11" name="Straight Connector 10"/>
          <p:cNvCxnSpPr/>
          <p:nvPr userDrawn="1"/>
        </p:nvCxnSpPr>
        <p:spPr>
          <a:xfrm>
            <a:off x="0" y="6019800"/>
            <a:ext cx="9144000" cy="0"/>
          </a:xfrm>
          <a:prstGeom prst="line">
            <a:avLst/>
          </a:prstGeom>
          <a:ln w="28575">
            <a:solidFill>
              <a:srgbClr val="B60D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>
            <a:off x="0" y="1474220"/>
            <a:ext cx="9144000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65124" y="165101"/>
            <a:ext cx="8413751" cy="1206500"/>
          </a:xfrm>
        </p:spPr>
        <p:txBody>
          <a:bodyPr bIns="45720"/>
          <a:lstStyle>
            <a:lvl1pPr algn="l">
              <a:defRPr sz="36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2789017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0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0"/>
              </a:spcBef>
              <a:spcAft>
                <a:spcPts val="400"/>
              </a:spcAft>
              <a:defRPr sz="1600"/>
            </a:lvl1pPr>
            <a:lvl2pPr>
              <a:spcBef>
                <a:spcPts val="0"/>
              </a:spcBef>
              <a:spcAft>
                <a:spcPts val="400"/>
              </a:spcAft>
              <a:defRPr sz="1600"/>
            </a:lvl2pPr>
            <a:lvl3pPr>
              <a:spcBef>
                <a:spcPts val="0"/>
              </a:spcBef>
              <a:spcAft>
                <a:spcPts val="400"/>
              </a:spcAft>
              <a:defRPr sz="1600"/>
            </a:lvl3pPr>
            <a:lvl4pPr>
              <a:spcBef>
                <a:spcPts val="0"/>
              </a:spcBef>
              <a:spcAft>
                <a:spcPts val="400"/>
              </a:spcAft>
              <a:defRPr sz="1600"/>
            </a:lvl4pPr>
            <a:lvl5pPr>
              <a:spcBef>
                <a:spcPts val="0"/>
              </a:spcBef>
              <a:spcAft>
                <a:spcPts val="400"/>
              </a:spcAft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65125" y="6096000"/>
            <a:ext cx="4130675" cy="487363"/>
          </a:xfrm>
        </p:spPr>
        <p:txBody>
          <a:bodyPr tIns="0" bIns="0" anchor="b"/>
          <a:lstStyle>
            <a:lvl1pPr marL="0" indent="0">
              <a:buNone/>
              <a:defRPr sz="1200"/>
            </a:lvl1pPr>
          </a:lstStyle>
          <a:p>
            <a:r>
              <a:rPr lang="en-GB" sz="1200" dirty="0"/>
              <a:t>Footnote text left aligned (Arial 12pt roman, black)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4648200" y="6096000"/>
            <a:ext cx="4130675" cy="487363"/>
          </a:xfrm>
        </p:spPr>
        <p:txBody>
          <a:bodyPr tIns="0" bIns="0" anchor="b"/>
          <a:lstStyle>
            <a:lvl1pPr marL="0" indent="0" algn="r">
              <a:buNone/>
              <a:defRPr sz="1200" baseline="0"/>
            </a:lvl1pPr>
          </a:lstStyle>
          <a:p>
            <a:r>
              <a:rPr lang="en-GB" sz="1200" dirty="0"/>
              <a:t>Reference text right aligned (Arial 12pt roman, black)</a:t>
            </a:r>
          </a:p>
        </p:txBody>
      </p:sp>
    </p:spTree>
    <p:extLst>
      <p:ext uri="{BB962C8B-B14F-4D97-AF65-F5344CB8AC3E}">
        <p14:creationId xmlns:p14="http://schemas.microsoft.com/office/powerpoint/2010/main" val="357543439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0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65125" y="6096000"/>
            <a:ext cx="4130675" cy="487363"/>
          </a:xfrm>
        </p:spPr>
        <p:txBody>
          <a:bodyPr tIns="0" bIns="0" anchor="b"/>
          <a:lstStyle>
            <a:lvl1pPr marL="0" indent="0">
              <a:buNone/>
              <a:defRPr sz="1200"/>
            </a:lvl1pPr>
          </a:lstStyle>
          <a:p>
            <a:r>
              <a:rPr lang="en-GB" sz="1200" dirty="0"/>
              <a:t>Footnote text left aligned (Arial 12pt roman, black)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4648200" y="6096000"/>
            <a:ext cx="4130675" cy="487363"/>
          </a:xfrm>
        </p:spPr>
        <p:txBody>
          <a:bodyPr tIns="0" bIns="0" anchor="b"/>
          <a:lstStyle>
            <a:lvl1pPr marL="0" indent="0" algn="r">
              <a:buNone/>
              <a:defRPr sz="1200" baseline="0"/>
            </a:lvl1pPr>
          </a:lstStyle>
          <a:p>
            <a:r>
              <a:rPr lang="en-GB" sz="1200" dirty="0"/>
              <a:t>Reference text right aligned (Arial 12pt roman, black)</a:t>
            </a:r>
          </a:p>
        </p:txBody>
      </p:sp>
    </p:spTree>
    <p:extLst>
      <p:ext uri="{BB962C8B-B14F-4D97-AF65-F5344CB8AC3E}">
        <p14:creationId xmlns:p14="http://schemas.microsoft.com/office/powerpoint/2010/main" val="45476989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0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5124" y="1447800"/>
            <a:ext cx="4130676" cy="4500154"/>
          </a:xfrm>
        </p:spPr>
        <p:txBody>
          <a:bodyPr/>
          <a:lstStyle>
            <a:lvl1pPr>
              <a:spcBef>
                <a:spcPts val="0"/>
              </a:spcBef>
              <a:spcAft>
                <a:spcPts val="400"/>
              </a:spcAft>
              <a:defRPr sz="1600"/>
            </a:lvl1pPr>
            <a:lvl2pPr>
              <a:spcBef>
                <a:spcPts val="0"/>
              </a:spcBef>
              <a:spcAft>
                <a:spcPts val="400"/>
              </a:spcAft>
              <a:defRPr sz="1600"/>
            </a:lvl2pPr>
            <a:lvl3pPr>
              <a:spcBef>
                <a:spcPts val="0"/>
              </a:spcBef>
              <a:spcAft>
                <a:spcPts val="400"/>
              </a:spcAft>
              <a:defRPr sz="1600"/>
            </a:lvl3pPr>
            <a:lvl4pPr>
              <a:spcBef>
                <a:spcPts val="0"/>
              </a:spcBef>
              <a:spcAft>
                <a:spcPts val="400"/>
              </a:spcAft>
              <a:defRPr sz="1600"/>
            </a:lvl4pPr>
            <a:lvl5pPr>
              <a:spcBef>
                <a:spcPts val="0"/>
              </a:spcBef>
              <a:spcAft>
                <a:spcPts val="400"/>
              </a:spcAft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4130675" cy="4500154"/>
          </a:xfrm>
        </p:spPr>
        <p:txBody>
          <a:bodyPr/>
          <a:lstStyle>
            <a:lvl1pPr>
              <a:spcBef>
                <a:spcPts val="0"/>
              </a:spcBef>
              <a:spcAft>
                <a:spcPts val="400"/>
              </a:spcAft>
              <a:defRPr sz="1600"/>
            </a:lvl1pPr>
            <a:lvl2pPr>
              <a:spcBef>
                <a:spcPts val="0"/>
              </a:spcBef>
              <a:spcAft>
                <a:spcPts val="400"/>
              </a:spcAft>
              <a:defRPr sz="1600"/>
            </a:lvl2pPr>
            <a:lvl3pPr>
              <a:spcBef>
                <a:spcPts val="0"/>
              </a:spcBef>
              <a:spcAft>
                <a:spcPts val="400"/>
              </a:spcAft>
              <a:defRPr sz="1600"/>
            </a:lvl3pPr>
            <a:lvl4pPr>
              <a:spcBef>
                <a:spcPts val="0"/>
              </a:spcBef>
              <a:spcAft>
                <a:spcPts val="400"/>
              </a:spcAft>
              <a:defRPr sz="1600"/>
            </a:lvl4pPr>
            <a:lvl5pPr>
              <a:spcBef>
                <a:spcPts val="0"/>
              </a:spcBef>
              <a:spcAft>
                <a:spcPts val="400"/>
              </a:spcAft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65125" y="6096000"/>
            <a:ext cx="4130675" cy="487363"/>
          </a:xfrm>
        </p:spPr>
        <p:txBody>
          <a:bodyPr tIns="0" bIns="0" anchor="b"/>
          <a:lstStyle>
            <a:lvl1pPr marL="0" indent="0">
              <a:buNone/>
              <a:defRPr sz="1200"/>
            </a:lvl1pPr>
          </a:lstStyle>
          <a:p>
            <a:r>
              <a:rPr lang="en-GB" sz="1200" dirty="0"/>
              <a:t>Footnote text left aligned (Arial 12pt roman, black)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4648200" y="6096000"/>
            <a:ext cx="4130675" cy="487363"/>
          </a:xfrm>
        </p:spPr>
        <p:txBody>
          <a:bodyPr tIns="0" bIns="0" anchor="b"/>
          <a:lstStyle>
            <a:lvl1pPr marL="0" indent="0" algn="r">
              <a:buNone/>
              <a:defRPr sz="1200" baseline="0"/>
            </a:lvl1pPr>
          </a:lstStyle>
          <a:p>
            <a:r>
              <a:rPr lang="en-GB" sz="1200" dirty="0"/>
              <a:t>Reference text right aligned (Arial 12pt roman, black)</a:t>
            </a:r>
          </a:p>
        </p:txBody>
      </p:sp>
    </p:spTree>
    <p:extLst>
      <p:ext uri="{BB962C8B-B14F-4D97-AF65-F5344CB8AC3E}">
        <p14:creationId xmlns:p14="http://schemas.microsoft.com/office/powerpoint/2010/main" val="35836694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54C26-6FC5-456F-BB86-4CA14046A3FC}" type="datetime1">
              <a:rPr lang="en-GB" smtClean="0"/>
              <a:pPr/>
              <a:t>29/12/2021</a:t>
            </a:fld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8B78A-F0F7-4EA3-AB6D-09D55770B7B8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80882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0759F-381C-4772-9673-4C63499C2E9A}" type="datetime1">
              <a:rPr lang="en-GB" smtClean="0"/>
              <a:pPr/>
              <a:t>29/12/2021</a:t>
            </a:fld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8B78A-F0F7-4EA3-AB6D-09D55770B7B8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27310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01E07-1334-4DDD-A252-D0E66FBAD349}" type="datetime1">
              <a:rPr lang="en-GB" smtClean="0"/>
              <a:pPr/>
              <a:t>29/12/2021</a:t>
            </a:fld>
            <a:endParaRPr lang="en-GB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8B78A-F0F7-4EA3-AB6D-09D55770B7B8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40030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0518D-3AE0-4841-A8AA-CE0B8AFB1F42}" type="datetime1">
              <a:rPr lang="en-GB" smtClean="0"/>
              <a:pPr/>
              <a:t>29/12/2021</a:t>
            </a:fld>
            <a:endParaRPr lang="en-GB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8B78A-F0F7-4EA3-AB6D-09D55770B7B8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00703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63D8D-8C78-46EB-B567-F816C47200AE}" type="datetime1">
              <a:rPr lang="en-GB" smtClean="0"/>
              <a:pPr/>
              <a:t>29/12/2021</a:t>
            </a:fld>
            <a:endParaRPr lang="en-GB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8B78A-F0F7-4EA3-AB6D-09D55770B7B8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44980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8B6B0-B554-4C6E-AD55-8CB12FB6E4C9}" type="datetime1">
              <a:rPr lang="en-GB" smtClean="0"/>
              <a:pPr/>
              <a:t>29/12/2021</a:t>
            </a:fld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8B78A-F0F7-4EA3-AB6D-09D55770B7B8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43558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FF757-F50B-440C-AE26-F05545E00803}" type="datetime1">
              <a:rPr lang="en-GB" smtClean="0"/>
              <a:pPr/>
              <a:t>29/12/2021</a:t>
            </a:fld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8B78A-F0F7-4EA3-AB6D-09D55770B7B8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09355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26031B-50E2-4804-B867-A20212604FFB}" type="datetime1">
              <a:rPr lang="en-GB" smtClean="0"/>
              <a:pPr/>
              <a:t>29/12/2021</a:t>
            </a:fld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08B78A-F0F7-4EA3-AB6D-09D55770B7B8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27995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9144000" cy="1166949"/>
          </a:xfrm>
          <a:prstGeom prst="rect">
            <a:avLst/>
          </a:prstGeom>
          <a:solidFill>
            <a:schemeClr val="accent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65124" y="179614"/>
            <a:ext cx="8238945" cy="807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65124" y="1254035"/>
            <a:ext cx="8413751" cy="47461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8778875" y="0"/>
            <a:ext cx="365125" cy="11669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 userDrawn="1"/>
        </p:nvSpPr>
        <p:spPr>
          <a:xfrm>
            <a:off x="0" y="6705600"/>
            <a:ext cx="4581524" cy="152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367447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p:txStyles>
    <p:titleStyle>
      <a:lvl1pPr algn="l" rtl="0" fontAlgn="base">
        <a:spcBef>
          <a:spcPct val="0"/>
        </a:spcBef>
        <a:spcAft>
          <a:spcPct val="0"/>
        </a:spcAft>
        <a:defRPr sz="18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250825" indent="-250825" algn="l" rtl="0" fontAlgn="base">
        <a:spcBef>
          <a:spcPts val="0"/>
        </a:spcBef>
        <a:spcAft>
          <a:spcPts val="400"/>
        </a:spcAft>
        <a:buClr>
          <a:schemeClr val="bg1"/>
        </a:buClr>
        <a:buSzPct val="110000"/>
        <a:buChar char="•"/>
        <a:defRPr sz="1600">
          <a:solidFill>
            <a:srgbClr val="4D4D4D"/>
          </a:solidFill>
          <a:latin typeface="+mn-lt"/>
          <a:ea typeface="+mn-ea"/>
          <a:cs typeface="+mn-cs"/>
        </a:defRPr>
      </a:lvl1pPr>
      <a:lvl2pPr marL="561975" indent="-309563" algn="l" rtl="0" fontAlgn="base">
        <a:spcBef>
          <a:spcPts val="0"/>
        </a:spcBef>
        <a:spcAft>
          <a:spcPts val="400"/>
        </a:spcAft>
        <a:buClr>
          <a:schemeClr val="bg1"/>
        </a:buClr>
        <a:buChar char="–"/>
        <a:defRPr sz="1600">
          <a:solidFill>
            <a:srgbClr val="4D4D4D"/>
          </a:solidFill>
          <a:latin typeface="+mn-lt"/>
          <a:cs typeface="+mn-cs"/>
        </a:defRPr>
      </a:lvl2pPr>
      <a:lvl3pPr marL="812800" indent="-249238" algn="l" rtl="0" fontAlgn="base">
        <a:spcBef>
          <a:spcPts val="0"/>
        </a:spcBef>
        <a:spcAft>
          <a:spcPts val="400"/>
        </a:spcAft>
        <a:buClr>
          <a:schemeClr val="bg1"/>
        </a:buClr>
        <a:buChar char="•"/>
        <a:defRPr sz="1600">
          <a:solidFill>
            <a:srgbClr val="4D4D4D"/>
          </a:solidFill>
          <a:latin typeface="+mn-lt"/>
          <a:cs typeface="+mn-cs"/>
        </a:defRPr>
      </a:lvl3pPr>
      <a:lvl4pPr marL="1101725" indent="-287338" algn="l" rtl="0" fontAlgn="base">
        <a:spcBef>
          <a:spcPts val="0"/>
        </a:spcBef>
        <a:spcAft>
          <a:spcPts val="400"/>
        </a:spcAft>
        <a:buClr>
          <a:schemeClr val="bg1"/>
        </a:buClr>
        <a:buChar char="–"/>
        <a:defRPr sz="1600">
          <a:solidFill>
            <a:srgbClr val="4D4D4D"/>
          </a:solidFill>
          <a:latin typeface="+mn-lt"/>
          <a:cs typeface="+mn-cs"/>
        </a:defRPr>
      </a:lvl4pPr>
      <a:lvl5pPr marL="1390650" indent="-287338" algn="l" rtl="0" fontAlgn="base">
        <a:spcBef>
          <a:spcPts val="0"/>
        </a:spcBef>
        <a:spcAft>
          <a:spcPts val="400"/>
        </a:spcAft>
        <a:buClr>
          <a:schemeClr val="bg1"/>
        </a:buClr>
        <a:buChar char="»"/>
        <a:defRPr sz="1600">
          <a:solidFill>
            <a:srgbClr val="4D4D4D"/>
          </a:solidFill>
          <a:latin typeface="+mn-lt"/>
          <a:cs typeface="+mn-cs"/>
        </a:defRPr>
      </a:lvl5pPr>
      <a:lvl6pPr marL="1847850" indent="-28733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305050" indent="-28733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2762250" indent="-28733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219450" indent="-28733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880">
          <p15:clr>
            <a:srgbClr val="F26B43"/>
          </p15:clr>
        </p15:guide>
        <p15:guide id="2" orient="horz" pos="2160">
          <p15:clr>
            <a:srgbClr val="F26B43"/>
          </p15:clr>
        </p15:guide>
        <p15:guide id="3" pos="230">
          <p15:clr>
            <a:srgbClr val="F26B43"/>
          </p15:clr>
        </p15:guide>
        <p15:guide id="4" pos="5530">
          <p15:clr>
            <a:srgbClr val="F26B43"/>
          </p15:clr>
        </p15:guide>
        <p15:guide id="5" orient="horz" pos="104">
          <p15:clr>
            <a:srgbClr val="F26B43"/>
          </p15:clr>
        </p15:guide>
        <p15:guide id="6" orient="horz" pos="4147">
          <p15:clr>
            <a:srgbClr val="F26B43"/>
          </p15:clr>
        </p15:guide>
        <p15:guide id="7" orient="horz" pos="73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6.xml"/><Relationship Id="rId1" Type="http://schemas.openxmlformats.org/officeDocument/2006/relationships/tags" Target="../tags/tag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6.xml"/><Relationship Id="rId1" Type="http://schemas.openxmlformats.org/officeDocument/2006/relationships/tags" Target="../tags/tag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6.xml"/><Relationship Id="rId1" Type="http://schemas.openxmlformats.org/officeDocument/2006/relationships/tags" Target="../tags/tag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6.xml"/><Relationship Id="rId1" Type="http://schemas.openxmlformats.org/officeDocument/2006/relationships/tags" Target="../tags/tag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6.xml"/><Relationship Id="rId1" Type="http://schemas.openxmlformats.org/officeDocument/2006/relationships/tags" Target="../tags/tag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5.xml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6.xml"/><Relationship Id="rId1" Type="http://schemas.openxmlformats.org/officeDocument/2006/relationships/tags" Target="../tags/tag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6.xml"/><Relationship Id="rId1" Type="http://schemas.openxmlformats.org/officeDocument/2006/relationships/tags" Target="../tags/tag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Bild 5" descr="hintergrund_A4_quer_komplett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1225271" y="2204864"/>
            <a:ext cx="6844311" cy="2825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fr-FR" sz="3200" b="1" dirty="0">
                <a:solidFill>
                  <a:srgbClr val="002060"/>
                </a:solidFill>
              </a:rPr>
              <a:t>Anti-EGFR </a:t>
            </a:r>
            <a:r>
              <a:rPr lang="fr-FR" sz="3200" b="1" dirty="0" err="1">
                <a:solidFill>
                  <a:srgbClr val="002060"/>
                </a:solidFill>
              </a:rPr>
              <a:t>induced</a:t>
            </a:r>
            <a:r>
              <a:rPr lang="fr-FR" sz="3200" b="1" dirty="0">
                <a:solidFill>
                  <a:srgbClr val="002060"/>
                </a:solidFill>
              </a:rPr>
              <a:t> skin </a:t>
            </a:r>
            <a:r>
              <a:rPr lang="fr-FR" sz="3200" b="1" dirty="0" err="1">
                <a:solidFill>
                  <a:srgbClr val="002060"/>
                </a:solidFill>
              </a:rPr>
              <a:t>toxicity</a:t>
            </a:r>
            <a:endParaRPr lang="de-DE" sz="2600" b="1" dirty="0">
              <a:solidFill>
                <a:srgbClr val="C00000"/>
              </a:solidFill>
            </a:endParaRPr>
          </a:p>
          <a:p>
            <a:pPr algn="ctr" eaLnBrk="1" hangingPunct="1">
              <a:lnSpc>
                <a:spcPct val="120000"/>
              </a:lnSpc>
            </a:pPr>
            <a:br>
              <a:rPr lang="en-GB" sz="2000" b="1" dirty="0">
                <a:solidFill>
                  <a:srgbClr val="376092"/>
                </a:solidFill>
              </a:rPr>
            </a:br>
            <a:r>
              <a:rPr lang="en-GB" sz="2000" b="1" dirty="0">
                <a:solidFill>
                  <a:srgbClr val="C00000"/>
                </a:solidFill>
              </a:rPr>
              <a:t>ESDO Learning Bytes 2021</a:t>
            </a:r>
          </a:p>
          <a:p>
            <a:pPr algn="ctr" eaLnBrk="1" hangingPunct="1">
              <a:lnSpc>
                <a:spcPct val="120000"/>
              </a:lnSpc>
            </a:pPr>
            <a:endParaRPr lang="en-GB" sz="2000" b="1" dirty="0">
              <a:solidFill>
                <a:srgbClr val="376092"/>
              </a:solidFill>
            </a:endParaRPr>
          </a:p>
          <a:p>
            <a:pPr algn="ctr" eaLnBrk="1" hangingPunct="1">
              <a:lnSpc>
                <a:spcPct val="120000"/>
              </a:lnSpc>
            </a:pPr>
            <a:r>
              <a:rPr lang="en-GB" sz="2000" b="1" dirty="0">
                <a:solidFill>
                  <a:srgbClr val="002060"/>
                </a:solidFill>
              </a:rPr>
              <a:t>Dr Violaine RANDRIAN</a:t>
            </a:r>
            <a:br>
              <a:rPr lang="en-GB" sz="2000" b="1" dirty="0">
                <a:solidFill>
                  <a:srgbClr val="002060"/>
                </a:solidFill>
              </a:rPr>
            </a:br>
            <a:r>
              <a:rPr lang="en-GB" sz="1600" b="1" dirty="0">
                <a:solidFill>
                  <a:srgbClr val="002060"/>
                </a:solidFill>
              </a:rPr>
              <a:t>Department of Gastroenterology, Poitiers University Hospital, France</a:t>
            </a:r>
          </a:p>
          <a:p>
            <a:pPr algn="ctr" eaLnBrk="1" hangingPunct="1">
              <a:lnSpc>
                <a:spcPct val="120000"/>
              </a:lnSpc>
            </a:pPr>
            <a:endParaRPr lang="en-GB" sz="2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8475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214"/>
    </mc:Choice>
    <mc:Fallback xmlns="">
      <p:transition spd="slow" advTm="14214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à coins arrondis 8"/>
          <p:cNvSpPr/>
          <p:nvPr/>
        </p:nvSpPr>
        <p:spPr>
          <a:xfrm>
            <a:off x="4644008" y="2060848"/>
            <a:ext cx="4207254" cy="386566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à coins arrondis 7"/>
          <p:cNvSpPr/>
          <p:nvPr/>
        </p:nvSpPr>
        <p:spPr>
          <a:xfrm>
            <a:off x="76714" y="2047329"/>
            <a:ext cx="4207254" cy="386566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Monitoring Anti-EGFR skin toxicity: Acneiform rash</a:t>
            </a:r>
          </a:p>
        </p:txBody>
      </p:sp>
      <p:sp>
        <p:nvSpPr>
          <p:cNvPr id="2" name="Espace réservé du contenu 1"/>
          <p:cNvSpPr>
            <a:spLocks noGrp="1"/>
          </p:cNvSpPr>
          <p:nvPr>
            <p:ph sz="half" idx="1"/>
          </p:nvPr>
        </p:nvSpPr>
        <p:spPr>
          <a:xfrm>
            <a:off x="153292" y="2383904"/>
            <a:ext cx="4130676" cy="3277344"/>
          </a:xfrm>
        </p:spPr>
        <p:txBody>
          <a:bodyPr/>
          <a:lstStyle/>
          <a:p>
            <a:pPr marL="0" indent="0" algn="ctr">
              <a:buNone/>
            </a:pPr>
            <a:r>
              <a:rPr lang="fr-FR" sz="2000" b="1" dirty="0">
                <a:solidFill>
                  <a:schemeClr val="bg1"/>
                </a:solidFill>
              </a:rPr>
              <a:t>Grade 1-2</a:t>
            </a:r>
          </a:p>
          <a:p>
            <a:pPr marL="0" indent="0" algn="ctr">
              <a:buNone/>
            </a:pPr>
            <a:endParaRPr lang="fr-FR" sz="2000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fr-FR" sz="2000" dirty="0">
                <a:solidFill>
                  <a:schemeClr val="bg1"/>
                </a:solidFill>
              </a:rPr>
              <a:t>Papules and/or pustules</a:t>
            </a:r>
          </a:p>
          <a:p>
            <a:pPr marL="0" indent="0" algn="ctr">
              <a:buNone/>
            </a:pPr>
            <a:r>
              <a:rPr lang="fr-FR" sz="2000" dirty="0" err="1">
                <a:solidFill>
                  <a:schemeClr val="bg1"/>
                </a:solidFill>
              </a:rPr>
              <a:t>cover</a:t>
            </a:r>
            <a:r>
              <a:rPr lang="fr-FR" sz="2000" dirty="0">
                <a:solidFill>
                  <a:schemeClr val="bg1"/>
                </a:solidFill>
              </a:rPr>
              <a:t> 10%-30% Body Surface Area</a:t>
            </a:r>
          </a:p>
          <a:p>
            <a:pPr marL="0" indent="0" algn="ctr">
              <a:buNone/>
            </a:pPr>
            <a:endParaRPr lang="fr-FR" sz="2000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fr-FR" sz="2000" dirty="0">
                <a:solidFill>
                  <a:schemeClr val="bg1"/>
                </a:solidFill>
              </a:rPr>
              <a:t>+</a:t>
            </a:r>
            <a:r>
              <a:rPr lang="fr-FR" sz="2000" dirty="0" err="1">
                <a:solidFill>
                  <a:schemeClr val="bg1"/>
                </a:solidFill>
              </a:rPr>
              <a:t>Pruritus</a:t>
            </a:r>
            <a:endParaRPr lang="fr-FR" sz="2000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fr-FR" sz="2000" dirty="0">
                <a:solidFill>
                  <a:schemeClr val="bg1"/>
                </a:solidFill>
              </a:rPr>
              <a:t>+</a:t>
            </a:r>
            <a:r>
              <a:rPr lang="fr-FR" sz="2000" dirty="0" err="1">
                <a:solidFill>
                  <a:schemeClr val="bg1"/>
                </a:solidFill>
              </a:rPr>
              <a:t>Tenderness</a:t>
            </a:r>
            <a:endParaRPr lang="fr-FR" sz="20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fr-FR" sz="2000" dirty="0">
              <a:solidFill>
                <a:schemeClr val="bg1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2"/>
          </p:nvPr>
        </p:nvSpPr>
        <p:spPr>
          <a:xfrm>
            <a:off x="4648200" y="2383904"/>
            <a:ext cx="4130675" cy="3277344"/>
          </a:xfrm>
        </p:spPr>
        <p:txBody>
          <a:bodyPr/>
          <a:lstStyle/>
          <a:p>
            <a:pPr marL="0" indent="0" algn="ctr">
              <a:buNone/>
            </a:pPr>
            <a:r>
              <a:rPr lang="fr-FR" sz="2000" b="1" dirty="0">
                <a:solidFill>
                  <a:schemeClr val="bg1"/>
                </a:solidFill>
              </a:rPr>
              <a:t>Grade 3</a:t>
            </a:r>
          </a:p>
          <a:p>
            <a:pPr marL="0" indent="0" algn="ctr">
              <a:buNone/>
            </a:pPr>
            <a:endParaRPr lang="fr-FR" sz="2000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fr-FR" sz="2000" dirty="0">
                <a:solidFill>
                  <a:schemeClr val="bg1"/>
                </a:solidFill>
              </a:rPr>
              <a:t>Papules and/or pustules</a:t>
            </a:r>
          </a:p>
          <a:p>
            <a:pPr marL="0" indent="0" algn="ctr">
              <a:buNone/>
            </a:pPr>
            <a:r>
              <a:rPr lang="fr-FR" sz="2000" dirty="0" err="1">
                <a:solidFill>
                  <a:schemeClr val="bg1"/>
                </a:solidFill>
              </a:rPr>
              <a:t>cover</a:t>
            </a:r>
            <a:r>
              <a:rPr lang="fr-FR" sz="2000" dirty="0">
                <a:solidFill>
                  <a:schemeClr val="bg1"/>
                </a:solidFill>
              </a:rPr>
              <a:t> &gt; 30% Body Surface Area</a:t>
            </a:r>
          </a:p>
          <a:p>
            <a:pPr marL="0" indent="0" algn="ctr">
              <a:buNone/>
            </a:pPr>
            <a:endParaRPr lang="fr-FR" sz="2000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fr-FR" sz="2000" dirty="0">
                <a:solidFill>
                  <a:schemeClr val="bg1"/>
                </a:solidFill>
              </a:rPr>
              <a:t>+</a:t>
            </a:r>
            <a:r>
              <a:rPr lang="fr-FR" sz="2000" dirty="0" err="1">
                <a:solidFill>
                  <a:schemeClr val="bg1"/>
                </a:solidFill>
              </a:rPr>
              <a:t>Pruritus</a:t>
            </a:r>
            <a:endParaRPr lang="fr-FR" sz="2000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fr-FR" sz="2000" dirty="0">
                <a:solidFill>
                  <a:schemeClr val="bg1"/>
                </a:solidFill>
              </a:rPr>
              <a:t>+</a:t>
            </a:r>
            <a:r>
              <a:rPr lang="fr-FR" sz="2000" dirty="0" err="1">
                <a:solidFill>
                  <a:schemeClr val="bg1"/>
                </a:solidFill>
              </a:rPr>
              <a:t>Tenderness</a:t>
            </a:r>
            <a:endParaRPr lang="fr-FR" sz="2000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fr-FR" sz="2000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fr-FR" sz="2000" dirty="0">
                <a:solidFill>
                  <a:schemeClr val="bg1"/>
                </a:solidFill>
              </a:rPr>
              <a:t>+ Local Surinfection</a:t>
            </a:r>
          </a:p>
          <a:p>
            <a:pPr marL="0" indent="0">
              <a:buNone/>
            </a:pPr>
            <a:endParaRPr lang="fr-FR" sz="2000" dirty="0">
              <a:solidFill>
                <a:schemeClr val="bg1"/>
              </a:solidFill>
            </a:endParaRP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0"/>
          </p:nvPr>
        </p:nvSpPr>
        <p:spPr>
          <a:xfrm>
            <a:off x="76714" y="6164738"/>
            <a:ext cx="8527355" cy="487363"/>
          </a:xfrm>
        </p:spPr>
        <p:txBody>
          <a:bodyPr/>
          <a:lstStyle/>
          <a:p>
            <a:pPr algn="just"/>
            <a:r>
              <a:rPr lang="fr-FR" sz="1100" i="1" dirty="0"/>
              <a:t>Lacouture ME, </a:t>
            </a:r>
            <a:r>
              <a:rPr lang="fr-FR" sz="1100" i="1" dirty="0" err="1"/>
              <a:t>Sibaud</a:t>
            </a:r>
            <a:r>
              <a:rPr lang="fr-FR" sz="1100" i="1" dirty="0"/>
              <a:t> V, Gerber PA, et al. </a:t>
            </a:r>
            <a:r>
              <a:rPr lang="fr-FR" sz="1100" i="1" dirty="0" err="1"/>
              <a:t>Prevention</a:t>
            </a:r>
            <a:r>
              <a:rPr lang="fr-FR" sz="1100" i="1" dirty="0"/>
              <a:t> and management of </a:t>
            </a:r>
            <a:r>
              <a:rPr lang="fr-FR" sz="1100" i="1" dirty="0" err="1"/>
              <a:t>dermatological</a:t>
            </a:r>
            <a:r>
              <a:rPr lang="fr-FR" sz="1100" i="1" dirty="0"/>
              <a:t> </a:t>
            </a:r>
            <a:r>
              <a:rPr lang="fr-FR" sz="1100" i="1" dirty="0" err="1"/>
              <a:t>toxicities</a:t>
            </a:r>
            <a:r>
              <a:rPr lang="fr-FR" sz="1100" i="1" dirty="0"/>
              <a:t> </a:t>
            </a:r>
            <a:r>
              <a:rPr lang="fr-FR" sz="1100" i="1" dirty="0" err="1"/>
              <a:t>related</a:t>
            </a:r>
            <a:r>
              <a:rPr lang="fr-FR" sz="1100" i="1" dirty="0"/>
              <a:t> to </a:t>
            </a:r>
            <a:r>
              <a:rPr lang="fr-FR" sz="1100" i="1" dirty="0" err="1"/>
              <a:t>anticancer</a:t>
            </a:r>
            <a:r>
              <a:rPr lang="fr-FR" sz="1100" i="1" dirty="0"/>
              <a:t> agents: ESMO </a:t>
            </a:r>
            <a:r>
              <a:rPr lang="fr-FR" sz="1100" i="1" dirty="0" err="1"/>
              <a:t>Clinical</a:t>
            </a:r>
            <a:r>
              <a:rPr lang="fr-FR" sz="1100" i="1" dirty="0"/>
              <a:t> Practice Guidelines</a:t>
            </a:r>
            <a:r>
              <a:rPr lang="fr-FR" sz="1100" i="1" baseline="30000" dirty="0"/>
              <a:t>☆</a:t>
            </a:r>
            <a:r>
              <a:rPr lang="fr-FR" sz="1100" i="1" dirty="0"/>
              <a:t>. Ann </a:t>
            </a:r>
            <a:r>
              <a:rPr lang="fr-FR" sz="1100" i="1" dirty="0" err="1"/>
              <a:t>Oncol</a:t>
            </a:r>
            <a:r>
              <a:rPr lang="fr-FR" sz="1100" i="1" dirty="0"/>
              <a:t>. 2021;32(2):157-170</a:t>
            </a:r>
            <a:r>
              <a:rPr lang="fr-FR" sz="1100" dirty="0"/>
              <a:t>. </a:t>
            </a:r>
          </a:p>
          <a:p>
            <a:r>
              <a:rPr lang="en-US" sz="1100" i="1" dirty="0" err="1"/>
              <a:t>Segaert</a:t>
            </a:r>
            <a:r>
              <a:rPr lang="en-US" sz="1100" i="1" dirty="0"/>
              <a:t> S, Van </a:t>
            </a:r>
            <a:r>
              <a:rPr lang="en-US" sz="1100" i="1" dirty="0" err="1"/>
              <a:t>Cutsem</a:t>
            </a:r>
            <a:r>
              <a:rPr lang="en-US" sz="1100" i="1" dirty="0"/>
              <a:t> E. Clinical signs, pathophysiology and management of skin toxicity during therapy with epidermal growth factor receptor inhibitors. Ann </a:t>
            </a:r>
            <a:r>
              <a:rPr lang="en-US" sz="1100" i="1" dirty="0" err="1"/>
              <a:t>Oncol</a:t>
            </a:r>
            <a:r>
              <a:rPr lang="en-US" sz="1100" i="1" dirty="0"/>
              <a:t> 2005; 16: 1425-1433</a:t>
            </a:r>
            <a:endParaRPr lang="fr-FR" sz="1050" i="1" dirty="0"/>
          </a:p>
        </p:txBody>
      </p:sp>
      <p:sp>
        <p:nvSpPr>
          <p:cNvPr id="7" name="ZoneTexte 6"/>
          <p:cNvSpPr txBox="1"/>
          <p:nvPr/>
        </p:nvSpPr>
        <p:spPr>
          <a:xfrm>
            <a:off x="2418308" y="1268760"/>
            <a:ext cx="4283076" cy="64633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70 to 100% of patients </a:t>
            </a:r>
            <a:r>
              <a:rPr lang="fr-FR" dirty="0" err="1"/>
              <a:t>under</a:t>
            </a:r>
            <a:r>
              <a:rPr lang="fr-FR" dirty="0"/>
              <a:t> anti-EGFR</a:t>
            </a:r>
          </a:p>
          <a:p>
            <a:pPr algn="ctr"/>
            <a:r>
              <a:rPr lang="fr-FR" dirty="0" err="1"/>
              <a:t>after</a:t>
            </a:r>
            <a:r>
              <a:rPr lang="fr-FR" dirty="0"/>
              <a:t> 1 or 2 infusions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23820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830"/>
    </mc:Choice>
    <mc:Fallback xmlns="">
      <p:transition spd="slow" advTm="1083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Espace réservé du contenu 25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81" t="23064" r="28381" b="19289"/>
          <a:stretch/>
        </p:blipFill>
        <p:spPr>
          <a:xfrm>
            <a:off x="2933047" y="1677379"/>
            <a:ext cx="4951321" cy="4090222"/>
          </a:xfrm>
        </p:spPr>
      </p:pic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ACNEIFORM RASH = main skin Anti-EGFR Toxicity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251520" y="4450491"/>
            <a:ext cx="22474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Local surinfection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3803252" y="1124744"/>
            <a:ext cx="36308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/>
              <a:t>Maculo-papular</a:t>
            </a:r>
            <a:r>
              <a:rPr lang="fr-FR" dirty="0"/>
              <a:t> </a:t>
            </a:r>
            <a:r>
              <a:rPr lang="fr-FR" dirty="0" err="1"/>
              <a:t>exanthema</a:t>
            </a:r>
            <a:endParaRPr lang="fr-FR" dirty="0"/>
          </a:p>
        </p:txBody>
      </p:sp>
      <p:cxnSp>
        <p:nvCxnSpPr>
          <p:cNvPr id="11" name="Connecteur droit avec flèche 10"/>
          <p:cNvCxnSpPr/>
          <p:nvPr/>
        </p:nvCxnSpPr>
        <p:spPr>
          <a:xfrm>
            <a:off x="2498986" y="4635157"/>
            <a:ext cx="1307690" cy="3880"/>
          </a:xfrm>
          <a:prstGeom prst="straightConnector1">
            <a:avLst/>
          </a:prstGeom>
          <a:ln w="762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avec flèche 22"/>
          <p:cNvCxnSpPr/>
          <p:nvPr/>
        </p:nvCxnSpPr>
        <p:spPr>
          <a:xfrm>
            <a:off x="5508104" y="1494076"/>
            <a:ext cx="0" cy="980841"/>
          </a:xfrm>
          <a:prstGeom prst="straightConnector1">
            <a:avLst/>
          </a:prstGeom>
          <a:ln w="762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lèche droite 3"/>
          <p:cNvSpPr/>
          <p:nvPr/>
        </p:nvSpPr>
        <p:spPr>
          <a:xfrm>
            <a:off x="2987824" y="6093296"/>
            <a:ext cx="1152128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4211960" y="6124654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Impact on </a:t>
            </a:r>
            <a:r>
              <a:rPr lang="fr-FR" dirty="0" err="1"/>
              <a:t>Quality</a:t>
            </a:r>
            <a:r>
              <a:rPr lang="fr-FR" dirty="0"/>
              <a:t> Of Life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94559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503"/>
    </mc:Choice>
    <mc:Fallback xmlns="">
      <p:transition spd="slow" advTm="23503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à coins arrondis 5"/>
          <p:cNvSpPr/>
          <p:nvPr/>
        </p:nvSpPr>
        <p:spPr>
          <a:xfrm>
            <a:off x="107504" y="1412776"/>
            <a:ext cx="4032448" cy="40324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Monitoring anti-EGFR-induced skin toxicity: Acneiform Rash</a:t>
            </a:r>
          </a:p>
        </p:txBody>
      </p:sp>
      <p:sp>
        <p:nvSpPr>
          <p:cNvPr id="2" name="Espace réservé du contenu 1"/>
          <p:cNvSpPr>
            <a:spLocks noGrp="1"/>
          </p:cNvSpPr>
          <p:nvPr>
            <p:ph sz="half" idx="1"/>
          </p:nvPr>
        </p:nvSpPr>
        <p:spPr>
          <a:xfrm>
            <a:off x="99120" y="1593142"/>
            <a:ext cx="3774828" cy="3348026"/>
          </a:xfrm>
        </p:spPr>
        <p:txBody>
          <a:bodyPr/>
          <a:lstStyle/>
          <a:p>
            <a:pPr marL="0" indent="0" algn="ctr">
              <a:buNone/>
            </a:pPr>
            <a:r>
              <a:rPr lang="fr-FR" b="1" dirty="0">
                <a:solidFill>
                  <a:schemeClr val="tx2"/>
                </a:solidFill>
              </a:rPr>
              <a:t>PREVENTION</a:t>
            </a:r>
          </a:p>
          <a:p>
            <a:pPr marL="0" indent="0" algn="ctr">
              <a:buNone/>
            </a:pPr>
            <a:endParaRPr lang="fr-FR" dirty="0">
              <a:solidFill>
                <a:schemeClr val="tx2"/>
              </a:solidFill>
            </a:endParaRPr>
          </a:p>
          <a:p>
            <a:pPr marL="0" indent="0" algn="ctr">
              <a:buNone/>
            </a:pPr>
            <a:r>
              <a:rPr lang="en-US" dirty="0">
                <a:solidFill>
                  <a:schemeClr val="tx2"/>
                </a:solidFill>
              </a:rPr>
              <a:t>Oral antibiotics from start of therapy</a:t>
            </a:r>
          </a:p>
          <a:p>
            <a:pPr marL="0" indent="0" algn="ctr">
              <a:buNone/>
            </a:pPr>
            <a:r>
              <a:rPr lang="en-US" dirty="0">
                <a:solidFill>
                  <a:schemeClr val="tx2"/>
                </a:solidFill>
              </a:rPr>
              <a:t>Doxycycline or Minocycline</a:t>
            </a:r>
          </a:p>
          <a:p>
            <a:pPr marL="0" indent="0" algn="ctr">
              <a:buNone/>
            </a:pPr>
            <a:endParaRPr lang="fr-FR" dirty="0">
              <a:solidFill>
                <a:schemeClr val="tx2"/>
              </a:solidFill>
            </a:endParaRPr>
          </a:p>
          <a:p>
            <a:pPr marL="0" indent="0" algn="ctr">
              <a:buNone/>
            </a:pPr>
            <a:r>
              <a:rPr lang="fr-FR" dirty="0" err="1">
                <a:solidFill>
                  <a:schemeClr val="tx2"/>
                </a:solidFill>
              </a:rPr>
              <a:t>Moisturising</a:t>
            </a:r>
            <a:r>
              <a:rPr lang="fr-FR" dirty="0">
                <a:solidFill>
                  <a:schemeClr val="tx2"/>
                </a:solidFill>
              </a:rPr>
              <a:t> </a:t>
            </a:r>
            <a:r>
              <a:rPr lang="fr-FR" dirty="0" err="1">
                <a:solidFill>
                  <a:schemeClr val="tx2"/>
                </a:solidFill>
              </a:rPr>
              <a:t>cream</a:t>
            </a:r>
            <a:r>
              <a:rPr lang="fr-FR" dirty="0">
                <a:solidFill>
                  <a:schemeClr val="tx2"/>
                </a:solidFill>
              </a:rPr>
              <a:t> </a:t>
            </a:r>
            <a:r>
              <a:rPr lang="fr-FR" dirty="0" err="1">
                <a:solidFill>
                  <a:schemeClr val="tx2"/>
                </a:solidFill>
              </a:rPr>
              <a:t>twice</a:t>
            </a:r>
            <a:r>
              <a:rPr lang="fr-FR" dirty="0">
                <a:solidFill>
                  <a:schemeClr val="tx2"/>
                </a:solidFill>
              </a:rPr>
              <a:t> </a:t>
            </a:r>
            <a:r>
              <a:rPr lang="fr-FR" dirty="0" err="1">
                <a:solidFill>
                  <a:schemeClr val="tx2"/>
                </a:solidFill>
              </a:rPr>
              <a:t>daily</a:t>
            </a:r>
            <a:endParaRPr lang="fr-FR" dirty="0">
              <a:solidFill>
                <a:schemeClr val="tx2"/>
              </a:solidFill>
            </a:endParaRPr>
          </a:p>
          <a:p>
            <a:pPr marL="0" indent="0" algn="ctr">
              <a:buNone/>
            </a:pPr>
            <a:r>
              <a:rPr lang="fr-FR" dirty="0" err="1">
                <a:solidFill>
                  <a:schemeClr val="tx2"/>
                </a:solidFill>
              </a:rPr>
              <a:t>Avoid</a:t>
            </a:r>
            <a:r>
              <a:rPr lang="fr-FR" dirty="0">
                <a:solidFill>
                  <a:schemeClr val="tx2"/>
                </a:solidFill>
              </a:rPr>
              <a:t> skin irritants</a:t>
            </a:r>
          </a:p>
          <a:p>
            <a:pPr marL="0" indent="0" algn="ctr">
              <a:buNone/>
            </a:pPr>
            <a:r>
              <a:rPr lang="fr-FR" dirty="0" err="1">
                <a:solidFill>
                  <a:schemeClr val="tx2"/>
                </a:solidFill>
              </a:rPr>
              <a:t>Avoid</a:t>
            </a:r>
            <a:r>
              <a:rPr lang="fr-FR" dirty="0">
                <a:solidFill>
                  <a:schemeClr val="tx2"/>
                </a:solidFill>
              </a:rPr>
              <a:t> </a:t>
            </a:r>
            <a:r>
              <a:rPr lang="fr-FR" dirty="0" err="1">
                <a:solidFill>
                  <a:schemeClr val="tx2"/>
                </a:solidFill>
              </a:rPr>
              <a:t>sun</a:t>
            </a:r>
            <a:r>
              <a:rPr lang="fr-FR" dirty="0">
                <a:solidFill>
                  <a:schemeClr val="tx2"/>
                </a:solidFill>
              </a:rPr>
              <a:t> </a:t>
            </a:r>
            <a:r>
              <a:rPr lang="fr-FR" dirty="0" err="1">
                <a:solidFill>
                  <a:schemeClr val="tx2"/>
                </a:solidFill>
              </a:rPr>
              <a:t>exposure</a:t>
            </a:r>
            <a:endParaRPr lang="fr-FR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fr-FR" dirty="0">
              <a:solidFill>
                <a:schemeClr val="tx2"/>
              </a:solidFill>
            </a:endParaRP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0"/>
          </p:nvPr>
        </p:nvSpPr>
        <p:spPr>
          <a:xfrm>
            <a:off x="107504" y="6218946"/>
            <a:ext cx="8496944" cy="487363"/>
          </a:xfrm>
        </p:spPr>
        <p:txBody>
          <a:bodyPr/>
          <a:lstStyle/>
          <a:p>
            <a:pPr algn="just"/>
            <a:r>
              <a:rPr lang="fr-FR" sz="1100" i="1" dirty="0"/>
              <a:t>Lacouture ME, </a:t>
            </a:r>
            <a:r>
              <a:rPr lang="fr-FR" sz="1100" i="1" dirty="0" err="1"/>
              <a:t>Sibaud</a:t>
            </a:r>
            <a:r>
              <a:rPr lang="fr-FR" sz="1100" i="1" dirty="0"/>
              <a:t> V, Gerber PA, et al. </a:t>
            </a:r>
            <a:r>
              <a:rPr lang="fr-FR" sz="1100" i="1" dirty="0" err="1"/>
              <a:t>Prevention</a:t>
            </a:r>
            <a:r>
              <a:rPr lang="fr-FR" sz="1100" i="1" dirty="0"/>
              <a:t> and management of </a:t>
            </a:r>
            <a:r>
              <a:rPr lang="fr-FR" sz="1100" i="1" dirty="0" err="1"/>
              <a:t>dermatological</a:t>
            </a:r>
            <a:r>
              <a:rPr lang="fr-FR" sz="1100" i="1" dirty="0"/>
              <a:t> </a:t>
            </a:r>
            <a:r>
              <a:rPr lang="fr-FR" sz="1100" i="1" dirty="0" err="1"/>
              <a:t>toxicities</a:t>
            </a:r>
            <a:r>
              <a:rPr lang="fr-FR" sz="1100" i="1" dirty="0"/>
              <a:t> </a:t>
            </a:r>
            <a:r>
              <a:rPr lang="fr-FR" sz="1100" i="1" dirty="0" err="1"/>
              <a:t>related</a:t>
            </a:r>
            <a:r>
              <a:rPr lang="fr-FR" sz="1100" i="1" dirty="0"/>
              <a:t> to </a:t>
            </a:r>
            <a:r>
              <a:rPr lang="fr-FR" sz="1100" i="1" dirty="0" err="1"/>
              <a:t>anticancer</a:t>
            </a:r>
            <a:r>
              <a:rPr lang="fr-FR" sz="1100" i="1" dirty="0"/>
              <a:t> agents: ESMO </a:t>
            </a:r>
            <a:r>
              <a:rPr lang="fr-FR" sz="1100" i="1" dirty="0" err="1"/>
              <a:t>Clinical</a:t>
            </a:r>
            <a:r>
              <a:rPr lang="fr-FR" sz="1100" i="1" dirty="0"/>
              <a:t> Practice Guidelines</a:t>
            </a:r>
            <a:r>
              <a:rPr lang="fr-FR" sz="1100" i="1" baseline="30000" dirty="0"/>
              <a:t>☆</a:t>
            </a:r>
            <a:r>
              <a:rPr lang="fr-FR" sz="1100" i="1" dirty="0"/>
              <a:t>. Ann </a:t>
            </a:r>
            <a:r>
              <a:rPr lang="fr-FR" sz="1100" i="1" dirty="0" err="1"/>
              <a:t>Oncol</a:t>
            </a:r>
            <a:r>
              <a:rPr lang="fr-FR" sz="1100" i="1" dirty="0"/>
              <a:t>. 2021;32(2):157-170</a:t>
            </a:r>
            <a:r>
              <a:rPr lang="fr-FR" sz="1100" dirty="0"/>
              <a:t>.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7590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623"/>
    </mc:Choice>
    <mc:Fallback xmlns="">
      <p:transition spd="slow" advTm="30623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à coins arrondis 8"/>
          <p:cNvSpPr/>
          <p:nvPr/>
        </p:nvSpPr>
        <p:spPr>
          <a:xfrm>
            <a:off x="4499992" y="1412776"/>
            <a:ext cx="4608512" cy="40324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2"/>
              </a:solidFill>
            </a:endParaRPr>
          </a:p>
        </p:txBody>
      </p:sp>
      <p:sp>
        <p:nvSpPr>
          <p:cNvPr id="10" name="Rectangle à coins arrondis 9"/>
          <p:cNvSpPr/>
          <p:nvPr/>
        </p:nvSpPr>
        <p:spPr>
          <a:xfrm>
            <a:off x="107504" y="1412776"/>
            <a:ext cx="4032448" cy="40324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Monitoring anti-EGFR-induced skin toxicity: Acneiform Rash</a:t>
            </a:r>
          </a:p>
        </p:txBody>
      </p:sp>
      <p:sp>
        <p:nvSpPr>
          <p:cNvPr id="2" name="Espace réservé du contenu 1"/>
          <p:cNvSpPr>
            <a:spLocks noGrp="1"/>
          </p:cNvSpPr>
          <p:nvPr>
            <p:ph sz="half" idx="1"/>
          </p:nvPr>
        </p:nvSpPr>
        <p:spPr>
          <a:xfrm>
            <a:off x="99120" y="1593142"/>
            <a:ext cx="3774828" cy="3348026"/>
          </a:xfrm>
        </p:spPr>
        <p:txBody>
          <a:bodyPr/>
          <a:lstStyle/>
          <a:p>
            <a:pPr marL="0" indent="0" algn="ctr">
              <a:buNone/>
            </a:pPr>
            <a:r>
              <a:rPr lang="fr-FR" b="1" dirty="0">
                <a:solidFill>
                  <a:schemeClr val="tx2"/>
                </a:solidFill>
              </a:rPr>
              <a:t>PREVENTION</a:t>
            </a:r>
          </a:p>
          <a:p>
            <a:pPr marL="0" indent="0" algn="ctr">
              <a:buNone/>
            </a:pPr>
            <a:endParaRPr lang="fr-FR" dirty="0">
              <a:solidFill>
                <a:schemeClr val="tx2"/>
              </a:solidFill>
            </a:endParaRPr>
          </a:p>
          <a:p>
            <a:pPr marL="0" indent="0" algn="ctr">
              <a:buNone/>
            </a:pPr>
            <a:r>
              <a:rPr lang="en-US" dirty="0">
                <a:solidFill>
                  <a:schemeClr val="tx2"/>
                </a:solidFill>
              </a:rPr>
              <a:t>Oral antibiotics from start of therapy</a:t>
            </a:r>
          </a:p>
          <a:p>
            <a:pPr marL="0" indent="0" algn="ctr">
              <a:buNone/>
            </a:pPr>
            <a:r>
              <a:rPr lang="en-US" dirty="0">
                <a:solidFill>
                  <a:schemeClr val="tx2"/>
                </a:solidFill>
              </a:rPr>
              <a:t>Doxycycline or Minocycline</a:t>
            </a:r>
          </a:p>
          <a:p>
            <a:pPr marL="0" indent="0" algn="ctr">
              <a:buNone/>
            </a:pPr>
            <a:endParaRPr lang="fr-FR" dirty="0">
              <a:solidFill>
                <a:schemeClr val="tx2"/>
              </a:solidFill>
            </a:endParaRPr>
          </a:p>
          <a:p>
            <a:pPr marL="0" indent="0" algn="ctr">
              <a:buNone/>
            </a:pPr>
            <a:r>
              <a:rPr lang="fr-FR" dirty="0" err="1">
                <a:solidFill>
                  <a:schemeClr val="tx2"/>
                </a:solidFill>
              </a:rPr>
              <a:t>Moisturising</a:t>
            </a:r>
            <a:r>
              <a:rPr lang="fr-FR" dirty="0">
                <a:solidFill>
                  <a:schemeClr val="tx2"/>
                </a:solidFill>
              </a:rPr>
              <a:t> </a:t>
            </a:r>
            <a:r>
              <a:rPr lang="fr-FR" dirty="0" err="1">
                <a:solidFill>
                  <a:schemeClr val="tx2"/>
                </a:solidFill>
              </a:rPr>
              <a:t>cream</a:t>
            </a:r>
            <a:r>
              <a:rPr lang="fr-FR" dirty="0">
                <a:solidFill>
                  <a:schemeClr val="tx2"/>
                </a:solidFill>
              </a:rPr>
              <a:t> </a:t>
            </a:r>
            <a:r>
              <a:rPr lang="fr-FR" dirty="0" err="1">
                <a:solidFill>
                  <a:schemeClr val="tx2"/>
                </a:solidFill>
              </a:rPr>
              <a:t>twice</a:t>
            </a:r>
            <a:r>
              <a:rPr lang="fr-FR" dirty="0">
                <a:solidFill>
                  <a:schemeClr val="tx2"/>
                </a:solidFill>
              </a:rPr>
              <a:t> </a:t>
            </a:r>
            <a:r>
              <a:rPr lang="fr-FR" dirty="0" err="1">
                <a:solidFill>
                  <a:schemeClr val="tx2"/>
                </a:solidFill>
              </a:rPr>
              <a:t>daily</a:t>
            </a:r>
            <a:endParaRPr lang="fr-FR" dirty="0">
              <a:solidFill>
                <a:schemeClr val="tx2"/>
              </a:solidFill>
            </a:endParaRPr>
          </a:p>
          <a:p>
            <a:pPr marL="0" indent="0" algn="ctr">
              <a:buNone/>
            </a:pPr>
            <a:r>
              <a:rPr lang="fr-FR" dirty="0" err="1">
                <a:solidFill>
                  <a:schemeClr val="tx2"/>
                </a:solidFill>
              </a:rPr>
              <a:t>Avoid</a:t>
            </a:r>
            <a:r>
              <a:rPr lang="fr-FR" dirty="0">
                <a:solidFill>
                  <a:schemeClr val="tx2"/>
                </a:solidFill>
              </a:rPr>
              <a:t> skin irritants</a:t>
            </a:r>
          </a:p>
          <a:p>
            <a:pPr marL="0" indent="0" algn="ctr">
              <a:buNone/>
            </a:pPr>
            <a:r>
              <a:rPr lang="fr-FR" dirty="0" err="1">
                <a:solidFill>
                  <a:schemeClr val="tx2"/>
                </a:solidFill>
              </a:rPr>
              <a:t>Avoid</a:t>
            </a:r>
            <a:r>
              <a:rPr lang="fr-FR" dirty="0">
                <a:solidFill>
                  <a:schemeClr val="tx2"/>
                </a:solidFill>
              </a:rPr>
              <a:t> </a:t>
            </a:r>
            <a:r>
              <a:rPr lang="fr-FR" dirty="0" err="1">
                <a:solidFill>
                  <a:schemeClr val="tx2"/>
                </a:solidFill>
              </a:rPr>
              <a:t>sun</a:t>
            </a:r>
            <a:r>
              <a:rPr lang="fr-FR" dirty="0">
                <a:solidFill>
                  <a:schemeClr val="tx2"/>
                </a:solidFill>
              </a:rPr>
              <a:t> </a:t>
            </a:r>
            <a:r>
              <a:rPr lang="fr-FR" dirty="0" err="1">
                <a:solidFill>
                  <a:schemeClr val="tx2"/>
                </a:solidFill>
              </a:rPr>
              <a:t>exposure</a:t>
            </a:r>
            <a:endParaRPr lang="fr-FR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fr-FR" dirty="0">
              <a:solidFill>
                <a:schemeClr val="tx2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2"/>
          </p:nvPr>
        </p:nvSpPr>
        <p:spPr>
          <a:xfrm>
            <a:off x="4253557" y="1593142"/>
            <a:ext cx="5214987" cy="3348026"/>
          </a:xfrm>
        </p:spPr>
        <p:txBody>
          <a:bodyPr/>
          <a:lstStyle/>
          <a:p>
            <a:pPr marL="0" indent="0" algn="ctr">
              <a:buNone/>
            </a:pPr>
            <a:r>
              <a:rPr lang="fr-FR" b="1" dirty="0">
                <a:solidFill>
                  <a:schemeClr val="tx2"/>
                </a:solidFill>
              </a:rPr>
              <a:t>TREATMENT</a:t>
            </a:r>
          </a:p>
          <a:p>
            <a:pPr marL="0" indent="0">
              <a:buNone/>
            </a:pPr>
            <a:endParaRPr lang="fr-FR" dirty="0">
              <a:solidFill>
                <a:schemeClr val="tx2"/>
              </a:solidFill>
            </a:endParaRP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0"/>
          </p:nvPr>
        </p:nvSpPr>
        <p:spPr>
          <a:xfrm>
            <a:off x="107504" y="6218946"/>
            <a:ext cx="8496944" cy="487363"/>
          </a:xfrm>
        </p:spPr>
        <p:txBody>
          <a:bodyPr/>
          <a:lstStyle/>
          <a:p>
            <a:pPr algn="just"/>
            <a:r>
              <a:rPr lang="fr-FR" sz="1100" i="1" dirty="0"/>
              <a:t>Lacouture ME, </a:t>
            </a:r>
            <a:r>
              <a:rPr lang="fr-FR" sz="1100" i="1" dirty="0" err="1"/>
              <a:t>Sibaud</a:t>
            </a:r>
            <a:r>
              <a:rPr lang="fr-FR" sz="1100" i="1" dirty="0"/>
              <a:t> V, Gerber PA, et al. </a:t>
            </a:r>
            <a:r>
              <a:rPr lang="fr-FR" sz="1100" i="1" dirty="0" err="1"/>
              <a:t>Prevention</a:t>
            </a:r>
            <a:r>
              <a:rPr lang="fr-FR" sz="1100" i="1" dirty="0"/>
              <a:t> and management of </a:t>
            </a:r>
            <a:r>
              <a:rPr lang="fr-FR" sz="1100" i="1" dirty="0" err="1"/>
              <a:t>dermatological</a:t>
            </a:r>
            <a:r>
              <a:rPr lang="fr-FR" sz="1100" i="1" dirty="0"/>
              <a:t> </a:t>
            </a:r>
            <a:r>
              <a:rPr lang="fr-FR" sz="1100" i="1" dirty="0" err="1"/>
              <a:t>toxicities</a:t>
            </a:r>
            <a:r>
              <a:rPr lang="fr-FR" sz="1100" i="1" dirty="0"/>
              <a:t> </a:t>
            </a:r>
            <a:r>
              <a:rPr lang="fr-FR" sz="1100" i="1" dirty="0" err="1"/>
              <a:t>related</a:t>
            </a:r>
            <a:r>
              <a:rPr lang="fr-FR" sz="1100" i="1" dirty="0"/>
              <a:t> to </a:t>
            </a:r>
            <a:r>
              <a:rPr lang="fr-FR" sz="1100" i="1" dirty="0" err="1"/>
              <a:t>anticancer</a:t>
            </a:r>
            <a:r>
              <a:rPr lang="fr-FR" sz="1100" i="1" dirty="0"/>
              <a:t> agents: ESMO </a:t>
            </a:r>
            <a:r>
              <a:rPr lang="fr-FR" sz="1100" i="1" dirty="0" err="1"/>
              <a:t>Clinical</a:t>
            </a:r>
            <a:r>
              <a:rPr lang="fr-FR" sz="1100" i="1" dirty="0"/>
              <a:t> Practice Guidelines</a:t>
            </a:r>
            <a:r>
              <a:rPr lang="fr-FR" sz="1100" i="1" baseline="30000" dirty="0"/>
              <a:t>☆</a:t>
            </a:r>
            <a:r>
              <a:rPr lang="fr-FR" sz="1100" i="1" dirty="0"/>
              <a:t>. Ann </a:t>
            </a:r>
            <a:r>
              <a:rPr lang="fr-FR" sz="1100" i="1" dirty="0" err="1"/>
              <a:t>Oncol</a:t>
            </a:r>
            <a:r>
              <a:rPr lang="fr-FR" sz="1100" i="1" dirty="0"/>
              <a:t>. 2021;32(2):157-170</a:t>
            </a:r>
            <a:r>
              <a:rPr lang="fr-FR" sz="1100" dirty="0"/>
              <a:t>. </a:t>
            </a:r>
          </a:p>
        </p:txBody>
      </p:sp>
      <p:sp>
        <p:nvSpPr>
          <p:cNvPr id="8" name="Espace réservé du contenu 1"/>
          <p:cNvSpPr txBox="1">
            <a:spLocks/>
          </p:cNvSpPr>
          <p:nvPr/>
        </p:nvSpPr>
        <p:spPr bwMode="auto">
          <a:xfrm>
            <a:off x="4401764" y="2204864"/>
            <a:ext cx="1898428" cy="1151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 marL="250825" indent="-250825" algn="l" rtl="0" fontAlgn="base">
              <a:spcBef>
                <a:spcPts val="0"/>
              </a:spcBef>
              <a:spcAft>
                <a:spcPts val="400"/>
              </a:spcAft>
              <a:buClr>
                <a:schemeClr val="bg1"/>
              </a:buClr>
              <a:buSzPct val="110000"/>
              <a:buChar char="•"/>
              <a:defRPr sz="160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1pPr>
            <a:lvl2pPr marL="561975" indent="-309563" algn="l" rtl="0" fontAlgn="base">
              <a:spcBef>
                <a:spcPts val="0"/>
              </a:spcBef>
              <a:spcAft>
                <a:spcPts val="400"/>
              </a:spcAft>
              <a:buClr>
                <a:schemeClr val="bg1"/>
              </a:buClr>
              <a:buChar char="–"/>
              <a:defRPr sz="1600">
                <a:solidFill>
                  <a:srgbClr val="4D4D4D"/>
                </a:solidFill>
                <a:latin typeface="+mn-lt"/>
                <a:cs typeface="+mn-cs"/>
              </a:defRPr>
            </a:lvl2pPr>
            <a:lvl3pPr marL="812800" indent="-249238" algn="l" rtl="0" fontAlgn="base">
              <a:spcBef>
                <a:spcPts val="0"/>
              </a:spcBef>
              <a:spcAft>
                <a:spcPts val="400"/>
              </a:spcAft>
              <a:buClr>
                <a:schemeClr val="bg1"/>
              </a:buClr>
              <a:buChar char="•"/>
              <a:defRPr sz="1600">
                <a:solidFill>
                  <a:srgbClr val="4D4D4D"/>
                </a:solidFill>
                <a:latin typeface="+mn-lt"/>
                <a:cs typeface="+mn-cs"/>
              </a:defRPr>
            </a:lvl3pPr>
            <a:lvl4pPr marL="1101725" indent="-287338" algn="l" rtl="0" fontAlgn="base">
              <a:spcBef>
                <a:spcPts val="0"/>
              </a:spcBef>
              <a:spcAft>
                <a:spcPts val="400"/>
              </a:spcAft>
              <a:buClr>
                <a:schemeClr val="bg1"/>
              </a:buClr>
              <a:buChar char="–"/>
              <a:defRPr sz="1600">
                <a:solidFill>
                  <a:srgbClr val="4D4D4D"/>
                </a:solidFill>
                <a:latin typeface="+mn-lt"/>
                <a:cs typeface="+mn-cs"/>
              </a:defRPr>
            </a:lvl4pPr>
            <a:lvl5pPr marL="1390650" indent="-287338" algn="l" rtl="0" fontAlgn="base">
              <a:spcBef>
                <a:spcPts val="0"/>
              </a:spcBef>
              <a:spcAft>
                <a:spcPts val="400"/>
              </a:spcAft>
              <a:buClr>
                <a:schemeClr val="bg1"/>
              </a:buClr>
              <a:buChar char="»"/>
              <a:defRPr sz="1600">
                <a:solidFill>
                  <a:srgbClr val="4D4D4D"/>
                </a:solidFill>
                <a:latin typeface="+mn-lt"/>
                <a:cs typeface="+mn-cs"/>
              </a:defRPr>
            </a:lvl5pPr>
            <a:lvl6pPr marL="1847850" indent="-287338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cs typeface="+mn-cs"/>
              </a:defRPr>
            </a:lvl6pPr>
            <a:lvl7pPr marL="2305050" indent="-287338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cs typeface="+mn-cs"/>
              </a:defRPr>
            </a:lvl7pPr>
            <a:lvl8pPr marL="2762250" indent="-287338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cs typeface="+mn-cs"/>
              </a:defRPr>
            </a:lvl8pPr>
            <a:lvl9pPr marL="3219450" indent="-287338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algn="ctr">
              <a:buFontTx/>
              <a:buNone/>
            </a:pPr>
            <a:r>
              <a:rPr lang="fr-FR" b="1" kern="0" dirty="0">
                <a:solidFill>
                  <a:schemeClr val="tx2"/>
                </a:solidFill>
              </a:rPr>
              <a:t>Grade 1-2</a:t>
            </a:r>
            <a:endParaRPr lang="fr-FR" kern="0" dirty="0">
              <a:solidFill>
                <a:schemeClr val="tx2"/>
              </a:solidFill>
            </a:endParaRPr>
          </a:p>
          <a:p>
            <a:pPr marL="0" indent="0" algn="ctr">
              <a:buFontTx/>
              <a:buNone/>
            </a:pPr>
            <a:r>
              <a:rPr lang="fr-FR" kern="0" dirty="0">
                <a:solidFill>
                  <a:schemeClr val="tx2"/>
                </a:solidFill>
              </a:rPr>
              <a:t>10%-30% BSA</a:t>
            </a:r>
          </a:p>
          <a:p>
            <a:pPr marL="0" indent="0" algn="ctr">
              <a:buFontTx/>
              <a:buNone/>
            </a:pPr>
            <a:r>
              <a:rPr lang="fr-FR" kern="0" dirty="0">
                <a:solidFill>
                  <a:schemeClr val="tx2"/>
                </a:solidFill>
              </a:rPr>
              <a:t>Dose adaptation</a:t>
            </a:r>
          </a:p>
          <a:p>
            <a:pPr marL="0" indent="0" algn="ctr">
              <a:buFontTx/>
              <a:buNone/>
            </a:pPr>
            <a:endParaRPr lang="fr-FR" kern="0" dirty="0">
              <a:solidFill>
                <a:schemeClr val="tx2"/>
              </a:solidFill>
            </a:endParaRPr>
          </a:p>
          <a:p>
            <a:pPr marL="0" indent="0" algn="ctr">
              <a:buFontTx/>
              <a:buNone/>
            </a:pPr>
            <a:r>
              <a:rPr lang="fr-FR" kern="0" dirty="0">
                <a:solidFill>
                  <a:schemeClr val="tx2"/>
                </a:solidFill>
              </a:rPr>
              <a:t>Oral </a:t>
            </a:r>
            <a:r>
              <a:rPr lang="fr-FR" kern="0" dirty="0" err="1">
                <a:solidFill>
                  <a:schemeClr val="tx2"/>
                </a:solidFill>
              </a:rPr>
              <a:t>antibiotic</a:t>
            </a:r>
            <a:endParaRPr lang="fr-FR" kern="0" dirty="0">
              <a:solidFill>
                <a:schemeClr val="tx2"/>
              </a:solidFill>
            </a:endParaRPr>
          </a:p>
          <a:p>
            <a:pPr marL="0" indent="0" algn="ctr">
              <a:buFontTx/>
              <a:buNone/>
            </a:pPr>
            <a:r>
              <a:rPr lang="fr-FR" kern="0" dirty="0" err="1">
                <a:solidFill>
                  <a:schemeClr val="tx2"/>
                </a:solidFill>
              </a:rPr>
              <a:t>Topical</a:t>
            </a:r>
            <a:r>
              <a:rPr lang="fr-FR" kern="0" dirty="0">
                <a:solidFill>
                  <a:schemeClr val="tx2"/>
                </a:solidFill>
              </a:rPr>
              <a:t> </a:t>
            </a:r>
            <a:r>
              <a:rPr lang="fr-FR" kern="0" dirty="0" err="1">
                <a:solidFill>
                  <a:schemeClr val="tx2"/>
                </a:solidFill>
              </a:rPr>
              <a:t>steroid</a:t>
            </a:r>
            <a:endParaRPr lang="fr-FR" kern="0" dirty="0">
              <a:solidFill>
                <a:schemeClr val="tx2"/>
              </a:solidFill>
            </a:endParaRPr>
          </a:p>
          <a:p>
            <a:pPr marL="0" indent="0">
              <a:buFontTx/>
              <a:buNone/>
            </a:pPr>
            <a:endParaRPr lang="fr-FR" kern="0" dirty="0">
              <a:solidFill>
                <a:schemeClr val="tx2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4644008" y="4859868"/>
            <a:ext cx="4392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err="1">
                <a:solidFill>
                  <a:schemeClr val="tx2"/>
                </a:solidFill>
              </a:rPr>
              <a:t>Follow</a:t>
            </a:r>
            <a:r>
              <a:rPr lang="fr-FR" b="1" dirty="0">
                <a:solidFill>
                  <a:schemeClr val="tx2"/>
                </a:solidFill>
              </a:rPr>
              <a:t>-up </a:t>
            </a:r>
            <a:r>
              <a:rPr lang="fr-FR" b="1" dirty="0" err="1">
                <a:solidFill>
                  <a:schemeClr val="tx2"/>
                </a:solidFill>
              </a:rPr>
              <a:t>every</a:t>
            </a:r>
            <a:r>
              <a:rPr lang="fr-FR" b="1" dirty="0">
                <a:solidFill>
                  <a:schemeClr val="tx2"/>
                </a:solidFill>
              </a:rPr>
              <a:t> </a:t>
            </a:r>
            <a:r>
              <a:rPr lang="fr-FR" b="1" dirty="0" err="1">
                <a:solidFill>
                  <a:schemeClr val="tx2"/>
                </a:solidFill>
              </a:rPr>
              <a:t>two</a:t>
            </a:r>
            <a:r>
              <a:rPr lang="fr-FR" b="1" dirty="0">
                <a:solidFill>
                  <a:schemeClr val="tx2"/>
                </a:solidFill>
              </a:rPr>
              <a:t> </a:t>
            </a:r>
            <a:r>
              <a:rPr lang="fr-FR" b="1" dirty="0" err="1">
                <a:solidFill>
                  <a:schemeClr val="tx2"/>
                </a:solidFill>
              </a:rPr>
              <a:t>weeks</a:t>
            </a:r>
            <a:endParaRPr lang="fr-FR" b="1" dirty="0">
              <a:solidFill>
                <a:schemeClr val="tx2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49903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184"/>
    </mc:Choice>
    <mc:Fallback xmlns="">
      <p:transition spd="slow" advTm="27184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à coins arrondis 10"/>
          <p:cNvSpPr/>
          <p:nvPr/>
        </p:nvSpPr>
        <p:spPr>
          <a:xfrm>
            <a:off x="4499992" y="1412776"/>
            <a:ext cx="4608512" cy="40324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2"/>
              </a:solidFill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107504" y="1412776"/>
            <a:ext cx="4032448" cy="40324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Monitoring anti-EGFR-induced skin toxicity: Acneiform Rash</a:t>
            </a:r>
          </a:p>
        </p:txBody>
      </p:sp>
      <p:sp>
        <p:nvSpPr>
          <p:cNvPr id="2" name="Espace réservé du contenu 1"/>
          <p:cNvSpPr>
            <a:spLocks noGrp="1"/>
          </p:cNvSpPr>
          <p:nvPr>
            <p:ph sz="half" idx="1"/>
          </p:nvPr>
        </p:nvSpPr>
        <p:spPr>
          <a:xfrm>
            <a:off x="99120" y="1593142"/>
            <a:ext cx="3774828" cy="3348026"/>
          </a:xfrm>
        </p:spPr>
        <p:txBody>
          <a:bodyPr/>
          <a:lstStyle/>
          <a:p>
            <a:pPr marL="0" indent="0" algn="ctr">
              <a:buNone/>
            </a:pPr>
            <a:r>
              <a:rPr lang="fr-FR" b="1" dirty="0">
                <a:solidFill>
                  <a:schemeClr val="tx2"/>
                </a:solidFill>
              </a:rPr>
              <a:t>PREVENTION</a:t>
            </a:r>
          </a:p>
          <a:p>
            <a:pPr marL="0" indent="0" algn="ctr">
              <a:buNone/>
            </a:pPr>
            <a:endParaRPr lang="fr-FR" dirty="0">
              <a:solidFill>
                <a:schemeClr val="tx2"/>
              </a:solidFill>
            </a:endParaRPr>
          </a:p>
          <a:p>
            <a:pPr marL="0" indent="0" algn="ctr">
              <a:buNone/>
            </a:pPr>
            <a:r>
              <a:rPr lang="en-US" dirty="0">
                <a:solidFill>
                  <a:schemeClr val="tx2"/>
                </a:solidFill>
              </a:rPr>
              <a:t>Oral antibiotics from start of therapy</a:t>
            </a:r>
          </a:p>
          <a:p>
            <a:pPr marL="0" indent="0" algn="ctr">
              <a:buNone/>
            </a:pPr>
            <a:r>
              <a:rPr lang="en-US" dirty="0">
                <a:solidFill>
                  <a:schemeClr val="tx2"/>
                </a:solidFill>
              </a:rPr>
              <a:t>Doxycycline or Minocycline</a:t>
            </a:r>
          </a:p>
          <a:p>
            <a:pPr marL="0" indent="0" algn="ctr">
              <a:buNone/>
            </a:pPr>
            <a:endParaRPr lang="fr-FR" dirty="0">
              <a:solidFill>
                <a:schemeClr val="tx2"/>
              </a:solidFill>
            </a:endParaRPr>
          </a:p>
          <a:p>
            <a:pPr marL="0" indent="0" algn="ctr">
              <a:buNone/>
            </a:pPr>
            <a:r>
              <a:rPr lang="fr-FR" dirty="0" err="1">
                <a:solidFill>
                  <a:schemeClr val="tx2"/>
                </a:solidFill>
              </a:rPr>
              <a:t>Moisturising</a:t>
            </a:r>
            <a:r>
              <a:rPr lang="fr-FR" dirty="0">
                <a:solidFill>
                  <a:schemeClr val="tx2"/>
                </a:solidFill>
              </a:rPr>
              <a:t> </a:t>
            </a:r>
            <a:r>
              <a:rPr lang="fr-FR" dirty="0" err="1">
                <a:solidFill>
                  <a:schemeClr val="tx2"/>
                </a:solidFill>
              </a:rPr>
              <a:t>cream</a:t>
            </a:r>
            <a:r>
              <a:rPr lang="fr-FR" dirty="0">
                <a:solidFill>
                  <a:schemeClr val="tx2"/>
                </a:solidFill>
              </a:rPr>
              <a:t> </a:t>
            </a:r>
            <a:r>
              <a:rPr lang="fr-FR" dirty="0" err="1">
                <a:solidFill>
                  <a:schemeClr val="tx2"/>
                </a:solidFill>
              </a:rPr>
              <a:t>twice</a:t>
            </a:r>
            <a:r>
              <a:rPr lang="fr-FR" dirty="0">
                <a:solidFill>
                  <a:schemeClr val="tx2"/>
                </a:solidFill>
              </a:rPr>
              <a:t> </a:t>
            </a:r>
            <a:r>
              <a:rPr lang="fr-FR" dirty="0" err="1">
                <a:solidFill>
                  <a:schemeClr val="tx2"/>
                </a:solidFill>
              </a:rPr>
              <a:t>daily</a:t>
            </a:r>
            <a:endParaRPr lang="fr-FR" dirty="0">
              <a:solidFill>
                <a:schemeClr val="tx2"/>
              </a:solidFill>
            </a:endParaRPr>
          </a:p>
          <a:p>
            <a:pPr marL="0" indent="0" algn="ctr">
              <a:buNone/>
            </a:pPr>
            <a:r>
              <a:rPr lang="fr-FR" dirty="0" err="1">
                <a:solidFill>
                  <a:schemeClr val="tx2"/>
                </a:solidFill>
              </a:rPr>
              <a:t>Avoid</a:t>
            </a:r>
            <a:r>
              <a:rPr lang="fr-FR" dirty="0">
                <a:solidFill>
                  <a:schemeClr val="tx2"/>
                </a:solidFill>
              </a:rPr>
              <a:t> skin irritants</a:t>
            </a:r>
          </a:p>
          <a:p>
            <a:pPr marL="0" indent="0" algn="ctr">
              <a:buNone/>
            </a:pPr>
            <a:r>
              <a:rPr lang="fr-FR" dirty="0" err="1">
                <a:solidFill>
                  <a:schemeClr val="tx2"/>
                </a:solidFill>
              </a:rPr>
              <a:t>Avoid</a:t>
            </a:r>
            <a:r>
              <a:rPr lang="fr-FR" dirty="0">
                <a:solidFill>
                  <a:schemeClr val="tx2"/>
                </a:solidFill>
              </a:rPr>
              <a:t> </a:t>
            </a:r>
            <a:r>
              <a:rPr lang="fr-FR" dirty="0" err="1">
                <a:solidFill>
                  <a:schemeClr val="tx2"/>
                </a:solidFill>
              </a:rPr>
              <a:t>sun</a:t>
            </a:r>
            <a:r>
              <a:rPr lang="fr-FR" dirty="0">
                <a:solidFill>
                  <a:schemeClr val="tx2"/>
                </a:solidFill>
              </a:rPr>
              <a:t> </a:t>
            </a:r>
            <a:r>
              <a:rPr lang="fr-FR" dirty="0" err="1">
                <a:solidFill>
                  <a:schemeClr val="tx2"/>
                </a:solidFill>
              </a:rPr>
              <a:t>exposure</a:t>
            </a:r>
            <a:endParaRPr lang="fr-FR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fr-FR" dirty="0">
              <a:solidFill>
                <a:schemeClr val="tx2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2"/>
          </p:nvPr>
        </p:nvSpPr>
        <p:spPr>
          <a:xfrm>
            <a:off x="4253557" y="1593142"/>
            <a:ext cx="5214987" cy="3348026"/>
          </a:xfrm>
        </p:spPr>
        <p:txBody>
          <a:bodyPr/>
          <a:lstStyle/>
          <a:p>
            <a:pPr marL="0" indent="0" algn="ctr">
              <a:buNone/>
            </a:pPr>
            <a:r>
              <a:rPr lang="fr-FR" b="1" dirty="0">
                <a:solidFill>
                  <a:schemeClr val="tx2"/>
                </a:solidFill>
              </a:rPr>
              <a:t>TREATMENT</a:t>
            </a:r>
          </a:p>
          <a:p>
            <a:pPr marL="0" indent="0">
              <a:buNone/>
            </a:pP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0"/>
          </p:nvPr>
        </p:nvSpPr>
        <p:spPr>
          <a:xfrm>
            <a:off x="107504" y="6218946"/>
            <a:ext cx="8496944" cy="487363"/>
          </a:xfrm>
        </p:spPr>
        <p:txBody>
          <a:bodyPr/>
          <a:lstStyle/>
          <a:p>
            <a:pPr algn="just"/>
            <a:r>
              <a:rPr lang="fr-FR" sz="1100" i="1" dirty="0"/>
              <a:t>Lacouture ME, </a:t>
            </a:r>
            <a:r>
              <a:rPr lang="fr-FR" sz="1100" i="1" dirty="0" err="1"/>
              <a:t>Sibaud</a:t>
            </a:r>
            <a:r>
              <a:rPr lang="fr-FR" sz="1100" i="1" dirty="0"/>
              <a:t> V, Gerber PA, et al. </a:t>
            </a:r>
            <a:r>
              <a:rPr lang="fr-FR" sz="1100" i="1" dirty="0" err="1"/>
              <a:t>Prevention</a:t>
            </a:r>
            <a:r>
              <a:rPr lang="fr-FR" sz="1100" i="1" dirty="0"/>
              <a:t> and management of </a:t>
            </a:r>
            <a:r>
              <a:rPr lang="fr-FR" sz="1100" i="1" dirty="0" err="1"/>
              <a:t>dermatological</a:t>
            </a:r>
            <a:r>
              <a:rPr lang="fr-FR" sz="1100" i="1" dirty="0"/>
              <a:t> </a:t>
            </a:r>
            <a:r>
              <a:rPr lang="fr-FR" sz="1100" i="1" dirty="0" err="1"/>
              <a:t>toxicities</a:t>
            </a:r>
            <a:r>
              <a:rPr lang="fr-FR" sz="1100" i="1" dirty="0"/>
              <a:t> </a:t>
            </a:r>
            <a:r>
              <a:rPr lang="fr-FR" sz="1100" i="1" dirty="0" err="1"/>
              <a:t>related</a:t>
            </a:r>
            <a:r>
              <a:rPr lang="fr-FR" sz="1100" i="1" dirty="0"/>
              <a:t> to </a:t>
            </a:r>
            <a:r>
              <a:rPr lang="fr-FR" sz="1100" i="1" dirty="0" err="1"/>
              <a:t>anticancer</a:t>
            </a:r>
            <a:r>
              <a:rPr lang="fr-FR" sz="1100" i="1" dirty="0"/>
              <a:t> agents: ESMO </a:t>
            </a:r>
            <a:r>
              <a:rPr lang="fr-FR" sz="1100" i="1" dirty="0" err="1"/>
              <a:t>Clinical</a:t>
            </a:r>
            <a:r>
              <a:rPr lang="fr-FR" sz="1100" i="1" dirty="0"/>
              <a:t> Practice Guidelines</a:t>
            </a:r>
            <a:r>
              <a:rPr lang="fr-FR" sz="1100" i="1" baseline="30000" dirty="0"/>
              <a:t>☆</a:t>
            </a:r>
            <a:r>
              <a:rPr lang="fr-FR" sz="1100" i="1" dirty="0"/>
              <a:t>. Ann </a:t>
            </a:r>
            <a:r>
              <a:rPr lang="fr-FR" sz="1100" i="1" dirty="0" err="1"/>
              <a:t>Oncol</a:t>
            </a:r>
            <a:r>
              <a:rPr lang="fr-FR" sz="1100" i="1" dirty="0"/>
              <a:t>. 2021;32(2):157-170</a:t>
            </a:r>
            <a:r>
              <a:rPr lang="fr-FR" sz="1100" dirty="0"/>
              <a:t>. </a:t>
            </a:r>
          </a:p>
        </p:txBody>
      </p:sp>
      <p:sp>
        <p:nvSpPr>
          <p:cNvPr id="8" name="Espace réservé du contenu 1"/>
          <p:cNvSpPr txBox="1">
            <a:spLocks/>
          </p:cNvSpPr>
          <p:nvPr/>
        </p:nvSpPr>
        <p:spPr bwMode="auto">
          <a:xfrm>
            <a:off x="4499992" y="2204864"/>
            <a:ext cx="1898428" cy="1151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 marL="250825" indent="-250825" algn="l" rtl="0" fontAlgn="base">
              <a:spcBef>
                <a:spcPts val="0"/>
              </a:spcBef>
              <a:spcAft>
                <a:spcPts val="400"/>
              </a:spcAft>
              <a:buClr>
                <a:schemeClr val="bg1"/>
              </a:buClr>
              <a:buSzPct val="110000"/>
              <a:buChar char="•"/>
              <a:defRPr sz="160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1pPr>
            <a:lvl2pPr marL="561975" indent="-309563" algn="l" rtl="0" fontAlgn="base">
              <a:spcBef>
                <a:spcPts val="0"/>
              </a:spcBef>
              <a:spcAft>
                <a:spcPts val="400"/>
              </a:spcAft>
              <a:buClr>
                <a:schemeClr val="bg1"/>
              </a:buClr>
              <a:buChar char="–"/>
              <a:defRPr sz="1600">
                <a:solidFill>
                  <a:srgbClr val="4D4D4D"/>
                </a:solidFill>
                <a:latin typeface="+mn-lt"/>
                <a:cs typeface="+mn-cs"/>
              </a:defRPr>
            </a:lvl2pPr>
            <a:lvl3pPr marL="812800" indent="-249238" algn="l" rtl="0" fontAlgn="base">
              <a:spcBef>
                <a:spcPts val="0"/>
              </a:spcBef>
              <a:spcAft>
                <a:spcPts val="400"/>
              </a:spcAft>
              <a:buClr>
                <a:schemeClr val="bg1"/>
              </a:buClr>
              <a:buChar char="•"/>
              <a:defRPr sz="1600">
                <a:solidFill>
                  <a:srgbClr val="4D4D4D"/>
                </a:solidFill>
                <a:latin typeface="+mn-lt"/>
                <a:cs typeface="+mn-cs"/>
              </a:defRPr>
            </a:lvl3pPr>
            <a:lvl4pPr marL="1101725" indent="-287338" algn="l" rtl="0" fontAlgn="base">
              <a:spcBef>
                <a:spcPts val="0"/>
              </a:spcBef>
              <a:spcAft>
                <a:spcPts val="400"/>
              </a:spcAft>
              <a:buClr>
                <a:schemeClr val="bg1"/>
              </a:buClr>
              <a:buChar char="–"/>
              <a:defRPr sz="1600">
                <a:solidFill>
                  <a:srgbClr val="4D4D4D"/>
                </a:solidFill>
                <a:latin typeface="+mn-lt"/>
                <a:cs typeface="+mn-cs"/>
              </a:defRPr>
            </a:lvl4pPr>
            <a:lvl5pPr marL="1390650" indent="-287338" algn="l" rtl="0" fontAlgn="base">
              <a:spcBef>
                <a:spcPts val="0"/>
              </a:spcBef>
              <a:spcAft>
                <a:spcPts val="400"/>
              </a:spcAft>
              <a:buClr>
                <a:schemeClr val="bg1"/>
              </a:buClr>
              <a:buChar char="»"/>
              <a:defRPr sz="1600">
                <a:solidFill>
                  <a:srgbClr val="4D4D4D"/>
                </a:solidFill>
                <a:latin typeface="+mn-lt"/>
                <a:cs typeface="+mn-cs"/>
              </a:defRPr>
            </a:lvl5pPr>
            <a:lvl6pPr marL="1847850" indent="-287338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cs typeface="+mn-cs"/>
              </a:defRPr>
            </a:lvl6pPr>
            <a:lvl7pPr marL="2305050" indent="-287338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cs typeface="+mn-cs"/>
              </a:defRPr>
            </a:lvl7pPr>
            <a:lvl8pPr marL="2762250" indent="-287338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cs typeface="+mn-cs"/>
              </a:defRPr>
            </a:lvl8pPr>
            <a:lvl9pPr marL="3219450" indent="-287338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algn="ctr">
              <a:buFontTx/>
              <a:buNone/>
            </a:pPr>
            <a:r>
              <a:rPr lang="fr-FR" b="1" kern="0" dirty="0">
                <a:solidFill>
                  <a:schemeClr val="tx2"/>
                </a:solidFill>
              </a:rPr>
              <a:t>Grade 1-2</a:t>
            </a:r>
            <a:endParaRPr lang="fr-FR" kern="0" dirty="0">
              <a:solidFill>
                <a:schemeClr val="tx2"/>
              </a:solidFill>
            </a:endParaRPr>
          </a:p>
          <a:p>
            <a:pPr marL="0" indent="0" algn="ctr">
              <a:buFontTx/>
              <a:buNone/>
            </a:pPr>
            <a:r>
              <a:rPr lang="fr-FR" kern="0" dirty="0">
                <a:solidFill>
                  <a:schemeClr val="tx2"/>
                </a:solidFill>
              </a:rPr>
              <a:t>10%-30% BSA</a:t>
            </a:r>
          </a:p>
          <a:p>
            <a:pPr marL="0" indent="0" algn="ctr">
              <a:buFontTx/>
              <a:buNone/>
            </a:pPr>
            <a:r>
              <a:rPr lang="fr-FR" kern="0" dirty="0">
                <a:solidFill>
                  <a:schemeClr val="tx2"/>
                </a:solidFill>
              </a:rPr>
              <a:t>Dose adaptation</a:t>
            </a:r>
          </a:p>
          <a:p>
            <a:pPr marL="0" indent="0" algn="ctr">
              <a:buFontTx/>
              <a:buNone/>
            </a:pPr>
            <a:endParaRPr lang="fr-FR" kern="0" dirty="0">
              <a:solidFill>
                <a:schemeClr val="tx2"/>
              </a:solidFill>
            </a:endParaRPr>
          </a:p>
          <a:p>
            <a:pPr marL="0" indent="0" algn="ctr">
              <a:buFontTx/>
              <a:buNone/>
            </a:pPr>
            <a:r>
              <a:rPr lang="fr-FR" kern="0" dirty="0">
                <a:solidFill>
                  <a:schemeClr val="tx2"/>
                </a:solidFill>
              </a:rPr>
              <a:t>Oral </a:t>
            </a:r>
            <a:r>
              <a:rPr lang="fr-FR" kern="0" dirty="0" err="1">
                <a:solidFill>
                  <a:schemeClr val="tx2"/>
                </a:solidFill>
              </a:rPr>
              <a:t>antibiotic</a:t>
            </a:r>
            <a:endParaRPr lang="fr-FR" kern="0" dirty="0">
              <a:solidFill>
                <a:schemeClr val="tx2"/>
              </a:solidFill>
            </a:endParaRPr>
          </a:p>
          <a:p>
            <a:pPr marL="0" indent="0" algn="ctr">
              <a:buFontTx/>
              <a:buNone/>
            </a:pPr>
            <a:r>
              <a:rPr lang="fr-FR" kern="0" dirty="0" err="1">
                <a:solidFill>
                  <a:schemeClr val="tx2"/>
                </a:solidFill>
              </a:rPr>
              <a:t>Topical</a:t>
            </a:r>
            <a:r>
              <a:rPr lang="fr-FR" kern="0" dirty="0">
                <a:solidFill>
                  <a:schemeClr val="tx2"/>
                </a:solidFill>
              </a:rPr>
              <a:t> </a:t>
            </a:r>
            <a:r>
              <a:rPr lang="fr-FR" kern="0" dirty="0" err="1">
                <a:solidFill>
                  <a:schemeClr val="tx2"/>
                </a:solidFill>
              </a:rPr>
              <a:t>steroid</a:t>
            </a:r>
            <a:endParaRPr lang="fr-FR" kern="0" dirty="0">
              <a:solidFill>
                <a:schemeClr val="tx2"/>
              </a:solidFill>
            </a:endParaRPr>
          </a:p>
          <a:p>
            <a:pPr marL="0" indent="0">
              <a:buFontTx/>
              <a:buNone/>
            </a:pPr>
            <a:endParaRPr lang="fr-FR" kern="0" dirty="0">
              <a:solidFill>
                <a:schemeClr val="tx2"/>
              </a:solidFill>
            </a:endParaRPr>
          </a:p>
        </p:txBody>
      </p:sp>
      <p:sp>
        <p:nvSpPr>
          <p:cNvPr id="9" name="Espace réservé du contenu 2"/>
          <p:cNvSpPr txBox="1">
            <a:spLocks/>
          </p:cNvSpPr>
          <p:nvPr/>
        </p:nvSpPr>
        <p:spPr bwMode="auto">
          <a:xfrm>
            <a:off x="6664424" y="2235344"/>
            <a:ext cx="2444080" cy="789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 marL="250825" indent="-250825" algn="l" rtl="0" fontAlgn="base">
              <a:spcBef>
                <a:spcPts val="0"/>
              </a:spcBef>
              <a:spcAft>
                <a:spcPts val="400"/>
              </a:spcAft>
              <a:buClr>
                <a:schemeClr val="bg1"/>
              </a:buClr>
              <a:buSzPct val="110000"/>
              <a:buChar char="•"/>
              <a:defRPr sz="160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1pPr>
            <a:lvl2pPr marL="561975" indent="-309563" algn="l" rtl="0" fontAlgn="base">
              <a:spcBef>
                <a:spcPts val="0"/>
              </a:spcBef>
              <a:spcAft>
                <a:spcPts val="400"/>
              </a:spcAft>
              <a:buClr>
                <a:schemeClr val="bg1"/>
              </a:buClr>
              <a:buChar char="–"/>
              <a:defRPr sz="1600">
                <a:solidFill>
                  <a:srgbClr val="4D4D4D"/>
                </a:solidFill>
                <a:latin typeface="+mn-lt"/>
                <a:cs typeface="+mn-cs"/>
              </a:defRPr>
            </a:lvl2pPr>
            <a:lvl3pPr marL="812800" indent="-249238" algn="l" rtl="0" fontAlgn="base">
              <a:spcBef>
                <a:spcPts val="0"/>
              </a:spcBef>
              <a:spcAft>
                <a:spcPts val="400"/>
              </a:spcAft>
              <a:buClr>
                <a:schemeClr val="bg1"/>
              </a:buClr>
              <a:buChar char="•"/>
              <a:defRPr sz="1600">
                <a:solidFill>
                  <a:srgbClr val="4D4D4D"/>
                </a:solidFill>
                <a:latin typeface="+mn-lt"/>
                <a:cs typeface="+mn-cs"/>
              </a:defRPr>
            </a:lvl3pPr>
            <a:lvl4pPr marL="1101725" indent="-287338" algn="l" rtl="0" fontAlgn="base">
              <a:spcBef>
                <a:spcPts val="0"/>
              </a:spcBef>
              <a:spcAft>
                <a:spcPts val="400"/>
              </a:spcAft>
              <a:buClr>
                <a:schemeClr val="bg1"/>
              </a:buClr>
              <a:buChar char="–"/>
              <a:defRPr sz="1600">
                <a:solidFill>
                  <a:srgbClr val="4D4D4D"/>
                </a:solidFill>
                <a:latin typeface="+mn-lt"/>
                <a:cs typeface="+mn-cs"/>
              </a:defRPr>
            </a:lvl4pPr>
            <a:lvl5pPr marL="1390650" indent="-287338" algn="l" rtl="0" fontAlgn="base">
              <a:spcBef>
                <a:spcPts val="0"/>
              </a:spcBef>
              <a:spcAft>
                <a:spcPts val="400"/>
              </a:spcAft>
              <a:buClr>
                <a:schemeClr val="bg1"/>
              </a:buClr>
              <a:buChar char="»"/>
              <a:defRPr sz="1600">
                <a:solidFill>
                  <a:srgbClr val="4D4D4D"/>
                </a:solidFill>
                <a:latin typeface="+mn-lt"/>
                <a:cs typeface="+mn-cs"/>
              </a:defRPr>
            </a:lvl5pPr>
            <a:lvl6pPr marL="1847850" indent="-287338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cs typeface="+mn-cs"/>
              </a:defRPr>
            </a:lvl6pPr>
            <a:lvl7pPr marL="2305050" indent="-287338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cs typeface="+mn-cs"/>
              </a:defRPr>
            </a:lvl7pPr>
            <a:lvl8pPr marL="2762250" indent="-287338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cs typeface="+mn-cs"/>
              </a:defRPr>
            </a:lvl8pPr>
            <a:lvl9pPr marL="3219450" indent="-287338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algn="ctr">
              <a:buFontTx/>
              <a:buNone/>
            </a:pPr>
            <a:r>
              <a:rPr lang="fr-FR" b="1" kern="0" dirty="0">
                <a:solidFill>
                  <a:schemeClr val="tx2"/>
                </a:solidFill>
              </a:rPr>
              <a:t>Grade 3</a:t>
            </a:r>
            <a:endParaRPr lang="fr-FR" kern="0" dirty="0">
              <a:solidFill>
                <a:schemeClr val="tx2"/>
              </a:solidFill>
            </a:endParaRPr>
          </a:p>
          <a:p>
            <a:pPr marL="0" indent="0" algn="ctr">
              <a:buFontTx/>
              <a:buNone/>
            </a:pPr>
            <a:r>
              <a:rPr lang="fr-FR" kern="0" dirty="0">
                <a:solidFill>
                  <a:schemeClr val="tx2"/>
                </a:solidFill>
              </a:rPr>
              <a:t>&gt;30% BSA</a:t>
            </a:r>
          </a:p>
          <a:p>
            <a:pPr marL="0" indent="0" algn="ctr">
              <a:buFontTx/>
              <a:buNone/>
            </a:pPr>
            <a:r>
              <a:rPr lang="fr-FR" sz="2000" b="1" kern="0" dirty="0">
                <a:solidFill>
                  <a:schemeClr val="tx2"/>
                </a:solidFill>
              </a:rPr>
              <a:t>   STOP anti-EGFR</a:t>
            </a:r>
          </a:p>
          <a:p>
            <a:pPr marL="0" indent="0" algn="ctr">
              <a:buFontTx/>
              <a:buNone/>
            </a:pPr>
            <a:endParaRPr lang="fr-FR" kern="0" dirty="0">
              <a:solidFill>
                <a:schemeClr val="tx2"/>
              </a:solidFill>
            </a:endParaRPr>
          </a:p>
          <a:p>
            <a:pPr marL="0" indent="0" algn="ctr">
              <a:buFontTx/>
              <a:buNone/>
            </a:pPr>
            <a:r>
              <a:rPr lang="fr-FR" kern="0" dirty="0">
                <a:solidFill>
                  <a:schemeClr val="tx2"/>
                </a:solidFill>
              </a:rPr>
              <a:t>Oral +/- Local </a:t>
            </a:r>
            <a:r>
              <a:rPr lang="fr-FR" kern="0" dirty="0" err="1">
                <a:solidFill>
                  <a:schemeClr val="tx2"/>
                </a:solidFill>
              </a:rPr>
              <a:t>antibiotic</a:t>
            </a:r>
            <a:endParaRPr lang="fr-FR" kern="0" dirty="0">
              <a:solidFill>
                <a:schemeClr val="tx2"/>
              </a:solidFill>
            </a:endParaRPr>
          </a:p>
          <a:p>
            <a:pPr marL="0" indent="0" algn="ctr">
              <a:buFontTx/>
              <a:buNone/>
            </a:pPr>
            <a:r>
              <a:rPr lang="fr-FR" kern="0" dirty="0" err="1">
                <a:solidFill>
                  <a:schemeClr val="tx2"/>
                </a:solidFill>
              </a:rPr>
              <a:t>Topical</a:t>
            </a:r>
            <a:r>
              <a:rPr lang="fr-FR" kern="0" dirty="0">
                <a:solidFill>
                  <a:schemeClr val="tx2"/>
                </a:solidFill>
              </a:rPr>
              <a:t> </a:t>
            </a:r>
            <a:r>
              <a:rPr lang="fr-FR" kern="0" dirty="0" err="1">
                <a:solidFill>
                  <a:schemeClr val="tx2"/>
                </a:solidFill>
              </a:rPr>
              <a:t>steroid</a:t>
            </a:r>
            <a:endParaRPr lang="fr-FR" kern="0" dirty="0">
              <a:solidFill>
                <a:schemeClr val="tx2"/>
              </a:solidFill>
            </a:endParaRPr>
          </a:p>
          <a:p>
            <a:pPr marL="0" indent="0" algn="ctr">
              <a:buFontTx/>
              <a:buNone/>
            </a:pPr>
            <a:r>
              <a:rPr lang="fr-FR" kern="0" dirty="0" err="1">
                <a:solidFill>
                  <a:schemeClr val="tx2"/>
                </a:solidFill>
              </a:rPr>
              <a:t>Systemic</a:t>
            </a:r>
            <a:r>
              <a:rPr lang="fr-FR" kern="0" dirty="0">
                <a:solidFill>
                  <a:schemeClr val="tx2"/>
                </a:solidFill>
              </a:rPr>
              <a:t> </a:t>
            </a:r>
            <a:r>
              <a:rPr lang="fr-FR" kern="0" dirty="0" err="1">
                <a:solidFill>
                  <a:schemeClr val="tx2"/>
                </a:solidFill>
              </a:rPr>
              <a:t>corticosteroids</a:t>
            </a:r>
            <a:r>
              <a:rPr lang="fr-FR" kern="0" dirty="0">
                <a:solidFill>
                  <a:schemeClr val="tx2"/>
                </a:solidFill>
              </a:rPr>
              <a:t> 0,5-1mg/kg - 7days</a:t>
            </a:r>
          </a:p>
          <a:p>
            <a:pPr marL="0" indent="0">
              <a:buFontTx/>
              <a:buNone/>
            </a:pPr>
            <a:endParaRPr lang="fr-FR" kern="0" dirty="0">
              <a:solidFill>
                <a:schemeClr val="tx2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4355976" y="4859868"/>
            <a:ext cx="4392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err="1">
                <a:solidFill>
                  <a:schemeClr val="tx2"/>
                </a:solidFill>
              </a:rPr>
              <a:t>Follow</a:t>
            </a:r>
            <a:r>
              <a:rPr lang="fr-FR" b="1" dirty="0">
                <a:solidFill>
                  <a:schemeClr val="tx2"/>
                </a:solidFill>
              </a:rPr>
              <a:t>-up </a:t>
            </a:r>
            <a:r>
              <a:rPr lang="fr-FR" b="1" dirty="0" err="1">
                <a:solidFill>
                  <a:schemeClr val="tx2"/>
                </a:solidFill>
              </a:rPr>
              <a:t>every</a:t>
            </a:r>
            <a:r>
              <a:rPr lang="fr-FR" b="1" dirty="0">
                <a:solidFill>
                  <a:schemeClr val="tx2"/>
                </a:solidFill>
              </a:rPr>
              <a:t> </a:t>
            </a:r>
            <a:r>
              <a:rPr lang="fr-FR" b="1" dirty="0" err="1">
                <a:solidFill>
                  <a:schemeClr val="tx2"/>
                </a:solidFill>
              </a:rPr>
              <a:t>two</a:t>
            </a:r>
            <a:r>
              <a:rPr lang="fr-FR" b="1" dirty="0">
                <a:solidFill>
                  <a:schemeClr val="tx2"/>
                </a:solidFill>
              </a:rPr>
              <a:t> </a:t>
            </a:r>
            <a:r>
              <a:rPr lang="fr-FR" b="1" dirty="0" err="1">
                <a:solidFill>
                  <a:schemeClr val="tx2"/>
                </a:solidFill>
              </a:rPr>
              <a:t>weeks</a:t>
            </a:r>
            <a:endParaRPr lang="fr-FR" b="1" dirty="0">
              <a:solidFill>
                <a:schemeClr val="tx2"/>
              </a:solidFill>
            </a:endParaRPr>
          </a:p>
        </p:txBody>
      </p:sp>
      <p:sp>
        <p:nvSpPr>
          <p:cNvPr id="12" name="Triangle isocèle 11"/>
          <p:cNvSpPr/>
          <p:nvPr/>
        </p:nvSpPr>
        <p:spPr>
          <a:xfrm>
            <a:off x="6660232" y="2860665"/>
            <a:ext cx="288032" cy="288032"/>
          </a:xfrm>
          <a:prstGeom prst="triangle">
            <a:avLst/>
          </a:prstGeom>
          <a:solidFill>
            <a:schemeClr val="tx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Flèche droite 12"/>
          <p:cNvSpPr/>
          <p:nvPr/>
        </p:nvSpPr>
        <p:spPr>
          <a:xfrm>
            <a:off x="4788024" y="5589240"/>
            <a:ext cx="720080" cy="360040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ZoneTexte 13"/>
          <p:cNvSpPr txBox="1"/>
          <p:nvPr/>
        </p:nvSpPr>
        <p:spPr>
          <a:xfrm>
            <a:off x="5585935" y="5458269"/>
            <a:ext cx="29519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/>
              <a:t>Resolution</a:t>
            </a:r>
            <a:r>
              <a:rPr lang="fr-FR" dirty="0"/>
              <a:t> </a:t>
            </a:r>
            <a:r>
              <a:rPr lang="fr-FR" dirty="0" err="1"/>
              <a:t>within</a:t>
            </a:r>
            <a:r>
              <a:rPr lang="fr-FR" dirty="0"/>
              <a:t> one </a:t>
            </a:r>
            <a:r>
              <a:rPr lang="fr-FR" dirty="0" err="1"/>
              <a:t>month</a:t>
            </a:r>
            <a:r>
              <a:rPr lang="fr-FR" dirty="0"/>
              <a:t> </a:t>
            </a:r>
            <a:r>
              <a:rPr lang="fr-FR" dirty="0" err="1"/>
              <a:t>after</a:t>
            </a:r>
            <a:r>
              <a:rPr lang="fr-FR" dirty="0"/>
              <a:t> anti-EGFR discontinuation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2669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311"/>
    </mc:Choice>
    <mc:Fallback xmlns="">
      <p:transition spd="slow" advTm="33311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hevron 9"/>
          <p:cNvSpPr/>
          <p:nvPr/>
        </p:nvSpPr>
        <p:spPr>
          <a:xfrm>
            <a:off x="4788024" y="1988840"/>
            <a:ext cx="4331944" cy="3384376"/>
          </a:xfrm>
          <a:prstGeom prst="chevron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8" name="Chevron 7"/>
          <p:cNvSpPr/>
          <p:nvPr/>
        </p:nvSpPr>
        <p:spPr>
          <a:xfrm>
            <a:off x="1619672" y="1988840"/>
            <a:ext cx="4871050" cy="3384376"/>
          </a:xfrm>
          <a:prstGeom prst="chevron">
            <a:avLst>
              <a:gd name="adj" fmla="val 38797"/>
            </a:avLst>
          </a:prstGeom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6" name="Pentagone 5"/>
          <p:cNvSpPr/>
          <p:nvPr/>
        </p:nvSpPr>
        <p:spPr>
          <a:xfrm>
            <a:off x="35496" y="1988840"/>
            <a:ext cx="2880320" cy="3384376"/>
          </a:xfrm>
          <a:prstGeom prst="homePlate">
            <a:avLst>
              <a:gd name="adj" fmla="val 43634"/>
            </a:avLst>
          </a:prstGeom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Monitoring anti-EGFR-induced skin toxicity</a:t>
            </a:r>
          </a:p>
        </p:txBody>
      </p:sp>
      <p:sp>
        <p:nvSpPr>
          <p:cNvPr id="2" name="Espace réservé du contenu 1"/>
          <p:cNvSpPr>
            <a:spLocks noGrp="1"/>
          </p:cNvSpPr>
          <p:nvPr>
            <p:ph sz="half" idx="1"/>
          </p:nvPr>
        </p:nvSpPr>
        <p:spPr>
          <a:xfrm>
            <a:off x="99120" y="2276872"/>
            <a:ext cx="2024608" cy="469032"/>
          </a:xfrm>
        </p:spPr>
        <p:txBody>
          <a:bodyPr/>
          <a:lstStyle/>
          <a:p>
            <a:pPr marL="0" indent="0" algn="ctr">
              <a:buNone/>
            </a:pPr>
            <a:r>
              <a:rPr lang="fr-FR" sz="2400" b="1" dirty="0">
                <a:solidFill>
                  <a:schemeClr val="tx2"/>
                </a:solidFill>
              </a:rPr>
              <a:t>PREVENT</a:t>
            </a:r>
          </a:p>
          <a:p>
            <a:pPr marL="0" indent="0" algn="ctr">
              <a:buNone/>
            </a:pPr>
            <a:endParaRPr lang="fr-FR" sz="2400" b="1" dirty="0">
              <a:solidFill>
                <a:schemeClr val="tx2"/>
              </a:solidFill>
            </a:endParaRPr>
          </a:p>
          <a:p>
            <a:pPr marL="0" indent="0" algn="ctr">
              <a:buNone/>
            </a:pPr>
            <a:r>
              <a:rPr lang="fr-FR" sz="2400" b="1" dirty="0" err="1">
                <a:solidFill>
                  <a:schemeClr val="tx2"/>
                </a:solidFill>
              </a:rPr>
              <a:t>Locally</a:t>
            </a:r>
            <a:endParaRPr lang="fr-FR" sz="2400" b="1" dirty="0">
              <a:solidFill>
                <a:schemeClr val="tx2"/>
              </a:solidFill>
            </a:endParaRPr>
          </a:p>
          <a:p>
            <a:pPr marL="0" indent="0" algn="ctr">
              <a:buNone/>
            </a:pPr>
            <a:r>
              <a:rPr lang="fr-FR" sz="2400" b="1" dirty="0" err="1">
                <a:solidFill>
                  <a:schemeClr val="tx2"/>
                </a:solidFill>
              </a:rPr>
              <a:t>Systemically</a:t>
            </a:r>
            <a:endParaRPr lang="fr-FR" sz="2400" dirty="0">
              <a:solidFill>
                <a:schemeClr val="tx2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2"/>
          </p:nvPr>
        </p:nvSpPr>
        <p:spPr>
          <a:xfrm>
            <a:off x="2915816" y="2167880"/>
            <a:ext cx="3096344" cy="325016"/>
          </a:xfrm>
        </p:spPr>
        <p:txBody>
          <a:bodyPr/>
          <a:lstStyle/>
          <a:p>
            <a:pPr marL="0" indent="0">
              <a:buNone/>
            </a:pPr>
            <a:r>
              <a:rPr lang="fr-FR" sz="2400" b="1" dirty="0">
                <a:solidFill>
                  <a:schemeClr val="tx2"/>
                </a:solidFill>
              </a:rPr>
              <a:t>TREAT</a:t>
            </a:r>
          </a:p>
          <a:p>
            <a:pPr marL="0" indent="0">
              <a:buNone/>
            </a:pPr>
            <a:endParaRPr lang="fr-FR" sz="2400" b="1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fr-FR" sz="2400" b="1" dirty="0">
                <a:solidFill>
                  <a:schemeClr val="tx2"/>
                </a:solidFill>
              </a:rPr>
              <a:t>	</a:t>
            </a:r>
            <a:r>
              <a:rPr lang="fr-FR" sz="2400" b="1" dirty="0" err="1">
                <a:solidFill>
                  <a:schemeClr val="tx2"/>
                </a:solidFill>
              </a:rPr>
              <a:t>Locally</a:t>
            </a:r>
            <a:endParaRPr lang="fr-FR" sz="2400" b="1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fr-FR" sz="2400" b="1" dirty="0">
                <a:solidFill>
                  <a:schemeClr val="tx2"/>
                </a:solidFill>
              </a:rPr>
              <a:t>	</a:t>
            </a:r>
            <a:r>
              <a:rPr lang="fr-FR" sz="2400" b="1" dirty="0" err="1">
                <a:solidFill>
                  <a:schemeClr val="tx2"/>
                </a:solidFill>
              </a:rPr>
              <a:t>Systemically</a:t>
            </a:r>
            <a:endParaRPr lang="fr-FR" sz="2400" b="1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fr-FR" sz="2400" b="1" dirty="0">
                <a:solidFill>
                  <a:schemeClr val="tx2"/>
                </a:solidFill>
              </a:rPr>
              <a:t>	</a:t>
            </a:r>
            <a:r>
              <a:rPr lang="fr-FR" sz="2400" b="1" dirty="0" err="1">
                <a:solidFill>
                  <a:schemeClr val="tx2"/>
                </a:solidFill>
              </a:rPr>
              <a:t>Reassess</a:t>
            </a:r>
            <a:endParaRPr lang="fr-FR" sz="2400" b="1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fr-FR" sz="2400" b="1" dirty="0" err="1">
                <a:solidFill>
                  <a:schemeClr val="tx2"/>
                </a:solidFill>
              </a:rPr>
              <a:t>Adapt</a:t>
            </a:r>
            <a:r>
              <a:rPr lang="fr-FR" sz="2400" b="1" dirty="0">
                <a:solidFill>
                  <a:schemeClr val="tx2"/>
                </a:solidFill>
              </a:rPr>
              <a:t> anti-EGFR </a:t>
            </a:r>
            <a:r>
              <a:rPr lang="fr-FR" sz="2400" b="1" dirty="0" err="1">
                <a:solidFill>
                  <a:schemeClr val="tx2"/>
                </a:solidFill>
              </a:rPr>
              <a:t>treatment</a:t>
            </a:r>
            <a:endParaRPr lang="fr-FR" sz="2400" b="1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fr-FR" dirty="0">
              <a:solidFill>
                <a:schemeClr val="tx2"/>
              </a:solidFill>
            </a:endParaRP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0"/>
          </p:nvPr>
        </p:nvSpPr>
        <p:spPr>
          <a:xfrm>
            <a:off x="236124" y="6237312"/>
            <a:ext cx="8496944" cy="487363"/>
          </a:xfrm>
        </p:spPr>
        <p:txBody>
          <a:bodyPr/>
          <a:lstStyle/>
          <a:p>
            <a:pPr algn="just"/>
            <a:r>
              <a:rPr lang="fr-FR" sz="1100" i="1" dirty="0"/>
              <a:t>Lacouture ME, </a:t>
            </a:r>
            <a:r>
              <a:rPr lang="fr-FR" sz="1100" i="1" dirty="0" err="1"/>
              <a:t>Sibaud</a:t>
            </a:r>
            <a:r>
              <a:rPr lang="fr-FR" sz="1100" i="1" dirty="0"/>
              <a:t> V, Gerber PA, et al. </a:t>
            </a:r>
            <a:r>
              <a:rPr lang="fr-FR" sz="1100" i="1" dirty="0" err="1"/>
              <a:t>Prevention</a:t>
            </a:r>
            <a:r>
              <a:rPr lang="fr-FR" sz="1100" i="1" dirty="0"/>
              <a:t> and management of </a:t>
            </a:r>
            <a:r>
              <a:rPr lang="fr-FR" sz="1100" i="1" dirty="0" err="1"/>
              <a:t>dermatological</a:t>
            </a:r>
            <a:r>
              <a:rPr lang="fr-FR" sz="1100" i="1" dirty="0"/>
              <a:t> </a:t>
            </a:r>
            <a:r>
              <a:rPr lang="fr-FR" sz="1100" i="1" dirty="0" err="1"/>
              <a:t>toxicities</a:t>
            </a:r>
            <a:r>
              <a:rPr lang="fr-FR" sz="1100" i="1" dirty="0"/>
              <a:t> </a:t>
            </a:r>
            <a:r>
              <a:rPr lang="fr-FR" sz="1100" i="1" dirty="0" err="1"/>
              <a:t>related</a:t>
            </a:r>
            <a:r>
              <a:rPr lang="fr-FR" sz="1100" i="1" dirty="0"/>
              <a:t> to </a:t>
            </a:r>
            <a:r>
              <a:rPr lang="fr-FR" sz="1100" i="1" dirty="0" err="1"/>
              <a:t>anticancer</a:t>
            </a:r>
            <a:r>
              <a:rPr lang="fr-FR" sz="1100" i="1" dirty="0"/>
              <a:t> agents: ESMO </a:t>
            </a:r>
            <a:r>
              <a:rPr lang="fr-FR" sz="1100" i="1" dirty="0" err="1"/>
              <a:t>Clinical</a:t>
            </a:r>
            <a:r>
              <a:rPr lang="fr-FR" sz="1100" i="1" dirty="0"/>
              <a:t> Practice Guidelines</a:t>
            </a:r>
            <a:r>
              <a:rPr lang="fr-FR" sz="1100" i="1" baseline="30000" dirty="0"/>
              <a:t>☆</a:t>
            </a:r>
            <a:r>
              <a:rPr lang="fr-FR" sz="1100" i="1" dirty="0"/>
              <a:t>. Ann </a:t>
            </a:r>
            <a:r>
              <a:rPr lang="fr-FR" sz="1100" i="1" dirty="0" err="1"/>
              <a:t>Oncol</a:t>
            </a:r>
            <a:r>
              <a:rPr lang="fr-FR" sz="1100" i="1" dirty="0"/>
              <a:t>. 2021;32(2):157-170</a:t>
            </a:r>
            <a:r>
              <a:rPr lang="fr-FR" sz="1100" dirty="0"/>
              <a:t>. 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6012160" y="2132856"/>
            <a:ext cx="291594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chemeClr val="tx2"/>
                </a:solidFill>
              </a:rPr>
              <a:t>ADDRESS</a:t>
            </a:r>
          </a:p>
          <a:p>
            <a:endParaRPr lang="fr-FR" sz="2400" b="1" dirty="0">
              <a:solidFill>
                <a:schemeClr val="tx2"/>
              </a:solidFill>
            </a:endParaRPr>
          </a:p>
          <a:p>
            <a:r>
              <a:rPr lang="fr-FR" sz="2400" b="1" dirty="0">
                <a:solidFill>
                  <a:schemeClr val="tx2"/>
                </a:solidFill>
              </a:rPr>
              <a:t>  </a:t>
            </a:r>
          </a:p>
          <a:p>
            <a:r>
              <a:rPr lang="fr-FR" sz="2400" b="1" dirty="0">
                <a:solidFill>
                  <a:schemeClr val="tx2"/>
                </a:solidFill>
              </a:rPr>
              <a:t>      </a:t>
            </a:r>
            <a:r>
              <a:rPr lang="fr-FR" sz="2400" b="1" dirty="0" err="1">
                <a:solidFill>
                  <a:schemeClr val="tx2"/>
                </a:solidFill>
              </a:rPr>
              <a:t>Dermatology</a:t>
            </a:r>
            <a:endParaRPr lang="fr-FR" sz="2400" b="1" dirty="0">
              <a:solidFill>
                <a:schemeClr val="tx2"/>
              </a:solidFill>
            </a:endParaRPr>
          </a:p>
          <a:p>
            <a:r>
              <a:rPr lang="fr-FR" sz="2400" b="1" dirty="0">
                <a:solidFill>
                  <a:schemeClr val="tx2"/>
                </a:solidFill>
              </a:rPr>
              <a:t>      </a:t>
            </a:r>
            <a:r>
              <a:rPr lang="fr-FR" sz="2400" b="1" dirty="0" err="1">
                <a:solidFill>
                  <a:schemeClr val="tx2"/>
                </a:solidFill>
              </a:rPr>
              <a:t>department</a:t>
            </a:r>
            <a:endParaRPr lang="fr-FR" sz="2400" b="1" dirty="0">
              <a:solidFill>
                <a:schemeClr val="tx2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48829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409"/>
    </mc:Choice>
    <mc:Fallback xmlns="">
      <p:transition spd="slow" advTm="43409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DISCLOSURES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noFill/>
          <a:ln>
            <a:noFill/>
          </a:ln>
        </p:spPr>
        <p:txBody>
          <a:bodyPr/>
          <a:lstStyle/>
          <a:p>
            <a:pPr>
              <a:spcAft>
                <a:spcPts val="1200"/>
              </a:spcAft>
              <a:tabLst>
                <a:tab pos="8256588" algn="r"/>
              </a:tabLst>
            </a:pPr>
            <a:r>
              <a:rPr lang="en-GB" sz="1800" u="sng" dirty="0">
                <a:solidFill>
                  <a:schemeClr val="accent1"/>
                </a:solidFill>
                <a:uFill>
                  <a:solidFill>
                    <a:schemeClr val="accent1"/>
                  </a:solidFill>
                </a:uFill>
              </a:rPr>
              <a:t>AMGEN</a:t>
            </a:r>
          </a:p>
          <a:p>
            <a:pPr>
              <a:spcAft>
                <a:spcPts val="1200"/>
              </a:spcAft>
              <a:tabLst>
                <a:tab pos="8256588" algn="r"/>
              </a:tabLst>
            </a:pPr>
            <a:r>
              <a:rPr lang="en-GB" sz="1800" u="sng" dirty="0">
                <a:solidFill>
                  <a:schemeClr val="accent1"/>
                </a:solidFill>
                <a:uFill>
                  <a:solidFill>
                    <a:schemeClr val="accent1"/>
                  </a:solidFill>
                </a:uFill>
              </a:rPr>
              <a:t>MERCK</a:t>
            </a:r>
          </a:p>
          <a:p>
            <a:pPr>
              <a:spcAft>
                <a:spcPts val="1200"/>
              </a:spcAft>
              <a:tabLst>
                <a:tab pos="8256588" algn="r"/>
              </a:tabLst>
            </a:pPr>
            <a:r>
              <a:rPr lang="en-GB" sz="1800" u="sng" dirty="0">
                <a:solidFill>
                  <a:schemeClr val="accent1"/>
                </a:solidFill>
                <a:uFill>
                  <a:solidFill>
                    <a:schemeClr val="accent1"/>
                  </a:solidFill>
                </a:uFill>
              </a:rPr>
              <a:t>PHARMAFIELD</a:t>
            </a:r>
          </a:p>
          <a:p>
            <a:pPr>
              <a:spcAft>
                <a:spcPts val="1200"/>
              </a:spcAft>
              <a:tabLst>
                <a:tab pos="8256588" algn="r"/>
              </a:tabLst>
            </a:pPr>
            <a:r>
              <a:rPr lang="en-GB" sz="1800" u="sng" dirty="0">
                <a:solidFill>
                  <a:schemeClr val="accent1"/>
                </a:solidFill>
                <a:uFill>
                  <a:solidFill>
                    <a:schemeClr val="accent1"/>
                  </a:solidFill>
                </a:uFill>
              </a:rPr>
              <a:t>BAYER</a:t>
            </a:r>
          </a:p>
          <a:p>
            <a:pPr>
              <a:spcAft>
                <a:spcPts val="1200"/>
              </a:spcAft>
              <a:tabLst>
                <a:tab pos="8256588" algn="r"/>
              </a:tabLst>
            </a:pPr>
            <a:endParaRPr lang="en-GB" sz="1800" u="sng" dirty="0">
              <a:solidFill>
                <a:schemeClr val="accent1"/>
              </a:solidFill>
              <a:uFill>
                <a:solidFill>
                  <a:schemeClr val="accent1"/>
                </a:solidFill>
              </a:u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09526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62"/>
    </mc:Choice>
    <mc:Fallback xmlns="">
      <p:transition spd="slow" advTm="2062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Anti-EGFR in Gastroenterology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noFill/>
          <a:ln>
            <a:noFill/>
          </a:ln>
        </p:spPr>
        <p:txBody>
          <a:bodyPr/>
          <a:lstStyle/>
          <a:p>
            <a:pPr marL="0" indent="0" algn="ctr">
              <a:spcAft>
                <a:spcPts val="1200"/>
              </a:spcAft>
              <a:buNone/>
              <a:tabLst>
                <a:tab pos="8256588" algn="r"/>
              </a:tabLst>
            </a:pPr>
            <a:r>
              <a:rPr lang="en-GB" sz="1800" u="sng" dirty="0">
                <a:solidFill>
                  <a:schemeClr val="tx1"/>
                </a:solidFill>
                <a:uFill>
                  <a:solidFill>
                    <a:schemeClr val="accent1"/>
                  </a:solidFill>
                </a:uFill>
              </a:rPr>
              <a:t>COLORECTAL CANCER (CRC)</a:t>
            </a:r>
          </a:p>
          <a:p>
            <a:pPr marL="0" indent="0" algn="ctr">
              <a:spcAft>
                <a:spcPts val="1200"/>
              </a:spcAft>
              <a:buNone/>
              <a:tabLst>
                <a:tab pos="8256588" algn="r"/>
              </a:tabLst>
            </a:pPr>
            <a:endParaRPr lang="en-GB" sz="1800" u="sng" dirty="0">
              <a:solidFill>
                <a:schemeClr val="tx1"/>
              </a:solidFill>
              <a:uFill>
                <a:solidFill>
                  <a:schemeClr val="accent1"/>
                </a:solidFill>
              </a:uFill>
            </a:endParaRPr>
          </a:p>
          <a:p>
            <a:pPr marL="0" indent="0" algn="ctr">
              <a:spcAft>
                <a:spcPts val="1200"/>
              </a:spcAft>
              <a:buNone/>
              <a:tabLst>
                <a:tab pos="8256588" algn="r"/>
              </a:tabLst>
            </a:pPr>
            <a:endParaRPr lang="en-GB" sz="1800" u="sng" dirty="0">
              <a:solidFill>
                <a:schemeClr val="tx1"/>
              </a:solidFill>
              <a:uFill>
                <a:solidFill>
                  <a:schemeClr val="accent1"/>
                </a:solidFill>
              </a:uFill>
            </a:endParaRPr>
          </a:p>
          <a:p>
            <a:pPr marL="0" indent="0" algn="ctr">
              <a:spcAft>
                <a:spcPts val="1200"/>
              </a:spcAft>
              <a:buNone/>
              <a:tabLst>
                <a:tab pos="8256588" algn="r"/>
              </a:tabLst>
            </a:pPr>
            <a:endParaRPr lang="en-GB" sz="1800" u="sng" dirty="0">
              <a:solidFill>
                <a:schemeClr val="tx1"/>
              </a:solidFill>
              <a:uFill>
                <a:solidFill>
                  <a:schemeClr val="accent1"/>
                </a:solidFill>
              </a:uFill>
            </a:endParaRPr>
          </a:p>
          <a:p>
            <a:pPr marL="0" indent="0" algn="ctr">
              <a:spcAft>
                <a:spcPts val="1200"/>
              </a:spcAft>
              <a:buNone/>
              <a:tabLst>
                <a:tab pos="8256588" algn="r"/>
              </a:tabLst>
            </a:pPr>
            <a:endParaRPr lang="en-GB" sz="1800" u="sng" dirty="0">
              <a:solidFill>
                <a:schemeClr val="tx1"/>
              </a:solidFill>
              <a:uFill>
                <a:solidFill>
                  <a:schemeClr val="accent1"/>
                </a:solidFill>
              </a:uFill>
            </a:endParaRPr>
          </a:p>
          <a:p>
            <a:pPr marL="0" indent="0" algn="ctr">
              <a:spcAft>
                <a:spcPts val="1200"/>
              </a:spcAft>
              <a:buNone/>
              <a:tabLst>
                <a:tab pos="8256588" algn="r"/>
              </a:tabLst>
            </a:pPr>
            <a:r>
              <a:rPr lang="en-GB" sz="1800" u="sng" dirty="0">
                <a:solidFill>
                  <a:schemeClr val="tx1"/>
                </a:solidFill>
                <a:uFill>
                  <a:solidFill>
                    <a:schemeClr val="accent1"/>
                  </a:solidFill>
                </a:uFill>
              </a:rPr>
              <a:t>Anti-EGFR + chemotherapy =  first line treatment in metastatic setting</a:t>
            </a:r>
          </a:p>
          <a:p>
            <a:pPr marL="0" indent="0" algn="ctr">
              <a:spcAft>
                <a:spcPts val="1200"/>
              </a:spcAft>
              <a:buNone/>
              <a:tabLst>
                <a:tab pos="8256588" algn="r"/>
              </a:tabLst>
            </a:pPr>
            <a:r>
              <a:rPr lang="en-GB" sz="1800" u="sng" dirty="0">
                <a:solidFill>
                  <a:schemeClr val="tx1"/>
                </a:solidFill>
                <a:uFill>
                  <a:solidFill>
                    <a:schemeClr val="accent1"/>
                  </a:solidFill>
                </a:uFill>
              </a:rPr>
              <a:t>with Wild Type </a:t>
            </a:r>
            <a:r>
              <a:rPr lang="en-GB" sz="1800" i="1" u="sng" dirty="0">
                <a:solidFill>
                  <a:schemeClr val="tx1"/>
                </a:solidFill>
                <a:uFill>
                  <a:solidFill>
                    <a:schemeClr val="accent1"/>
                  </a:solidFill>
                </a:uFill>
              </a:rPr>
              <a:t>KRAS </a:t>
            </a:r>
            <a:r>
              <a:rPr lang="en-GB" sz="1800" u="sng" dirty="0">
                <a:solidFill>
                  <a:schemeClr val="tx1"/>
                </a:solidFill>
                <a:uFill>
                  <a:solidFill>
                    <a:schemeClr val="accent1"/>
                  </a:solidFill>
                </a:uFill>
              </a:rPr>
              <a:t>cancer</a:t>
            </a:r>
            <a:r>
              <a:rPr lang="en-GB" sz="1800" i="1" u="sng" dirty="0">
                <a:solidFill>
                  <a:schemeClr val="tx1"/>
                </a:solidFill>
                <a:uFill>
                  <a:solidFill>
                    <a:schemeClr val="accent1"/>
                  </a:solidFill>
                </a:uFill>
              </a:rPr>
              <a:t> = </a:t>
            </a:r>
            <a:r>
              <a:rPr lang="en-GB" sz="1800" u="sng" dirty="0">
                <a:solidFill>
                  <a:schemeClr val="tx1"/>
                </a:solidFill>
                <a:uFill>
                  <a:solidFill>
                    <a:schemeClr val="accent1"/>
                  </a:solidFill>
                </a:uFill>
              </a:rPr>
              <a:t>50% of patients with </a:t>
            </a:r>
            <a:r>
              <a:rPr lang="en-GB" sz="1800" u="sng" dirty="0" err="1">
                <a:solidFill>
                  <a:schemeClr val="tx1"/>
                </a:solidFill>
                <a:uFill>
                  <a:solidFill>
                    <a:schemeClr val="accent1"/>
                  </a:solidFill>
                </a:uFill>
              </a:rPr>
              <a:t>mCRC</a:t>
            </a:r>
            <a:endParaRPr lang="en-GB" sz="1800" u="sng" dirty="0">
              <a:solidFill>
                <a:schemeClr val="tx1"/>
              </a:solidFill>
              <a:uFill>
                <a:solidFill>
                  <a:schemeClr val="accent1"/>
                </a:solidFill>
              </a:uFill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220918" y="5211800"/>
            <a:ext cx="407836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i="1" dirty="0" err="1"/>
              <a:t>Globocan</a:t>
            </a:r>
            <a:r>
              <a:rPr lang="fr-FR" sz="1100" i="1" dirty="0"/>
              <a:t> 2020: Global Cancer </a:t>
            </a:r>
            <a:r>
              <a:rPr lang="fr-FR" sz="1100" i="1" dirty="0" err="1"/>
              <a:t>Observatory</a:t>
            </a:r>
            <a:r>
              <a:rPr lang="fr-FR" sz="1100" i="1" dirty="0"/>
              <a:t>: https://gco.iarc.fr/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220918" y="5464095"/>
            <a:ext cx="8527356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i="1" dirty="0"/>
              <a:t>Van </a:t>
            </a:r>
            <a:r>
              <a:rPr lang="fr-FR" sz="1100" i="1" dirty="0" err="1"/>
              <a:t>Cutsem</a:t>
            </a:r>
            <a:r>
              <a:rPr lang="fr-FR" sz="1100" i="1" dirty="0"/>
              <a:t> E, </a:t>
            </a:r>
            <a:r>
              <a:rPr lang="fr-FR" sz="1100" i="1" dirty="0" err="1"/>
              <a:t>Cervantes</a:t>
            </a:r>
            <a:r>
              <a:rPr lang="fr-FR" sz="1100" i="1" dirty="0"/>
              <a:t> A, Adam R, et al. ESMO consensus guidelines for the management of patients </a:t>
            </a:r>
            <a:r>
              <a:rPr lang="fr-FR" sz="1100" i="1" dirty="0" err="1"/>
              <a:t>with</a:t>
            </a:r>
            <a:r>
              <a:rPr lang="fr-FR" sz="1100" i="1" dirty="0"/>
              <a:t> </a:t>
            </a:r>
            <a:r>
              <a:rPr lang="fr-FR" sz="1100" i="1" dirty="0" err="1"/>
              <a:t>metastatic</a:t>
            </a:r>
            <a:r>
              <a:rPr lang="fr-FR" sz="1100" i="1" dirty="0"/>
              <a:t> colorectal cancer. Ann </a:t>
            </a:r>
            <a:r>
              <a:rPr lang="fr-FR" sz="1100" i="1" dirty="0" err="1"/>
              <a:t>Oncol</a:t>
            </a:r>
            <a:r>
              <a:rPr lang="fr-FR" sz="1100" i="1" dirty="0"/>
              <a:t> 2016 ;27(8):1386-422.</a:t>
            </a:r>
          </a:p>
          <a:p>
            <a:r>
              <a:rPr lang="fr-FR" sz="1100" i="1" dirty="0"/>
              <a:t>Lièvre A, </a:t>
            </a:r>
            <a:r>
              <a:rPr lang="fr-FR" sz="1100" i="1" dirty="0" err="1"/>
              <a:t>Bachet</a:t>
            </a:r>
            <a:r>
              <a:rPr lang="fr-FR" sz="1100" i="1" dirty="0"/>
              <a:t> JB, Le Corre D, et al.  KRAS mutation </a:t>
            </a:r>
            <a:r>
              <a:rPr lang="fr-FR" sz="1100" i="1" dirty="0" err="1"/>
              <a:t>status</a:t>
            </a:r>
            <a:r>
              <a:rPr lang="fr-FR" sz="1100" i="1" dirty="0"/>
              <a:t> </a:t>
            </a:r>
            <a:r>
              <a:rPr lang="fr-FR" sz="1100" i="1" dirty="0" err="1"/>
              <a:t>is</a:t>
            </a:r>
            <a:r>
              <a:rPr lang="fr-FR" sz="1100" i="1" dirty="0"/>
              <a:t> </a:t>
            </a:r>
            <a:r>
              <a:rPr lang="fr-FR" sz="1100" i="1" dirty="0" err="1"/>
              <a:t>predictive</a:t>
            </a:r>
            <a:r>
              <a:rPr lang="fr-FR" sz="1100" i="1" dirty="0"/>
              <a:t> of </a:t>
            </a:r>
            <a:r>
              <a:rPr lang="fr-FR" sz="1100" i="1" dirty="0" err="1"/>
              <a:t>response</a:t>
            </a:r>
            <a:r>
              <a:rPr lang="fr-FR" sz="1100" i="1" dirty="0"/>
              <a:t> to </a:t>
            </a:r>
            <a:r>
              <a:rPr lang="fr-FR" sz="1100" i="1" dirty="0" err="1"/>
              <a:t>cetuximab</a:t>
            </a:r>
            <a:r>
              <a:rPr lang="fr-FR" sz="1100" i="1" dirty="0"/>
              <a:t> </a:t>
            </a:r>
            <a:r>
              <a:rPr lang="fr-FR" sz="1100" i="1" dirty="0" err="1"/>
              <a:t>therapy</a:t>
            </a:r>
            <a:r>
              <a:rPr lang="fr-FR" sz="1100" i="1" dirty="0"/>
              <a:t> in colorectal cancer. Cancer </a:t>
            </a:r>
            <a:r>
              <a:rPr lang="fr-FR" sz="1100" i="1" dirty="0" err="1"/>
              <a:t>Res</a:t>
            </a:r>
            <a:r>
              <a:rPr lang="fr-FR" sz="1100" i="1" dirty="0"/>
              <a:t> 2006 66(8):3992-5. </a:t>
            </a:r>
          </a:p>
          <a:p>
            <a:r>
              <a:rPr lang="fr-FR" sz="1100" i="1" dirty="0"/>
              <a:t>Modest DP, Martens UM, </a:t>
            </a:r>
            <a:r>
              <a:rPr lang="fr-FR" sz="1100" i="1" dirty="0" err="1"/>
              <a:t>Riera-Knorrenschild</a:t>
            </a:r>
            <a:r>
              <a:rPr lang="fr-FR" sz="1100" i="1" dirty="0"/>
              <a:t> J, et al.  FOLFOXIRI Plus </a:t>
            </a:r>
            <a:r>
              <a:rPr lang="fr-FR" sz="1100" i="1" dirty="0" err="1"/>
              <a:t>Panitumumab</a:t>
            </a:r>
            <a:r>
              <a:rPr lang="fr-FR" sz="1100" i="1" dirty="0"/>
              <a:t> As First-Line </a:t>
            </a:r>
            <a:r>
              <a:rPr lang="fr-FR" sz="1100" i="1" dirty="0" err="1"/>
              <a:t>Treatment</a:t>
            </a:r>
            <a:r>
              <a:rPr lang="fr-FR" sz="1100" i="1" dirty="0"/>
              <a:t> of RAS Wild-Type </a:t>
            </a:r>
            <a:r>
              <a:rPr lang="fr-FR" sz="1100" i="1" dirty="0" err="1"/>
              <a:t>Metastatic</a:t>
            </a:r>
            <a:r>
              <a:rPr lang="fr-FR" sz="1100" i="1" dirty="0"/>
              <a:t> Colorectal Cancer: The </a:t>
            </a:r>
            <a:r>
              <a:rPr lang="fr-FR" sz="1100" i="1" dirty="0" err="1"/>
              <a:t>Randomized</a:t>
            </a:r>
            <a:r>
              <a:rPr lang="fr-FR" sz="1100" i="1" dirty="0"/>
              <a:t>, Open-Label, Phase II VOLFI </a:t>
            </a:r>
            <a:r>
              <a:rPr lang="fr-FR" sz="1100" i="1" dirty="0" err="1"/>
              <a:t>Study</a:t>
            </a:r>
            <a:r>
              <a:rPr lang="fr-FR" sz="1100" i="1" dirty="0"/>
              <a:t> (AIO KRK0109). J Clin </a:t>
            </a:r>
            <a:r>
              <a:rPr lang="fr-FR" sz="1100" i="1" dirty="0" err="1"/>
              <a:t>Oncol</a:t>
            </a:r>
            <a:r>
              <a:rPr lang="fr-FR" sz="1100" i="1" dirty="0"/>
              <a:t> 2019 ;37(35):3401-3411</a:t>
            </a:r>
            <a:endParaRPr lang="fr-FR" sz="1000" i="1" dirty="0"/>
          </a:p>
        </p:txBody>
      </p:sp>
      <p:sp>
        <p:nvSpPr>
          <p:cNvPr id="6" name="ZoneTexte 5"/>
          <p:cNvSpPr txBox="1"/>
          <p:nvPr/>
        </p:nvSpPr>
        <p:spPr>
          <a:xfrm>
            <a:off x="3132219" y="1641574"/>
            <a:ext cx="28799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In Europe</a:t>
            </a:r>
          </a:p>
          <a:p>
            <a:pPr algn="ctr"/>
            <a:r>
              <a:rPr lang="fr-FR" dirty="0"/>
              <a:t>520 000 cases</a:t>
            </a:r>
          </a:p>
          <a:p>
            <a:pPr algn="ctr"/>
            <a:r>
              <a:rPr lang="fr-FR" dirty="0"/>
              <a:t>240 000 </a:t>
            </a:r>
            <a:r>
              <a:rPr lang="fr-FR" dirty="0" err="1"/>
              <a:t>deaths</a:t>
            </a:r>
            <a:endParaRPr lang="fr-FR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94080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9602"/>
    </mc:Choice>
    <mc:Fallback xmlns="">
      <p:transition spd="slow" advTm="49602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Anti-EGFR in Gastroenterology: CETUXIMAB &amp; PANITUMUMAB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190316" y="1168598"/>
            <a:ext cx="8128183" cy="892250"/>
          </a:xfrm>
          <a:noFill/>
          <a:ln>
            <a:noFill/>
          </a:ln>
        </p:spPr>
        <p:txBody>
          <a:bodyPr/>
          <a:lstStyle/>
          <a:p>
            <a:pPr marL="0" indent="0" algn="ctr">
              <a:spcAft>
                <a:spcPts val="1200"/>
              </a:spcAft>
              <a:buNone/>
              <a:tabLst>
                <a:tab pos="8256588" algn="r"/>
              </a:tabLst>
            </a:pPr>
            <a:r>
              <a:rPr lang="en-GB" sz="1800" u="sng" dirty="0">
                <a:solidFill>
                  <a:schemeClr val="tx1"/>
                </a:solidFill>
                <a:uFill>
                  <a:solidFill>
                    <a:schemeClr val="accent1"/>
                  </a:solidFill>
                </a:uFill>
              </a:rPr>
              <a:t>Anti-EGFR + chemotherapy =  first line treatment in metastatic setting</a:t>
            </a:r>
          </a:p>
          <a:p>
            <a:pPr marL="0" indent="0" algn="ctr">
              <a:spcAft>
                <a:spcPts val="1200"/>
              </a:spcAft>
              <a:buNone/>
              <a:tabLst>
                <a:tab pos="8256588" algn="r"/>
              </a:tabLst>
            </a:pPr>
            <a:r>
              <a:rPr lang="en-GB" sz="1800" u="sng" dirty="0">
                <a:solidFill>
                  <a:schemeClr val="tx1"/>
                </a:solidFill>
                <a:uFill>
                  <a:solidFill>
                    <a:schemeClr val="accent1"/>
                  </a:solidFill>
                </a:uFill>
              </a:rPr>
              <a:t>with Wild Type </a:t>
            </a:r>
            <a:r>
              <a:rPr lang="en-GB" sz="1800" i="1" u="sng" dirty="0">
                <a:solidFill>
                  <a:schemeClr val="tx1"/>
                </a:solidFill>
                <a:uFill>
                  <a:solidFill>
                    <a:schemeClr val="accent1"/>
                  </a:solidFill>
                </a:uFill>
              </a:rPr>
              <a:t>KRAS </a:t>
            </a:r>
            <a:r>
              <a:rPr lang="en-GB" sz="1800" u="sng" dirty="0">
                <a:solidFill>
                  <a:schemeClr val="tx1"/>
                </a:solidFill>
                <a:uFill>
                  <a:solidFill>
                    <a:schemeClr val="accent1"/>
                  </a:solidFill>
                </a:uFill>
              </a:rPr>
              <a:t>cancer</a:t>
            </a:r>
            <a:r>
              <a:rPr lang="en-GB" sz="1800" i="1" u="sng" dirty="0">
                <a:solidFill>
                  <a:schemeClr val="tx1"/>
                </a:solidFill>
                <a:uFill>
                  <a:solidFill>
                    <a:schemeClr val="accent1"/>
                  </a:solidFill>
                </a:uFill>
              </a:rPr>
              <a:t> = </a:t>
            </a:r>
            <a:r>
              <a:rPr lang="en-GB" sz="1800" u="sng" dirty="0">
                <a:solidFill>
                  <a:schemeClr val="tx1"/>
                </a:solidFill>
                <a:uFill>
                  <a:solidFill>
                    <a:schemeClr val="accent1"/>
                  </a:solidFill>
                </a:uFill>
              </a:rPr>
              <a:t>50% of patients with </a:t>
            </a:r>
            <a:r>
              <a:rPr lang="en-GB" sz="1800" u="sng" dirty="0" err="1">
                <a:solidFill>
                  <a:schemeClr val="tx1"/>
                </a:solidFill>
                <a:uFill>
                  <a:solidFill>
                    <a:schemeClr val="accent1"/>
                  </a:solidFill>
                </a:uFill>
              </a:rPr>
              <a:t>mCRC</a:t>
            </a:r>
            <a:endParaRPr lang="en-GB" sz="1800" u="sng" dirty="0">
              <a:solidFill>
                <a:schemeClr val="tx1"/>
              </a:solidFill>
              <a:uFill>
                <a:solidFill>
                  <a:schemeClr val="accent1"/>
                </a:solidFill>
              </a:u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8959" y="5802649"/>
            <a:ext cx="8527356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i="1" dirty="0"/>
              <a:t>Heinemann V, </a:t>
            </a:r>
            <a:r>
              <a:rPr lang="fr-FR" sz="1100" i="1" dirty="0" err="1"/>
              <a:t>von</a:t>
            </a:r>
            <a:r>
              <a:rPr lang="fr-FR" sz="1100" i="1" dirty="0"/>
              <a:t> </a:t>
            </a:r>
            <a:r>
              <a:rPr lang="fr-FR" sz="1100" i="1" dirty="0" err="1"/>
              <a:t>Weikersthal</a:t>
            </a:r>
            <a:r>
              <a:rPr lang="fr-FR" sz="1100" i="1" dirty="0"/>
              <a:t> LF, </a:t>
            </a:r>
            <a:r>
              <a:rPr lang="fr-FR" sz="1100" i="1" dirty="0" err="1"/>
              <a:t>Decker</a:t>
            </a:r>
            <a:r>
              <a:rPr lang="fr-FR" sz="1100" i="1" dirty="0"/>
              <a:t> T, et al. FOLFIRI plus </a:t>
            </a:r>
            <a:r>
              <a:rPr lang="fr-FR" sz="1100" i="1" dirty="0" err="1"/>
              <a:t>cetuximab</a:t>
            </a:r>
            <a:r>
              <a:rPr lang="fr-FR" sz="1100" i="1" dirty="0"/>
              <a:t> versus FOLFIRI plus </a:t>
            </a:r>
            <a:r>
              <a:rPr lang="fr-FR" sz="1100" i="1" dirty="0" err="1"/>
              <a:t>bevacizumab</a:t>
            </a:r>
            <a:r>
              <a:rPr lang="fr-FR" sz="1100" i="1" dirty="0"/>
              <a:t> as first-line </a:t>
            </a:r>
            <a:r>
              <a:rPr lang="fr-FR" sz="1100" i="1" dirty="0" err="1"/>
              <a:t>treatment</a:t>
            </a:r>
            <a:r>
              <a:rPr lang="fr-FR" sz="1100" i="1" dirty="0"/>
              <a:t> for patients </a:t>
            </a:r>
            <a:r>
              <a:rPr lang="fr-FR" sz="1100" i="1" dirty="0" err="1"/>
              <a:t>with</a:t>
            </a:r>
            <a:r>
              <a:rPr lang="fr-FR" sz="1100" i="1" dirty="0"/>
              <a:t> </a:t>
            </a:r>
            <a:r>
              <a:rPr lang="fr-FR" sz="1100" i="1" dirty="0" err="1"/>
              <a:t>metastatic</a:t>
            </a:r>
            <a:r>
              <a:rPr lang="fr-FR" sz="1100" i="1" dirty="0"/>
              <a:t> colorectal cancer (FIRE-3): a </a:t>
            </a:r>
            <a:r>
              <a:rPr lang="fr-FR" sz="1100" i="1" dirty="0" err="1"/>
              <a:t>randomised</a:t>
            </a:r>
            <a:r>
              <a:rPr lang="fr-FR" sz="1100" i="1" dirty="0"/>
              <a:t>, open-label, phase 3 trial. Lancet </a:t>
            </a:r>
            <a:r>
              <a:rPr lang="fr-FR" sz="1100" i="1" dirty="0" err="1"/>
              <a:t>Oncol</a:t>
            </a:r>
            <a:r>
              <a:rPr lang="fr-FR" sz="1100" i="1" dirty="0"/>
              <a:t>. 2014;15(10):1065-1075. Modest DP, Martens UM, </a:t>
            </a:r>
            <a:r>
              <a:rPr lang="fr-FR" sz="1100" i="1" dirty="0" err="1"/>
              <a:t>Riera-Knorrenschild</a:t>
            </a:r>
            <a:r>
              <a:rPr lang="fr-FR" sz="1100" i="1" dirty="0"/>
              <a:t> J, et al.  FOLFOXIRI Plus </a:t>
            </a:r>
            <a:r>
              <a:rPr lang="fr-FR" sz="1100" i="1" dirty="0" err="1"/>
              <a:t>Panitumumab</a:t>
            </a:r>
            <a:r>
              <a:rPr lang="fr-FR" sz="1100" i="1" dirty="0"/>
              <a:t> As First-Line </a:t>
            </a:r>
            <a:r>
              <a:rPr lang="fr-FR" sz="1100" i="1" dirty="0" err="1"/>
              <a:t>Treatment</a:t>
            </a:r>
            <a:r>
              <a:rPr lang="fr-FR" sz="1100" i="1" dirty="0"/>
              <a:t> of RAS Wild-Type </a:t>
            </a:r>
            <a:r>
              <a:rPr lang="fr-FR" sz="1100" i="1" dirty="0" err="1"/>
              <a:t>Metastatic</a:t>
            </a:r>
            <a:r>
              <a:rPr lang="fr-FR" sz="1100" i="1" dirty="0"/>
              <a:t> Colorectal Cancer: The </a:t>
            </a:r>
            <a:r>
              <a:rPr lang="fr-FR" sz="1100" i="1" dirty="0" err="1"/>
              <a:t>Randomized</a:t>
            </a:r>
            <a:r>
              <a:rPr lang="fr-FR" sz="1100" i="1" dirty="0"/>
              <a:t>, Open-Label, Phase II VOLFI </a:t>
            </a:r>
            <a:r>
              <a:rPr lang="fr-FR" sz="1100" i="1" dirty="0" err="1"/>
              <a:t>Study</a:t>
            </a:r>
            <a:r>
              <a:rPr lang="fr-FR" sz="1100" i="1" dirty="0"/>
              <a:t> (AIO KRK0109). J Clin </a:t>
            </a:r>
            <a:r>
              <a:rPr lang="fr-FR" sz="1100" i="1" dirty="0" err="1"/>
              <a:t>Oncol</a:t>
            </a:r>
            <a:r>
              <a:rPr lang="fr-FR" sz="1100" i="1" dirty="0"/>
              <a:t> 2019 ;37(35):3401-3411</a:t>
            </a:r>
            <a:endParaRPr lang="fr-FR" sz="1000" i="1" dirty="0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50000"/>
          <a:stretch/>
        </p:blipFill>
        <p:spPr>
          <a:xfrm>
            <a:off x="107504" y="2232248"/>
            <a:ext cx="4535743" cy="3429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378928" y="2492896"/>
            <a:ext cx="720080" cy="43204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ZoneTexte 10"/>
          <p:cNvSpPr txBox="1"/>
          <p:nvPr/>
        </p:nvSpPr>
        <p:spPr>
          <a:xfrm>
            <a:off x="5438558" y="2348880"/>
            <a:ext cx="2879941" cy="64633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 err="1"/>
              <a:t>Prolonged</a:t>
            </a:r>
            <a:r>
              <a:rPr lang="fr-FR" dirty="0"/>
              <a:t> </a:t>
            </a:r>
            <a:r>
              <a:rPr lang="fr-FR" dirty="0" err="1"/>
              <a:t>overall</a:t>
            </a:r>
            <a:r>
              <a:rPr lang="fr-FR" dirty="0"/>
              <a:t> </a:t>
            </a:r>
            <a:r>
              <a:rPr lang="fr-FR" dirty="0" err="1"/>
              <a:t>survival</a:t>
            </a:r>
            <a:endParaRPr lang="fr-FR" dirty="0"/>
          </a:p>
          <a:p>
            <a:pPr algn="ctr"/>
            <a:r>
              <a:rPr lang="fr-FR" dirty="0"/>
              <a:t>+/- 8months</a:t>
            </a:r>
          </a:p>
        </p:txBody>
      </p:sp>
      <p:cxnSp>
        <p:nvCxnSpPr>
          <p:cNvPr id="14" name="Connecteur droit 13"/>
          <p:cNvCxnSpPr/>
          <p:nvPr/>
        </p:nvCxnSpPr>
        <p:spPr>
          <a:xfrm flipV="1">
            <a:off x="4099008" y="2359462"/>
            <a:ext cx="1339550" cy="12597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/>
          <p:cNvCxnSpPr/>
          <p:nvPr/>
        </p:nvCxnSpPr>
        <p:spPr>
          <a:xfrm>
            <a:off x="4099008" y="2924944"/>
            <a:ext cx="1339550" cy="7026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82446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983"/>
    </mc:Choice>
    <mc:Fallback xmlns="">
      <p:transition spd="slow" advTm="19983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à coins arrondis 20"/>
          <p:cNvSpPr/>
          <p:nvPr/>
        </p:nvSpPr>
        <p:spPr>
          <a:xfrm>
            <a:off x="5292080" y="3825328"/>
            <a:ext cx="3282229" cy="146754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Anti-EGFR in Gastroenterology: CETUXIMAB &amp; PANITUMUMAB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190316" y="1168598"/>
            <a:ext cx="8128183" cy="892250"/>
          </a:xfrm>
          <a:noFill/>
          <a:ln>
            <a:noFill/>
          </a:ln>
        </p:spPr>
        <p:txBody>
          <a:bodyPr/>
          <a:lstStyle/>
          <a:p>
            <a:pPr marL="0" indent="0" algn="ctr">
              <a:spcAft>
                <a:spcPts val="1200"/>
              </a:spcAft>
              <a:buNone/>
              <a:tabLst>
                <a:tab pos="8256588" algn="r"/>
              </a:tabLst>
            </a:pPr>
            <a:r>
              <a:rPr lang="en-GB" sz="1800" u="sng" dirty="0">
                <a:solidFill>
                  <a:schemeClr val="tx1"/>
                </a:solidFill>
                <a:uFill>
                  <a:solidFill>
                    <a:schemeClr val="accent1"/>
                  </a:solidFill>
                </a:uFill>
              </a:rPr>
              <a:t>Anti-EGFR + chemotherapy =  first line treatment in metastatic setting</a:t>
            </a:r>
          </a:p>
          <a:p>
            <a:pPr marL="0" indent="0" algn="ctr">
              <a:spcAft>
                <a:spcPts val="1200"/>
              </a:spcAft>
              <a:buNone/>
              <a:tabLst>
                <a:tab pos="8256588" algn="r"/>
              </a:tabLst>
            </a:pPr>
            <a:r>
              <a:rPr lang="en-GB" sz="1800" u="sng" dirty="0">
                <a:solidFill>
                  <a:schemeClr val="tx1"/>
                </a:solidFill>
                <a:uFill>
                  <a:solidFill>
                    <a:schemeClr val="accent1"/>
                  </a:solidFill>
                </a:uFill>
              </a:rPr>
              <a:t>with Wild Type </a:t>
            </a:r>
            <a:r>
              <a:rPr lang="en-GB" sz="1800" i="1" u="sng" dirty="0">
                <a:solidFill>
                  <a:schemeClr val="tx1"/>
                </a:solidFill>
                <a:uFill>
                  <a:solidFill>
                    <a:schemeClr val="accent1"/>
                  </a:solidFill>
                </a:uFill>
              </a:rPr>
              <a:t>KRAS </a:t>
            </a:r>
            <a:r>
              <a:rPr lang="en-GB" sz="1800" u="sng" dirty="0">
                <a:solidFill>
                  <a:schemeClr val="tx1"/>
                </a:solidFill>
                <a:uFill>
                  <a:solidFill>
                    <a:schemeClr val="accent1"/>
                  </a:solidFill>
                </a:uFill>
              </a:rPr>
              <a:t>cancer</a:t>
            </a:r>
            <a:r>
              <a:rPr lang="en-GB" sz="1800" i="1" u="sng" dirty="0">
                <a:solidFill>
                  <a:schemeClr val="tx1"/>
                </a:solidFill>
                <a:uFill>
                  <a:solidFill>
                    <a:schemeClr val="accent1"/>
                  </a:solidFill>
                </a:uFill>
              </a:rPr>
              <a:t> = </a:t>
            </a:r>
            <a:r>
              <a:rPr lang="en-GB" sz="1800" u="sng" dirty="0">
                <a:solidFill>
                  <a:schemeClr val="tx1"/>
                </a:solidFill>
                <a:uFill>
                  <a:solidFill>
                    <a:schemeClr val="accent1"/>
                  </a:solidFill>
                </a:uFill>
              </a:rPr>
              <a:t>50% of patients with </a:t>
            </a:r>
            <a:r>
              <a:rPr lang="en-GB" sz="1800" u="sng" dirty="0" err="1">
                <a:solidFill>
                  <a:schemeClr val="tx1"/>
                </a:solidFill>
                <a:uFill>
                  <a:solidFill>
                    <a:schemeClr val="accent1"/>
                  </a:solidFill>
                </a:uFill>
              </a:rPr>
              <a:t>mCRC</a:t>
            </a:r>
            <a:endParaRPr lang="en-GB" sz="1800" u="sng" dirty="0">
              <a:solidFill>
                <a:schemeClr val="tx1"/>
              </a:solidFill>
              <a:uFill>
                <a:solidFill>
                  <a:schemeClr val="accent1"/>
                </a:solidFill>
              </a:uFill>
            </a:endParaRP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824721" y="3946748"/>
            <a:ext cx="4130675" cy="1540085"/>
          </a:xfrm>
          <a:ln>
            <a:noFill/>
          </a:ln>
        </p:spPr>
        <p:txBody>
          <a:bodyPr/>
          <a:lstStyle/>
          <a:p>
            <a:pPr marL="0" indent="0" algn="ctr">
              <a:buNone/>
            </a:pPr>
            <a:r>
              <a:rPr lang="fr-FR" sz="1800" b="1" dirty="0"/>
              <a:t>Monitoring </a:t>
            </a:r>
            <a:r>
              <a:rPr lang="fr-FR" sz="1800" b="1" dirty="0" err="1"/>
              <a:t>side</a:t>
            </a:r>
            <a:r>
              <a:rPr lang="fr-FR" sz="1800" b="1" dirty="0"/>
              <a:t> </a:t>
            </a:r>
            <a:r>
              <a:rPr lang="fr-FR" sz="1800" b="1" dirty="0" err="1"/>
              <a:t>effects</a:t>
            </a:r>
            <a:r>
              <a:rPr lang="fr-FR" sz="1800" b="1" dirty="0"/>
              <a:t> </a:t>
            </a:r>
          </a:p>
          <a:p>
            <a:pPr algn="ctr">
              <a:buFont typeface="Wingdings" panose="05000000000000000000" pitchFamily="2" charset="2"/>
              <a:buChar char="ü"/>
            </a:pPr>
            <a:r>
              <a:rPr lang="fr-FR" sz="1800" b="1" dirty="0"/>
              <a:t>To </a:t>
            </a:r>
            <a:r>
              <a:rPr lang="fr-FR" sz="1800" b="1" dirty="0" err="1"/>
              <a:t>maintain</a:t>
            </a:r>
            <a:r>
              <a:rPr lang="fr-FR" sz="1800" b="1" dirty="0"/>
              <a:t> </a:t>
            </a:r>
            <a:r>
              <a:rPr lang="fr-FR" sz="1800" b="1" dirty="0" err="1"/>
              <a:t>treatment</a:t>
            </a:r>
            <a:r>
              <a:rPr lang="fr-FR" sz="1800" b="1" dirty="0"/>
              <a:t> </a:t>
            </a:r>
          </a:p>
          <a:p>
            <a:pPr algn="ctr">
              <a:buFont typeface="Wingdings" panose="05000000000000000000" pitchFamily="2" charset="2"/>
              <a:buChar char="ü"/>
            </a:pPr>
            <a:r>
              <a:rPr lang="fr-FR" sz="1800" b="1" dirty="0"/>
              <a:t>To </a:t>
            </a:r>
            <a:r>
              <a:rPr lang="fr-FR" sz="1800" b="1" dirty="0" err="1"/>
              <a:t>maintain</a:t>
            </a:r>
            <a:r>
              <a:rPr lang="fr-FR" sz="1800" b="1" dirty="0"/>
              <a:t> </a:t>
            </a:r>
            <a:r>
              <a:rPr lang="fr-FR" sz="1800" b="1" dirty="0" err="1"/>
              <a:t>Quality</a:t>
            </a:r>
            <a:r>
              <a:rPr lang="fr-FR" sz="1800" b="1" dirty="0"/>
              <a:t> Of Life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8959" y="5802649"/>
            <a:ext cx="8527356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i="1" dirty="0"/>
              <a:t>Heinemann V, </a:t>
            </a:r>
            <a:r>
              <a:rPr lang="fr-FR" sz="1100" i="1" dirty="0" err="1"/>
              <a:t>von</a:t>
            </a:r>
            <a:r>
              <a:rPr lang="fr-FR" sz="1100" i="1" dirty="0"/>
              <a:t> </a:t>
            </a:r>
            <a:r>
              <a:rPr lang="fr-FR" sz="1100" i="1" dirty="0" err="1"/>
              <a:t>Weikersthal</a:t>
            </a:r>
            <a:r>
              <a:rPr lang="fr-FR" sz="1100" i="1" dirty="0"/>
              <a:t> LF, </a:t>
            </a:r>
            <a:r>
              <a:rPr lang="fr-FR" sz="1100" i="1" dirty="0" err="1"/>
              <a:t>Decker</a:t>
            </a:r>
            <a:r>
              <a:rPr lang="fr-FR" sz="1100" i="1" dirty="0"/>
              <a:t> T, et al. FOLFIRI plus </a:t>
            </a:r>
            <a:r>
              <a:rPr lang="fr-FR" sz="1100" i="1" dirty="0" err="1"/>
              <a:t>cetuximab</a:t>
            </a:r>
            <a:r>
              <a:rPr lang="fr-FR" sz="1100" i="1" dirty="0"/>
              <a:t> versus FOLFIRI plus </a:t>
            </a:r>
            <a:r>
              <a:rPr lang="fr-FR" sz="1100" i="1" dirty="0" err="1"/>
              <a:t>bevacizumab</a:t>
            </a:r>
            <a:r>
              <a:rPr lang="fr-FR" sz="1100" i="1" dirty="0"/>
              <a:t> as first-line </a:t>
            </a:r>
            <a:r>
              <a:rPr lang="fr-FR" sz="1100" i="1" dirty="0" err="1"/>
              <a:t>treatment</a:t>
            </a:r>
            <a:r>
              <a:rPr lang="fr-FR" sz="1100" i="1" dirty="0"/>
              <a:t> for patients </a:t>
            </a:r>
            <a:r>
              <a:rPr lang="fr-FR" sz="1100" i="1" dirty="0" err="1"/>
              <a:t>with</a:t>
            </a:r>
            <a:r>
              <a:rPr lang="fr-FR" sz="1100" i="1" dirty="0"/>
              <a:t> </a:t>
            </a:r>
            <a:r>
              <a:rPr lang="fr-FR" sz="1100" i="1" dirty="0" err="1"/>
              <a:t>metastatic</a:t>
            </a:r>
            <a:r>
              <a:rPr lang="fr-FR" sz="1100" i="1" dirty="0"/>
              <a:t> colorectal cancer (FIRE-3): a </a:t>
            </a:r>
            <a:r>
              <a:rPr lang="fr-FR" sz="1100" i="1" dirty="0" err="1"/>
              <a:t>randomised</a:t>
            </a:r>
            <a:r>
              <a:rPr lang="fr-FR" sz="1100" i="1" dirty="0"/>
              <a:t>, open-label, phase 3 trial. Lancet </a:t>
            </a:r>
            <a:r>
              <a:rPr lang="fr-FR" sz="1100" i="1" dirty="0" err="1"/>
              <a:t>Oncol</a:t>
            </a:r>
            <a:r>
              <a:rPr lang="fr-FR" sz="1100" i="1" dirty="0"/>
              <a:t>. 2014;15(10):1065-1075. Modest DP, Martens UM, </a:t>
            </a:r>
            <a:r>
              <a:rPr lang="fr-FR" sz="1100" i="1" dirty="0" err="1"/>
              <a:t>Riera-Knorrenschild</a:t>
            </a:r>
            <a:r>
              <a:rPr lang="fr-FR" sz="1100" i="1" dirty="0"/>
              <a:t> J, et al.  FOLFOXIRI Plus </a:t>
            </a:r>
            <a:r>
              <a:rPr lang="fr-FR" sz="1100" i="1" dirty="0" err="1"/>
              <a:t>Panitumumab</a:t>
            </a:r>
            <a:r>
              <a:rPr lang="fr-FR" sz="1100" i="1" dirty="0"/>
              <a:t> As First-Line </a:t>
            </a:r>
            <a:r>
              <a:rPr lang="fr-FR" sz="1100" i="1" dirty="0" err="1"/>
              <a:t>Treatment</a:t>
            </a:r>
            <a:r>
              <a:rPr lang="fr-FR" sz="1100" i="1" dirty="0"/>
              <a:t> of RAS Wild-Type </a:t>
            </a:r>
            <a:r>
              <a:rPr lang="fr-FR" sz="1100" i="1" dirty="0" err="1"/>
              <a:t>Metastatic</a:t>
            </a:r>
            <a:r>
              <a:rPr lang="fr-FR" sz="1100" i="1" dirty="0"/>
              <a:t> Colorectal Cancer: The </a:t>
            </a:r>
            <a:r>
              <a:rPr lang="fr-FR" sz="1100" i="1" dirty="0" err="1"/>
              <a:t>Randomized</a:t>
            </a:r>
            <a:r>
              <a:rPr lang="fr-FR" sz="1100" i="1" dirty="0"/>
              <a:t>, Open-Label, Phase II VOLFI </a:t>
            </a:r>
            <a:r>
              <a:rPr lang="fr-FR" sz="1100" i="1" dirty="0" err="1"/>
              <a:t>Study</a:t>
            </a:r>
            <a:r>
              <a:rPr lang="fr-FR" sz="1100" i="1" dirty="0"/>
              <a:t> (AIO KRK0109). J Clin </a:t>
            </a:r>
            <a:r>
              <a:rPr lang="fr-FR" sz="1100" i="1" dirty="0" err="1"/>
              <a:t>Oncol</a:t>
            </a:r>
            <a:r>
              <a:rPr lang="fr-FR" sz="1100" i="1" dirty="0"/>
              <a:t> 2019 ;37(35):3401-3411</a:t>
            </a:r>
            <a:endParaRPr lang="fr-FR" sz="1000" i="1" dirty="0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50000"/>
          <a:stretch/>
        </p:blipFill>
        <p:spPr>
          <a:xfrm>
            <a:off x="107504" y="2232248"/>
            <a:ext cx="4535743" cy="3429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378928" y="2492896"/>
            <a:ext cx="720080" cy="43204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ZoneTexte 10"/>
          <p:cNvSpPr txBox="1"/>
          <p:nvPr/>
        </p:nvSpPr>
        <p:spPr>
          <a:xfrm>
            <a:off x="5438558" y="2348880"/>
            <a:ext cx="2879941" cy="64633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 err="1"/>
              <a:t>Prolonged</a:t>
            </a:r>
            <a:r>
              <a:rPr lang="fr-FR" dirty="0"/>
              <a:t> </a:t>
            </a:r>
            <a:r>
              <a:rPr lang="fr-FR" dirty="0" err="1"/>
              <a:t>overall</a:t>
            </a:r>
            <a:r>
              <a:rPr lang="fr-FR" dirty="0"/>
              <a:t> </a:t>
            </a:r>
            <a:r>
              <a:rPr lang="fr-FR" dirty="0" err="1"/>
              <a:t>survival</a:t>
            </a:r>
            <a:endParaRPr lang="fr-FR" dirty="0"/>
          </a:p>
          <a:p>
            <a:pPr algn="ctr"/>
            <a:r>
              <a:rPr lang="fr-FR" dirty="0"/>
              <a:t>+/- 8months</a:t>
            </a:r>
          </a:p>
        </p:txBody>
      </p:sp>
      <p:cxnSp>
        <p:nvCxnSpPr>
          <p:cNvPr id="14" name="Connecteur droit 13"/>
          <p:cNvCxnSpPr/>
          <p:nvPr/>
        </p:nvCxnSpPr>
        <p:spPr>
          <a:xfrm flipV="1">
            <a:off x="4099008" y="2359462"/>
            <a:ext cx="1339550" cy="12597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/>
          <p:cNvCxnSpPr/>
          <p:nvPr/>
        </p:nvCxnSpPr>
        <p:spPr>
          <a:xfrm>
            <a:off x="4099008" y="2924944"/>
            <a:ext cx="1339550" cy="7026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Flèche vers le bas 17"/>
          <p:cNvSpPr/>
          <p:nvPr/>
        </p:nvSpPr>
        <p:spPr>
          <a:xfrm>
            <a:off x="6654607" y="3037344"/>
            <a:ext cx="437673" cy="687667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78943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487"/>
    </mc:Choice>
    <mc:Fallback xmlns="">
      <p:transition spd="slow" advTm="12487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35496" y="179614"/>
            <a:ext cx="8892604" cy="807720"/>
          </a:xfrm>
        </p:spPr>
        <p:txBody>
          <a:bodyPr/>
          <a:lstStyle/>
          <a:p>
            <a:r>
              <a:rPr lang="en-GB" dirty="0"/>
              <a:t>MONITORING ANTI-EGFR SKIN TOXICITY = MONITORING SKIN INFLAMMATION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35496" y="5952579"/>
            <a:ext cx="78488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 err="1"/>
              <a:t>Pastore</a:t>
            </a:r>
            <a:r>
              <a:rPr lang="fr-FR" sz="1100" dirty="0"/>
              <a:t> S, </a:t>
            </a:r>
            <a:r>
              <a:rPr lang="fr-FR" sz="1100" dirty="0" err="1"/>
              <a:t>Mascia</a:t>
            </a:r>
            <a:r>
              <a:rPr lang="fr-FR" sz="1100" dirty="0"/>
              <a:t> F, Mariani V, </a:t>
            </a:r>
            <a:r>
              <a:rPr lang="fr-FR" sz="1100" dirty="0" err="1"/>
              <a:t>Girolomoni</a:t>
            </a:r>
            <a:r>
              <a:rPr lang="fr-FR" sz="1100" dirty="0"/>
              <a:t> G. The </a:t>
            </a:r>
            <a:r>
              <a:rPr lang="fr-FR" sz="1100" dirty="0" err="1"/>
              <a:t>epidermal</a:t>
            </a:r>
            <a:r>
              <a:rPr lang="fr-FR" sz="1100" dirty="0"/>
              <a:t> </a:t>
            </a:r>
            <a:r>
              <a:rPr lang="fr-FR" sz="1100" dirty="0" err="1"/>
              <a:t>growth</a:t>
            </a:r>
            <a:r>
              <a:rPr lang="fr-FR" sz="1100" dirty="0"/>
              <a:t> factor </a:t>
            </a:r>
            <a:r>
              <a:rPr lang="fr-FR" sz="1100" dirty="0" err="1"/>
              <a:t>receptor</a:t>
            </a:r>
            <a:r>
              <a:rPr lang="fr-FR" sz="1100" dirty="0"/>
              <a:t> system in skin </a:t>
            </a:r>
            <a:r>
              <a:rPr lang="fr-FR" sz="1100" dirty="0" err="1"/>
              <a:t>repair</a:t>
            </a:r>
            <a:r>
              <a:rPr lang="fr-FR" sz="1100" dirty="0"/>
              <a:t> and inflammation. </a:t>
            </a:r>
            <a:r>
              <a:rPr lang="fr-FR" sz="1100" i="1" dirty="0"/>
              <a:t>J Invest </a:t>
            </a:r>
            <a:r>
              <a:rPr lang="fr-FR" sz="1100" i="1" dirty="0" err="1"/>
              <a:t>Dermatol</a:t>
            </a:r>
            <a:r>
              <a:rPr lang="fr-FR" sz="1100" dirty="0"/>
              <a:t>. 2008;128(6):1365-1374</a:t>
            </a:r>
          </a:p>
          <a:p>
            <a:r>
              <a:rPr lang="fr-FR" sz="1100" i="1" dirty="0" err="1"/>
              <a:t>Tougeron</a:t>
            </a:r>
            <a:r>
              <a:rPr lang="fr-FR" sz="1100" i="1" dirty="0"/>
              <a:t> D, </a:t>
            </a:r>
            <a:r>
              <a:rPr lang="fr-FR" sz="1100" i="1" dirty="0" err="1"/>
              <a:t>Emambux</a:t>
            </a:r>
            <a:r>
              <a:rPr lang="fr-FR" sz="1100" i="1" dirty="0"/>
              <a:t> S, </a:t>
            </a:r>
            <a:r>
              <a:rPr lang="fr-FR" sz="1100" i="1" dirty="0" err="1"/>
              <a:t>Favot</a:t>
            </a:r>
            <a:r>
              <a:rPr lang="fr-FR" sz="1100" i="1" dirty="0"/>
              <a:t> L, et al. Skin </a:t>
            </a:r>
            <a:r>
              <a:rPr lang="fr-FR" sz="1100" i="1" dirty="0" err="1"/>
              <a:t>inflammatory</a:t>
            </a:r>
            <a:r>
              <a:rPr lang="fr-FR" sz="1100" i="1" dirty="0"/>
              <a:t> </a:t>
            </a:r>
            <a:r>
              <a:rPr lang="fr-FR" sz="1100" i="1" dirty="0" err="1"/>
              <a:t>response</a:t>
            </a:r>
            <a:r>
              <a:rPr lang="fr-FR" sz="1100" i="1" dirty="0"/>
              <a:t> and </a:t>
            </a:r>
            <a:r>
              <a:rPr lang="fr-FR" sz="1100" i="1" dirty="0" err="1"/>
              <a:t>efficacy</a:t>
            </a:r>
            <a:r>
              <a:rPr lang="fr-FR" sz="1100" i="1" dirty="0"/>
              <a:t> of anti-</a:t>
            </a:r>
            <a:r>
              <a:rPr lang="fr-FR" sz="1100" i="1" dirty="0" err="1"/>
              <a:t>epidermal</a:t>
            </a:r>
            <a:r>
              <a:rPr lang="fr-FR" sz="1100" i="1" dirty="0"/>
              <a:t> </a:t>
            </a:r>
            <a:r>
              <a:rPr lang="fr-FR" sz="1100" i="1" dirty="0" err="1"/>
              <a:t>growth</a:t>
            </a:r>
            <a:r>
              <a:rPr lang="fr-FR" sz="1100" i="1" dirty="0"/>
              <a:t> factor </a:t>
            </a:r>
            <a:r>
              <a:rPr lang="fr-FR" sz="1100" i="1" dirty="0" err="1"/>
              <a:t>receptor</a:t>
            </a:r>
            <a:r>
              <a:rPr lang="fr-FR" sz="1100" i="1" dirty="0"/>
              <a:t> </a:t>
            </a:r>
            <a:r>
              <a:rPr lang="fr-FR" sz="1100" i="1" dirty="0" err="1"/>
              <a:t>therapy</a:t>
            </a:r>
            <a:r>
              <a:rPr lang="fr-FR" sz="1100" i="1" dirty="0"/>
              <a:t> in </a:t>
            </a:r>
            <a:r>
              <a:rPr lang="fr-FR" sz="1100" i="1" dirty="0" err="1"/>
              <a:t>metastatic</a:t>
            </a:r>
            <a:r>
              <a:rPr lang="fr-FR" sz="1100" i="1" dirty="0"/>
              <a:t> colorectal cancer (CUTACETUX). </a:t>
            </a:r>
            <a:r>
              <a:rPr lang="fr-FR" sz="1100" i="1" dirty="0" err="1"/>
              <a:t>Oncoimmunology</a:t>
            </a:r>
            <a:r>
              <a:rPr lang="fr-FR" sz="1100" i="1" dirty="0"/>
              <a:t>. 2020;9(1):1848058. </a:t>
            </a:r>
          </a:p>
        </p:txBody>
      </p:sp>
      <p:grpSp>
        <p:nvGrpSpPr>
          <p:cNvPr id="5" name="Groupe 4"/>
          <p:cNvGrpSpPr/>
          <p:nvPr/>
        </p:nvGrpSpPr>
        <p:grpSpPr>
          <a:xfrm>
            <a:off x="5436096" y="1772816"/>
            <a:ext cx="3312368" cy="3433170"/>
            <a:chOff x="5436096" y="1772816"/>
            <a:chExt cx="3050697" cy="3114846"/>
          </a:xfrm>
        </p:grpSpPr>
        <p:pic>
          <p:nvPicPr>
            <p:cNvPr id="2" name="Image 1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726"/>
            <a:stretch/>
          </p:blipFill>
          <p:spPr>
            <a:xfrm>
              <a:off x="5436096" y="1988840"/>
              <a:ext cx="3050697" cy="2898822"/>
            </a:xfrm>
            <a:prstGeom prst="rect">
              <a:avLst/>
            </a:prstGeom>
          </p:spPr>
        </p:pic>
        <p:sp>
          <p:nvSpPr>
            <p:cNvPr id="3" name="ZoneTexte 2"/>
            <p:cNvSpPr txBox="1"/>
            <p:nvPr/>
          </p:nvSpPr>
          <p:spPr>
            <a:xfrm>
              <a:off x="5868144" y="1772816"/>
              <a:ext cx="1224136" cy="282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dirty="0"/>
                <a:t>No anti-EGFR</a:t>
              </a:r>
            </a:p>
          </p:txBody>
        </p:sp>
        <p:sp>
          <p:nvSpPr>
            <p:cNvPr id="14" name="ZoneTexte 13"/>
            <p:cNvSpPr txBox="1"/>
            <p:nvPr/>
          </p:nvSpPr>
          <p:spPr>
            <a:xfrm>
              <a:off x="7262657" y="1775575"/>
              <a:ext cx="122413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dirty="0" err="1"/>
                <a:t>with</a:t>
              </a:r>
              <a:r>
                <a:rPr lang="fr-FR" sz="1200" dirty="0"/>
                <a:t> anti-EGFR</a:t>
              </a:r>
            </a:p>
          </p:txBody>
        </p:sp>
      </p:grpSp>
      <p:pic>
        <p:nvPicPr>
          <p:cNvPr id="4" name="Imag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3" y="1988840"/>
            <a:ext cx="4366127" cy="3217146"/>
          </a:xfrm>
          <a:prstGeom prst="rect">
            <a:avLst/>
          </a:prstGeom>
        </p:spPr>
      </p:pic>
      <p:sp>
        <p:nvSpPr>
          <p:cNvPr id="6" name="Flèche droite 5"/>
          <p:cNvSpPr/>
          <p:nvPr/>
        </p:nvSpPr>
        <p:spPr>
          <a:xfrm>
            <a:off x="4247964" y="3284984"/>
            <a:ext cx="1152128" cy="629123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13399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5334"/>
    </mc:Choice>
    <mc:Fallback xmlns="">
      <p:transition spd="slow" advTm="35334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Monitoring Anti-EGFR skin toxicity: Paronychia</a:t>
            </a: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160" y="2348880"/>
            <a:ext cx="7848872" cy="2084761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683568" y="6093296"/>
            <a:ext cx="784887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i="1" dirty="0"/>
              <a:t>Lacouture ME, </a:t>
            </a:r>
            <a:r>
              <a:rPr lang="fr-FR" sz="1100" i="1" dirty="0" err="1"/>
              <a:t>Anadkat</a:t>
            </a:r>
            <a:r>
              <a:rPr lang="fr-FR" sz="1100" i="1" dirty="0"/>
              <a:t> M, </a:t>
            </a:r>
            <a:r>
              <a:rPr lang="fr-FR" sz="1100" i="1" dirty="0" err="1"/>
              <a:t>Jatoi</a:t>
            </a:r>
            <a:r>
              <a:rPr lang="fr-FR" sz="1100" i="1" dirty="0"/>
              <a:t> A, </a:t>
            </a:r>
            <a:r>
              <a:rPr lang="fr-FR" sz="1100" i="1" dirty="0" err="1"/>
              <a:t>Garawin</a:t>
            </a:r>
            <a:r>
              <a:rPr lang="fr-FR" sz="1100" i="1" dirty="0"/>
              <a:t> T, </a:t>
            </a:r>
            <a:r>
              <a:rPr lang="fr-FR" sz="1100" i="1" dirty="0" err="1"/>
              <a:t>Bohac</a:t>
            </a:r>
            <a:r>
              <a:rPr lang="fr-FR" sz="1100" i="1" dirty="0"/>
              <a:t> C, Mitchell E. </a:t>
            </a:r>
            <a:r>
              <a:rPr lang="fr-FR" sz="1100" i="1" dirty="0" err="1"/>
              <a:t>Dermatologic</a:t>
            </a:r>
            <a:r>
              <a:rPr lang="fr-FR" sz="1100" i="1" dirty="0"/>
              <a:t> </a:t>
            </a:r>
            <a:r>
              <a:rPr lang="fr-FR" sz="1100" i="1" dirty="0" err="1"/>
              <a:t>Toxicity</a:t>
            </a:r>
            <a:r>
              <a:rPr lang="fr-FR" sz="1100" i="1" dirty="0"/>
              <a:t> </a:t>
            </a:r>
            <a:r>
              <a:rPr lang="fr-FR" sz="1100" i="1" dirty="0" err="1"/>
              <a:t>Occurring</a:t>
            </a:r>
            <a:r>
              <a:rPr lang="fr-FR" sz="1100" i="1" dirty="0"/>
              <a:t> </a:t>
            </a:r>
            <a:r>
              <a:rPr lang="fr-FR" sz="1100" i="1" dirty="0" err="1"/>
              <a:t>During</a:t>
            </a:r>
            <a:r>
              <a:rPr lang="fr-FR" sz="1100" i="1" dirty="0"/>
              <a:t> Anti-EGFR Monoclonal </a:t>
            </a:r>
            <a:r>
              <a:rPr lang="fr-FR" sz="1100" i="1" dirty="0" err="1"/>
              <a:t>Inhibitor</a:t>
            </a:r>
            <a:r>
              <a:rPr lang="fr-FR" sz="1100" i="1" dirty="0"/>
              <a:t> </a:t>
            </a:r>
            <a:r>
              <a:rPr lang="fr-FR" sz="1100" i="1" dirty="0" err="1"/>
              <a:t>Therapy</a:t>
            </a:r>
            <a:r>
              <a:rPr lang="fr-FR" sz="1100" i="1" dirty="0"/>
              <a:t> in Patients </a:t>
            </a:r>
            <a:r>
              <a:rPr lang="fr-FR" sz="1100" i="1" dirty="0" err="1"/>
              <a:t>With</a:t>
            </a:r>
            <a:r>
              <a:rPr lang="fr-FR" sz="1100" i="1" dirty="0"/>
              <a:t> </a:t>
            </a:r>
            <a:r>
              <a:rPr lang="fr-FR" sz="1100" i="1" dirty="0" err="1"/>
              <a:t>Metastatic</a:t>
            </a:r>
            <a:r>
              <a:rPr lang="fr-FR" sz="1100" i="1" dirty="0"/>
              <a:t> Colorectal Cancer: A </a:t>
            </a:r>
            <a:r>
              <a:rPr lang="fr-FR" sz="1100" i="1" dirty="0" err="1"/>
              <a:t>Systematic</a:t>
            </a:r>
            <a:r>
              <a:rPr lang="fr-FR" sz="1100" i="1" dirty="0"/>
              <a:t> </a:t>
            </a:r>
            <a:r>
              <a:rPr lang="fr-FR" sz="1100" i="1" dirty="0" err="1"/>
              <a:t>Review</a:t>
            </a:r>
            <a:r>
              <a:rPr lang="fr-FR" sz="1100" i="1" dirty="0"/>
              <a:t>. Clin Colorectal Cancer. 2018;17(2):85-96. 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3059832" y="4653136"/>
            <a:ext cx="3096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err="1"/>
              <a:t>antibacterial</a:t>
            </a:r>
            <a:r>
              <a:rPr lang="fr-FR" dirty="0"/>
              <a:t> </a:t>
            </a:r>
            <a:r>
              <a:rPr lang="fr-FR" dirty="0" err="1"/>
              <a:t>emollient</a:t>
            </a:r>
            <a:endParaRPr lang="fr-FR" dirty="0"/>
          </a:p>
          <a:p>
            <a:pPr algn="ctr"/>
            <a:r>
              <a:rPr lang="fr-FR" dirty="0" err="1"/>
              <a:t>chloramine</a:t>
            </a:r>
            <a:r>
              <a:rPr lang="fr-FR" dirty="0"/>
              <a:t> baths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2223820" y="1979548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10-15% of patients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6151664" y="1979548"/>
            <a:ext cx="1876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2-3% of patients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23968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133"/>
    </mc:Choice>
    <mc:Fallback xmlns="">
      <p:transition spd="slow" advTm="32133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Monitoring Anti-EGFR skin toxicity: Acneiform rash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0"/>
          </p:nvPr>
        </p:nvSpPr>
        <p:spPr>
          <a:xfrm>
            <a:off x="76714" y="6164738"/>
            <a:ext cx="8527355" cy="487363"/>
          </a:xfrm>
        </p:spPr>
        <p:txBody>
          <a:bodyPr/>
          <a:lstStyle/>
          <a:p>
            <a:pPr algn="just"/>
            <a:r>
              <a:rPr lang="fr-FR" sz="1100" i="1" dirty="0"/>
              <a:t>Lacouture ME, </a:t>
            </a:r>
            <a:r>
              <a:rPr lang="fr-FR" sz="1100" i="1" dirty="0" err="1"/>
              <a:t>Sibaud</a:t>
            </a:r>
            <a:r>
              <a:rPr lang="fr-FR" sz="1100" i="1" dirty="0"/>
              <a:t> V, Gerber PA, et al. </a:t>
            </a:r>
            <a:r>
              <a:rPr lang="fr-FR" sz="1100" i="1" dirty="0" err="1"/>
              <a:t>Prevention</a:t>
            </a:r>
            <a:r>
              <a:rPr lang="fr-FR" sz="1100" i="1" dirty="0"/>
              <a:t> and management of </a:t>
            </a:r>
            <a:r>
              <a:rPr lang="fr-FR" sz="1100" i="1" dirty="0" err="1"/>
              <a:t>dermatological</a:t>
            </a:r>
            <a:r>
              <a:rPr lang="fr-FR" sz="1100" i="1" dirty="0"/>
              <a:t> </a:t>
            </a:r>
            <a:r>
              <a:rPr lang="fr-FR" sz="1100" i="1" dirty="0" err="1"/>
              <a:t>toxicities</a:t>
            </a:r>
            <a:r>
              <a:rPr lang="fr-FR" sz="1100" i="1" dirty="0"/>
              <a:t> </a:t>
            </a:r>
            <a:r>
              <a:rPr lang="fr-FR" sz="1100" i="1" dirty="0" err="1"/>
              <a:t>related</a:t>
            </a:r>
            <a:r>
              <a:rPr lang="fr-FR" sz="1100" i="1" dirty="0"/>
              <a:t> to </a:t>
            </a:r>
            <a:r>
              <a:rPr lang="fr-FR" sz="1100" i="1" dirty="0" err="1"/>
              <a:t>anticancer</a:t>
            </a:r>
            <a:r>
              <a:rPr lang="fr-FR" sz="1100" i="1" dirty="0"/>
              <a:t> agents: ESMO </a:t>
            </a:r>
            <a:r>
              <a:rPr lang="fr-FR" sz="1100" i="1" dirty="0" err="1"/>
              <a:t>Clinical</a:t>
            </a:r>
            <a:r>
              <a:rPr lang="fr-FR" sz="1100" i="1" dirty="0"/>
              <a:t> Practice Guidelines</a:t>
            </a:r>
            <a:r>
              <a:rPr lang="fr-FR" sz="1100" i="1" baseline="30000" dirty="0"/>
              <a:t>☆</a:t>
            </a:r>
            <a:r>
              <a:rPr lang="fr-FR" sz="1100" i="1" dirty="0"/>
              <a:t>. Ann </a:t>
            </a:r>
            <a:r>
              <a:rPr lang="fr-FR" sz="1100" i="1" dirty="0" err="1"/>
              <a:t>Oncol</a:t>
            </a:r>
            <a:r>
              <a:rPr lang="fr-FR" sz="1100" i="1" dirty="0"/>
              <a:t>. 2021;32(2):157-170</a:t>
            </a:r>
            <a:r>
              <a:rPr lang="fr-FR" sz="1100" dirty="0"/>
              <a:t>. </a:t>
            </a:r>
          </a:p>
          <a:p>
            <a:r>
              <a:rPr lang="en-US" sz="1100" i="1" dirty="0" err="1"/>
              <a:t>Segaert</a:t>
            </a:r>
            <a:r>
              <a:rPr lang="en-US" sz="1100" i="1" dirty="0"/>
              <a:t> S, Van </a:t>
            </a:r>
            <a:r>
              <a:rPr lang="en-US" sz="1100" i="1" dirty="0" err="1"/>
              <a:t>Cutsem</a:t>
            </a:r>
            <a:r>
              <a:rPr lang="en-US" sz="1100" i="1" dirty="0"/>
              <a:t> E. Clinical signs, pathophysiology and management of skin toxicity during therapy with epidermal growth factor receptor inhibitors. Ann </a:t>
            </a:r>
            <a:r>
              <a:rPr lang="en-US" sz="1100" i="1" dirty="0" err="1"/>
              <a:t>Oncol</a:t>
            </a:r>
            <a:r>
              <a:rPr lang="en-US" sz="1100" i="1" dirty="0"/>
              <a:t> 2005; 16: 1425-1433</a:t>
            </a:r>
            <a:endParaRPr lang="fr-FR" sz="1050" i="1" dirty="0"/>
          </a:p>
        </p:txBody>
      </p:sp>
      <p:sp>
        <p:nvSpPr>
          <p:cNvPr id="7" name="ZoneTexte 6"/>
          <p:cNvSpPr txBox="1"/>
          <p:nvPr/>
        </p:nvSpPr>
        <p:spPr>
          <a:xfrm>
            <a:off x="2418308" y="1268760"/>
            <a:ext cx="4283076" cy="64633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60-90% of patients </a:t>
            </a:r>
            <a:r>
              <a:rPr lang="fr-FR" dirty="0" err="1"/>
              <a:t>under</a:t>
            </a:r>
            <a:r>
              <a:rPr lang="fr-FR" dirty="0"/>
              <a:t> anti-EGFR</a:t>
            </a:r>
          </a:p>
          <a:p>
            <a:pPr algn="ctr"/>
            <a:r>
              <a:rPr lang="fr-FR" dirty="0" err="1"/>
              <a:t>after</a:t>
            </a:r>
            <a:r>
              <a:rPr lang="fr-FR" dirty="0"/>
              <a:t> 1 or 2 infusions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3127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302"/>
    </mc:Choice>
    <mc:Fallback xmlns="">
      <p:transition spd="slow" advTm="14302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à coins arrondis 8"/>
          <p:cNvSpPr/>
          <p:nvPr/>
        </p:nvSpPr>
        <p:spPr>
          <a:xfrm>
            <a:off x="76714" y="2047329"/>
            <a:ext cx="4207254" cy="386566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Monitoring Anti-EGFR skin toxicity: Acneiform rash</a:t>
            </a:r>
          </a:p>
        </p:txBody>
      </p:sp>
      <p:sp>
        <p:nvSpPr>
          <p:cNvPr id="2" name="Espace réservé du contenu 1"/>
          <p:cNvSpPr>
            <a:spLocks noGrp="1"/>
          </p:cNvSpPr>
          <p:nvPr>
            <p:ph sz="half" idx="1"/>
          </p:nvPr>
        </p:nvSpPr>
        <p:spPr>
          <a:xfrm>
            <a:off x="107504" y="2383904"/>
            <a:ext cx="4130676" cy="3277344"/>
          </a:xfrm>
        </p:spPr>
        <p:txBody>
          <a:bodyPr/>
          <a:lstStyle/>
          <a:p>
            <a:pPr marL="0" indent="0" algn="ctr">
              <a:buNone/>
            </a:pPr>
            <a:r>
              <a:rPr lang="fr-FR" sz="2000" b="1" dirty="0">
                <a:solidFill>
                  <a:schemeClr val="bg1"/>
                </a:solidFill>
              </a:rPr>
              <a:t>Grade 1-2</a:t>
            </a:r>
          </a:p>
          <a:p>
            <a:pPr marL="0" indent="0" algn="ctr">
              <a:buNone/>
            </a:pPr>
            <a:endParaRPr lang="fr-FR" sz="2000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fr-FR" sz="2000" dirty="0">
                <a:solidFill>
                  <a:schemeClr val="bg1"/>
                </a:solidFill>
              </a:rPr>
              <a:t>Papules and/or pustules</a:t>
            </a:r>
          </a:p>
          <a:p>
            <a:pPr marL="0" indent="0" algn="ctr">
              <a:buNone/>
            </a:pPr>
            <a:r>
              <a:rPr lang="fr-FR" sz="2000" dirty="0" err="1">
                <a:solidFill>
                  <a:schemeClr val="bg1"/>
                </a:solidFill>
              </a:rPr>
              <a:t>cover</a:t>
            </a:r>
            <a:r>
              <a:rPr lang="fr-FR" sz="2000" dirty="0">
                <a:solidFill>
                  <a:schemeClr val="bg1"/>
                </a:solidFill>
              </a:rPr>
              <a:t> 10%-30% Body Surface Area</a:t>
            </a:r>
          </a:p>
          <a:p>
            <a:pPr marL="0" indent="0" algn="ctr">
              <a:buNone/>
            </a:pPr>
            <a:endParaRPr lang="fr-FR" sz="2000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fr-FR" sz="2000" dirty="0">
                <a:solidFill>
                  <a:schemeClr val="bg1"/>
                </a:solidFill>
              </a:rPr>
              <a:t>+</a:t>
            </a:r>
            <a:r>
              <a:rPr lang="fr-FR" sz="2000" dirty="0" err="1">
                <a:solidFill>
                  <a:schemeClr val="bg1"/>
                </a:solidFill>
              </a:rPr>
              <a:t>Pruritus</a:t>
            </a:r>
            <a:endParaRPr lang="fr-FR" sz="2000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fr-FR" sz="2000" dirty="0">
                <a:solidFill>
                  <a:schemeClr val="bg1"/>
                </a:solidFill>
              </a:rPr>
              <a:t>+</a:t>
            </a:r>
            <a:r>
              <a:rPr lang="fr-FR" sz="2000" dirty="0" err="1">
                <a:solidFill>
                  <a:schemeClr val="bg1"/>
                </a:solidFill>
              </a:rPr>
              <a:t>Tenderness</a:t>
            </a:r>
            <a:endParaRPr lang="fr-FR" sz="20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fr-FR" sz="2000" dirty="0">
              <a:solidFill>
                <a:schemeClr val="bg1"/>
              </a:solidFill>
            </a:endParaRP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0"/>
          </p:nvPr>
        </p:nvSpPr>
        <p:spPr>
          <a:xfrm>
            <a:off x="76714" y="6164738"/>
            <a:ext cx="8527355" cy="487363"/>
          </a:xfrm>
        </p:spPr>
        <p:txBody>
          <a:bodyPr/>
          <a:lstStyle/>
          <a:p>
            <a:pPr algn="just"/>
            <a:r>
              <a:rPr lang="fr-FR" sz="1100" i="1" dirty="0"/>
              <a:t>Lacouture ME, </a:t>
            </a:r>
            <a:r>
              <a:rPr lang="fr-FR" sz="1100" i="1" dirty="0" err="1"/>
              <a:t>Sibaud</a:t>
            </a:r>
            <a:r>
              <a:rPr lang="fr-FR" sz="1100" i="1" dirty="0"/>
              <a:t> V, Gerber PA, et al. </a:t>
            </a:r>
            <a:r>
              <a:rPr lang="fr-FR" sz="1100" i="1" dirty="0" err="1"/>
              <a:t>Prevention</a:t>
            </a:r>
            <a:r>
              <a:rPr lang="fr-FR" sz="1100" i="1" dirty="0"/>
              <a:t> and management of </a:t>
            </a:r>
            <a:r>
              <a:rPr lang="fr-FR" sz="1100" i="1" dirty="0" err="1"/>
              <a:t>dermatological</a:t>
            </a:r>
            <a:r>
              <a:rPr lang="fr-FR" sz="1100" i="1" dirty="0"/>
              <a:t> </a:t>
            </a:r>
            <a:r>
              <a:rPr lang="fr-FR" sz="1100" i="1" dirty="0" err="1"/>
              <a:t>toxicities</a:t>
            </a:r>
            <a:r>
              <a:rPr lang="fr-FR" sz="1100" i="1" dirty="0"/>
              <a:t> </a:t>
            </a:r>
            <a:r>
              <a:rPr lang="fr-FR" sz="1100" i="1" dirty="0" err="1"/>
              <a:t>related</a:t>
            </a:r>
            <a:r>
              <a:rPr lang="fr-FR" sz="1100" i="1" dirty="0"/>
              <a:t> to </a:t>
            </a:r>
            <a:r>
              <a:rPr lang="fr-FR" sz="1100" i="1" dirty="0" err="1"/>
              <a:t>anticancer</a:t>
            </a:r>
            <a:r>
              <a:rPr lang="fr-FR" sz="1100" i="1" dirty="0"/>
              <a:t> agents: ESMO </a:t>
            </a:r>
            <a:r>
              <a:rPr lang="fr-FR" sz="1100" i="1" dirty="0" err="1"/>
              <a:t>Clinical</a:t>
            </a:r>
            <a:r>
              <a:rPr lang="fr-FR" sz="1100" i="1" dirty="0"/>
              <a:t> Practice Guidelines</a:t>
            </a:r>
            <a:r>
              <a:rPr lang="fr-FR" sz="1100" i="1" baseline="30000" dirty="0"/>
              <a:t>☆</a:t>
            </a:r>
            <a:r>
              <a:rPr lang="fr-FR" sz="1100" i="1" dirty="0"/>
              <a:t>. Ann </a:t>
            </a:r>
            <a:r>
              <a:rPr lang="fr-FR" sz="1100" i="1" dirty="0" err="1"/>
              <a:t>Oncol</a:t>
            </a:r>
            <a:r>
              <a:rPr lang="fr-FR" sz="1100" i="1" dirty="0"/>
              <a:t>. 2021;32(2):157-170</a:t>
            </a:r>
            <a:r>
              <a:rPr lang="fr-FR" sz="1100" dirty="0"/>
              <a:t>. </a:t>
            </a:r>
          </a:p>
          <a:p>
            <a:r>
              <a:rPr lang="en-US" sz="1100" i="1" dirty="0" err="1"/>
              <a:t>Segaert</a:t>
            </a:r>
            <a:r>
              <a:rPr lang="en-US" sz="1100" i="1" dirty="0"/>
              <a:t> S, Van </a:t>
            </a:r>
            <a:r>
              <a:rPr lang="en-US" sz="1100" i="1" dirty="0" err="1"/>
              <a:t>Cutsem</a:t>
            </a:r>
            <a:r>
              <a:rPr lang="en-US" sz="1100" i="1" dirty="0"/>
              <a:t> E. Clinical signs, pathophysiology and management of skin toxicity during therapy with epidermal growth factor receptor inhibitors. Ann </a:t>
            </a:r>
            <a:r>
              <a:rPr lang="en-US" sz="1100" i="1" dirty="0" err="1"/>
              <a:t>Oncol</a:t>
            </a:r>
            <a:r>
              <a:rPr lang="en-US" sz="1100" i="1" dirty="0"/>
              <a:t> 2005; 16: 1425-1433</a:t>
            </a:r>
            <a:endParaRPr lang="fr-FR" sz="1050" i="1" dirty="0"/>
          </a:p>
        </p:txBody>
      </p:sp>
      <p:sp>
        <p:nvSpPr>
          <p:cNvPr id="7" name="ZoneTexte 6"/>
          <p:cNvSpPr txBox="1"/>
          <p:nvPr/>
        </p:nvSpPr>
        <p:spPr>
          <a:xfrm>
            <a:off x="2418308" y="1268760"/>
            <a:ext cx="4283076" cy="64633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60-90% of patients </a:t>
            </a:r>
            <a:r>
              <a:rPr lang="fr-FR" dirty="0" err="1"/>
              <a:t>under</a:t>
            </a:r>
            <a:r>
              <a:rPr lang="fr-FR" dirty="0"/>
              <a:t> anti-EGFR</a:t>
            </a:r>
          </a:p>
          <a:p>
            <a:pPr algn="ctr"/>
            <a:r>
              <a:rPr lang="fr-FR" dirty="0" err="1"/>
              <a:t>after</a:t>
            </a:r>
            <a:r>
              <a:rPr lang="fr-FR" dirty="0"/>
              <a:t> 1 or 2 infusions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26503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146"/>
    </mc:Choice>
    <mc:Fallback xmlns="">
      <p:transition spd="slow" advTm="12146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Custom 6">
      <a:dk1>
        <a:srgbClr val="A0A0A0"/>
      </a:dk1>
      <a:lt1>
        <a:srgbClr val="4D4D4D"/>
      </a:lt1>
      <a:dk2>
        <a:srgbClr val="043882"/>
      </a:dk2>
      <a:lt2>
        <a:srgbClr val="FFFFFF"/>
      </a:lt2>
      <a:accent1>
        <a:srgbClr val="043882"/>
      </a:accent1>
      <a:accent2>
        <a:srgbClr val="B2C0D8"/>
      </a:accent2>
      <a:accent3>
        <a:srgbClr val="B60D27"/>
      </a:accent3>
      <a:accent4>
        <a:srgbClr val="FFC000"/>
      </a:accent4>
      <a:accent5>
        <a:srgbClr val="E75C00"/>
      </a:accent5>
      <a:accent6>
        <a:srgbClr val="2894FF"/>
      </a:accent6>
      <a:hlink>
        <a:srgbClr val="043882"/>
      </a:hlink>
      <a:folHlink>
        <a:srgbClr val="B2C0D8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003399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AAADCA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000000"/>
        </a:dk1>
        <a:lt1>
          <a:srgbClr val="000099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AAAACA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5">
        <a:dk1>
          <a:srgbClr val="000000"/>
        </a:dk1>
        <a:lt1>
          <a:srgbClr val="003366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AAADB8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6">
        <a:dk1>
          <a:srgbClr val="808080"/>
        </a:dk1>
        <a:lt1>
          <a:srgbClr val="FFFFFF"/>
        </a:lt1>
        <a:dk2>
          <a:srgbClr val="003366"/>
        </a:dk2>
        <a:lt2>
          <a:srgbClr val="FFFF66"/>
        </a:lt2>
        <a:accent1>
          <a:srgbClr val="BBE0E3"/>
        </a:accent1>
        <a:accent2>
          <a:srgbClr val="333399"/>
        </a:accent2>
        <a:accent3>
          <a:srgbClr val="AAADB8"/>
        </a:accent3>
        <a:accent4>
          <a:srgbClr val="DADADA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1251</Words>
  <Application>Microsoft Office PowerPoint</Application>
  <PresentationFormat>Bildschirmpräsentation (4:3)</PresentationFormat>
  <Paragraphs>163</Paragraphs>
  <Slides>15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15</vt:i4>
      </vt:variant>
    </vt:vector>
  </HeadingPairs>
  <TitlesOfParts>
    <vt:vector size="20" baseType="lpstr">
      <vt:lpstr>Arial</vt:lpstr>
      <vt:lpstr>Calibri</vt:lpstr>
      <vt:lpstr>Wingdings</vt:lpstr>
      <vt:lpstr>Larissa</vt:lpstr>
      <vt:lpstr>Default Design</vt:lpstr>
      <vt:lpstr>PowerPoint-Präsentation</vt:lpstr>
      <vt:lpstr>DISCLOSURES</vt:lpstr>
      <vt:lpstr>Anti-EGFR in Gastroenterology</vt:lpstr>
      <vt:lpstr>Anti-EGFR in Gastroenterology: CETUXIMAB &amp; PANITUMUMAB</vt:lpstr>
      <vt:lpstr>Anti-EGFR in Gastroenterology: CETUXIMAB &amp; PANITUMUMAB</vt:lpstr>
      <vt:lpstr>MONITORING ANTI-EGFR SKIN TOXICITY = MONITORING SKIN INFLAMMATION</vt:lpstr>
      <vt:lpstr>Monitoring Anti-EGFR skin toxicity: Paronychia</vt:lpstr>
      <vt:lpstr>Monitoring Anti-EGFR skin toxicity: Acneiform rash</vt:lpstr>
      <vt:lpstr>Monitoring Anti-EGFR skin toxicity: Acneiform rash</vt:lpstr>
      <vt:lpstr>Monitoring Anti-EGFR skin toxicity: Acneiform rash</vt:lpstr>
      <vt:lpstr>ACNEIFORM RASH = main skin Anti-EGFR Toxicity</vt:lpstr>
      <vt:lpstr>Monitoring anti-EGFR-induced skin toxicity: Acneiform Rash</vt:lpstr>
      <vt:lpstr>Monitoring anti-EGFR-induced skin toxicity: Acneiform Rash</vt:lpstr>
      <vt:lpstr>Monitoring anti-EGFR-induced skin toxicity: Acneiform Rash</vt:lpstr>
      <vt:lpstr>Monitoring anti-EGFR-induced skin toxicity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Liz Tanzer ESDO</dc:creator>
  <cp:lastModifiedBy>wmal32</cp:lastModifiedBy>
  <cp:revision>907</cp:revision>
  <cp:lastPrinted>2013-08-22T12:58:27Z</cp:lastPrinted>
  <dcterms:created xsi:type="dcterms:W3CDTF">2013-06-30T10:22:25Z</dcterms:created>
  <dcterms:modified xsi:type="dcterms:W3CDTF">2021-12-29T17:50:04Z</dcterms:modified>
</cp:coreProperties>
</file>