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notesMasterIdLst>
    <p:notesMasterId r:id="rId11"/>
  </p:notesMasterIdLst>
  <p:sldIdLst>
    <p:sldId id="402" r:id="rId3"/>
    <p:sldId id="406" r:id="rId4"/>
    <p:sldId id="407" r:id="rId5"/>
    <p:sldId id="410" r:id="rId6"/>
    <p:sldId id="409" r:id="rId7"/>
    <p:sldId id="408" r:id="rId8"/>
    <p:sldId id="411" r:id="rId9"/>
    <p:sldId id="41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B49"/>
    <a:srgbClr val="7933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0866-A4B3-4DB4-BD62-351B1F05FA3B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9712-24EF-4ADF-85D5-857F3DF512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80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35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6060-5CD2-4001-B457-7A5378F2512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59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7D88-DF29-46A4-87D9-48169209F3AA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93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C0C-D0FB-4F73-AE34-3353655D6600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118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13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95433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62196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308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5137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463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400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Bef>
                <a:spcPts val="0"/>
              </a:spcBef>
              <a:spcAft>
                <a:spcPts val="4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9046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2D17-E91F-4F2F-8272-8D616189B09D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347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75453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350530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2017 | </a:t>
            </a:r>
            <a:r>
              <a:rPr lang="en-US" sz="2000" b="0" kern="1200" baseline="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50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76377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462649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26418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602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447677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6962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26121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4C26-6FC5-456F-BB86-4CA14046A3FC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5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59F-381C-4772-9673-4C63499C2E9A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26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E07-1334-4DDD-A252-D0E66FBAD34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026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518D-3AE0-4841-A8AA-CE0B8AFB1F42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49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3D8D-8C78-46EB-B567-F816C47200AE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359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6B0-B554-4C6E-AD55-8CB12FB6E4C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949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757-F50B-440C-AE26-F05545E00803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243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031B-50E2-4804-B867-A20212604FFB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81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0297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0">
          <p15:clr>
            <a:srgbClr val="F26B43"/>
          </p15:clr>
        </p15:guide>
        <p15:guide id="4" pos="5530">
          <p15:clr>
            <a:srgbClr val="F26B43"/>
          </p15:clr>
        </p15:guide>
        <p15:guide id="5" orient="horz" pos="104">
          <p15:clr>
            <a:srgbClr val="F26B43"/>
          </p15:clr>
        </p15:guide>
        <p15:guide id="6" orient="horz" pos="4147">
          <p15:clr>
            <a:srgbClr val="F26B43"/>
          </p15:clr>
        </p15:guide>
        <p15:guide id="7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ep.cancer.gov/protocoldevelopment/electronic_applications/docs/CTCAE_v5_Quick_Reference_8.5x11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5" descr="hintergrund_A4_quer_kompl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92082" y="1984147"/>
            <a:ext cx="6836807" cy="397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Prevention and management of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chemotherapy-induced nausea and vomiting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ESDO Learning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Bytes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2021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Dr. Alica Katrin Beutel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Department of Internal Medicine 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University Hospital Ulm, Germany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89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94"/>
    </mc:Choice>
    <mc:Fallback>
      <p:transition spd="slow" advTm="112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8F468F-D298-482E-AFBF-FC97624C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SCOPE OF THE PROBLEM</a:t>
            </a:r>
          </a:p>
        </p:txBody>
      </p:sp>
      <p:sp>
        <p:nvSpPr>
          <p:cNvPr id="4" name="Rechthoek: afgeronde hoeken 5">
            <a:extLst>
              <a:ext uri="{FF2B5EF4-FFF2-40B4-BE49-F238E27FC236}">
                <a16:creationId xmlns:a16="http://schemas.microsoft.com/office/drawing/2014/main" xmlns="" id="{F0718CD3-E3B5-48D8-BF9C-5C40DFA90EC5}"/>
              </a:ext>
            </a:extLst>
          </p:cNvPr>
          <p:cNvSpPr/>
          <p:nvPr/>
        </p:nvSpPr>
        <p:spPr>
          <a:xfrm>
            <a:off x="251518" y="3281671"/>
            <a:ext cx="1275485" cy="56692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04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438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nticancer agents</a:t>
            </a:r>
          </a:p>
        </p:txBody>
      </p:sp>
      <p:sp>
        <p:nvSpPr>
          <p:cNvPr id="5" name="Rechthoek: afgeronde hoeken 5">
            <a:extLst>
              <a:ext uri="{FF2B5EF4-FFF2-40B4-BE49-F238E27FC236}">
                <a16:creationId xmlns:a16="http://schemas.microsoft.com/office/drawing/2014/main" xmlns="" id="{6350C5DC-8718-48FE-B767-41F4B2F09F82}"/>
              </a:ext>
            </a:extLst>
          </p:cNvPr>
          <p:cNvSpPr/>
          <p:nvPr/>
        </p:nvSpPr>
        <p:spPr>
          <a:xfrm>
            <a:off x="251519" y="3926963"/>
            <a:ext cx="1275484" cy="56692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04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438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adiation</a:t>
            </a:r>
          </a:p>
        </p:txBody>
      </p:sp>
      <p:sp>
        <p:nvSpPr>
          <p:cNvPr id="8" name="Rechthoek: afgeronde hoeken 5">
            <a:extLst>
              <a:ext uri="{FF2B5EF4-FFF2-40B4-BE49-F238E27FC236}">
                <a16:creationId xmlns:a16="http://schemas.microsoft.com/office/drawing/2014/main" xmlns="" id="{676E921F-A354-4E5E-8F30-609FC1DAE952}"/>
              </a:ext>
            </a:extLst>
          </p:cNvPr>
          <p:cNvSpPr/>
          <p:nvPr/>
        </p:nvSpPr>
        <p:spPr>
          <a:xfrm>
            <a:off x="2228225" y="3275543"/>
            <a:ext cx="1402355" cy="56692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438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emesis</a:t>
            </a:r>
          </a:p>
        </p:txBody>
      </p:sp>
      <p:sp>
        <p:nvSpPr>
          <p:cNvPr id="9" name="Rechthoek: afgeronde hoeken 5">
            <a:extLst>
              <a:ext uri="{FF2B5EF4-FFF2-40B4-BE49-F238E27FC236}">
                <a16:creationId xmlns:a16="http://schemas.microsoft.com/office/drawing/2014/main" xmlns="" id="{D6C0C8EE-7A38-47A9-B868-62D48E890CFB}"/>
              </a:ext>
            </a:extLst>
          </p:cNvPr>
          <p:cNvSpPr/>
          <p:nvPr/>
        </p:nvSpPr>
        <p:spPr>
          <a:xfrm>
            <a:off x="2228224" y="3928335"/>
            <a:ext cx="1402355" cy="56692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438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vomiting</a:t>
            </a:r>
          </a:p>
        </p:txBody>
      </p:sp>
      <p:sp>
        <p:nvSpPr>
          <p:cNvPr id="17" name="Rechthoek: afgeronde hoeken 5">
            <a:extLst>
              <a:ext uri="{FF2B5EF4-FFF2-40B4-BE49-F238E27FC236}">
                <a16:creationId xmlns:a16="http://schemas.microsoft.com/office/drawing/2014/main" xmlns="" id="{9E561A36-76B9-4419-8215-213F1FFBD7F2}"/>
              </a:ext>
            </a:extLst>
          </p:cNvPr>
          <p:cNvSpPr/>
          <p:nvPr/>
        </p:nvSpPr>
        <p:spPr>
          <a:xfrm>
            <a:off x="4697409" y="3092468"/>
            <a:ext cx="1402355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8D3B4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dehydration</a:t>
            </a:r>
          </a:p>
        </p:txBody>
      </p:sp>
      <p:sp>
        <p:nvSpPr>
          <p:cNvPr id="18" name="Rechthoek: afgeronde hoeken 5">
            <a:extLst>
              <a:ext uri="{FF2B5EF4-FFF2-40B4-BE49-F238E27FC236}">
                <a16:creationId xmlns:a16="http://schemas.microsoft.com/office/drawing/2014/main" xmlns="" id="{F00AA0D5-DEB3-4128-91AA-5206D066284A}"/>
              </a:ext>
            </a:extLst>
          </p:cNvPr>
          <p:cNvSpPr/>
          <p:nvPr/>
        </p:nvSpPr>
        <p:spPr>
          <a:xfrm>
            <a:off x="6085514" y="3092468"/>
            <a:ext cx="2381319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8D3B4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etabolic imbalance</a:t>
            </a:r>
          </a:p>
        </p:txBody>
      </p:sp>
      <p:sp>
        <p:nvSpPr>
          <p:cNvPr id="19" name="Rechthoek: afgeronde hoeken 5">
            <a:extLst>
              <a:ext uri="{FF2B5EF4-FFF2-40B4-BE49-F238E27FC236}">
                <a16:creationId xmlns:a16="http://schemas.microsoft.com/office/drawing/2014/main" xmlns="" id="{820D0F4D-ED11-4865-BAE2-E5BBBD62F0FB}"/>
              </a:ext>
            </a:extLst>
          </p:cNvPr>
          <p:cNvSpPr/>
          <p:nvPr/>
        </p:nvSpPr>
        <p:spPr>
          <a:xfrm>
            <a:off x="4484596" y="3552286"/>
            <a:ext cx="3938352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malnutrition with cachexia/sarcopenia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8D3B4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hoek: afgeronde hoeken 5">
            <a:extLst>
              <a:ext uri="{FF2B5EF4-FFF2-40B4-BE49-F238E27FC236}">
                <a16:creationId xmlns:a16="http://schemas.microsoft.com/office/drawing/2014/main" xmlns="" id="{263E1FC4-1A77-4A46-9B5D-C6F8165D79ED}"/>
              </a:ext>
            </a:extLst>
          </p:cNvPr>
          <p:cNvSpPr/>
          <p:nvPr/>
        </p:nvSpPr>
        <p:spPr>
          <a:xfrm>
            <a:off x="6683090" y="3980547"/>
            <a:ext cx="2381319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eosophageal tears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8D3B4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hoek: afgeronde hoeken 5">
            <a:extLst>
              <a:ext uri="{FF2B5EF4-FFF2-40B4-BE49-F238E27FC236}">
                <a16:creationId xmlns:a16="http://schemas.microsoft.com/office/drawing/2014/main" xmlns="" id="{1520F3F7-4AE3-4D95-8152-50784777CDE1}"/>
              </a:ext>
            </a:extLst>
          </p:cNvPr>
          <p:cNvSpPr/>
          <p:nvPr/>
        </p:nvSpPr>
        <p:spPr>
          <a:xfrm>
            <a:off x="4484596" y="2648429"/>
            <a:ext cx="3761178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 of performance status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8D3B4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hoek: afgeronde hoeken 5">
            <a:extLst>
              <a:ext uri="{FF2B5EF4-FFF2-40B4-BE49-F238E27FC236}">
                <a16:creationId xmlns:a16="http://schemas.microsoft.com/office/drawing/2014/main" xmlns="" id="{1D5BC0C7-8395-4C8D-A44D-1B9BAC22AE80}"/>
              </a:ext>
            </a:extLst>
          </p:cNvPr>
          <p:cNvSpPr/>
          <p:nvPr/>
        </p:nvSpPr>
        <p:spPr>
          <a:xfrm>
            <a:off x="5148967" y="4380866"/>
            <a:ext cx="3068246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withdrawal from therapy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8D3B4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hthoek: afgeronde hoeken 5">
            <a:extLst>
              <a:ext uri="{FF2B5EF4-FFF2-40B4-BE49-F238E27FC236}">
                <a16:creationId xmlns:a16="http://schemas.microsoft.com/office/drawing/2014/main" xmlns="" id="{75D3D40C-7A7C-453F-B6A2-E289C28FBC8A}"/>
              </a:ext>
            </a:extLst>
          </p:cNvPr>
          <p:cNvSpPr/>
          <p:nvPr/>
        </p:nvSpPr>
        <p:spPr>
          <a:xfrm>
            <a:off x="3939565" y="3980547"/>
            <a:ext cx="3068246" cy="5669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BE" b="1" noProof="0" dirty="0">
                <a:solidFill>
                  <a:srgbClr val="8D3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ecreased quality of life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8D3B4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F83E1E8-6697-4B7D-9E1D-0EE7B9D1B9EA}"/>
              </a:ext>
            </a:extLst>
          </p:cNvPr>
          <p:cNvSpPr txBox="1"/>
          <p:nvPr/>
        </p:nvSpPr>
        <p:spPr>
          <a:xfrm>
            <a:off x="202699" y="1352986"/>
            <a:ext cx="618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Chemotherapy-induced nausea and vomiting (CINV)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xmlns="" id="{8B37024D-BB5D-44B3-90E9-707AD50057DD}"/>
              </a:ext>
            </a:extLst>
          </p:cNvPr>
          <p:cNvSpPr/>
          <p:nvPr/>
        </p:nvSpPr>
        <p:spPr>
          <a:xfrm>
            <a:off x="1643473" y="3659388"/>
            <a:ext cx="478987" cy="427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xmlns="" id="{A3D350A1-469C-4CA0-A9B2-558562355F0B}"/>
              </a:ext>
            </a:extLst>
          </p:cNvPr>
          <p:cNvSpPr/>
          <p:nvPr/>
        </p:nvSpPr>
        <p:spPr>
          <a:xfrm>
            <a:off x="3756292" y="3666611"/>
            <a:ext cx="478987" cy="427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832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55"/>
    </mc:Choice>
    <mc:Fallback>
      <p:transition spd="slow" advTm="31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8F468F-D298-482E-AFBF-FC97624C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DIAGNOSTIC STEPS – Frequency and severity of nausea and vomiting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B54088B-5BD0-450F-984B-2E9CEE8A43DE}"/>
              </a:ext>
            </a:extLst>
          </p:cNvPr>
          <p:cNvSpPr txBox="1"/>
          <p:nvPr/>
        </p:nvSpPr>
        <p:spPr>
          <a:xfrm>
            <a:off x="378636" y="1471947"/>
            <a:ext cx="39726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Anticancer agents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emetic risk of the substance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dosage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 schedule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285236B4-70AB-497B-A8A3-F9AA4FCFEA19}"/>
              </a:ext>
            </a:extLst>
          </p:cNvPr>
          <p:cNvSpPr txBox="1"/>
          <p:nvPr/>
        </p:nvSpPr>
        <p:spPr>
          <a:xfrm>
            <a:off x="365124" y="3805756"/>
            <a:ext cx="198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CTCAE v5.0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120D6C1D-B442-49D1-AC24-3C40603F2052}"/>
              </a:ext>
            </a:extLst>
          </p:cNvPr>
          <p:cNvSpPr txBox="1"/>
          <p:nvPr/>
        </p:nvSpPr>
        <p:spPr>
          <a:xfrm>
            <a:off x="104992" y="6169735"/>
            <a:ext cx="90212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from: </a:t>
            </a:r>
            <a:r>
              <a:rPr lang="en-US" sz="105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Terminology Criteria for Adverse Events (CTCAE), Version 5.0, November 2017, National Institutes of Health, National Cancer Institute. Available at: </a:t>
            </a:r>
            <a:r>
              <a:rPr lang="en-US" sz="1050" b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https://ctep.cancer.gov/protocoldevelopment/electronic_applications/docs/CTCAE_v5_Quick_Reference_8.5x11.pdf</a:t>
            </a:r>
            <a:r>
              <a:rPr lang="en-US" sz="1050" b="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05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7C8EB8EF-301E-4D4A-982F-DDAA42E9F09E}"/>
              </a:ext>
            </a:extLst>
          </p:cNvPr>
          <p:cNvSpPr txBox="1"/>
          <p:nvPr/>
        </p:nvSpPr>
        <p:spPr>
          <a:xfrm>
            <a:off x="4461642" y="1438833"/>
            <a:ext cx="46823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risk factors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age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 sex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history of anticancer agent-induced nausea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or no previous alcohol use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prone to motion sickness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morning sickness during pregnancy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pretreatment expectation of nausea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0F15A1A6-A100-4324-834B-F16651A61AC7}"/>
              </a:ext>
            </a:extLst>
          </p:cNvPr>
          <p:cNvSpPr txBox="1"/>
          <p:nvPr/>
        </p:nvSpPr>
        <p:spPr>
          <a:xfrm>
            <a:off x="118104" y="6477311"/>
            <a:ext cx="8738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NCCN: National Comprehensive Cancer Network; NCCN Clinical Practice Guidelines in Oncology; Antiemesis Version 1.2021. Available at: www.nccn.org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xmlns="" id="{A7E14186-E039-49AC-9A91-BB238D5B6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7714196"/>
              </p:ext>
            </p:extLst>
          </p:nvPr>
        </p:nvGraphicFramePr>
        <p:xfrm>
          <a:off x="447174" y="4119768"/>
          <a:ext cx="8331702" cy="1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617">
                  <a:extLst>
                    <a:ext uri="{9D8B030D-6E8A-4147-A177-3AD203B41FA5}">
                      <a16:colId xmlns:a16="http://schemas.microsoft.com/office/drawing/2014/main" xmlns="" val="2340383246"/>
                    </a:ext>
                  </a:extLst>
                </a:gridCol>
                <a:gridCol w="1404617">
                  <a:extLst>
                    <a:ext uri="{9D8B030D-6E8A-4147-A177-3AD203B41FA5}">
                      <a16:colId xmlns:a16="http://schemas.microsoft.com/office/drawing/2014/main" xmlns="" val="3962499462"/>
                    </a:ext>
                  </a:extLst>
                </a:gridCol>
                <a:gridCol w="1762000">
                  <a:extLst>
                    <a:ext uri="{9D8B030D-6E8A-4147-A177-3AD203B41FA5}">
                      <a16:colId xmlns:a16="http://schemas.microsoft.com/office/drawing/2014/main" xmlns="" val="2716486162"/>
                    </a:ext>
                  </a:extLst>
                </a:gridCol>
                <a:gridCol w="1743216">
                  <a:extLst>
                    <a:ext uri="{9D8B030D-6E8A-4147-A177-3AD203B41FA5}">
                      <a16:colId xmlns:a16="http://schemas.microsoft.com/office/drawing/2014/main" xmlns="" val="694295275"/>
                    </a:ext>
                  </a:extLst>
                </a:gridCol>
                <a:gridCol w="1180161">
                  <a:extLst>
                    <a:ext uri="{9D8B030D-6E8A-4147-A177-3AD203B41FA5}">
                      <a16:colId xmlns:a16="http://schemas.microsoft.com/office/drawing/2014/main" xmlns="" val="471200641"/>
                    </a:ext>
                  </a:extLst>
                </a:gridCol>
                <a:gridCol w="869091">
                  <a:extLst>
                    <a:ext uri="{9D8B030D-6E8A-4147-A177-3AD203B41FA5}">
                      <a16:colId xmlns:a16="http://schemas.microsoft.com/office/drawing/2014/main" xmlns="" val="35309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4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of appetite without alteration in eating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 intake decreased without significant weight loss, dehydration or 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Inadequate oral caloric or fluid intake; tube feedings, TPN, or hospitalization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8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Vomiting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 not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Outpatient intravenous hydration, medical intervention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Tube feeding, TPN, or hospitalization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Life-threatening consequences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22448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0736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818"/>
    </mc:Choice>
    <mc:Fallback>
      <p:transition spd="slow" advTm="468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B37A7D9-F146-4EEF-85F7-15E50101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161596"/>
            <a:ext cx="8238945" cy="807720"/>
          </a:xfrm>
        </p:spPr>
        <p:txBody>
          <a:bodyPr/>
          <a:lstStyle/>
          <a:p>
            <a:pPr algn="ctr"/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DIAGNOSTIC STEPS 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Emetogenicity of anticancer agents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2E9ACC4A-40E8-4042-A13A-220C4C9B5956}"/>
              </a:ext>
            </a:extLst>
          </p:cNvPr>
          <p:cNvSpPr txBox="1"/>
          <p:nvPr/>
        </p:nvSpPr>
        <p:spPr>
          <a:xfrm>
            <a:off x="159905" y="2186992"/>
            <a:ext cx="45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Antiemetic risk group</a:t>
            </a:r>
            <a:endParaRPr lang="en-US" sz="14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E8353B5F-BC43-430C-9456-B443F6E6FB6E}"/>
              </a:ext>
            </a:extLst>
          </p:cNvPr>
          <p:cNvSpPr txBox="1"/>
          <p:nvPr/>
        </p:nvSpPr>
        <p:spPr>
          <a:xfrm>
            <a:off x="60171" y="6110613"/>
            <a:ext cx="4128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NCCN: National Comprehensive Cancer Network; NCCN Clinical Practice Guidelines in Oncology; Antiemesis Version 1.2021. </a:t>
            </a:r>
            <a:endParaRPr lang="en-US" sz="105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50" i="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MASCC </a:t>
            </a:r>
            <a:r>
              <a:rPr lang="en-US" sz="1050" i="0" cap="all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ESMO CONSENSUS GUIDELINES, </a:t>
            </a:r>
            <a:r>
              <a:rPr lang="en-US" sz="105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 Oncol (2016)</a:t>
            </a:r>
            <a:endParaRPr lang="en-US" sz="1050" i="0" cap="all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elle 7">
            <a:extLst>
              <a:ext uri="{FF2B5EF4-FFF2-40B4-BE49-F238E27FC236}">
                <a16:creationId xmlns:a16="http://schemas.microsoft.com/office/drawing/2014/main" xmlns="" id="{C629522E-2DE0-4032-A722-2F96E8363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337229"/>
              </p:ext>
            </p:extLst>
          </p:nvPr>
        </p:nvGraphicFramePr>
        <p:xfrm>
          <a:off x="268012" y="2586859"/>
          <a:ext cx="3778955" cy="2263140"/>
        </p:xfrm>
        <a:graphic>
          <a:graphicData uri="http://schemas.openxmlformats.org/drawingml/2006/table">
            <a:tbl>
              <a:tblPr firstRow="1" bandRow="1"/>
              <a:tblGrid>
                <a:gridCol w="1519566">
                  <a:extLst>
                    <a:ext uri="{9D8B030D-6E8A-4147-A177-3AD203B41FA5}">
                      <a16:colId xmlns:a16="http://schemas.microsoft.com/office/drawing/2014/main" xmlns="" val="292742260"/>
                    </a:ext>
                  </a:extLst>
                </a:gridCol>
                <a:gridCol w="2259389">
                  <a:extLst>
                    <a:ext uri="{9D8B030D-6E8A-4147-A177-3AD203B41FA5}">
                      <a16:colId xmlns:a16="http://schemas.microsoft.com/office/drawing/2014/main" xmlns="" val="2440208659"/>
                    </a:ext>
                  </a:extLst>
                </a:gridCol>
              </a:tblGrid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Emetic risk group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% of patients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20466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High emetic risk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90% or more experience acute emesis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488502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Moderate emetic risk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30 to 90% experience acute emesis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0093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Low emetic risk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10 to 30% experience acute emesis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916847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Minimal emetic risk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10% or less experience acute emesis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001339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4574EE7F-4BC1-49B4-8449-BA85B7C2D9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123" y="813302"/>
            <a:ext cx="4894706" cy="5874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08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991"/>
    </mc:Choice>
    <mc:Fallback>
      <p:transition spd="slow" advTm="339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8F468F-D298-482E-AFBF-FC97624C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DIAGNOSTIC STEPS – Types of CINVs</a:t>
            </a: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xmlns="" id="{C9FA93E8-D8C1-491F-86F1-66319B552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27772"/>
              </p:ext>
            </p:extLst>
          </p:nvPr>
        </p:nvGraphicFramePr>
        <p:xfrm>
          <a:off x="477470" y="1869966"/>
          <a:ext cx="8291161" cy="264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402">
                  <a:extLst>
                    <a:ext uri="{9D8B030D-6E8A-4147-A177-3AD203B41FA5}">
                      <a16:colId xmlns:a16="http://schemas.microsoft.com/office/drawing/2014/main" xmlns="" val="4169765996"/>
                    </a:ext>
                  </a:extLst>
                </a:gridCol>
                <a:gridCol w="6358759">
                  <a:extLst>
                    <a:ext uri="{9D8B030D-6E8A-4147-A177-3AD203B41FA5}">
                      <a16:colId xmlns:a16="http://schemas.microsoft.com/office/drawing/2014/main" xmlns="" val="843334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92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CINV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usually occurs within minutes to several hours after administration of anticancer agents and usually resolves within 24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18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Delayed CINV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more than 24 hours after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653954"/>
                  </a:ext>
                </a:extLst>
              </a:tr>
              <a:tr h="343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Anticipatory CINV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occurs before patients receive their next treatment, conditioned response after previous negative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7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Breakthrough CINV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occurs despite prophylactic treatment, requires rescue antiemetics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26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Refractory CINV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prophylactic and rescue treatment not 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25982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82ABD13-F487-4DD2-89BE-93C745241A4E}"/>
              </a:ext>
            </a:extLst>
          </p:cNvPr>
          <p:cNvSpPr txBox="1"/>
          <p:nvPr/>
        </p:nvSpPr>
        <p:spPr>
          <a:xfrm>
            <a:off x="115510" y="6410137"/>
            <a:ext cx="8738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NCCN: National Comprehensive Cancer Network; NCCN Clinical Practice Guidelines in Oncology; Antiemesis Version 1.2021. </a:t>
            </a:r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at: www.nccn.org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267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781"/>
    </mc:Choice>
    <mc:Fallback>
      <p:transition spd="slow" advTm="577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B37A7D9-F146-4EEF-85F7-15E50101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DIAGNOSTIC STEPS 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potential causes of emesis in cancer patients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484E26FF-EDA3-4074-9515-7090909D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20" y="1663813"/>
            <a:ext cx="7886700" cy="379105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or complete bowel obstruction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gastroparesis: tumor/chemotherapy-induced or other causes (e.g. diabetes)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metastases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electrolyte imbalance: hypercalcemia, hyperglycemia, or hyponatremia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uremia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concomitant drug treatments, including opioids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ascites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anticipatory nausea/vomiting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opioid withdrawal, cannabinoid hyperemesis syndrome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vestibular dysfunction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pancreatitis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182ABD13-F487-4DD2-89BE-93C745241A4E}"/>
              </a:ext>
            </a:extLst>
          </p:cNvPr>
          <p:cNvSpPr txBox="1"/>
          <p:nvPr/>
        </p:nvSpPr>
        <p:spPr>
          <a:xfrm>
            <a:off x="115510" y="6410137"/>
            <a:ext cx="8738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NCCN: National Comprehensive Cancer Network; NCCN Clinical Practice Guidelines in Oncology; Antiemesis Version 1.2021. </a:t>
            </a:r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at: www.nccn.org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356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146"/>
    </mc:Choice>
    <mc:Fallback>
      <p:transition spd="slow" advTm="171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B37A7D9-F146-4EEF-85F7-15E50101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161596"/>
            <a:ext cx="8238945" cy="807720"/>
          </a:xfrm>
        </p:spPr>
        <p:txBody>
          <a:bodyPr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PREVENTION AND MANAGEMENT – Acute and delayed antiemetic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E8353B5F-BC43-430C-9456-B443F6E6FB6E}"/>
              </a:ext>
            </a:extLst>
          </p:cNvPr>
          <p:cNvSpPr txBox="1"/>
          <p:nvPr/>
        </p:nvSpPr>
        <p:spPr>
          <a:xfrm>
            <a:off x="5084005" y="6569446"/>
            <a:ext cx="412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Antiemetics: ASCO Guideline Update. </a:t>
            </a:r>
            <a:r>
              <a:rPr lang="en-US" sz="105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Clinical Oncology 2020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05DE9435-A40D-4F31-993E-B4EFC79A2E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295" y="1194791"/>
            <a:ext cx="6356465" cy="52134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21A21F4E-F3CC-4414-AFC3-7FC278004823}"/>
              </a:ext>
            </a:extLst>
          </p:cNvPr>
          <p:cNvSpPr/>
          <p:nvPr/>
        </p:nvSpPr>
        <p:spPr>
          <a:xfrm>
            <a:off x="1603577" y="1531506"/>
            <a:ext cx="1238720" cy="189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F9C5ACF4-6D71-4CB5-B1D5-0752969A87C7}"/>
              </a:ext>
            </a:extLst>
          </p:cNvPr>
          <p:cNvSpPr/>
          <p:nvPr/>
        </p:nvSpPr>
        <p:spPr>
          <a:xfrm>
            <a:off x="1603577" y="2922622"/>
            <a:ext cx="1238720" cy="189187"/>
          </a:xfrm>
          <a:prstGeom prst="rect">
            <a:avLst/>
          </a:prstGeom>
          <a:noFill/>
          <a:ln>
            <a:solidFill>
              <a:srgbClr val="8D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3B49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EFBE3CB8-0A9E-4E23-B418-70AD47A56A52}"/>
              </a:ext>
            </a:extLst>
          </p:cNvPr>
          <p:cNvSpPr/>
          <p:nvPr/>
        </p:nvSpPr>
        <p:spPr>
          <a:xfrm>
            <a:off x="1594568" y="4728792"/>
            <a:ext cx="1238720" cy="1891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0489AE6-9DFB-41E8-BB69-651C42F1239E}"/>
              </a:ext>
            </a:extLst>
          </p:cNvPr>
          <p:cNvSpPr/>
          <p:nvPr/>
        </p:nvSpPr>
        <p:spPr>
          <a:xfrm>
            <a:off x="1603577" y="6214501"/>
            <a:ext cx="1238720" cy="18918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8012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989"/>
    </mc:Choice>
    <mc:Fallback>
      <p:transition spd="slow" advTm="449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6AE2A52-3BF1-4CE7-866C-8DA46E0A8D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173" y="1908752"/>
            <a:ext cx="6874845" cy="42884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28A5333-A190-4D93-B944-E8A4B00A8370}"/>
              </a:ext>
            </a:extLst>
          </p:cNvPr>
          <p:cNvSpPr txBox="1"/>
          <p:nvPr/>
        </p:nvSpPr>
        <p:spPr>
          <a:xfrm>
            <a:off x="5015048" y="6569446"/>
            <a:ext cx="412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Antiemetics: ASCO Guideline Update. </a:t>
            </a:r>
            <a:r>
              <a:rPr lang="en-US" sz="105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Clinical Oncology 2020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60C99F7-14A2-42F1-BD7E-09BBD4EFF0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077" y="1672919"/>
            <a:ext cx="6874846" cy="212186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xmlns="" id="{65B93E2F-4936-41DB-9EAE-C6ABFD94279D}"/>
              </a:ext>
            </a:extLst>
          </p:cNvPr>
          <p:cNvSpPr txBox="1">
            <a:spLocks/>
          </p:cNvSpPr>
          <p:nvPr/>
        </p:nvSpPr>
        <p:spPr bwMode="auto">
          <a:xfrm>
            <a:off x="365124" y="161596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kern="0">
                <a:latin typeface="Calibri" panose="020F0502020204030204" pitchFamily="34" charset="0"/>
                <a:cs typeface="Calibri" panose="020F0502020204030204" pitchFamily="34" charset="0"/>
              </a:rPr>
              <a:t>PREVENTION AND MANAGEMENT – Acute and delayed antiemetic </a:t>
            </a:r>
            <a:r>
              <a:rPr lang="en-US" sz="2000" kern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B5365FEF-B73B-4FAF-A0B2-74DE42E021AC}"/>
              </a:ext>
            </a:extLst>
          </p:cNvPr>
          <p:cNvSpPr/>
          <p:nvPr/>
        </p:nvSpPr>
        <p:spPr>
          <a:xfrm>
            <a:off x="1108087" y="4327994"/>
            <a:ext cx="1238720" cy="189187"/>
          </a:xfrm>
          <a:prstGeom prst="rect">
            <a:avLst/>
          </a:prstGeom>
          <a:noFill/>
          <a:ln>
            <a:solidFill>
              <a:srgbClr val="8D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3B49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850D491A-E4D0-4A27-A0A2-63E02AC84966}"/>
              </a:ext>
            </a:extLst>
          </p:cNvPr>
          <p:cNvSpPr/>
          <p:nvPr/>
        </p:nvSpPr>
        <p:spPr>
          <a:xfrm>
            <a:off x="1072052" y="6021555"/>
            <a:ext cx="1238720" cy="1891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6AB42FF-6933-4684-8C9D-D59AF4703568}"/>
              </a:ext>
            </a:extLst>
          </p:cNvPr>
          <p:cNvSpPr/>
          <p:nvPr/>
        </p:nvSpPr>
        <p:spPr>
          <a:xfrm>
            <a:off x="1143371" y="2133601"/>
            <a:ext cx="1238720" cy="189187"/>
          </a:xfrm>
          <a:prstGeom prst="rect">
            <a:avLst/>
          </a:prstGeom>
          <a:noFill/>
          <a:ln>
            <a:solidFill>
              <a:srgbClr val="8D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3B49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C607DC5C-72ED-4EA9-866D-02FF9EFF4CF8}"/>
              </a:ext>
            </a:extLst>
          </p:cNvPr>
          <p:cNvSpPr/>
          <p:nvPr/>
        </p:nvSpPr>
        <p:spPr>
          <a:xfrm>
            <a:off x="1103583" y="3945019"/>
            <a:ext cx="1238720" cy="1891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785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892"/>
    </mc:Choice>
    <mc:Fallback>
      <p:transition spd="slow" advTm="458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(4:3)</PresentationFormat>
  <Paragraphs>99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1_Larissa</vt:lpstr>
      <vt:lpstr>Default Design</vt:lpstr>
      <vt:lpstr>Folie 1</vt:lpstr>
      <vt:lpstr>SCOPE OF THE PROBLEM</vt:lpstr>
      <vt:lpstr>DIAGNOSTIC STEPS – Frequency and severity of nausea and vomiting</vt:lpstr>
      <vt:lpstr>DIAGNOSTIC STEPS – Emetogenicity of anticancer agents</vt:lpstr>
      <vt:lpstr>DIAGNOSTIC STEPS – Types of CINVs</vt:lpstr>
      <vt:lpstr>DIAGNOSTIC STEPS – Other potential causes of emesis in cancer patients</vt:lpstr>
      <vt:lpstr>PREVENTION AND MANAGEMENT – Acute and delayed antiemetic prevention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Chemotherapy-induced nausea and vomiting</dc:title>
  <dc:creator>alica beutel</dc:creator>
  <cp:lastModifiedBy>Liz</cp:lastModifiedBy>
  <cp:revision>63</cp:revision>
  <dcterms:created xsi:type="dcterms:W3CDTF">2021-03-07T00:10:43Z</dcterms:created>
  <dcterms:modified xsi:type="dcterms:W3CDTF">2021-06-22T08:24:53Z</dcterms:modified>
</cp:coreProperties>
</file>